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1CA7-19A3-4D68-9820-C116B3F0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5BC8-D532-42A4-8641-34C070A2D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B7A1-0F20-43CF-9D39-C1A55CE0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D9DA-7F07-4F8C-B9D6-0849B460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9851-6388-426F-8DDE-276BDB78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F42C-71B2-4DC0-8A81-9F394DC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C1149-C6DB-4A5E-AD8C-B8F3B7BE1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4B9C-8095-4C95-ACF2-11246ED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D905-7379-476F-959A-BC2E0118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7EA9-916D-4992-AF54-79B84356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B5C76-2D55-4567-842F-87B7E4E06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C568-9F3B-4241-B131-626FD086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857F-E512-4613-A219-C663A817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BF8D-35D1-4817-93ED-90BBF039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CF20-F67A-4360-AD2E-990C1FB2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8CBF-59CD-4750-BD01-6E3BC4FD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A2C3-6581-456A-A570-7825261D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90D4-E03E-43E6-A10F-17AED62C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1295-8080-4DDA-AB31-C7AB0B61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981C-3A36-47CA-8B28-1B598099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FEB7-BC68-4245-B66D-A3B19D40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7C04F-AA35-4AEC-9DDB-90090B3C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D02F-21D4-4205-B700-DE0EFD5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C9B42-FC4A-4324-A0F5-FE4E03DF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E59E-5167-4631-A2F8-0CFA1211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2CFF-E77A-4F70-85E1-5653C1B1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7C0D-6E8B-481C-B677-430DAFCB3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B55C-F931-481A-9705-BDDA79F4E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A55E-09F6-4F2E-BA68-6E88640F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EC370-D841-4983-98C3-567C421F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E031-173E-471B-85FB-8092A3C7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61B8-EED2-43E3-937E-4B62F8C0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E540-3570-4180-AA39-28C23C005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DC5F-93BE-4110-ACBA-681D8187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C027F-D422-49D1-AD06-48D9A98A9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D9AED-FA72-4A1E-8AB4-710983666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65D4A-2C1C-4378-BF49-DB3B3EDE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A9DCF-868D-43B6-BD84-F985559E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27994-EA34-4CB6-9217-A9752740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3B69-E11E-4049-BCC8-F5EA4A2E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9995D-28E8-4935-9731-6F9A36A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99F74-C690-4AFD-B2A7-87B3C3CE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D4182-1F23-4D06-9205-A8C66D7B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9FB72-E547-4CCA-8821-92230F01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BBAAD-F93D-4F74-8FFD-1DA11A4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58C8-AB55-4ED9-B0E6-BCD678E3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FB5B-3E74-498D-B206-BE3F4877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5860-417A-469C-BF5C-7829608D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38460-5EBA-41B3-BCA5-FE31499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5669-D221-4774-8448-34F7DD0A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C2830-5F70-4C01-A8B1-1EABB970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8F6E4-176D-44B7-B8AB-BD3CD71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1A2A-7057-4B17-BA92-8DEA4024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DE502-7CF4-4018-939D-2DE79A54F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FDD27-0F1D-4495-84B2-BCBD63329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603EA-C359-4749-8AD0-C3CB2E05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2B21-D523-445A-A2E4-795B7C6B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F1E6-58FF-4DFD-BF62-F3BA3695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8C3F1-D13F-446F-B3A5-27886689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C19A-A798-41B3-8907-B6229E88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CF88-4D74-4520-8FB1-B1B3336E5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2152-3355-44FC-9B51-68879DB0311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3360-99F4-4536-86A2-BA92BD133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DEFD-3BFE-4F35-869F-5A8C53124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3CE13-DF80-4904-B2E9-4F4478CC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3D1AB0-414E-4AF1-A18E-2B3F4B163B8A}"/>
              </a:ext>
            </a:extLst>
          </p:cNvPr>
          <p:cNvCxnSpPr>
            <a:cxnSpLocks/>
          </p:cNvCxnSpPr>
          <p:nvPr/>
        </p:nvCxnSpPr>
        <p:spPr>
          <a:xfrm>
            <a:off x="1152387" y="2057400"/>
            <a:ext cx="5883413" cy="31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CFF93E-6E0C-42CC-B302-E01221D49F3A}"/>
              </a:ext>
            </a:extLst>
          </p:cNvPr>
          <p:cNvCxnSpPr/>
          <p:nvPr/>
        </p:nvCxnSpPr>
        <p:spPr>
          <a:xfrm>
            <a:off x="1371600" y="189230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E0BDF5-A533-4ED2-B538-4C4CA9D2B326}"/>
              </a:ext>
            </a:extLst>
          </p:cNvPr>
          <p:cNvSpPr txBox="1"/>
          <p:nvPr/>
        </p:nvSpPr>
        <p:spPr>
          <a:xfrm>
            <a:off x="114302" y="2235200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5407B-E9BA-4705-8A9C-9E78916E5357}"/>
              </a:ext>
            </a:extLst>
          </p:cNvPr>
          <p:cNvSpPr txBox="1"/>
          <p:nvPr/>
        </p:nvSpPr>
        <p:spPr>
          <a:xfrm>
            <a:off x="635001" y="1416735"/>
            <a:ext cx="1473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first month of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4C498E-0447-44A6-BD54-C30303BA89CA}"/>
              </a:ext>
            </a:extLst>
          </p:cNvPr>
          <p:cNvCxnSpPr/>
          <p:nvPr/>
        </p:nvCxnSpPr>
        <p:spPr>
          <a:xfrm>
            <a:off x="3898900" y="186025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71DEEB-0F99-428D-960E-7840CED4134E}"/>
              </a:ext>
            </a:extLst>
          </p:cNvPr>
          <p:cNvSpPr txBox="1"/>
          <p:nvPr/>
        </p:nvSpPr>
        <p:spPr>
          <a:xfrm>
            <a:off x="3162302" y="2249100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6962E5-64F3-4C40-B447-EF4B6FFE9B05}"/>
              </a:ext>
            </a:extLst>
          </p:cNvPr>
          <p:cNvSpPr txBox="1"/>
          <p:nvPr/>
        </p:nvSpPr>
        <p:spPr>
          <a:xfrm>
            <a:off x="3162302" y="1257085"/>
            <a:ext cx="1473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last month where all data is available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22E7F-A9B7-42D1-91BF-96B0307589F9}"/>
              </a:ext>
            </a:extLst>
          </p:cNvPr>
          <p:cNvSpPr txBox="1"/>
          <p:nvPr/>
        </p:nvSpPr>
        <p:spPr>
          <a:xfrm>
            <a:off x="4536396" y="1257084"/>
            <a:ext cx="1473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last month where any data is available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1FA305-25ED-4ABF-81F5-6D3DE583E0D1}"/>
              </a:ext>
            </a:extLst>
          </p:cNvPr>
          <p:cNvCxnSpPr/>
          <p:nvPr/>
        </p:nvCxnSpPr>
        <p:spPr>
          <a:xfrm>
            <a:off x="5272993" y="186025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570136-D1E6-4966-9E0C-FE27B56ACB26}"/>
              </a:ext>
            </a:extLst>
          </p:cNvPr>
          <p:cNvSpPr txBox="1"/>
          <p:nvPr/>
        </p:nvSpPr>
        <p:spPr>
          <a:xfrm>
            <a:off x="4536395" y="2241250"/>
            <a:ext cx="14731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𝛕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90E368-7F6F-46BA-BDAE-9ED37FE32B89}"/>
              </a:ext>
            </a:extLst>
          </p:cNvPr>
          <p:cNvSpPr txBox="1"/>
          <p:nvPr/>
        </p:nvSpPr>
        <p:spPr>
          <a:xfrm>
            <a:off x="893693" y="2242834"/>
            <a:ext cx="955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C34BC-FBE1-49F8-98EF-54811AC7AC79}"/>
              </a:ext>
            </a:extLst>
          </p:cNvPr>
          <p:cNvSpPr txBox="1"/>
          <p:nvPr/>
        </p:nvSpPr>
        <p:spPr>
          <a:xfrm>
            <a:off x="1397000" y="2235200"/>
            <a:ext cx="723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C7D839-8849-4D0D-8F3A-3FCD346D583D}"/>
              </a:ext>
            </a:extLst>
          </p:cNvPr>
          <p:cNvCxnSpPr/>
          <p:nvPr/>
        </p:nvCxnSpPr>
        <p:spPr>
          <a:xfrm>
            <a:off x="1752596" y="190500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06C4E3-77FB-4AB7-954E-2A889AB6E20D}"/>
              </a:ext>
            </a:extLst>
          </p:cNvPr>
          <p:cNvSpPr txBox="1"/>
          <p:nvPr/>
        </p:nvSpPr>
        <p:spPr>
          <a:xfrm>
            <a:off x="5910488" y="1276435"/>
            <a:ext cx="1473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first end-of-quarter month after </a:t>
            </a:r>
            <a:r>
              <a:rPr lang="en-US" sz="1200" dirty="0"/>
              <a:t>𝛕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51231-E6C0-4AE2-9540-F0085A617149}"/>
              </a:ext>
            </a:extLst>
          </p:cNvPr>
          <p:cNvSpPr txBox="1"/>
          <p:nvPr/>
        </p:nvSpPr>
        <p:spPr>
          <a:xfrm>
            <a:off x="5910487" y="2236184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T*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C51E12-D6A2-4F5B-8ED3-1CC30333494D}"/>
              </a:ext>
            </a:extLst>
          </p:cNvPr>
          <p:cNvCxnSpPr/>
          <p:nvPr/>
        </p:nvCxnSpPr>
        <p:spPr>
          <a:xfrm>
            <a:off x="6647085" y="1923750"/>
            <a:ext cx="0" cy="330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CC832AC-8892-4132-9D90-59B30E390D3E}"/>
              </a:ext>
            </a:extLst>
          </p:cNvPr>
          <p:cNvSpPr/>
          <p:nvPr/>
        </p:nvSpPr>
        <p:spPr>
          <a:xfrm rot="16200000" flipH="1">
            <a:off x="2448620" y="1506802"/>
            <a:ext cx="276998" cy="262356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A90F5-2511-4215-92FB-C331ED33D59B}"/>
              </a:ext>
            </a:extLst>
          </p:cNvPr>
          <p:cNvSpPr txBox="1"/>
          <p:nvPr/>
        </p:nvSpPr>
        <p:spPr>
          <a:xfrm>
            <a:off x="1072112" y="2986464"/>
            <a:ext cx="318091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1. Extract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principal components from monthly data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FFC774B-A14E-4647-A912-74432444CCF6}"/>
              </a:ext>
            </a:extLst>
          </p:cNvPr>
          <p:cNvSpPr/>
          <p:nvPr/>
        </p:nvSpPr>
        <p:spPr>
          <a:xfrm rot="16200000" flipH="1">
            <a:off x="2448620" y="2358481"/>
            <a:ext cx="276998" cy="274651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3EC8E-B747-4F7F-8CF0-DE3C8BC2C86F}"/>
              </a:ext>
            </a:extLst>
          </p:cNvPr>
          <p:cNvSpPr txBox="1"/>
          <p:nvPr/>
        </p:nvSpPr>
        <p:spPr>
          <a:xfrm>
            <a:off x="1758949" y="4798533"/>
            <a:ext cx="449307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4. Adjust</a:t>
            </a:r>
            <a:r>
              <a:rPr lang="en-US" sz="1200" dirty="0">
                <a:latin typeface="Consolas" panose="020B0609020204030204" pitchFamily="49" charset="0"/>
              </a:rPr>
              <a:t> for ragged edges of indicator data principal components data with state-space model and Kalman smoother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23FD25-7F97-4E7F-9F1F-BE840BA5A287}"/>
              </a:ext>
            </a:extLst>
          </p:cNvPr>
          <p:cNvCxnSpPr>
            <a:cxnSpLocks/>
          </p:cNvCxnSpPr>
          <p:nvPr/>
        </p:nvCxnSpPr>
        <p:spPr>
          <a:xfrm>
            <a:off x="4154180" y="3645520"/>
            <a:ext cx="2586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53216A-0CAC-47AB-BD1B-A358514F9053}"/>
              </a:ext>
            </a:extLst>
          </p:cNvPr>
          <p:cNvSpPr txBox="1"/>
          <p:nvPr/>
        </p:nvSpPr>
        <p:spPr>
          <a:xfrm>
            <a:off x="713291" y="3870237"/>
            <a:ext cx="353973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2. Model </a:t>
            </a:r>
            <a:r>
              <a:rPr lang="en-US" sz="1200" dirty="0">
                <a:latin typeface="Consolas" panose="020B0609020204030204" pitchFamily="49" charset="0"/>
              </a:rPr>
              <a:t>behavior of principal components (using a VAR)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47610A-F331-4FE9-9EF8-6061E2518D48}"/>
              </a:ext>
            </a:extLst>
          </p:cNvPr>
          <p:cNvSpPr txBox="1"/>
          <p:nvPr/>
        </p:nvSpPr>
        <p:spPr>
          <a:xfrm>
            <a:off x="4515687" y="3777903"/>
            <a:ext cx="21313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3. Forecast </a:t>
            </a:r>
            <a:r>
              <a:rPr lang="en-US" sz="1200" dirty="0">
                <a:latin typeface="Consolas" panose="020B0609020204030204" pitchFamily="49" charset="0"/>
              </a:rPr>
              <a:t>forward the principal components using the model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1455EFBD-9BC1-4B79-87F0-B7E6E5578AE6}"/>
              </a:ext>
            </a:extLst>
          </p:cNvPr>
          <p:cNvSpPr/>
          <p:nvPr/>
        </p:nvSpPr>
        <p:spPr>
          <a:xfrm rot="16200000" flipH="1">
            <a:off x="3861508" y="1839200"/>
            <a:ext cx="276998" cy="548207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B6F4EE-A5F4-459B-AE12-499C2C6045DB}"/>
              </a:ext>
            </a:extLst>
          </p:cNvPr>
          <p:cNvSpPr txBox="1"/>
          <p:nvPr/>
        </p:nvSpPr>
        <p:spPr>
          <a:xfrm>
            <a:off x="1758949" y="5774638"/>
            <a:ext cx="449307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nsolas" panose="020B0609020204030204" pitchFamily="49" charset="0"/>
              </a:rPr>
              <a:t>5. Forecast </a:t>
            </a:r>
            <a:r>
              <a:rPr lang="en-US" sz="1200" dirty="0">
                <a:latin typeface="Consolas" panose="020B0609020204030204" pitchFamily="49" charset="0"/>
              </a:rPr>
              <a:t>variables of interest using the smoothed factors as an ARIMA-DFM model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4DA09-3BD2-43AF-81B8-B0864C1E61C8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4005485" y="5444864"/>
            <a:ext cx="0" cy="32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C3DD70-2460-4D77-8365-6E2A0DADAE34}"/>
              </a:ext>
            </a:extLst>
          </p:cNvPr>
          <p:cNvCxnSpPr>
            <a:cxnSpLocks/>
          </p:cNvCxnSpPr>
          <p:nvPr/>
        </p:nvCxnSpPr>
        <p:spPr>
          <a:xfrm>
            <a:off x="911094" y="1995547"/>
            <a:ext cx="5883413" cy="31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AA0B20-C9ED-4A84-8127-387D1F318BB4}"/>
              </a:ext>
            </a:extLst>
          </p:cNvPr>
          <p:cNvSpPr txBox="1"/>
          <p:nvPr/>
        </p:nvSpPr>
        <p:spPr>
          <a:xfrm>
            <a:off x="5266497" y="1800926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F34B6-5556-43EE-819F-E8A61A0835BF}"/>
              </a:ext>
            </a:extLst>
          </p:cNvPr>
          <p:cNvSpPr txBox="1"/>
          <p:nvPr/>
        </p:nvSpPr>
        <p:spPr>
          <a:xfrm>
            <a:off x="5765803" y="1348447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End of Q1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60672-4128-4E8C-AC29-B211905C67E6}"/>
              </a:ext>
            </a:extLst>
          </p:cNvPr>
          <p:cNvSpPr txBox="1"/>
          <p:nvPr/>
        </p:nvSpPr>
        <p:spPr>
          <a:xfrm>
            <a:off x="2836801" y="1322524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End of Q4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669DB6-1A3D-42CC-8E60-82EBD9233398}"/>
              </a:ext>
            </a:extLst>
          </p:cNvPr>
          <p:cNvCxnSpPr>
            <a:cxnSpLocks/>
          </p:cNvCxnSpPr>
          <p:nvPr/>
        </p:nvCxnSpPr>
        <p:spPr>
          <a:xfrm flipH="1">
            <a:off x="3573397" y="1881404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9ED820-766F-45B2-B33D-A8E0FD5ABB4B}"/>
              </a:ext>
            </a:extLst>
          </p:cNvPr>
          <p:cNvSpPr txBox="1"/>
          <p:nvPr/>
        </p:nvSpPr>
        <p:spPr>
          <a:xfrm>
            <a:off x="2836801" y="1603801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Jan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59399-A75B-4F1D-A967-AD6269705B85}"/>
              </a:ext>
            </a:extLst>
          </p:cNvPr>
          <p:cNvSpPr txBox="1"/>
          <p:nvPr/>
        </p:nvSpPr>
        <p:spPr>
          <a:xfrm>
            <a:off x="3852801" y="1611104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Feb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2CE08-B39C-4335-B192-51530DA569C6}"/>
              </a:ext>
            </a:extLst>
          </p:cNvPr>
          <p:cNvSpPr txBox="1"/>
          <p:nvPr/>
        </p:nvSpPr>
        <p:spPr>
          <a:xfrm>
            <a:off x="4809302" y="1614624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99A3E-3759-4AEA-8E62-A766C8216177}"/>
              </a:ext>
            </a:extLst>
          </p:cNvPr>
          <p:cNvSpPr txBox="1"/>
          <p:nvPr/>
        </p:nvSpPr>
        <p:spPr>
          <a:xfrm>
            <a:off x="5825302" y="1616348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Apr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9C2DFA-A463-4A3D-9B16-89B9E1CB14F5}"/>
              </a:ext>
            </a:extLst>
          </p:cNvPr>
          <p:cNvCxnSpPr>
            <a:cxnSpLocks/>
          </p:cNvCxnSpPr>
          <p:nvPr/>
        </p:nvCxnSpPr>
        <p:spPr>
          <a:xfrm flipH="1">
            <a:off x="4559649" y="1907971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8CD987-4D0F-453C-A24A-CDB9C4E64F01}"/>
              </a:ext>
            </a:extLst>
          </p:cNvPr>
          <p:cNvCxnSpPr>
            <a:cxnSpLocks/>
          </p:cNvCxnSpPr>
          <p:nvPr/>
        </p:nvCxnSpPr>
        <p:spPr>
          <a:xfrm flipH="1">
            <a:off x="5565126" y="1872243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0F9959-D92D-463B-B685-916291B1057D}"/>
              </a:ext>
            </a:extLst>
          </p:cNvPr>
          <p:cNvCxnSpPr>
            <a:cxnSpLocks/>
          </p:cNvCxnSpPr>
          <p:nvPr/>
        </p:nvCxnSpPr>
        <p:spPr>
          <a:xfrm flipH="1">
            <a:off x="6570603" y="1907970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801B0-7100-47DA-AD77-B5BB5F757D29}"/>
              </a:ext>
            </a:extLst>
          </p:cNvPr>
          <p:cNvCxnSpPr>
            <a:cxnSpLocks/>
          </p:cNvCxnSpPr>
          <p:nvPr/>
        </p:nvCxnSpPr>
        <p:spPr>
          <a:xfrm>
            <a:off x="897699" y="2475422"/>
            <a:ext cx="184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14E993-E149-4768-B2F9-20272725F8EF}"/>
              </a:ext>
            </a:extLst>
          </p:cNvPr>
          <p:cNvCxnSpPr/>
          <p:nvPr/>
        </p:nvCxnSpPr>
        <p:spPr>
          <a:xfrm>
            <a:off x="2744465" y="2373822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6D10FA-5AF8-411A-B6D5-90159EAC5371}"/>
              </a:ext>
            </a:extLst>
          </p:cNvPr>
          <p:cNvSpPr txBox="1"/>
          <p:nvPr/>
        </p:nvSpPr>
        <p:spPr>
          <a:xfrm>
            <a:off x="1529973" y="2243350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5 Datasets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6655B1-B437-435D-89DE-A913D60A2B91}"/>
              </a:ext>
            </a:extLst>
          </p:cNvPr>
          <p:cNvCxnSpPr>
            <a:cxnSpLocks/>
          </p:cNvCxnSpPr>
          <p:nvPr/>
        </p:nvCxnSpPr>
        <p:spPr>
          <a:xfrm>
            <a:off x="897699" y="2817284"/>
            <a:ext cx="269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8E73CD-19A1-4C41-9050-630BA8DEF361}"/>
              </a:ext>
            </a:extLst>
          </p:cNvPr>
          <p:cNvCxnSpPr/>
          <p:nvPr/>
        </p:nvCxnSpPr>
        <p:spPr>
          <a:xfrm>
            <a:off x="3594098" y="2715684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CEEEEC-7CB5-4F25-811F-DAE5BFAEC718}"/>
              </a:ext>
            </a:extLst>
          </p:cNvPr>
          <p:cNvSpPr txBox="1"/>
          <p:nvPr/>
        </p:nvSpPr>
        <p:spPr>
          <a:xfrm>
            <a:off x="2379606" y="2585212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10 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D6631-4B5A-48EB-97C1-6A92762D6C95}"/>
              </a:ext>
            </a:extLst>
          </p:cNvPr>
          <p:cNvSpPr txBox="1"/>
          <p:nvPr/>
        </p:nvSpPr>
        <p:spPr>
          <a:xfrm>
            <a:off x="2026182" y="1603801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Dec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A37320-A89E-490F-830C-BB33C850F8A9}"/>
              </a:ext>
            </a:extLst>
          </p:cNvPr>
          <p:cNvCxnSpPr>
            <a:cxnSpLocks/>
          </p:cNvCxnSpPr>
          <p:nvPr/>
        </p:nvCxnSpPr>
        <p:spPr>
          <a:xfrm flipH="1">
            <a:off x="2751683" y="1886529"/>
            <a:ext cx="1" cy="28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4EDFE7-8B51-44FA-A8CC-C64A89F46E6A}"/>
              </a:ext>
            </a:extLst>
          </p:cNvPr>
          <p:cNvCxnSpPr>
            <a:cxnSpLocks/>
          </p:cNvCxnSpPr>
          <p:nvPr/>
        </p:nvCxnSpPr>
        <p:spPr>
          <a:xfrm flipV="1">
            <a:off x="914400" y="3195883"/>
            <a:ext cx="3636199" cy="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FD2293-B80E-4A53-ABEC-D0127CAEE5CD}"/>
              </a:ext>
            </a:extLst>
          </p:cNvPr>
          <p:cNvCxnSpPr/>
          <p:nvPr/>
        </p:nvCxnSpPr>
        <p:spPr>
          <a:xfrm>
            <a:off x="4550599" y="3094283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5F169CA-E063-4033-B33A-1056251240A7}"/>
              </a:ext>
            </a:extLst>
          </p:cNvPr>
          <p:cNvSpPr txBox="1"/>
          <p:nvPr/>
        </p:nvSpPr>
        <p:spPr>
          <a:xfrm>
            <a:off x="3336107" y="2963811"/>
            <a:ext cx="1473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5 Datasets</a:t>
            </a:r>
          </a:p>
        </p:txBody>
      </p:sp>
    </p:spTree>
    <p:extLst>
      <p:ext uri="{BB962C8B-B14F-4D97-AF65-F5344CB8AC3E}">
        <p14:creationId xmlns:p14="http://schemas.microsoft.com/office/powerpoint/2010/main" val="306602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7</cp:revision>
  <dcterms:created xsi:type="dcterms:W3CDTF">2021-02-23T16:47:37Z</dcterms:created>
  <dcterms:modified xsi:type="dcterms:W3CDTF">2021-03-04T01:06:24Z</dcterms:modified>
</cp:coreProperties>
</file>