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57FB-711F-4127-80BE-47A0D698D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69AAB-AC98-4A0D-A87D-CAEB76C5F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C1496-47DC-4A8D-8909-B0452A2E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E1DAA-2332-42A9-AE44-B56E62BC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32296-F640-420C-AC89-0A5EAD9F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9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7A883-6195-405E-ADC3-A6C76E3C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8A004-7503-4112-9271-29783F5EB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702F2-90E9-4162-B0C0-9E4E0AF8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AC575-611F-49A9-9A69-67A77C815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E72CF-E226-4B0E-BE2D-47061B7B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5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45BBD-0D42-4FE1-BB1C-67C28A0D6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07867-FBB3-4960-82A1-7ECB9DAB0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0BA90-44F5-44B7-9831-F94CED4D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B02BC-77AA-4D84-82A9-897F1FB4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48C6D-C887-48E8-ABF0-6E622D27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7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AA8E-CBF0-4AA2-8A82-FDF760299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1DA48-A2A3-423A-BA6C-2A99B880C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4BE9E-45FE-4555-9D2E-199693AE4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8A974-A500-4EEF-AFE7-5F3C3C75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CAF0E-F793-4410-BB9D-811270F7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6CF7-EA8B-406D-AFF4-37B9B1C5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F1B6-6588-414F-8C99-3BA34EA47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4FD80-6C3A-410F-A506-651DC4C1F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AE21B-678E-43B2-88DD-8FAFC04F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E3B3D-2015-409F-AB13-1799B6C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2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6745-447D-4DA1-900D-3A0BE5FD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1A8-F987-43B1-9DD0-554499713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8DD8A-FC8D-4E7D-8026-C5ABECC36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478A1-925B-433E-938B-4812C4C3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134DE-B131-448B-A418-6DB3B21E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EC4C0-0973-43C5-83AB-C13E4B73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0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AF2A-FAF8-4859-877E-ABF2082EE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8E4FE-609F-4D6D-B796-657EBC648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C01AE-7F1D-49FE-A179-BCB4B0777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834B5-B30E-49E5-9232-A7440D86B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05C43-C1E6-4684-A974-FBEE83E80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E673B-F45D-425C-9BBD-B1638847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2CAF3-43DF-42D2-B921-A93BCCA1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8431ED-419D-4797-8D50-8A0445AF5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0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5934-03D8-434C-BBEA-64C72E8D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5E35F-92CE-4FAD-B3AD-3D68F67E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89D48-CDFE-4F6F-9E4C-900AF454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8F2AC-8C19-4395-ABD8-306D929F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8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BFF53C-6E79-4C85-99AB-5ECBB4BD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AB213D-E780-460D-9291-5A8C281DF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0DAB9-C5AB-49BC-B6F5-E22AEE48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8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7084-BAE9-4A57-A1AA-D929938D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29777-F71D-42EA-A67B-DD6A332F4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1799A-DB29-4FCB-A580-8D40D860F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82399-88EC-42D9-9452-12EDE8D5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B2CD9-3DC7-40EF-AB15-4840BE16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80EA4-3291-4F54-8EDD-C955BE1A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7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4355-6CFE-472C-B860-994B6FD2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2CED91-7BCA-4BCA-859C-C2708AAE6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B48D6-4BBF-438A-A559-4F74EA77D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80C58-1DAE-4748-8D19-117F7DF0E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B7E47-07C7-4C01-ADD9-00551E21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6DC3A-DD28-480E-9288-F875DD03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1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DCE9E7-081B-40FA-9DCD-E1257FA24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CF50E-88B4-4841-A9D4-B56EAAB75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856D4-71F4-4F88-9482-61B13C27F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790ED-1353-428C-9EC0-1379BDA992E3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E6C1F-C2E9-47AA-8DDD-EEDA4C607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92F42-72AD-496F-992C-810FF4F12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0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3A5CB05C-7F9C-4925-A172-8D5CD96F04B1}"/>
              </a:ext>
            </a:extLst>
          </p:cNvPr>
          <p:cNvSpPr txBox="1"/>
          <p:nvPr/>
        </p:nvSpPr>
        <p:spPr>
          <a:xfrm>
            <a:off x="4287473" y="451284"/>
            <a:ext cx="3061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Updated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94FF74-EA7C-4DD6-95FA-1F954E9F7913}"/>
              </a:ext>
            </a:extLst>
          </p:cNvPr>
          <p:cNvSpPr/>
          <p:nvPr/>
        </p:nvSpPr>
        <p:spPr>
          <a:xfrm>
            <a:off x="528504" y="510223"/>
            <a:ext cx="2080469" cy="3103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Pull Historical Data [</a:t>
            </a:r>
            <a:r>
              <a:rPr lang="en-US" sz="1000" dirty="0" err="1"/>
              <a:t>ef</a:t>
            </a:r>
            <a:r>
              <a:rPr lang="en-US" sz="1000" dirty="0"/>
              <a:t>, h]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9606B93-B1FE-45A2-936E-70C18D395DB9}"/>
              </a:ext>
            </a:extLst>
          </p:cNvPr>
          <p:cNvCxnSpPr>
            <a:cxnSpLocks/>
            <a:stCxn id="9" idx="2"/>
            <a:endCxn id="85" idx="0"/>
          </p:cNvCxnSpPr>
          <p:nvPr/>
        </p:nvCxnSpPr>
        <p:spPr>
          <a:xfrm flipH="1">
            <a:off x="1887872" y="1336503"/>
            <a:ext cx="1359367" cy="339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5151842-160C-4CF8-BE65-F43EEBABCE58}"/>
              </a:ext>
            </a:extLst>
          </p:cNvPr>
          <p:cNvSpPr/>
          <p:nvPr/>
        </p:nvSpPr>
        <p:spPr>
          <a:xfrm>
            <a:off x="788564" y="4054138"/>
            <a:ext cx="2080469" cy="3103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Pull External Forecasts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278DC8-DC51-403E-85F8-A3AD33216527}"/>
              </a:ext>
            </a:extLst>
          </p:cNvPr>
          <p:cNvSpPr/>
          <p:nvPr/>
        </p:nvSpPr>
        <p:spPr>
          <a:xfrm>
            <a:off x="2207004" y="1026110"/>
            <a:ext cx="2080469" cy="3103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Create Calculated Variables [</a:t>
            </a:r>
            <a:r>
              <a:rPr lang="en-US" sz="1000" dirty="0" err="1"/>
              <a:t>m$c</a:t>
            </a:r>
            <a:r>
              <a:rPr lang="en-US" sz="1000" dirty="0"/>
              <a:t>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FDC700-B916-4155-A6EF-740258D094DD}"/>
              </a:ext>
            </a:extLst>
          </p:cNvPr>
          <p:cNvCxnSpPr>
            <a:cxnSpLocks/>
            <a:stCxn id="2" idx="2"/>
            <a:endCxn id="85" idx="0"/>
          </p:cNvCxnSpPr>
          <p:nvPr/>
        </p:nvCxnSpPr>
        <p:spPr>
          <a:xfrm>
            <a:off x="1568739" y="820616"/>
            <a:ext cx="319133" cy="8552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F59EA85-26B5-47C8-965D-FA4A09BC5DE9}"/>
              </a:ext>
            </a:extLst>
          </p:cNvPr>
          <p:cNvSpPr/>
          <p:nvPr/>
        </p:nvSpPr>
        <p:spPr>
          <a:xfrm>
            <a:off x="788563" y="2696351"/>
            <a:ext cx="2080469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Conduct Nowcasts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4EACFB-7388-4E9F-A426-2FDCDCE78EEC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2869032" y="2851548"/>
            <a:ext cx="1908847" cy="116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25C57D-6449-4680-A421-FF4AC0C9C039}"/>
              </a:ext>
            </a:extLst>
          </p:cNvPr>
          <p:cNvCxnSpPr>
            <a:cxnSpLocks/>
            <a:stCxn id="85" idx="3"/>
            <a:endCxn id="28" idx="0"/>
          </p:cNvCxnSpPr>
          <p:nvPr/>
        </p:nvCxnSpPr>
        <p:spPr>
          <a:xfrm>
            <a:off x="2928106" y="1831101"/>
            <a:ext cx="2890008" cy="982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ACEA74B-7663-4262-8373-B6DA6B6D7457}"/>
              </a:ext>
            </a:extLst>
          </p:cNvPr>
          <p:cNvSpPr/>
          <p:nvPr/>
        </p:nvSpPr>
        <p:spPr>
          <a:xfrm>
            <a:off x="4777879" y="2813159"/>
            <a:ext cx="2080469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Core Structural Model (Q)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375D7F-2583-4030-9CCA-AAD8200EE5D2}"/>
              </a:ext>
            </a:extLst>
          </p:cNvPr>
          <p:cNvSpPr/>
          <p:nvPr/>
        </p:nvSpPr>
        <p:spPr>
          <a:xfrm>
            <a:off x="4015531" y="4552096"/>
            <a:ext cx="3560775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Exogenous Inputs (Flexibly for Variables &amp; Dates)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AA03D7-41C8-4057-817B-50B62DBEAD80}"/>
              </a:ext>
            </a:extLst>
          </p:cNvPr>
          <p:cNvCxnSpPr>
            <a:cxnSpLocks/>
            <a:stCxn id="33" idx="0"/>
            <a:endCxn id="20" idx="2"/>
          </p:cNvCxnSpPr>
          <p:nvPr/>
        </p:nvCxnSpPr>
        <p:spPr>
          <a:xfrm flipH="1" flipV="1">
            <a:off x="1828798" y="3006744"/>
            <a:ext cx="3967121" cy="1545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E50BA3-D294-4424-853B-7726E090721A}"/>
              </a:ext>
            </a:extLst>
          </p:cNvPr>
          <p:cNvCxnSpPr>
            <a:cxnSpLocks/>
            <a:stCxn id="33" idx="0"/>
            <a:endCxn id="28" idx="2"/>
          </p:cNvCxnSpPr>
          <p:nvPr/>
        </p:nvCxnSpPr>
        <p:spPr>
          <a:xfrm flipV="1">
            <a:off x="5795919" y="3123552"/>
            <a:ext cx="22195" cy="1428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294E21-0FD6-4FB6-A5A9-6F2E3ED17833}"/>
              </a:ext>
            </a:extLst>
          </p:cNvPr>
          <p:cNvCxnSpPr>
            <a:cxnSpLocks/>
            <a:stCxn id="7" idx="3"/>
            <a:endCxn id="33" idx="1"/>
          </p:cNvCxnSpPr>
          <p:nvPr/>
        </p:nvCxnSpPr>
        <p:spPr>
          <a:xfrm>
            <a:off x="2869033" y="4209335"/>
            <a:ext cx="1146498" cy="497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4CC16FE-2F89-436A-B7A5-1E6C439BDA6B}"/>
              </a:ext>
            </a:extLst>
          </p:cNvPr>
          <p:cNvSpPr/>
          <p:nvPr/>
        </p:nvSpPr>
        <p:spPr>
          <a:xfrm>
            <a:off x="1361813" y="5543660"/>
            <a:ext cx="2080469" cy="3103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Conduct Initial Forecasts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459ECA-44BF-491F-B15D-8705AD735C78}"/>
              </a:ext>
            </a:extLst>
          </p:cNvPr>
          <p:cNvCxnSpPr>
            <a:cxnSpLocks/>
            <a:stCxn id="7" idx="2"/>
            <a:endCxn id="48" idx="0"/>
          </p:cNvCxnSpPr>
          <p:nvPr/>
        </p:nvCxnSpPr>
        <p:spPr>
          <a:xfrm>
            <a:off x="1828799" y="4364531"/>
            <a:ext cx="573249" cy="1179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8A2E6D1-C109-41EB-B80C-971A378698FE}"/>
              </a:ext>
            </a:extLst>
          </p:cNvPr>
          <p:cNvCxnSpPr>
            <a:cxnSpLocks/>
            <a:stCxn id="48" idx="0"/>
            <a:endCxn id="20" idx="2"/>
          </p:cNvCxnSpPr>
          <p:nvPr/>
        </p:nvCxnSpPr>
        <p:spPr>
          <a:xfrm flipH="1" flipV="1">
            <a:off x="1828798" y="3006744"/>
            <a:ext cx="573250" cy="253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0462B00-54DB-45F1-8E25-59560F81BE48}"/>
              </a:ext>
            </a:extLst>
          </p:cNvPr>
          <p:cNvCxnSpPr>
            <a:cxnSpLocks/>
            <a:stCxn id="28" idx="3"/>
            <a:endCxn id="62" idx="1"/>
          </p:cNvCxnSpPr>
          <p:nvPr/>
        </p:nvCxnSpPr>
        <p:spPr>
          <a:xfrm flipV="1">
            <a:off x="6858348" y="2139645"/>
            <a:ext cx="717958" cy="828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7F67166-5280-4BCC-A78F-8AC228E8F8DB}"/>
              </a:ext>
            </a:extLst>
          </p:cNvPr>
          <p:cNvSpPr/>
          <p:nvPr/>
        </p:nvSpPr>
        <p:spPr>
          <a:xfrm>
            <a:off x="7576306" y="1984448"/>
            <a:ext cx="2080469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Structural Post Calcs (Q)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FF27E37-97C2-4CAA-A34D-DEE97D38CC69}"/>
              </a:ext>
            </a:extLst>
          </p:cNvPr>
          <p:cNvCxnSpPr>
            <a:cxnSpLocks/>
            <a:stCxn id="28" idx="3"/>
            <a:endCxn id="69" idx="1"/>
          </p:cNvCxnSpPr>
          <p:nvPr/>
        </p:nvCxnSpPr>
        <p:spPr>
          <a:xfrm flipV="1">
            <a:off x="6858348" y="2734741"/>
            <a:ext cx="717959" cy="233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E47223A-6ED9-424C-A2FF-034DA27B9C65}"/>
              </a:ext>
            </a:extLst>
          </p:cNvPr>
          <p:cNvSpPr/>
          <p:nvPr/>
        </p:nvSpPr>
        <p:spPr>
          <a:xfrm>
            <a:off x="7576307" y="2579544"/>
            <a:ext cx="2080469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Structural Post Calcs (M)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4406787-F7D2-4F15-8EAC-E94B69FE02CA}"/>
              </a:ext>
            </a:extLst>
          </p:cNvPr>
          <p:cNvSpPr/>
          <p:nvPr/>
        </p:nvSpPr>
        <p:spPr>
          <a:xfrm>
            <a:off x="847637" y="1675904"/>
            <a:ext cx="2080469" cy="3103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Transformations [</a:t>
            </a:r>
            <a:r>
              <a:rPr lang="en-US" sz="1000" dirty="0" err="1"/>
              <a:t>ef</a:t>
            </a:r>
            <a:r>
              <a:rPr lang="en-US" sz="1000" dirty="0"/>
              <a:t>, h]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601EFF9-0DBF-43D8-9998-5A41D8FA11E8}"/>
              </a:ext>
            </a:extLst>
          </p:cNvPr>
          <p:cNvCxnSpPr>
            <a:cxnSpLocks/>
            <a:stCxn id="2" idx="3"/>
            <a:endCxn id="9" idx="0"/>
          </p:cNvCxnSpPr>
          <p:nvPr/>
        </p:nvCxnSpPr>
        <p:spPr>
          <a:xfrm>
            <a:off x="2608973" y="665420"/>
            <a:ext cx="638266" cy="360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51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3A5CB05C-7F9C-4925-A172-8D5CD96F04B1}"/>
              </a:ext>
            </a:extLst>
          </p:cNvPr>
          <p:cNvSpPr txBox="1"/>
          <p:nvPr/>
        </p:nvSpPr>
        <p:spPr>
          <a:xfrm>
            <a:off x="4287473" y="451284"/>
            <a:ext cx="3061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1a: External/Market-Implied Forecasts</a:t>
            </a:r>
          </a:p>
          <a:p>
            <a:r>
              <a:rPr lang="en-US"/>
              <a:t>(Import all as d1 form)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6CD848-F269-4C1B-BA47-B076A370E957}"/>
              </a:ext>
            </a:extLst>
          </p:cNvPr>
          <p:cNvSpPr/>
          <p:nvPr/>
        </p:nvSpPr>
        <p:spPr>
          <a:xfrm>
            <a:off x="1707161" y="1300294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Atlanta Fed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39BE38-FC1B-44C2-8AA2-7E2D6DB5D323}"/>
              </a:ext>
            </a:extLst>
          </p:cNvPr>
          <p:cNvSpPr/>
          <p:nvPr/>
        </p:nvSpPr>
        <p:spPr>
          <a:xfrm>
            <a:off x="4451759" y="1300294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St. Louis Fed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GDP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153A3E-4AAA-4B0D-AC5D-E5AF1A19958B}"/>
              </a:ext>
            </a:extLst>
          </p:cNvPr>
          <p:cNvSpPr/>
          <p:nvPr/>
        </p:nvSpPr>
        <p:spPr>
          <a:xfrm>
            <a:off x="7196357" y="1300293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New York Fed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GDP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37D9AA5-F3A7-473A-B564-702CD815CABD}"/>
              </a:ext>
            </a:extLst>
          </p:cNvPr>
          <p:cNvSpPr/>
          <p:nvPr/>
        </p:nvSpPr>
        <p:spPr>
          <a:xfrm>
            <a:off x="1707161" y="2719432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Philadelphia Fed SPF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T03M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T10Y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D0EA106-009E-48BC-9E72-B073C777009A}"/>
              </a:ext>
            </a:extLst>
          </p:cNvPr>
          <p:cNvSpPr/>
          <p:nvPr/>
        </p:nvSpPr>
        <p:spPr>
          <a:xfrm>
            <a:off x="4451759" y="2719431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WSJ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5A45E40-7C3F-4D22-9378-A81D67826551}"/>
              </a:ext>
            </a:extLst>
          </p:cNvPr>
          <p:cNvSpPr/>
          <p:nvPr/>
        </p:nvSpPr>
        <p:spPr>
          <a:xfrm>
            <a:off x="7196357" y="2719430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CBO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FFR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96EFA32-2CD1-4F28-9CAB-0BA1EFCDACCD}"/>
              </a:ext>
            </a:extLst>
          </p:cNvPr>
          <p:cNvSpPr/>
          <p:nvPr/>
        </p:nvSpPr>
        <p:spPr>
          <a:xfrm>
            <a:off x="1707161" y="4138570"/>
            <a:ext cx="2432808" cy="1132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Cleveland Fed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Inflation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C2895D4-0D74-4717-8328-8D5F53783AF3}"/>
              </a:ext>
            </a:extLst>
          </p:cNvPr>
          <p:cNvSpPr/>
          <p:nvPr/>
        </p:nvSpPr>
        <p:spPr>
          <a:xfrm>
            <a:off x="4451759" y="4138568"/>
            <a:ext cx="2432808" cy="1132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SOFR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FFR</a:t>
            </a:r>
          </a:p>
        </p:txBody>
      </p:sp>
    </p:spTree>
    <p:extLst>
      <p:ext uri="{BB962C8B-B14F-4D97-AF65-F5344CB8AC3E}">
        <p14:creationId xmlns:p14="http://schemas.microsoft.com/office/powerpoint/2010/main" val="1203038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240F7B-399A-467C-B277-C626D20741BD}"/>
              </a:ext>
            </a:extLst>
          </p:cNvPr>
          <p:cNvSpPr/>
          <p:nvPr/>
        </p:nvSpPr>
        <p:spPr>
          <a:xfrm>
            <a:off x="1707161" y="1300294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Pull Historical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Raw data pulled from FRED, Yahoo Finance, and others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356580-6A3A-43CA-8DD8-2983B167318F}"/>
              </a:ext>
            </a:extLst>
          </p:cNvPr>
          <p:cNvSpPr/>
          <p:nvPr/>
        </p:nvSpPr>
        <p:spPr>
          <a:xfrm>
            <a:off x="1707159" y="4449408"/>
            <a:ext cx="2432808" cy="536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Pull External Forecasts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883D6E-B9E6-4072-8EDB-1D3DDDB886D7}"/>
              </a:ext>
            </a:extLst>
          </p:cNvPr>
          <p:cNvSpPr/>
          <p:nvPr/>
        </p:nvSpPr>
        <p:spPr>
          <a:xfrm>
            <a:off x="1707159" y="2807349"/>
            <a:ext cx="2432808" cy="1437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Create Calculated Variables</a:t>
            </a:r>
          </a:p>
          <a:p>
            <a:pPr marL="171450" indent="-171450" algn="ctr">
              <a:buFontTx/>
              <a:buChar char="-"/>
            </a:pPr>
            <a:r>
              <a:rPr lang="en-US" sz="800" b="1" dirty="0"/>
              <a:t>inf</a:t>
            </a:r>
          </a:p>
          <a:p>
            <a:pPr marL="171450" indent="-171450" algn="ctr">
              <a:buFontTx/>
              <a:buChar char="-"/>
            </a:pPr>
            <a:r>
              <a:rPr lang="en-US" sz="800" b="1" dirty="0"/>
              <a:t>tdns1, tdns2, tdns3</a:t>
            </a:r>
          </a:p>
          <a:p>
            <a:pPr marL="171450" indent="-171450" algn="ctr">
              <a:buFontTx/>
              <a:buChar char="-"/>
            </a:pPr>
            <a:r>
              <a:rPr lang="en-US" sz="800" b="1" dirty="0"/>
              <a:t>t03mffrspread</a:t>
            </a:r>
          </a:p>
          <a:p>
            <a:pPr marL="171450" indent="-171450" algn="ctr">
              <a:buFontTx/>
              <a:buChar char="-"/>
            </a:pPr>
            <a:r>
              <a:rPr lang="en-US" sz="800" b="1" dirty="0"/>
              <a:t>t10yt03mspread</a:t>
            </a:r>
          </a:p>
          <a:p>
            <a:pPr marL="171450" indent="-171450" algn="ctr">
              <a:buFontTx/>
              <a:buChar char="-"/>
            </a:pPr>
            <a:r>
              <a:rPr lang="en-US" sz="800" b="1" dirty="0"/>
              <a:t>mort30ymort15yspread</a:t>
            </a:r>
          </a:p>
          <a:p>
            <a:pPr marL="171450" indent="-171450" algn="ctr">
              <a:buFontTx/>
              <a:buChar char="-"/>
            </a:pPr>
            <a:r>
              <a:rPr lang="en-US" sz="800" b="1" dirty="0"/>
              <a:t>mort15yt10spread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DC308A-57F2-40B2-BFC4-A86DE88465D7}"/>
              </a:ext>
            </a:extLst>
          </p:cNvPr>
          <p:cNvSpPr/>
          <p:nvPr/>
        </p:nvSpPr>
        <p:spPr>
          <a:xfrm>
            <a:off x="7757019" y="1279319"/>
            <a:ext cx="2490134" cy="15309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Generate EXOG Baseline Forecasts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/>
              <a:t>These will be the exogenous inputs into the secondary model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/>
              <a:t>Mix of qualitative inputs, external forecasts, and internal forecasts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F9FEFB-0D69-460D-81FC-2EE3410153F9}"/>
              </a:ext>
            </a:extLst>
          </p:cNvPr>
          <p:cNvSpPr/>
          <p:nvPr/>
        </p:nvSpPr>
        <p:spPr>
          <a:xfrm>
            <a:off x="4434981" y="1300293"/>
            <a:ext cx="1366007" cy="2374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Transform for Stationarity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1E9F6E-2A64-4FFF-B048-1CB72C18F25D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flipH="1">
            <a:off x="2923563" y="2432807"/>
            <a:ext cx="2" cy="37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C7B5A1C-FC3A-4DBD-B0D8-80300224EC2B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4139967" y="2487337"/>
            <a:ext cx="295014" cy="10386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2FFAA72-7F11-4413-9D0C-88D39BA35DA5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139969" y="1866551"/>
            <a:ext cx="295012" cy="457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A722EB2-C7D7-4E8D-A895-9E8644BAE05A}"/>
              </a:ext>
            </a:extLst>
          </p:cNvPr>
          <p:cNvSpPr/>
          <p:nvPr/>
        </p:nvSpPr>
        <p:spPr>
          <a:xfrm>
            <a:off x="6096000" y="1266736"/>
            <a:ext cx="1366007" cy="7550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DNS Coefficient Forecasts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422C77-264F-43DC-8741-CFA91EF280CB}"/>
              </a:ext>
            </a:extLst>
          </p:cNvPr>
          <p:cNvSpPr/>
          <p:nvPr/>
        </p:nvSpPr>
        <p:spPr>
          <a:xfrm>
            <a:off x="1707159" y="5190438"/>
            <a:ext cx="2432808" cy="536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Qualitative Baseline Forecasts for SPY, DPI, 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7087C0-8C33-47B2-940F-4DC10A169035}"/>
              </a:ext>
            </a:extLst>
          </p:cNvPr>
          <p:cNvSpPr/>
          <p:nvPr/>
        </p:nvSpPr>
        <p:spPr>
          <a:xfrm>
            <a:off x="4434980" y="4327315"/>
            <a:ext cx="1366007" cy="5215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Inflation Baseline Forecast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51F4BB3-DECD-418E-85CF-95051F67724B}"/>
              </a:ext>
            </a:extLst>
          </p:cNvPr>
          <p:cNvCxnSpPr>
            <a:endCxn id="26" idx="1"/>
          </p:cNvCxnSpPr>
          <p:nvPr/>
        </p:nvCxnSpPr>
        <p:spPr>
          <a:xfrm flipV="1">
            <a:off x="5767432" y="1644242"/>
            <a:ext cx="328568" cy="922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E7DCC7B-4FD7-4F4A-9E7E-F5922C8F3749}"/>
              </a:ext>
            </a:extLst>
          </p:cNvPr>
          <p:cNvSpPr/>
          <p:nvPr/>
        </p:nvSpPr>
        <p:spPr>
          <a:xfrm>
            <a:off x="4434980" y="3797414"/>
            <a:ext cx="1366007" cy="3970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FFR, </a:t>
            </a:r>
            <a:r>
              <a:rPr lang="en-US" sz="1200" b="1"/>
              <a:t>SOFR Baseline </a:t>
            </a:r>
            <a:r>
              <a:rPr lang="en-US" sz="1200" b="1" dirty="0"/>
              <a:t>Forecasts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45E6958-3743-4B22-AC6E-067943995B8D}"/>
              </a:ext>
            </a:extLst>
          </p:cNvPr>
          <p:cNvCxnSpPr>
            <a:stCxn id="10" idx="3"/>
            <a:endCxn id="36" idx="1"/>
          </p:cNvCxnSpPr>
          <p:nvPr/>
        </p:nvCxnSpPr>
        <p:spPr>
          <a:xfrm flipV="1">
            <a:off x="4139967" y="3995955"/>
            <a:ext cx="295013" cy="721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294451C-7AE9-4D1C-B2CD-3E6CC89A0C37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4139967" y="4848837"/>
            <a:ext cx="978017" cy="49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8635E1A-856A-449F-8536-149F6B94F60A}"/>
              </a:ext>
            </a:extLst>
          </p:cNvPr>
          <p:cNvSpPr/>
          <p:nvPr/>
        </p:nvSpPr>
        <p:spPr>
          <a:xfrm>
            <a:off x="4434979" y="5189982"/>
            <a:ext cx="1366007" cy="4956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Calculate PI Forecasts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C75FFA43-8D51-41F1-A9E6-AE7C2EDE5B78}"/>
              </a:ext>
            </a:extLst>
          </p:cNvPr>
          <p:cNvCxnSpPr>
            <a:cxnSpLocks/>
          </p:cNvCxnSpPr>
          <p:nvPr/>
        </p:nvCxnSpPr>
        <p:spPr>
          <a:xfrm>
            <a:off x="4139967" y="5300024"/>
            <a:ext cx="295012" cy="2515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F2A47F7-3FC9-4DFD-B6E5-77D21FA88813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800988" y="2487337"/>
            <a:ext cx="295012" cy="2279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EA2D960-F776-4150-A297-86FB0967F51C}"/>
              </a:ext>
            </a:extLst>
          </p:cNvPr>
          <p:cNvSpPr/>
          <p:nvPr/>
        </p:nvSpPr>
        <p:spPr>
          <a:xfrm>
            <a:off x="6096000" y="2432807"/>
            <a:ext cx="1366007" cy="7550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Treasury-FFR Spread Forecasts</a:t>
            </a:r>
          </a:p>
        </p:txBody>
      </p: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D554D87A-06FA-4770-B523-92EDEC7EDA8A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5800986" y="2848058"/>
            <a:ext cx="2147584" cy="25897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AD9F7AEA-7FE9-4206-86C6-A1C5B46DCCA0}"/>
              </a:ext>
            </a:extLst>
          </p:cNvPr>
          <p:cNvCxnSpPr>
            <a:cxnSpLocks/>
            <a:stCxn id="32" idx="3"/>
            <a:endCxn id="16" idx="2"/>
          </p:cNvCxnSpPr>
          <p:nvPr/>
        </p:nvCxnSpPr>
        <p:spPr>
          <a:xfrm flipV="1">
            <a:off x="5800987" y="2810313"/>
            <a:ext cx="3201099" cy="17777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1405A4AA-5675-4B62-A9C0-8459511467D9}"/>
              </a:ext>
            </a:extLst>
          </p:cNvPr>
          <p:cNvCxnSpPr>
            <a:cxnSpLocks/>
            <a:stCxn id="36" idx="3"/>
            <a:endCxn id="16" idx="2"/>
          </p:cNvCxnSpPr>
          <p:nvPr/>
        </p:nvCxnSpPr>
        <p:spPr>
          <a:xfrm flipV="1">
            <a:off x="5800987" y="2810313"/>
            <a:ext cx="3201099" cy="118564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04EEBA10-B9B3-4CCD-9477-C718B5554FCE}"/>
              </a:ext>
            </a:extLst>
          </p:cNvPr>
          <p:cNvCxnSpPr>
            <a:cxnSpLocks/>
            <a:stCxn id="56" idx="3"/>
            <a:endCxn id="16" idx="1"/>
          </p:cNvCxnSpPr>
          <p:nvPr/>
        </p:nvCxnSpPr>
        <p:spPr>
          <a:xfrm flipV="1">
            <a:off x="7462007" y="2044816"/>
            <a:ext cx="295012" cy="7654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FC7A052B-5C1F-48F2-8CE0-4FDAED302478}"/>
              </a:ext>
            </a:extLst>
          </p:cNvPr>
          <p:cNvCxnSpPr>
            <a:cxnSpLocks/>
            <a:stCxn id="26" idx="3"/>
            <a:endCxn id="16" idx="1"/>
          </p:cNvCxnSpPr>
          <p:nvPr/>
        </p:nvCxnSpPr>
        <p:spPr>
          <a:xfrm>
            <a:off x="7462007" y="1644242"/>
            <a:ext cx="295012" cy="4005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A1B44AC6-D4FB-40D2-A15F-B84C40BF10BB}"/>
              </a:ext>
            </a:extLst>
          </p:cNvPr>
          <p:cNvCxnSpPr>
            <a:cxnSpLocks/>
            <a:stCxn id="31" idx="3"/>
            <a:endCxn id="16" idx="2"/>
          </p:cNvCxnSpPr>
          <p:nvPr/>
        </p:nvCxnSpPr>
        <p:spPr>
          <a:xfrm flipV="1">
            <a:off x="4139967" y="2810313"/>
            <a:ext cx="4862119" cy="26485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A5CB05C-7F9C-4925-A172-8D5CD96F04B1}"/>
              </a:ext>
            </a:extLst>
          </p:cNvPr>
          <p:cNvSpPr txBox="1"/>
          <p:nvPr/>
        </p:nvSpPr>
        <p:spPr>
          <a:xfrm>
            <a:off x="4287473" y="451284"/>
            <a:ext cx="306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1: EXOG Forecast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6BFC2BA-94EB-4523-8596-921D3E3A89E3}"/>
              </a:ext>
            </a:extLst>
          </p:cNvPr>
          <p:cNvSpPr/>
          <p:nvPr/>
        </p:nvSpPr>
        <p:spPr>
          <a:xfrm>
            <a:off x="7757019" y="4418901"/>
            <a:ext cx="2490134" cy="15309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Generate EXOG Scenario Forecasts</a:t>
            </a:r>
            <a:endParaRPr lang="en-US" sz="1200" dirty="0"/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43EB422E-9912-4B9C-9F30-AA52D6286DFB}"/>
              </a:ext>
            </a:extLst>
          </p:cNvPr>
          <p:cNvCxnSpPr>
            <a:cxnSpLocks/>
            <a:stCxn id="16" idx="3"/>
            <a:endCxn id="84" idx="3"/>
          </p:cNvCxnSpPr>
          <p:nvPr/>
        </p:nvCxnSpPr>
        <p:spPr>
          <a:xfrm>
            <a:off x="10247153" y="2044816"/>
            <a:ext cx="12700" cy="313958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14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3A5CB05C-7F9C-4925-A172-8D5CD96F04B1}"/>
              </a:ext>
            </a:extLst>
          </p:cNvPr>
          <p:cNvSpPr txBox="1"/>
          <p:nvPr/>
        </p:nvSpPr>
        <p:spPr>
          <a:xfrm>
            <a:off x="4748868" y="379396"/>
            <a:ext cx="306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Updated 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94FF74-EA7C-4DD6-95FA-1F954E9F7913}"/>
              </a:ext>
            </a:extLst>
          </p:cNvPr>
          <p:cNvSpPr/>
          <p:nvPr/>
        </p:nvSpPr>
        <p:spPr>
          <a:xfrm>
            <a:off x="2130802" y="3003259"/>
            <a:ext cx="2080469" cy="3103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Pull Historical Data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9606B93-B1FE-45A2-936E-70C18D395DB9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4211271" y="3158456"/>
            <a:ext cx="469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5151842-160C-4CF8-BE65-F43EEBABCE58}"/>
              </a:ext>
            </a:extLst>
          </p:cNvPr>
          <p:cNvSpPr/>
          <p:nvPr/>
        </p:nvSpPr>
        <p:spPr>
          <a:xfrm>
            <a:off x="2130802" y="2254544"/>
            <a:ext cx="2080469" cy="3103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Pull External Forecasts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278DC8-DC51-403E-85F8-A3AD33216527}"/>
              </a:ext>
            </a:extLst>
          </p:cNvPr>
          <p:cNvSpPr/>
          <p:nvPr/>
        </p:nvSpPr>
        <p:spPr>
          <a:xfrm>
            <a:off x="4681055" y="3003259"/>
            <a:ext cx="2080469" cy="3103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Calculated Variables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FDC700-B916-4155-A6EF-740258D094DD}"/>
              </a:ext>
            </a:extLst>
          </p:cNvPr>
          <p:cNvCxnSpPr>
            <a:cxnSpLocks/>
            <a:stCxn id="2" idx="2"/>
            <a:endCxn id="20" idx="0"/>
          </p:cNvCxnSpPr>
          <p:nvPr/>
        </p:nvCxnSpPr>
        <p:spPr>
          <a:xfrm flipH="1">
            <a:off x="3171036" y="3313652"/>
            <a:ext cx="1" cy="47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F59EA85-26B5-47C8-965D-FA4A09BC5DE9}"/>
              </a:ext>
            </a:extLst>
          </p:cNvPr>
          <p:cNvSpPr/>
          <p:nvPr/>
        </p:nvSpPr>
        <p:spPr>
          <a:xfrm>
            <a:off x="2130801" y="3791824"/>
            <a:ext cx="2080469" cy="3103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Conduct Nowcasts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4EACFB-7388-4E9F-A426-2FDCDCE78EEC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4211270" y="3947021"/>
            <a:ext cx="260759" cy="9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25C57D-6449-4680-A421-FF4AC0C9C039}"/>
              </a:ext>
            </a:extLst>
          </p:cNvPr>
          <p:cNvCxnSpPr>
            <a:cxnSpLocks/>
            <a:stCxn id="9" idx="2"/>
            <a:endCxn id="28" idx="0"/>
          </p:cNvCxnSpPr>
          <p:nvPr/>
        </p:nvCxnSpPr>
        <p:spPr>
          <a:xfrm flipH="1">
            <a:off x="5512264" y="3313652"/>
            <a:ext cx="209026" cy="574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ACEA74B-7663-4262-8373-B6DA6B6D7457}"/>
              </a:ext>
            </a:extLst>
          </p:cNvPr>
          <p:cNvSpPr/>
          <p:nvPr/>
        </p:nvSpPr>
        <p:spPr>
          <a:xfrm>
            <a:off x="4472029" y="3888297"/>
            <a:ext cx="2080469" cy="3103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Structural 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375D7F-2583-4030-9CCA-AAD8200EE5D2}"/>
              </a:ext>
            </a:extLst>
          </p:cNvPr>
          <p:cNvSpPr/>
          <p:nvPr/>
        </p:nvSpPr>
        <p:spPr>
          <a:xfrm>
            <a:off x="7185518" y="4884487"/>
            <a:ext cx="2080469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Exogenize</a:t>
            </a:r>
            <a:r>
              <a:rPr lang="en-US" sz="1200" dirty="0"/>
              <a:t> Inputs (Flexibly for Variables &amp; Dates)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A07FF38-5CC0-4D92-9553-12840533DE9B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>
            <a:off x="5512264" y="4198690"/>
            <a:ext cx="2713489" cy="68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96D0292-951C-480C-85E4-FD9ED77C6968}"/>
              </a:ext>
            </a:extLst>
          </p:cNvPr>
          <p:cNvSpPr/>
          <p:nvPr/>
        </p:nvSpPr>
        <p:spPr>
          <a:xfrm>
            <a:off x="8225752" y="2996974"/>
            <a:ext cx="2080469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Scenarios by </a:t>
            </a:r>
            <a:r>
              <a:rPr lang="en-US" sz="1200" dirty="0" err="1"/>
              <a:t>Exogenizing</a:t>
            </a:r>
            <a:r>
              <a:rPr lang="en-US" sz="1200" dirty="0"/>
              <a:t> Different Inputs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7BB84BD-0260-45D3-BDDF-19F3CBE87EF8}"/>
              </a:ext>
            </a:extLst>
          </p:cNvPr>
          <p:cNvCxnSpPr>
            <a:cxnSpLocks/>
            <a:stCxn id="33" idx="3"/>
            <a:endCxn id="37" idx="2"/>
          </p:cNvCxnSpPr>
          <p:nvPr/>
        </p:nvCxnSpPr>
        <p:spPr>
          <a:xfrm flipV="1">
            <a:off x="9265987" y="3307367"/>
            <a:ext cx="0" cy="17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00623D9-04CC-4B74-AAE1-D4C0076A3BEC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4211271" y="2409741"/>
            <a:ext cx="1510019" cy="59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1330958-2EEF-48D2-9827-E506672536FC}"/>
              </a:ext>
            </a:extLst>
          </p:cNvPr>
          <p:cNvCxnSpPr>
            <a:cxnSpLocks/>
            <a:stCxn id="7" idx="3"/>
            <a:endCxn id="37" idx="0"/>
          </p:cNvCxnSpPr>
          <p:nvPr/>
        </p:nvCxnSpPr>
        <p:spPr>
          <a:xfrm>
            <a:off x="4211271" y="2409741"/>
            <a:ext cx="5054716" cy="587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472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3A5CB05C-7F9C-4925-A172-8D5CD96F04B1}"/>
              </a:ext>
            </a:extLst>
          </p:cNvPr>
          <p:cNvSpPr txBox="1"/>
          <p:nvPr/>
        </p:nvSpPr>
        <p:spPr>
          <a:xfrm>
            <a:off x="4287473" y="451284"/>
            <a:ext cx="306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3: </a:t>
            </a:r>
            <a:r>
              <a:rPr lang="en-US"/>
              <a:t>Structural Equations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57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238</Words>
  <Application>Microsoft Office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Ye</dc:creator>
  <cp:lastModifiedBy>Charles Ye</cp:lastModifiedBy>
  <cp:revision>94</cp:revision>
  <dcterms:created xsi:type="dcterms:W3CDTF">2021-01-29T20:55:38Z</dcterms:created>
  <dcterms:modified xsi:type="dcterms:W3CDTF">2021-06-27T19:46:24Z</dcterms:modified>
</cp:coreProperties>
</file>