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0"/>
  </p:handoutMasterIdLst>
  <p:sldIdLst>
    <p:sldId id="256" r:id="rId5"/>
    <p:sldId id="257" r:id="rId6"/>
    <p:sldId id="258" r:id="rId7"/>
    <p:sldId id="259" r:id="rId8"/>
    <p:sldId id="260" r:id="rId9"/>
    <p:sldId id="261" r:id="rId10"/>
    <p:sldId id="262" r:id="rId11"/>
    <p:sldId id="265" r:id="rId12"/>
    <p:sldId id="263" r:id="rId13"/>
    <p:sldId id="266" r:id="rId14"/>
    <p:sldId id="269" r:id="rId15"/>
    <p:sldId id="270" r:id="rId16"/>
    <p:sldId id="267" r:id="rId17"/>
    <p:sldId id="26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7E3A56"/>
    <a:srgbClr val="A80000"/>
    <a:srgbClr val="0999DF"/>
    <a:srgbClr val="1C4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sorterViewPr>
    <p:cViewPr>
      <p:scale>
        <a:sx n="100" d="100"/>
        <a:sy n="100" d="100"/>
      </p:scale>
      <p:origin x="0" y="-4104"/>
    </p:cViewPr>
  </p:sorterViewPr>
  <p:notesViewPr>
    <p:cSldViewPr snapToGrid="0">
      <p:cViewPr varScale="1">
        <p:scale>
          <a:sx n="88" d="100"/>
          <a:sy n="88" d="100"/>
        </p:scale>
        <p:origin x="266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s-Latn-B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s-Latn-B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9E3D09-AADF-5440-B19D-C72D4C9C21EF}" type="slidenum">
              <a:t>‹#›</a:t>
            </a:fld>
            <a:endParaRPr lang="bs-Latn-BA"/>
          </a:p>
        </p:txBody>
      </p:sp>
    </p:spTree>
    <p:extLst>
      <p:ext uri="{BB962C8B-B14F-4D97-AF65-F5344CB8AC3E}">
        <p14:creationId xmlns:p14="http://schemas.microsoft.com/office/powerpoint/2010/main" val="3138036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99803" y="2335237"/>
            <a:ext cx="7765366" cy="1097280"/>
          </a:xfrm>
        </p:spPr>
        <p:txBody>
          <a:bodyPr anchor="b">
            <a:normAutofit/>
          </a:bodyPr>
          <a:lstStyle>
            <a:lvl1pPr algn="ctr">
              <a:defRPr sz="6000">
                <a:solidFill>
                  <a:srgbClr val="0999DF"/>
                </a:solidFill>
              </a:defRPr>
            </a:lvl1pPr>
          </a:lstStyle>
          <a:p>
            <a:r>
              <a:rPr lang="en-US"/>
              <a:t>Click to edit Master title style</a:t>
            </a:r>
          </a:p>
        </p:txBody>
      </p:sp>
      <p:sp>
        <p:nvSpPr>
          <p:cNvPr id="3" name="Subtitle 2"/>
          <p:cNvSpPr>
            <a:spLocks noGrp="1"/>
          </p:cNvSpPr>
          <p:nvPr>
            <p:ph type="subTitle" idx="1"/>
          </p:nvPr>
        </p:nvSpPr>
        <p:spPr>
          <a:xfrm>
            <a:off x="3699803" y="3672378"/>
            <a:ext cx="776536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180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463040"/>
            <a:ext cx="10515600" cy="47139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5/9/2020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apinnovation.ideas.aha.io/ideas?project=SAPIDEA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5675" y="2238375"/>
            <a:ext cx="7969494" cy="1363662"/>
          </a:xfrm>
        </p:spPr>
        <p:txBody>
          <a:bodyPr>
            <a:noAutofit/>
          </a:bodyPr>
          <a:lstStyle/>
          <a:p>
            <a:r>
              <a:rPr lang="en-US" sz="4000" dirty="0"/>
              <a:t>Smart Irrigation with Analytics  </a:t>
            </a:r>
            <a:br>
              <a:rPr lang="en-US" sz="4000" dirty="0"/>
            </a:br>
            <a:r>
              <a:rPr lang="en-US" sz="4000" dirty="0"/>
              <a:t>Using SAP HCP, IoT and Watson</a:t>
            </a:r>
            <a:endParaRPr lang="en-US" sz="3200" dirty="0"/>
          </a:p>
        </p:txBody>
      </p:sp>
      <p:sp>
        <p:nvSpPr>
          <p:cNvPr id="3" name="Subtitle 2"/>
          <p:cNvSpPr>
            <a:spLocks noGrp="1"/>
          </p:cNvSpPr>
          <p:nvPr>
            <p:ph type="subTitle" idx="1"/>
          </p:nvPr>
        </p:nvSpPr>
        <p:spPr>
          <a:xfrm>
            <a:off x="5245344" y="5038725"/>
            <a:ext cx="6219825" cy="1735137"/>
          </a:xfrm>
        </p:spPr>
        <p:txBody>
          <a:bodyPr>
            <a:normAutofit lnSpcReduction="10000"/>
          </a:bodyPr>
          <a:lstStyle/>
          <a:p>
            <a:pPr algn="r"/>
            <a:r>
              <a:rPr lang="en-US" b="1" dirty="0"/>
              <a:t>Emp Name: Chandra Prakash Meher</a:t>
            </a:r>
          </a:p>
          <a:p>
            <a:pPr algn="r"/>
            <a:r>
              <a:rPr lang="en-US" b="1" dirty="0"/>
              <a:t>SAP MDG Technical Consultant</a:t>
            </a:r>
          </a:p>
          <a:p>
            <a:pPr algn="r"/>
            <a:r>
              <a:rPr lang="en-US" b="1" dirty="0"/>
              <a:t>Sap Idea no:</a:t>
            </a:r>
            <a:r>
              <a:rPr lang="en-US" dirty="0">
                <a:hlinkClick r:id="rId2">
                  <a:extLst>
                    <a:ext uri="{A12FA001-AC4F-418D-AE19-62706E023703}">
                      <ahyp:hlinkClr xmlns:ahyp="http://schemas.microsoft.com/office/drawing/2018/hyperlinkcolor" val="tx"/>
                    </a:ext>
                  </a:extLst>
                </a:hlinkClick>
              </a:rPr>
              <a:t>SAPIDEAS</a:t>
            </a:r>
            <a:r>
              <a:rPr lang="en-US" dirty="0"/>
              <a:t>-I-485 </a:t>
            </a:r>
            <a:endParaRPr lang="en-US" b="1" dirty="0"/>
          </a:p>
          <a:p>
            <a:pPr algn="r"/>
            <a:r>
              <a:rPr lang="en-US" b="1" dirty="0"/>
              <a:t>Employee Id: 000HS6</a:t>
            </a:r>
          </a:p>
          <a:p>
            <a:pPr algn="r"/>
            <a:endParaRPr lang="en-US" b="1"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324896"/>
            <a:ext cx="10210800" cy="5533104"/>
          </a:xfrm>
        </p:spPr>
        <p:txBody>
          <a:bodyPr>
            <a:normAutofit/>
          </a:bodyPr>
          <a:lstStyle/>
          <a:p>
            <a:pPr algn="just">
              <a:lnSpc>
                <a:spcPct val="150000"/>
              </a:lnSpc>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Business (Logic) Layer:</a:t>
            </a:r>
          </a:p>
          <a:p>
            <a:pPr marL="0" indent="0" algn="just">
              <a:lnSpc>
                <a:spcPct val="150000"/>
              </a:lnSpc>
              <a:buNone/>
            </a:pPr>
            <a:endParaRPr lang="en-US" sz="1050" b="1"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Basically this layer play the important role and it connects all the other layers to UI layer.</a:t>
            </a:r>
          </a:p>
          <a:p>
            <a:pPr lvl="1"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It triggers functions to call API and perform respective task </a:t>
            </a:r>
          </a:p>
          <a:p>
            <a:pPr lvl="1"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Business layer would help in authorizing and authenticating the users , fetching API to get real time data from DB, Controller motor command and send back message to Device layer for action</a:t>
            </a:r>
            <a:r>
              <a:rPr lang="en-US" sz="2000" b="1" dirty="0">
                <a:latin typeface="Times New Roman" panose="02020603050405020304" pitchFamily="18" charset="0"/>
                <a:cs typeface="Times New Roman" panose="02020603050405020304" pitchFamily="18" charset="0"/>
              </a:rPr>
              <a:t>.</a:t>
            </a:r>
          </a:p>
          <a:p>
            <a:pPr lvl="1" algn="just">
              <a:lnSpc>
                <a:spcPct val="150000"/>
              </a:lnSpc>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B652FCD-8C82-4DEF-9897-0CD8ABD570EF}"/>
              </a:ext>
            </a:extLst>
          </p:cNvPr>
          <p:cNvSpPr txBox="1">
            <a:spLocks/>
          </p:cNvSpPr>
          <p:nvPr/>
        </p:nvSpPr>
        <p:spPr>
          <a:xfrm>
            <a:off x="1683693" y="306056"/>
            <a:ext cx="6212759" cy="898376"/>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5400" dirty="0"/>
              <a:t>Development(Cont.):</a:t>
            </a:r>
          </a:p>
        </p:txBody>
      </p:sp>
    </p:spTree>
    <p:extLst>
      <p:ext uri="{BB962C8B-B14F-4D97-AF65-F5344CB8AC3E}">
        <p14:creationId xmlns:p14="http://schemas.microsoft.com/office/powerpoint/2010/main" val="314246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75F8109-B9B3-498F-9C1B-E20387370D81}"/>
              </a:ext>
            </a:extLst>
          </p:cNvPr>
          <p:cNvSpPr txBox="1">
            <a:spLocks/>
          </p:cNvSpPr>
          <p:nvPr/>
        </p:nvSpPr>
        <p:spPr>
          <a:xfrm>
            <a:off x="1683694" y="306056"/>
            <a:ext cx="4117032" cy="7036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l"/>
            <a:r>
              <a:rPr lang="en-US" dirty="0"/>
              <a:t>Data Model:</a:t>
            </a:r>
          </a:p>
        </p:txBody>
      </p:sp>
      <p:sp>
        <p:nvSpPr>
          <p:cNvPr id="8" name="Cylinder 7">
            <a:extLst>
              <a:ext uri="{FF2B5EF4-FFF2-40B4-BE49-F238E27FC236}">
                <a16:creationId xmlns:a16="http://schemas.microsoft.com/office/drawing/2014/main" id="{5F85B8A2-3A3A-466A-9BCC-585D52561441}"/>
              </a:ext>
            </a:extLst>
          </p:cNvPr>
          <p:cNvSpPr/>
          <p:nvPr/>
        </p:nvSpPr>
        <p:spPr>
          <a:xfrm>
            <a:off x="1529062" y="1573011"/>
            <a:ext cx="2259656" cy="3122814"/>
          </a:xfrm>
          <a:prstGeom prst="ca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9" name="Double Brace 8">
            <a:extLst>
              <a:ext uri="{FF2B5EF4-FFF2-40B4-BE49-F238E27FC236}">
                <a16:creationId xmlns:a16="http://schemas.microsoft.com/office/drawing/2014/main" id="{1AF2AB7B-D0DA-461F-890D-58A73BCEABA0}"/>
              </a:ext>
            </a:extLst>
          </p:cNvPr>
          <p:cNvSpPr/>
          <p:nvPr/>
        </p:nvSpPr>
        <p:spPr>
          <a:xfrm>
            <a:off x="6935288" y="1985206"/>
            <a:ext cx="2362765" cy="1686662"/>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F18373C8-52DB-4B6B-AC7A-106337DD4D18}"/>
              </a:ext>
            </a:extLst>
          </p:cNvPr>
          <p:cNvSpPr txBox="1"/>
          <p:nvPr/>
        </p:nvSpPr>
        <p:spPr>
          <a:xfrm>
            <a:off x="7174606" y="2004520"/>
            <a:ext cx="2525395" cy="1954381"/>
          </a:xfrm>
          <a:prstGeom prst="rect">
            <a:avLst/>
          </a:prstGeom>
          <a:noFill/>
        </p:spPr>
        <p:txBody>
          <a:bodyPr wrap="square" rtlCol="0">
            <a:spAutoFit/>
          </a:bodyPr>
          <a:lstStyle/>
          <a:p>
            <a:pPr marL="342900" indent="-342900">
              <a:buFont typeface="+mj-lt"/>
              <a:buAutoNum type="arabicPeriod"/>
            </a:pPr>
            <a:r>
              <a:rPr lang="en-US" sz="1100" dirty="0">
                <a:ln w="0"/>
                <a:effectLst>
                  <a:outerShdw blurRad="38100" dist="19050" dir="2700000" algn="tl" rotWithShape="0">
                    <a:schemeClr val="dk1">
                      <a:alpha val="40000"/>
                    </a:schemeClr>
                  </a:outerShdw>
                </a:effectLst>
              </a:rPr>
              <a:t>Field1</a:t>
            </a:r>
          </a:p>
          <a:p>
            <a:pPr marL="800100" lvl="1" indent="-342900">
              <a:buFont typeface="+mj-lt"/>
              <a:buAutoNum type="arabicPeriod"/>
            </a:pPr>
            <a:r>
              <a:rPr lang="en-US" sz="1100" dirty="0">
                <a:ln w="0"/>
                <a:effectLst>
                  <a:outerShdw blurRad="38100" dist="19050" dir="2700000" algn="tl" rotWithShape="0">
                    <a:schemeClr val="dk1">
                      <a:alpha val="40000"/>
                    </a:schemeClr>
                  </a:outerShdw>
                </a:effectLst>
              </a:rPr>
              <a:t>Humid</a:t>
            </a:r>
          </a:p>
          <a:p>
            <a:pPr marL="800100" lvl="1" indent="-342900">
              <a:buFont typeface="+mj-lt"/>
              <a:buAutoNum type="arabicPeriod"/>
            </a:pPr>
            <a:r>
              <a:rPr lang="en-US" sz="1100" dirty="0">
                <a:ln w="0"/>
                <a:effectLst>
                  <a:outerShdw blurRad="38100" dist="19050" dir="2700000" algn="tl" rotWithShape="0">
                    <a:schemeClr val="dk1">
                      <a:alpha val="40000"/>
                    </a:schemeClr>
                  </a:outerShdw>
                </a:effectLst>
              </a:rPr>
              <a:t>Temp</a:t>
            </a:r>
          </a:p>
          <a:p>
            <a:pPr marL="800100" lvl="1" indent="-342900">
              <a:buFont typeface="+mj-lt"/>
              <a:buAutoNum type="arabicPeriod"/>
            </a:pPr>
            <a:r>
              <a:rPr lang="en-US" sz="1100" dirty="0">
                <a:ln w="0"/>
                <a:effectLst>
                  <a:outerShdw blurRad="38100" dist="19050" dir="2700000" algn="tl" rotWithShape="0">
                    <a:schemeClr val="dk1">
                      <a:alpha val="40000"/>
                    </a:schemeClr>
                  </a:outerShdw>
                </a:effectLst>
              </a:rPr>
              <a:t>Soil Moisture</a:t>
            </a:r>
          </a:p>
          <a:p>
            <a:pPr marL="342900" indent="-342900">
              <a:buFont typeface="+mj-lt"/>
              <a:buAutoNum type="arabicPeriod"/>
            </a:pPr>
            <a:r>
              <a:rPr lang="en-US" sz="1100" dirty="0">
                <a:ln w="0"/>
                <a:effectLst>
                  <a:outerShdw blurRad="38100" dist="19050" dir="2700000" algn="tl" rotWithShape="0">
                    <a:schemeClr val="dk1">
                      <a:alpha val="40000"/>
                    </a:schemeClr>
                  </a:outerShdw>
                </a:effectLst>
              </a:rPr>
              <a:t>Field 2</a:t>
            </a:r>
          </a:p>
          <a:p>
            <a:pPr marL="800100" lvl="1" indent="-342900">
              <a:buFont typeface="+mj-lt"/>
              <a:buAutoNum type="arabicPeriod"/>
            </a:pPr>
            <a:r>
              <a:rPr lang="en-US" sz="1100" dirty="0">
                <a:ln w="0"/>
                <a:effectLst>
                  <a:outerShdw blurRad="38100" dist="19050" dir="2700000" algn="tl" rotWithShape="0">
                    <a:schemeClr val="dk1">
                      <a:alpha val="40000"/>
                    </a:schemeClr>
                  </a:outerShdw>
                </a:effectLst>
              </a:rPr>
              <a:t>Temp</a:t>
            </a:r>
          </a:p>
          <a:p>
            <a:pPr marL="800100" lvl="1" indent="-342900">
              <a:buFont typeface="+mj-lt"/>
              <a:buAutoNum type="arabicPeriod"/>
            </a:pPr>
            <a:r>
              <a:rPr lang="en-US" sz="1100" dirty="0">
                <a:ln w="0"/>
                <a:effectLst>
                  <a:outerShdw blurRad="38100" dist="19050" dir="2700000" algn="tl" rotWithShape="0">
                    <a:schemeClr val="dk1">
                      <a:alpha val="40000"/>
                    </a:schemeClr>
                  </a:outerShdw>
                </a:effectLst>
              </a:rPr>
              <a:t>Humid</a:t>
            </a:r>
          </a:p>
          <a:p>
            <a:pPr marL="800100" lvl="1" indent="-342900">
              <a:buFont typeface="+mj-lt"/>
              <a:buAutoNum type="arabicPeriod"/>
            </a:pPr>
            <a:r>
              <a:rPr lang="en-US" sz="1100" dirty="0">
                <a:ln w="0"/>
                <a:effectLst>
                  <a:outerShdw blurRad="38100" dist="19050" dir="2700000" algn="tl" rotWithShape="0">
                    <a:schemeClr val="dk1">
                      <a:alpha val="40000"/>
                    </a:schemeClr>
                  </a:outerShdw>
                </a:effectLst>
              </a:rPr>
              <a:t>Soil Moisture</a:t>
            </a:r>
          </a:p>
          <a:p>
            <a:pPr lvl="1"/>
            <a:r>
              <a:rPr lang="en-US" sz="1100" dirty="0">
                <a:ln w="0"/>
                <a:effectLst>
                  <a:outerShdw blurRad="38100" dist="19050" dir="2700000" algn="tl" rotWithShape="0">
                    <a:schemeClr val="dk1">
                      <a:alpha val="40000"/>
                    </a:schemeClr>
                  </a:outerShdw>
                </a:effectLst>
              </a:rPr>
              <a:t>……………..so on</a:t>
            </a:r>
          </a:p>
          <a:p>
            <a:endParaRPr lang="en-US" sz="1100" dirty="0"/>
          </a:p>
          <a:p>
            <a:endParaRPr lang="en-US" sz="1100" dirty="0"/>
          </a:p>
        </p:txBody>
      </p:sp>
      <p:sp>
        <p:nvSpPr>
          <p:cNvPr id="12" name="TextBox 11">
            <a:extLst>
              <a:ext uri="{FF2B5EF4-FFF2-40B4-BE49-F238E27FC236}">
                <a16:creationId xmlns:a16="http://schemas.microsoft.com/office/drawing/2014/main" id="{2A6763EB-1686-45C8-8C1E-9B6AF0AF8F9A}"/>
              </a:ext>
            </a:extLst>
          </p:cNvPr>
          <p:cNvSpPr txBox="1"/>
          <p:nvPr/>
        </p:nvSpPr>
        <p:spPr>
          <a:xfrm>
            <a:off x="1664191" y="1667646"/>
            <a:ext cx="1977553" cy="400110"/>
          </a:xfrm>
          <a:prstGeom prst="rect">
            <a:avLst/>
          </a:prstGeom>
          <a:noFill/>
        </p:spPr>
        <p:txBody>
          <a:bodyPr wrap="square" rtlCol="0">
            <a:spAutoFit/>
          </a:bodyPr>
          <a:lstStyle/>
          <a:p>
            <a:pPr algn="ctr"/>
            <a:r>
              <a:rPr lang="en-US" sz="2000" dirty="0"/>
              <a:t>SAP HANA DB</a:t>
            </a:r>
          </a:p>
        </p:txBody>
      </p:sp>
      <p:sp>
        <p:nvSpPr>
          <p:cNvPr id="14" name="TextBox 13">
            <a:extLst>
              <a:ext uri="{FF2B5EF4-FFF2-40B4-BE49-F238E27FC236}">
                <a16:creationId xmlns:a16="http://schemas.microsoft.com/office/drawing/2014/main" id="{75FC8329-D232-4E02-8825-C0678881682F}"/>
              </a:ext>
            </a:extLst>
          </p:cNvPr>
          <p:cNvSpPr txBox="1"/>
          <p:nvPr/>
        </p:nvSpPr>
        <p:spPr>
          <a:xfrm>
            <a:off x="10662939" y="2474594"/>
            <a:ext cx="1443336" cy="707886"/>
          </a:xfrm>
          <a:prstGeom prst="rect">
            <a:avLst/>
          </a:prstGeom>
          <a:noFill/>
        </p:spPr>
        <p:txBody>
          <a:bodyPr wrap="square" rtlCol="0">
            <a:spAutoFit/>
          </a:bodyPr>
          <a:lstStyle/>
          <a:p>
            <a:pPr algn="ctr"/>
            <a:r>
              <a:rPr lang="en-US" sz="2000" dirty="0"/>
              <a:t>Column Structure</a:t>
            </a:r>
          </a:p>
        </p:txBody>
      </p:sp>
      <p:sp>
        <p:nvSpPr>
          <p:cNvPr id="17" name="Rectangle 16">
            <a:extLst>
              <a:ext uri="{FF2B5EF4-FFF2-40B4-BE49-F238E27FC236}">
                <a16:creationId xmlns:a16="http://schemas.microsoft.com/office/drawing/2014/main" id="{DB47DF87-EF6F-483E-975D-1EF62ADA9BF4}"/>
              </a:ext>
            </a:extLst>
          </p:cNvPr>
          <p:cNvSpPr/>
          <p:nvPr/>
        </p:nvSpPr>
        <p:spPr>
          <a:xfrm>
            <a:off x="1683693" y="2328106"/>
            <a:ext cx="1967802" cy="5143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Table: Users</a:t>
            </a:r>
          </a:p>
        </p:txBody>
      </p:sp>
      <p:sp>
        <p:nvSpPr>
          <p:cNvPr id="18" name="Rectangle 17">
            <a:extLst>
              <a:ext uri="{FF2B5EF4-FFF2-40B4-BE49-F238E27FC236}">
                <a16:creationId xmlns:a16="http://schemas.microsoft.com/office/drawing/2014/main" id="{17515467-3290-44B3-99EE-F57454303BD5}"/>
              </a:ext>
            </a:extLst>
          </p:cNvPr>
          <p:cNvSpPr/>
          <p:nvPr/>
        </p:nvSpPr>
        <p:spPr>
          <a:xfrm>
            <a:off x="1683693" y="2972197"/>
            <a:ext cx="1967802" cy="5143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Table: </a:t>
            </a:r>
            <a:r>
              <a:rPr lang="en-US" dirty="0" err="1">
                <a:ln w="0"/>
                <a:solidFill>
                  <a:schemeClr val="tx1"/>
                </a:solidFill>
                <a:effectLst>
                  <a:outerShdw blurRad="38100" dist="19050" dir="2700000" algn="tl" rotWithShape="0">
                    <a:schemeClr val="dk1">
                      <a:alpha val="40000"/>
                    </a:schemeClr>
                  </a:outerShdw>
                </a:effectLst>
              </a:rPr>
              <a:t>IoT_Data</a:t>
            </a:r>
            <a:endParaRPr lang="en-US"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AE6F7A53-651F-41CD-ABC3-AF941251B468}"/>
              </a:ext>
            </a:extLst>
          </p:cNvPr>
          <p:cNvSpPr/>
          <p:nvPr/>
        </p:nvSpPr>
        <p:spPr>
          <a:xfrm>
            <a:off x="1673942" y="3695812"/>
            <a:ext cx="1967802" cy="5143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Table: Prediction</a:t>
            </a:r>
          </a:p>
        </p:txBody>
      </p:sp>
      <p:sp>
        <p:nvSpPr>
          <p:cNvPr id="20" name="Rectangle: Rounded Corners 19">
            <a:extLst>
              <a:ext uri="{FF2B5EF4-FFF2-40B4-BE49-F238E27FC236}">
                <a16:creationId xmlns:a16="http://schemas.microsoft.com/office/drawing/2014/main" id="{078DFBB0-98CD-4B08-8382-E11A587A986D}"/>
              </a:ext>
            </a:extLst>
          </p:cNvPr>
          <p:cNvSpPr/>
          <p:nvPr/>
        </p:nvSpPr>
        <p:spPr>
          <a:xfrm>
            <a:off x="5248275" y="5757547"/>
            <a:ext cx="3095399" cy="89837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SAP IoT Leonardo Service Cockpit</a:t>
            </a:r>
          </a:p>
        </p:txBody>
      </p:sp>
      <p:sp>
        <p:nvSpPr>
          <p:cNvPr id="21" name="Rectangle: Single Corner Rounded 20">
            <a:extLst>
              <a:ext uri="{FF2B5EF4-FFF2-40B4-BE49-F238E27FC236}">
                <a16:creationId xmlns:a16="http://schemas.microsoft.com/office/drawing/2014/main" id="{9436D687-0F03-4552-BF36-EB7590AC9612}"/>
              </a:ext>
            </a:extLst>
          </p:cNvPr>
          <p:cNvSpPr/>
          <p:nvPr/>
        </p:nvSpPr>
        <p:spPr>
          <a:xfrm>
            <a:off x="1529061" y="5757547"/>
            <a:ext cx="1990726" cy="898376"/>
          </a:xfrm>
          <a:prstGeom prst="round1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Backend Service</a:t>
            </a:r>
          </a:p>
          <a:p>
            <a:pPr algn="ctr"/>
            <a:r>
              <a:rPr lang="en-US" sz="1400" dirty="0">
                <a:ln w="0"/>
                <a:solidFill>
                  <a:schemeClr val="tx1"/>
                </a:solidFill>
                <a:effectLst>
                  <a:outerShdw blurRad="38100" dist="19050" dir="2700000" algn="tl" rotWithShape="0">
                    <a:schemeClr val="dk1">
                      <a:alpha val="40000"/>
                    </a:schemeClr>
                  </a:outerShdw>
                </a:effectLst>
              </a:rPr>
              <a:t>(Node/Express)</a:t>
            </a:r>
          </a:p>
        </p:txBody>
      </p:sp>
      <p:sp>
        <p:nvSpPr>
          <p:cNvPr id="22" name="Flowchart: Preparation 21">
            <a:extLst>
              <a:ext uri="{FF2B5EF4-FFF2-40B4-BE49-F238E27FC236}">
                <a16:creationId xmlns:a16="http://schemas.microsoft.com/office/drawing/2014/main" id="{3D4B92C6-2DF2-4564-9A2C-6AC9DE20FCEF}"/>
              </a:ext>
            </a:extLst>
          </p:cNvPr>
          <p:cNvSpPr/>
          <p:nvPr/>
        </p:nvSpPr>
        <p:spPr>
          <a:xfrm>
            <a:off x="9515474" y="5773032"/>
            <a:ext cx="2400302" cy="898376"/>
          </a:xfrm>
          <a:prstGeom prst="flowChartPreparation">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MQTT-&gt;PAHO</a:t>
            </a:r>
            <a:endParaRPr lang="en-US" sz="1600" dirty="0"/>
          </a:p>
        </p:txBody>
      </p:sp>
      <p:sp>
        <p:nvSpPr>
          <p:cNvPr id="23" name="TextBox 22">
            <a:extLst>
              <a:ext uri="{FF2B5EF4-FFF2-40B4-BE49-F238E27FC236}">
                <a16:creationId xmlns:a16="http://schemas.microsoft.com/office/drawing/2014/main" id="{44F8002B-8D79-4CF8-9E22-23508A4DF775}"/>
              </a:ext>
            </a:extLst>
          </p:cNvPr>
          <p:cNvSpPr txBox="1"/>
          <p:nvPr/>
        </p:nvSpPr>
        <p:spPr>
          <a:xfrm>
            <a:off x="9906227" y="5403700"/>
            <a:ext cx="1561988"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IoT GATEWAY</a:t>
            </a:r>
          </a:p>
        </p:txBody>
      </p:sp>
      <p:cxnSp>
        <p:nvCxnSpPr>
          <p:cNvPr id="27" name="Straight Arrow Connector 26">
            <a:extLst>
              <a:ext uri="{FF2B5EF4-FFF2-40B4-BE49-F238E27FC236}">
                <a16:creationId xmlns:a16="http://schemas.microsoft.com/office/drawing/2014/main" id="{B84C96C9-ABB4-4C6F-B431-AF2F4A416BFE}"/>
              </a:ext>
            </a:extLst>
          </p:cNvPr>
          <p:cNvCxnSpPr>
            <a:cxnSpLocks/>
            <a:stCxn id="22" idx="1"/>
            <a:endCxn id="20" idx="3"/>
          </p:cNvCxnSpPr>
          <p:nvPr/>
        </p:nvCxnSpPr>
        <p:spPr>
          <a:xfrm flipH="1" flipV="1">
            <a:off x="8343674" y="6206735"/>
            <a:ext cx="1171800" cy="15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F1B84B3-6D86-4358-9823-9636D0A1C7D0}"/>
              </a:ext>
            </a:extLst>
          </p:cNvPr>
          <p:cNvCxnSpPr>
            <a:cxnSpLocks/>
            <a:stCxn id="20" idx="1"/>
          </p:cNvCxnSpPr>
          <p:nvPr/>
        </p:nvCxnSpPr>
        <p:spPr>
          <a:xfrm flipH="1">
            <a:off x="3519789" y="6206735"/>
            <a:ext cx="172848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72B81850-FDE3-442E-971E-26730E8BDB82}"/>
              </a:ext>
            </a:extLst>
          </p:cNvPr>
          <p:cNvSpPr txBox="1"/>
          <p:nvPr/>
        </p:nvSpPr>
        <p:spPr>
          <a:xfrm>
            <a:off x="8518841" y="5941848"/>
            <a:ext cx="1105945" cy="307777"/>
          </a:xfrm>
          <a:prstGeom prst="rect">
            <a:avLst/>
          </a:prstGeom>
          <a:noFill/>
        </p:spPr>
        <p:txBody>
          <a:bodyPr wrap="square" rtlCol="0">
            <a:spAutoFit/>
          </a:bodyPr>
          <a:lstStyle/>
          <a:p>
            <a:r>
              <a:rPr lang="en-US" sz="1400" dirty="0"/>
              <a:t>DATA Send</a:t>
            </a:r>
          </a:p>
        </p:txBody>
      </p:sp>
      <p:sp>
        <p:nvSpPr>
          <p:cNvPr id="31" name="TextBox 30">
            <a:extLst>
              <a:ext uri="{FF2B5EF4-FFF2-40B4-BE49-F238E27FC236}">
                <a16:creationId xmlns:a16="http://schemas.microsoft.com/office/drawing/2014/main" id="{B5650123-D4FB-4B13-B559-179A7F0E48B8}"/>
              </a:ext>
            </a:extLst>
          </p:cNvPr>
          <p:cNvSpPr txBox="1"/>
          <p:nvPr/>
        </p:nvSpPr>
        <p:spPr>
          <a:xfrm>
            <a:off x="3788718" y="5883569"/>
            <a:ext cx="1284390" cy="646331"/>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Swagger</a:t>
            </a:r>
          </a:p>
          <a:p>
            <a:pPr algn="ctr"/>
            <a:r>
              <a:rPr lang="en-US" dirty="0">
                <a:ln w="0"/>
                <a:effectLst>
                  <a:outerShdw blurRad="38100" dist="19050" dir="2700000" algn="tl" rotWithShape="0">
                    <a:schemeClr val="dk1">
                      <a:alpha val="40000"/>
                    </a:schemeClr>
                  </a:outerShdw>
                </a:effectLst>
              </a:rPr>
              <a:t>API</a:t>
            </a:r>
          </a:p>
        </p:txBody>
      </p:sp>
      <p:cxnSp>
        <p:nvCxnSpPr>
          <p:cNvPr id="36" name="Straight Arrow Connector 35">
            <a:extLst>
              <a:ext uri="{FF2B5EF4-FFF2-40B4-BE49-F238E27FC236}">
                <a16:creationId xmlns:a16="http://schemas.microsoft.com/office/drawing/2014/main" id="{94498837-401B-4ECE-A6EA-F457349C6F44}"/>
              </a:ext>
            </a:extLst>
          </p:cNvPr>
          <p:cNvCxnSpPr>
            <a:stCxn id="21" idx="1"/>
          </p:cNvCxnSpPr>
          <p:nvPr/>
        </p:nvCxnSpPr>
        <p:spPr>
          <a:xfrm flipH="1" flipV="1">
            <a:off x="733425" y="6206734"/>
            <a:ext cx="7956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68588001-C9F5-41E4-A718-D8E36501A8FC}"/>
              </a:ext>
            </a:extLst>
          </p:cNvPr>
          <p:cNvCxnSpPr/>
          <p:nvPr/>
        </p:nvCxnSpPr>
        <p:spPr>
          <a:xfrm flipV="1">
            <a:off x="733425" y="3305175"/>
            <a:ext cx="0" cy="2901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511F809-1BC0-40BF-8518-B3089EB4CD9A}"/>
              </a:ext>
            </a:extLst>
          </p:cNvPr>
          <p:cNvCxnSpPr/>
          <p:nvPr/>
        </p:nvCxnSpPr>
        <p:spPr>
          <a:xfrm>
            <a:off x="733425" y="3324225"/>
            <a:ext cx="7956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Double Brace 42">
            <a:extLst>
              <a:ext uri="{FF2B5EF4-FFF2-40B4-BE49-F238E27FC236}">
                <a16:creationId xmlns:a16="http://schemas.microsoft.com/office/drawing/2014/main" id="{3AFD4B06-FF5B-4CEF-BE42-F27B92EAA260}"/>
              </a:ext>
            </a:extLst>
          </p:cNvPr>
          <p:cNvSpPr/>
          <p:nvPr/>
        </p:nvSpPr>
        <p:spPr>
          <a:xfrm>
            <a:off x="751740" y="4952282"/>
            <a:ext cx="1219927" cy="691148"/>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r>
              <a:rPr lang="en-US" sz="1200" dirty="0"/>
              <a:t>Using </a:t>
            </a:r>
          </a:p>
          <a:p>
            <a:pPr marL="171450" indent="-171450">
              <a:buFont typeface="Arial" panose="020B0604020202020204" pitchFamily="34" charset="0"/>
              <a:buChar char="•"/>
            </a:pPr>
            <a:r>
              <a:rPr lang="en-US" sz="1200" dirty="0"/>
              <a:t>User Auth</a:t>
            </a:r>
          </a:p>
          <a:p>
            <a:pPr marL="171450" indent="-171450">
              <a:buFont typeface="Arial" panose="020B0604020202020204" pitchFamily="34" charset="0"/>
              <a:buChar char="•"/>
            </a:pPr>
            <a:r>
              <a:rPr lang="en-US" sz="1200" dirty="0"/>
              <a:t>API</a:t>
            </a:r>
          </a:p>
        </p:txBody>
      </p:sp>
      <p:sp>
        <p:nvSpPr>
          <p:cNvPr id="44" name="TextBox 43">
            <a:extLst>
              <a:ext uri="{FF2B5EF4-FFF2-40B4-BE49-F238E27FC236}">
                <a16:creationId xmlns:a16="http://schemas.microsoft.com/office/drawing/2014/main" id="{E6A87EAA-6B60-449D-9979-3AA594C9121A}"/>
              </a:ext>
            </a:extLst>
          </p:cNvPr>
          <p:cNvSpPr txBox="1"/>
          <p:nvPr/>
        </p:nvSpPr>
        <p:spPr>
          <a:xfrm>
            <a:off x="38326" y="2911570"/>
            <a:ext cx="1483441" cy="338554"/>
          </a:xfrm>
          <a:prstGeom prst="rect">
            <a:avLst/>
          </a:prstGeom>
          <a:noFill/>
        </p:spPr>
        <p:txBody>
          <a:bodyPr wrap="square" rtlCol="0">
            <a:spAutoFit/>
          </a:bodyPr>
          <a:lstStyle/>
          <a:p>
            <a:r>
              <a:rPr lang="en-US" sz="1600" dirty="0"/>
              <a:t>Storing Data</a:t>
            </a:r>
          </a:p>
        </p:txBody>
      </p:sp>
      <p:sp>
        <p:nvSpPr>
          <p:cNvPr id="45" name="Double Brace 44">
            <a:extLst>
              <a:ext uri="{FF2B5EF4-FFF2-40B4-BE49-F238E27FC236}">
                <a16:creationId xmlns:a16="http://schemas.microsoft.com/office/drawing/2014/main" id="{1804B46D-1AC0-444C-9EBD-90CA29DC686F}"/>
              </a:ext>
            </a:extLst>
          </p:cNvPr>
          <p:cNvSpPr/>
          <p:nvPr/>
        </p:nvSpPr>
        <p:spPr>
          <a:xfrm>
            <a:off x="6944283" y="304289"/>
            <a:ext cx="2344776" cy="1495936"/>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46" name="TextBox 45">
            <a:extLst>
              <a:ext uri="{FF2B5EF4-FFF2-40B4-BE49-F238E27FC236}">
                <a16:creationId xmlns:a16="http://schemas.microsoft.com/office/drawing/2014/main" id="{51B949FE-6E02-4F69-91D0-B2F44A8E3AD1}"/>
              </a:ext>
            </a:extLst>
          </p:cNvPr>
          <p:cNvSpPr txBox="1"/>
          <p:nvPr/>
        </p:nvSpPr>
        <p:spPr>
          <a:xfrm>
            <a:off x="7174606" y="273952"/>
            <a:ext cx="2074395" cy="1277273"/>
          </a:xfrm>
          <a:prstGeom prst="rect">
            <a:avLst/>
          </a:prstGeom>
          <a:noFill/>
        </p:spPr>
        <p:txBody>
          <a:bodyPr wrap="square" rtlCol="0">
            <a:spAutoFit/>
          </a:bodyPr>
          <a:lstStyle/>
          <a:p>
            <a:pPr marL="285750" indent="-285750">
              <a:buFont typeface="Wingdings" panose="05000000000000000000" pitchFamily="2" charset="2"/>
              <a:buChar char="§"/>
            </a:pPr>
            <a:r>
              <a:rPr lang="en-US" sz="1100" dirty="0">
                <a:ln w="0"/>
                <a:effectLst>
                  <a:outerShdw blurRad="38100" dist="19050" dir="2700000" algn="tl" rotWithShape="0">
                    <a:schemeClr val="dk1">
                      <a:alpha val="40000"/>
                    </a:schemeClr>
                  </a:outerShdw>
                </a:effectLst>
              </a:rPr>
              <a:t>User1</a:t>
            </a:r>
          </a:p>
          <a:p>
            <a:pPr marL="742950" lvl="1" indent="-285750">
              <a:buFont typeface="Wingdings" panose="05000000000000000000" pitchFamily="2" charset="2"/>
              <a:buChar char="§"/>
            </a:pPr>
            <a:r>
              <a:rPr lang="en-US" sz="1100" dirty="0" err="1">
                <a:ln w="0"/>
                <a:effectLst>
                  <a:outerShdw blurRad="38100" dist="19050" dir="2700000" algn="tl" rotWithShape="0">
                    <a:schemeClr val="dk1">
                      <a:alpha val="40000"/>
                    </a:schemeClr>
                  </a:outerShdw>
                </a:effectLst>
              </a:rPr>
              <a:t>UserName</a:t>
            </a:r>
            <a:endParaRPr lang="en-US" sz="1100" dirty="0">
              <a:ln w="0"/>
              <a:effectLst>
                <a:outerShdw blurRad="38100" dist="19050" dir="2700000" algn="tl" rotWithShape="0">
                  <a:schemeClr val="dk1">
                    <a:alpha val="40000"/>
                  </a:schemeClr>
                </a:outerShdw>
              </a:effectLst>
            </a:endParaRPr>
          </a:p>
          <a:p>
            <a:pPr marL="742950" lvl="1" indent="-285750">
              <a:buFont typeface="Wingdings" panose="05000000000000000000" pitchFamily="2" charset="2"/>
              <a:buChar char="§"/>
            </a:pPr>
            <a:r>
              <a:rPr lang="en-US" sz="1100" dirty="0">
                <a:ln w="0"/>
                <a:effectLst>
                  <a:outerShdw blurRad="38100" dist="19050" dir="2700000" algn="tl" rotWithShape="0">
                    <a:schemeClr val="dk1">
                      <a:alpha val="40000"/>
                    </a:schemeClr>
                  </a:outerShdw>
                </a:effectLst>
              </a:rPr>
              <a:t>Pass(</a:t>
            </a:r>
            <a:r>
              <a:rPr lang="en-US" sz="1100" dirty="0" err="1">
                <a:ln w="0"/>
                <a:effectLst>
                  <a:outerShdw blurRad="38100" dist="19050" dir="2700000" algn="tl" rotWithShape="0">
                    <a:schemeClr val="dk1">
                      <a:alpha val="40000"/>
                    </a:schemeClr>
                  </a:outerShdw>
                </a:effectLst>
              </a:rPr>
              <a:t>encrpt</a:t>
            </a:r>
            <a:r>
              <a:rPr lang="en-US" sz="1100" dirty="0">
                <a:ln w="0"/>
                <a:effectLst>
                  <a:outerShdw blurRad="38100" dist="19050" dir="2700000" algn="tl" rotWithShape="0">
                    <a:schemeClr val="dk1">
                      <a:alpha val="40000"/>
                    </a:schemeClr>
                  </a:outerShdw>
                </a:effectLst>
              </a:rPr>
              <a:t>)</a:t>
            </a:r>
          </a:p>
          <a:p>
            <a:pPr marL="742950" lvl="1" indent="-285750">
              <a:buFont typeface="Wingdings" panose="05000000000000000000" pitchFamily="2" charset="2"/>
              <a:buChar char="§"/>
            </a:pPr>
            <a:r>
              <a:rPr lang="en-US" sz="1100" dirty="0">
                <a:ln w="0"/>
                <a:effectLst>
                  <a:outerShdw blurRad="38100" dist="19050" dir="2700000" algn="tl" rotWithShape="0">
                    <a:schemeClr val="dk1">
                      <a:alpha val="40000"/>
                    </a:schemeClr>
                  </a:outerShdw>
                </a:effectLst>
              </a:rPr>
              <a:t>Owner/farmer</a:t>
            </a:r>
          </a:p>
          <a:p>
            <a:pPr marL="742950" lvl="1" indent="-285750">
              <a:buFont typeface="Wingdings" panose="05000000000000000000" pitchFamily="2" charset="2"/>
              <a:buChar char="§"/>
            </a:pPr>
            <a:r>
              <a:rPr lang="en-US" sz="1100" dirty="0">
                <a:ln w="0"/>
                <a:effectLst>
                  <a:outerShdw blurRad="38100" dist="19050" dir="2700000" algn="tl" rotWithShape="0">
                    <a:schemeClr val="dk1">
                      <a:alpha val="40000"/>
                    </a:schemeClr>
                  </a:outerShdw>
                </a:effectLst>
              </a:rPr>
              <a:t>Ass. Field(s)</a:t>
            </a:r>
          </a:p>
          <a:p>
            <a:pPr lvl="1"/>
            <a:endParaRPr lang="en-US" sz="11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1100" dirty="0">
                <a:ln w="0"/>
                <a:effectLst>
                  <a:outerShdw blurRad="38100" dist="19050" dir="2700000" algn="tl" rotWithShape="0">
                    <a:schemeClr val="dk1">
                      <a:alpha val="40000"/>
                    </a:schemeClr>
                  </a:outerShdw>
                </a:effectLst>
              </a:rPr>
              <a:t>User2….</a:t>
            </a:r>
          </a:p>
        </p:txBody>
      </p:sp>
      <p:sp>
        <p:nvSpPr>
          <p:cNvPr id="49" name="Double Brace 48">
            <a:extLst>
              <a:ext uri="{FF2B5EF4-FFF2-40B4-BE49-F238E27FC236}">
                <a16:creationId xmlns:a16="http://schemas.microsoft.com/office/drawing/2014/main" id="{A048D911-9FDA-4041-80D2-A0223BE7B409}"/>
              </a:ext>
            </a:extLst>
          </p:cNvPr>
          <p:cNvSpPr/>
          <p:nvPr/>
        </p:nvSpPr>
        <p:spPr>
          <a:xfrm>
            <a:off x="6953277" y="3873169"/>
            <a:ext cx="2344776" cy="1495936"/>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0" name="TextBox 49">
            <a:extLst>
              <a:ext uri="{FF2B5EF4-FFF2-40B4-BE49-F238E27FC236}">
                <a16:creationId xmlns:a16="http://schemas.microsoft.com/office/drawing/2014/main" id="{6A1E5A61-E0AB-43AD-BE0B-D23B085F3AC0}"/>
              </a:ext>
            </a:extLst>
          </p:cNvPr>
          <p:cNvSpPr txBox="1"/>
          <p:nvPr/>
        </p:nvSpPr>
        <p:spPr>
          <a:xfrm>
            <a:off x="7328209" y="4153038"/>
            <a:ext cx="16458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ln w="0"/>
                <a:effectLst>
                  <a:outerShdw blurRad="38100" dist="19050" dir="2700000" algn="tl" rotWithShape="0">
                    <a:schemeClr val="dk1">
                      <a:alpha val="40000"/>
                    </a:schemeClr>
                  </a:outerShdw>
                </a:effectLst>
              </a:rPr>
              <a:t>TimeStamp</a:t>
            </a:r>
            <a:endParaRPr lang="en-US" sz="12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1200" dirty="0">
                <a:ln w="0"/>
                <a:effectLst>
                  <a:outerShdw blurRad="38100" dist="19050" dir="2700000" algn="tl" rotWithShape="0">
                    <a:schemeClr val="dk1">
                      <a:alpha val="40000"/>
                    </a:schemeClr>
                  </a:outerShdw>
                </a:effectLst>
              </a:rPr>
              <a:t>Field Name </a:t>
            </a:r>
          </a:p>
          <a:p>
            <a:pPr marL="285750" indent="-285750">
              <a:buFont typeface="Arial" panose="020B0604020202020204" pitchFamily="34" charset="0"/>
              <a:buChar char="•"/>
            </a:pPr>
            <a:r>
              <a:rPr lang="en-US" sz="1200" dirty="0">
                <a:ln w="0"/>
                <a:effectLst>
                  <a:outerShdw blurRad="38100" dist="19050" dir="2700000" algn="tl" rotWithShape="0">
                    <a:schemeClr val="dk1">
                      <a:alpha val="40000"/>
                    </a:schemeClr>
                  </a:outerShdw>
                </a:effectLst>
              </a:rPr>
              <a:t>Type of Prediction</a:t>
            </a:r>
          </a:p>
          <a:p>
            <a:pPr marL="285750" indent="-285750">
              <a:buFont typeface="Arial" panose="020B0604020202020204" pitchFamily="34" charset="0"/>
              <a:buChar char="•"/>
            </a:pPr>
            <a:endParaRPr lang="en-US" sz="12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US" sz="1200" dirty="0">
              <a:ln w="0"/>
              <a:effectLst>
                <a:outerShdw blurRad="38100" dist="19050" dir="2700000" algn="tl" rotWithShape="0">
                  <a:schemeClr val="dk1">
                    <a:alpha val="40000"/>
                  </a:schemeClr>
                </a:outerShdw>
              </a:effectLst>
            </a:endParaRPr>
          </a:p>
        </p:txBody>
      </p:sp>
      <p:cxnSp>
        <p:nvCxnSpPr>
          <p:cNvPr id="54" name="Connector: Elbow 53">
            <a:extLst>
              <a:ext uri="{FF2B5EF4-FFF2-40B4-BE49-F238E27FC236}">
                <a16:creationId xmlns:a16="http://schemas.microsoft.com/office/drawing/2014/main" id="{BC0374A5-FBF4-433C-ABA5-641CD933E95A}"/>
              </a:ext>
            </a:extLst>
          </p:cNvPr>
          <p:cNvCxnSpPr>
            <a:stCxn id="19" idx="3"/>
            <a:endCxn id="49" idx="1"/>
          </p:cNvCxnSpPr>
          <p:nvPr/>
        </p:nvCxnSpPr>
        <p:spPr>
          <a:xfrm>
            <a:off x="3641744" y="3952987"/>
            <a:ext cx="3311533" cy="6681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id="{74ECE227-6BC6-478C-BEA9-E5D46B4B1A78}"/>
              </a:ext>
            </a:extLst>
          </p:cNvPr>
          <p:cNvCxnSpPr>
            <a:stCxn id="18" idx="3"/>
            <a:endCxn id="9" idx="1"/>
          </p:cNvCxnSpPr>
          <p:nvPr/>
        </p:nvCxnSpPr>
        <p:spPr>
          <a:xfrm flipV="1">
            <a:off x="3651495" y="2828537"/>
            <a:ext cx="3283793" cy="4008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040DFF1-4ED0-422B-94E7-2FECFE9BE089}"/>
              </a:ext>
            </a:extLst>
          </p:cNvPr>
          <p:cNvCxnSpPr>
            <a:cxnSpLocks/>
          </p:cNvCxnSpPr>
          <p:nvPr/>
        </p:nvCxnSpPr>
        <p:spPr>
          <a:xfrm flipV="1">
            <a:off x="3670240" y="1042187"/>
            <a:ext cx="3283037" cy="1652843"/>
          </a:xfrm>
          <a:prstGeom prst="bentConnector3">
            <a:avLst>
              <a:gd name="adj1" fmla="val 13154"/>
            </a:avLst>
          </a:prstGeom>
          <a:ln>
            <a:tailEnd type="triangle"/>
          </a:ln>
        </p:spPr>
        <p:style>
          <a:lnRef idx="1">
            <a:schemeClr val="dk1"/>
          </a:lnRef>
          <a:fillRef idx="0">
            <a:schemeClr val="dk1"/>
          </a:fillRef>
          <a:effectRef idx="0">
            <a:schemeClr val="dk1"/>
          </a:effectRef>
          <a:fontRef idx="minor">
            <a:schemeClr val="tx1"/>
          </a:fontRef>
        </p:style>
      </p:cxnSp>
      <p:sp>
        <p:nvSpPr>
          <p:cNvPr id="63" name="Double Brace 62">
            <a:extLst>
              <a:ext uri="{FF2B5EF4-FFF2-40B4-BE49-F238E27FC236}">
                <a16:creationId xmlns:a16="http://schemas.microsoft.com/office/drawing/2014/main" id="{6B9E3277-5BB8-4D57-931B-CEBCE070A699}"/>
              </a:ext>
            </a:extLst>
          </p:cNvPr>
          <p:cNvSpPr/>
          <p:nvPr/>
        </p:nvSpPr>
        <p:spPr>
          <a:xfrm>
            <a:off x="10508307" y="2175934"/>
            <a:ext cx="1645367" cy="1495934"/>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68" name="Connector: Elbow 67">
            <a:extLst>
              <a:ext uri="{FF2B5EF4-FFF2-40B4-BE49-F238E27FC236}">
                <a16:creationId xmlns:a16="http://schemas.microsoft.com/office/drawing/2014/main" id="{FD162179-B96F-4CC7-AD2C-916B73A6BE0E}"/>
              </a:ext>
            </a:extLst>
          </p:cNvPr>
          <p:cNvCxnSpPr>
            <a:cxnSpLocks/>
            <a:endCxn id="45" idx="3"/>
          </p:cNvCxnSpPr>
          <p:nvPr/>
        </p:nvCxnSpPr>
        <p:spPr>
          <a:xfrm rot="10800000">
            <a:off x="9289059" y="1052258"/>
            <a:ext cx="2112254" cy="1123675"/>
          </a:xfrm>
          <a:prstGeom prst="bentConnector3">
            <a:avLst>
              <a:gd name="adj1" fmla="val -54"/>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226E3CB7-84C4-4678-B896-8B921129EB8E}"/>
              </a:ext>
            </a:extLst>
          </p:cNvPr>
          <p:cNvCxnSpPr>
            <a:cxnSpLocks/>
            <a:stCxn id="14" idx="2"/>
            <a:endCxn id="49" idx="3"/>
          </p:cNvCxnSpPr>
          <p:nvPr/>
        </p:nvCxnSpPr>
        <p:spPr>
          <a:xfrm rot="5400000">
            <a:off x="9622002" y="2858531"/>
            <a:ext cx="1438657" cy="20865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7966CB46-2E2C-40BC-9EB2-5795D0BFF5E6}"/>
              </a:ext>
            </a:extLst>
          </p:cNvPr>
          <p:cNvCxnSpPr>
            <a:cxnSpLocks/>
            <a:stCxn id="63" idx="1"/>
          </p:cNvCxnSpPr>
          <p:nvPr/>
        </p:nvCxnSpPr>
        <p:spPr>
          <a:xfrm rot="10800000">
            <a:off x="9298053" y="2828539"/>
            <a:ext cx="1210254" cy="9536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552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4341E860-8147-41D0-BC98-611020E5BE80}"/>
              </a:ext>
            </a:extLst>
          </p:cNvPr>
          <p:cNvSpPr/>
          <p:nvPr/>
        </p:nvSpPr>
        <p:spPr>
          <a:xfrm>
            <a:off x="523874" y="2171700"/>
            <a:ext cx="11096625" cy="457006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itle 1">
            <a:extLst>
              <a:ext uri="{FF2B5EF4-FFF2-40B4-BE49-F238E27FC236}">
                <a16:creationId xmlns:a16="http://schemas.microsoft.com/office/drawing/2014/main" id="{22F96A6F-B46D-489B-9F29-0A3BEDEE36E5}"/>
              </a:ext>
            </a:extLst>
          </p:cNvPr>
          <p:cNvSpPr txBox="1">
            <a:spLocks/>
          </p:cNvSpPr>
          <p:nvPr/>
        </p:nvSpPr>
        <p:spPr>
          <a:xfrm>
            <a:off x="1636069" y="329211"/>
            <a:ext cx="4117032" cy="7036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l"/>
            <a:r>
              <a:rPr lang="en-US" dirty="0"/>
              <a:t>ML Model:</a:t>
            </a:r>
          </a:p>
        </p:txBody>
      </p:sp>
      <p:sp>
        <p:nvSpPr>
          <p:cNvPr id="2" name="Flowchart: Alternate Process 1">
            <a:extLst>
              <a:ext uri="{FF2B5EF4-FFF2-40B4-BE49-F238E27FC236}">
                <a16:creationId xmlns:a16="http://schemas.microsoft.com/office/drawing/2014/main" id="{CE8B7FD4-D68B-43FC-B4EA-D410769CDF62}"/>
              </a:ext>
            </a:extLst>
          </p:cNvPr>
          <p:cNvSpPr/>
          <p:nvPr/>
        </p:nvSpPr>
        <p:spPr>
          <a:xfrm>
            <a:off x="3073456" y="3345592"/>
            <a:ext cx="1466851" cy="2095500"/>
          </a:xfrm>
          <a:prstGeom prst="flowChartAlternateProcess">
            <a:avLst/>
          </a:prstGeom>
          <a:solidFill>
            <a:srgbClr val="9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2">
                    <a:lumMod val="20000"/>
                    <a:lumOff val="80000"/>
                  </a:schemeClr>
                </a:solidFill>
                <a:effectLst>
                  <a:outerShdw blurRad="38100" dist="19050" dir="2700000" algn="tl" rotWithShape="0">
                    <a:schemeClr val="dk1">
                      <a:alpha val="40000"/>
                    </a:schemeClr>
                  </a:outerShdw>
                </a:effectLst>
              </a:rPr>
              <a:t>Model </a:t>
            </a:r>
          </a:p>
          <a:p>
            <a:pPr algn="ctr"/>
            <a:r>
              <a:rPr lang="en-US" sz="2000" dirty="0">
                <a:ln w="0"/>
                <a:solidFill>
                  <a:schemeClr val="tx2">
                    <a:lumMod val="20000"/>
                    <a:lumOff val="80000"/>
                  </a:schemeClr>
                </a:solidFill>
                <a:effectLst>
                  <a:outerShdw blurRad="38100" dist="19050" dir="2700000" algn="tl" rotWithShape="0">
                    <a:schemeClr val="dk1">
                      <a:alpha val="40000"/>
                    </a:schemeClr>
                  </a:outerShdw>
                </a:effectLst>
              </a:rPr>
              <a:t>Building</a:t>
            </a:r>
          </a:p>
          <a:p>
            <a:pPr algn="ctr"/>
            <a:r>
              <a:rPr lang="en-US" dirty="0">
                <a:ln w="0"/>
                <a:solidFill>
                  <a:schemeClr val="tx2">
                    <a:lumMod val="20000"/>
                    <a:lumOff val="80000"/>
                  </a:schemeClr>
                </a:solidFill>
                <a:effectLst>
                  <a:outerShdw blurRad="38100" dist="19050" dir="2700000" algn="tl" rotWithShape="0">
                    <a:schemeClr val="dk1">
                      <a:alpha val="40000"/>
                    </a:schemeClr>
                  </a:outerShdw>
                </a:effectLst>
              </a:rPr>
              <a:t>(SVC </a:t>
            </a:r>
            <a:r>
              <a:rPr lang="en-US" dirty="0" err="1">
                <a:ln w="0"/>
                <a:solidFill>
                  <a:schemeClr val="tx2">
                    <a:lumMod val="20000"/>
                    <a:lumOff val="80000"/>
                  </a:schemeClr>
                </a:solidFill>
                <a:effectLst>
                  <a:outerShdw blurRad="38100" dist="19050" dir="2700000" algn="tl" rotWithShape="0">
                    <a:schemeClr val="dk1">
                      <a:alpha val="40000"/>
                    </a:schemeClr>
                  </a:outerShdw>
                </a:effectLst>
              </a:rPr>
              <a:t>Algo</a:t>
            </a:r>
            <a:r>
              <a:rPr lang="en-US" dirty="0">
                <a:ln w="0"/>
                <a:solidFill>
                  <a:schemeClr val="tx2">
                    <a:lumMod val="20000"/>
                    <a:lumOff val="80000"/>
                  </a:schemeClr>
                </a:solidFill>
                <a:effectLst>
                  <a:outerShdw blurRad="38100" dist="19050" dir="2700000" algn="tl" rotWithShape="0">
                    <a:schemeClr val="dk1">
                      <a:alpha val="40000"/>
                    </a:schemeClr>
                  </a:outerShdw>
                </a:effectLst>
              </a:rPr>
              <a:t>)</a:t>
            </a:r>
          </a:p>
        </p:txBody>
      </p:sp>
      <p:pic>
        <p:nvPicPr>
          <p:cNvPr id="4" name="Graphic 3" descr="Paper">
            <a:extLst>
              <a:ext uri="{FF2B5EF4-FFF2-40B4-BE49-F238E27FC236}">
                <a16:creationId xmlns:a16="http://schemas.microsoft.com/office/drawing/2014/main" id="{64BE51F4-E355-4E4B-B254-A3F059722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6193" y="2317726"/>
            <a:ext cx="1285875" cy="1285875"/>
          </a:xfrm>
          <a:prstGeom prst="rect">
            <a:avLst/>
          </a:prstGeom>
        </p:spPr>
      </p:pic>
      <p:pic>
        <p:nvPicPr>
          <p:cNvPr id="10" name="Graphic 9" descr="Ethernet">
            <a:extLst>
              <a:ext uri="{FF2B5EF4-FFF2-40B4-BE49-F238E27FC236}">
                <a16:creationId xmlns:a16="http://schemas.microsoft.com/office/drawing/2014/main" id="{3FF2A08C-C687-495A-A83B-5441B85A33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3500" y="2771026"/>
            <a:ext cx="609600" cy="609600"/>
          </a:xfrm>
          <a:prstGeom prst="rect">
            <a:avLst/>
          </a:prstGeom>
        </p:spPr>
      </p:pic>
      <p:sp>
        <p:nvSpPr>
          <p:cNvPr id="12" name="TextBox 11">
            <a:extLst>
              <a:ext uri="{FF2B5EF4-FFF2-40B4-BE49-F238E27FC236}">
                <a16:creationId xmlns:a16="http://schemas.microsoft.com/office/drawing/2014/main" id="{3D5172D9-6D6A-43B9-87DA-8F5B0BE231B4}"/>
              </a:ext>
            </a:extLst>
          </p:cNvPr>
          <p:cNvSpPr txBox="1"/>
          <p:nvPr/>
        </p:nvSpPr>
        <p:spPr>
          <a:xfrm>
            <a:off x="845253" y="3515586"/>
            <a:ext cx="1838325"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Training Code</a:t>
            </a:r>
          </a:p>
        </p:txBody>
      </p:sp>
      <p:pic>
        <p:nvPicPr>
          <p:cNvPr id="14" name="Graphic 13" descr="Bar chart">
            <a:extLst>
              <a:ext uri="{FF2B5EF4-FFF2-40B4-BE49-F238E27FC236}">
                <a16:creationId xmlns:a16="http://schemas.microsoft.com/office/drawing/2014/main" id="{2C169B7A-70D9-4E76-93B3-776381EFE1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1931" y="4826942"/>
            <a:ext cx="914400" cy="914400"/>
          </a:xfrm>
          <a:prstGeom prst="rect">
            <a:avLst/>
          </a:prstGeom>
        </p:spPr>
      </p:pic>
      <p:sp>
        <p:nvSpPr>
          <p:cNvPr id="15" name="TextBox 14">
            <a:extLst>
              <a:ext uri="{FF2B5EF4-FFF2-40B4-BE49-F238E27FC236}">
                <a16:creationId xmlns:a16="http://schemas.microsoft.com/office/drawing/2014/main" id="{C786C0C5-BDE8-4426-9CAD-E0720B451F4B}"/>
              </a:ext>
            </a:extLst>
          </p:cNvPr>
          <p:cNvSpPr txBox="1"/>
          <p:nvPr/>
        </p:nvSpPr>
        <p:spPr>
          <a:xfrm>
            <a:off x="716906" y="5764500"/>
            <a:ext cx="1838325" cy="646331"/>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Labeled data</a:t>
            </a:r>
          </a:p>
          <a:p>
            <a:pPr algn="ctr"/>
            <a:r>
              <a:rPr lang="en-US" dirty="0">
                <a:ln w="0"/>
                <a:effectLst>
                  <a:outerShdw blurRad="38100" dist="19050" dir="2700000" algn="tl" rotWithShape="0">
                    <a:schemeClr val="dk1">
                      <a:alpha val="40000"/>
                    </a:schemeClr>
                  </a:outerShdw>
                </a:effectLst>
              </a:rPr>
              <a:t>(csv file) </a:t>
            </a:r>
          </a:p>
        </p:txBody>
      </p:sp>
      <p:pic>
        <p:nvPicPr>
          <p:cNvPr id="17" name="Graphic 16" descr="Network">
            <a:extLst>
              <a:ext uri="{FF2B5EF4-FFF2-40B4-BE49-F238E27FC236}">
                <a16:creationId xmlns:a16="http://schemas.microsoft.com/office/drawing/2014/main" id="{25626A52-B8AE-47A7-ADBF-E1E19E69F6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65888" y="3155228"/>
            <a:ext cx="914400" cy="914400"/>
          </a:xfrm>
          <a:prstGeom prst="rect">
            <a:avLst/>
          </a:prstGeom>
        </p:spPr>
      </p:pic>
      <p:sp>
        <p:nvSpPr>
          <p:cNvPr id="18" name="TextBox 17">
            <a:extLst>
              <a:ext uri="{FF2B5EF4-FFF2-40B4-BE49-F238E27FC236}">
                <a16:creationId xmlns:a16="http://schemas.microsoft.com/office/drawing/2014/main" id="{39924B27-E1C6-429E-BB61-13886C0D0CED}"/>
              </a:ext>
            </a:extLst>
          </p:cNvPr>
          <p:cNvSpPr txBox="1"/>
          <p:nvPr/>
        </p:nvSpPr>
        <p:spPr>
          <a:xfrm>
            <a:off x="5234173" y="3935303"/>
            <a:ext cx="1838325"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Trained Model</a:t>
            </a:r>
          </a:p>
        </p:txBody>
      </p:sp>
      <p:pic>
        <p:nvPicPr>
          <p:cNvPr id="20" name="Graphic 19" descr="Web design">
            <a:extLst>
              <a:ext uri="{FF2B5EF4-FFF2-40B4-BE49-F238E27FC236}">
                <a16:creationId xmlns:a16="http://schemas.microsoft.com/office/drawing/2014/main" id="{9E70E6B0-6142-4294-8DE5-FF2038E8A8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9" y="5441092"/>
            <a:ext cx="914400" cy="914400"/>
          </a:xfrm>
          <a:prstGeom prst="rect">
            <a:avLst/>
          </a:prstGeom>
        </p:spPr>
      </p:pic>
      <p:sp>
        <p:nvSpPr>
          <p:cNvPr id="21" name="Flowchart: Alternate Process 20">
            <a:extLst>
              <a:ext uri="{FF2B5EF4-FFF2-40B4-BE49-F238E27FC236}">
                <a16:creationId xmlns:a16="http://schemas.microsoft.com/office/drawing/2014/main" id="{1BAEFAA1-5ECF-4A00-B741-DBCB92424BE7}"/>
              </a:ext>
            </a:extLst>
          </p:cNvPr>
          <p:cNvSpPr/>
          <p:nvPr/>
        </p:nvSpPr>
        <p:spPr>
          <a:xfrm>
            <a:off x="7591797" y="3935303"/>
            <a:ext cx="1466851" cy="2095500"/>
          </a:xfrm>
          <a:prstGeom prst="flowChartAlternateProcess">
            <a:avLst/>
          </a:prstGeom>
          <a:solidFill>
            <a:srgbClr val="92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n w="0"/>
              <a:solidFill>
                <a:schemeClr val="tx2">
                  <a:lumMod val="20000"/>
                  <a:lumOff val="80000"/>
                </a:schemeClr>
              </a:solidFill>
              <a:effectLst>
                <a:outerShdw blurRad="38100" dist="19050" dir="2700000" algn="tl" rotWithShape="0">
                  <a:schemeClr val="dk1">
                    <a:alpha val="40000"/>
                  </a:schemeClr>
                </a:outerShdw>
              </a:effectLst>
            </a:endParaRPr>
          </a:p>
          <a:p>
            <a:pPr algn="ctr"/>
            <a:r>
              <a:rPr lang="en-US" sz="2000" dirty="0">
                <a:ln w="0"/>
                <a:solidFill>
                  <a:schemeClr val="tx2">
                    <a:lumMod val="20000"/>
                    <a:lumOff val="80000"/>
                  </a:schemeClr>
                </a:solidFill>
                <a:effectLst>
                  <a:outerShdw blurRad="38100" dist="19050" dir="2700000" algn="tl" rotWithShape="0">
                    <a:schemeClr val="dk1">
                      <a:alpha val="40000"/>
                    </a:schemeClr>
                  </a:outerShdw>
                </a:effectLst>
              </a:rPr>
              <a:t>Deployed</a:t>
            </a:r>
          </a:p>
          <a:p>
            <a:pPr algn="ctr"/>
            <a:r>
              <a:rPr lang="en-US" sz="2000" dirty="0">
                <a:ln w="0"/>
                <a:solidFill>
                  <a:schemeClr val="tx2">
                    <a:lumMod val="20000"/>
                    <a:lumOff val="80000"/>
                  </a:schemeClr>
                </a:solidFill>
                <a:effectLst>
                  <a:outerShdw blurRad="38100" dist="19050" dir="2700000" algn="tl" rotWithShape="0">
                    <a:schemeClr val="dk1">
                      <a:alpha val="40000"/>
                    </a:schemeClr>
                  </a:outerShdw>
                </a:effectLst>
              </a:rPr>
              <a:t>Model</a:t>
            </a:r>
          </a:p>
          <a:p>
            <a:pPr algn="ctr"/>
            <a:endParaRPr lang="en-US" sz="2000" dirty="0">
              <a:ln w="0"/>
              <a:solidFill>
                <a:schemeClr val="tx2">
                  <a:lumMod val="20000"/>
                  <a:lumOff val="80000"/>
                </a:schemeClr>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3098B66A-7D13-4E98-9653-42ACE76CC74F}"/>
              </a:ext>
            </a:extLst>
          </p:cNvPr>
          <p:cNvSpPr txBox="1"/>
          <p:nvPr/>
        </p:nvSpPr>
        <p:spPr>
          <a:xfrm>
            <a:off x="5176836" y="6253374"/>
            <a:ext cx="1838325"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Web App</a:t>
            </a:r>
          </a:p>
        </p:txBody>
      </p:sp>
      <p:pic>
        <p:nvPicPr>
          <p:cNvPr id="24" name="Graphic 23" descr="Syncing cloud">
            <a:extLst>
              <a:ext uri="{FF2B5EF4-FFF2-40B4-BE49-F238E27FC236}">
                <a16:creationId xmlns:a16="http://schemas.microsoft.com/office/drawing/2014/main" id="{262AF668-A6FD-4E0B-8A91-C0A809745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54430" y="4260438"/>
            <a:ext cx="914400" cy="914400"/>
          </a:xfrm>
          <a:prstGeom prst="rect">
            <a:avLst/>
          </a:prstGeom>
        </p:spPr>
      </p:pic>
      <p:sp>
        <p:nvSpPr>
          <p:cNvPr id="25" name="TextBox 24">
            <a:extLst>
              <a:ext uri="{FF2B5EF4-FFF2-40B4-BE49-F238E27FC236}">
                <a16:creationId xmlns:a16="http://schemas.microsoft.com/office/drawing/2014/main" id="{950BE9E3-AD3D-4742-9672-BC0088C51BF1}"/>
              </a:ext>
            </a:extLst>
          </p:cNvPr>
          <p:cNvSpPr txBox="1"/>
          <p:nvPr/>
        </p:nvSpPr>
        <p:spPr>
          <a:xfrm>
            <a:off x="9953625" y="4914810"/>
            <a:ext cx="1838325" cy="369332"/>
          </a:xfrm>
          <a:prstGeom prst="rect">
            <a:avLst/>
          </a:prstGeom>
          <a:noFill/>
        </p:spPr>
        <p:txBody>
          <a:bodyPr wrap="square" rtlCol="0">
            <a:spAutoFit/>
          </a:bodyPr>
          <a:lstStyle/>
          <a:p>
            <a:pPr algn="ctr"/>
            <a:r>
              <a:rPr lang="en-US" dirty="0">
                <a:ln w="0"/>
                <a:effectLst>
                  <a:outerShdw blurRad="38100" dist="19050" dir="2700000" algn="tl" rotWithShape="0">
                    <a:schemeClr val="dk1">
                      <a:alpha val="40000"/>
                    </a:schemeClr>
                  </a:outerShdw>
                </a:effectLst>
              </a:rPr>
              <a:t>Production</a:t>
            </a:r>
          </a:p>
        </p:txBody>
      </p:sp>
      <p:cxnSp>
        <p:nvCxnSpPr>
          <p:cNvPr id="28" name="Connector: Elbow 27">
            <a:extLst>
              <a:ext uri="{FF2B5EF4-FFF2-40B4-BE49-F238E27FC236}">
                <a16:creationId xmlns:a16="http://schemas.microsoft.com/office/drawing/2014/main" id="{23C5D30E-CB7A-45CC-9C09-C7B5F548441E}"/>
              </a:ext>
            </a:extLst>
          </p:cNvPr>
          <p:cNvCxnSpPr>
            <a:endCxn id="2" idx="0"/>
          </p:cNvCxnSpPr>
          <p:nvPr/>
        </p:nvCxnSpPr>
        <p:spPr>
          <a:xfrm>
            <a:off x="2067153" y="2923989"/>
            <a:ext cx="1739729" cy="42160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DE1F0936-96D1-42F4-BEC9-13E7263AAB16}"/>
              </a:ext>
            </a:extLst>
          </p:cNvPr>
          <p:cNvCxnSpPr>
            <a:cxnSpLocks/>
          </p:cNvCxnSpPr>
          <p:nvPr/>
        </p:nvCxnSpPr>
        <p:spPr>
          <a:xfrm flipV="1">
            <a:off x="2303846" y="5441092"/>
            <a:ext cx="1470496" cy="2919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32" name="Graphic 31" descr="Line arrow Straight">
            <a:extLst>
              <a:ext uri="{FF2B5EF4-FFF2-40B4-BE49-F238E27FC236}">
                <a16:creationId xmlns:a16="http://schemas.microsoft.com/office/drawing/2014/main" id="{9072DB56-4FB3-4D44-8719-5B25D46EDAD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4582586" y="3684389"/>
            <a:ext cx="729789" cy="641749"/>
          </a:xfrm>
          <a:prstGeom prst="rect">
            <a:avLst/>
          </a:prstGeom>
        </p:spPr>
      </p:pic>
      <p:pic>
        <p:nvPicPr>
          <p:cNvPr id="33" name="Graphic 32" descr="Line arrow Straight">
            <a:extLst>
              <a:ext uri="{FF2B5EF4-FFF2-40B4-BE49-F238E27FC236}">
                <a16:creationId xmlns:a16="http://schemas.microsoft.com/office/drawing/2014/main" id="{A0652E49-7653-4DEB-8455-A9E3A1C5419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9239181" y="4653197"/>
            <a:ext cx="914398" cy="641749"/>
          </a:xfrm>
          <a:prstGeom prst="rect">
            <a:avLst/>
          </a:prstGeom>
        </p:spPr>
      </p:pic>
      <p:cxnSp>
        <p:nvCxnSpPr>
          <p:cNvPr id="37" name="Connector: Elbow 36">
            <a:extLst>
              <a:ext uri="{FF2B5EF4-FFF2-40B4-BE49-F238E27FC236}">
                <a16:creationId xmlns:a16="http://schemas.microsoft.com/office/drawing/2014/main" id="{C9A8ADD0-F96C-43FF-B6EA-0086CB7C66AB}"/>
              </a:ext>
            </a:extLst>
          </p:cNvPr>
          <p:cNvCxnSpPr>
            <a:cxnSpLocks/>
            <a:stCxn id="17" idx="3"/>
            <a:endCxn id="21" idx="0"/>
          </p:cNvCxnSpPr>
          <p:nvPr/>
        </p:nvCxnSpPr>
        <p:spPr>
          <a:xfrm>
            <a:off x="6480288" y="3612428"/>
            <a:ext cx="1844935" cy="3228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4D69D67B-5957-4C11-8B2D-9A4F96F5D5AB}"/>
              </a:ext>
            </a:extLst>
          </p:cNvPr>
          <p:cNvCxnSpPr>
            <a:cxnSpLocks/>
            <a:endCxn id="21" idx="2"/>
          </p:cNvCxnSpPr>
          <p:nvPr/>
        </p:nvCxnSpPr>
        <p:spPr>
          <a:xfrm flipV="1">
            <a:off x="6762750" y="6030803"/>
            <a:ext cx="1562473" cy="4072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23B413DD-2554-4455-9FE9-F4F91008E7B1}"/>
              </a:ext>
            </a:extLst>
          </p:cNvPr>
          <p:cNvSpPr txBox="1"/>
          <p:nvPr/>
        </p:nvSpPr>
        <p:spPr>
          <a:xfrm>
            <a:off x="2822716" y="1667126"/>
            <a:ext cx="6597509" cy="523220"/>
          </a:xfrm>
          <a:prstGeom prst="rect">
            <a:avLst/>
          </a:prstGeom>
          <a:noFill/>
        </p:spPr>
        <p:txBody>
          <a:bodyPr wrap="square" rtlCol="0">
            <a:spAutoFit/>
          </a:bodyPr>
          <a:lstStyle/>
          <a:p>
            <a:pPr algn="ctr"/>
            <a:r>
              <a:rPr lang="en-US" sz="2800" dirty="0">
                <a:ln w="0"/>
                <a:effectLst>
                  <a:outerShdw blurRad="38100" dist="19050" dir="2700000" algn="tl" rotWithShape="0">
                    <a:schemeClr val="dk1">
                      <a:alpha val="40000"/>
                    </a:schemeClr>
                  </a:outerShdw>
                </a:effectLst>
              </a:rPr>
              <a:t>IBM Watson Cognitive Machine Learning</a:t>
            </a:r>
          </a:p>
        </p:txBody>
      </p:sp>
    </p:spTree>
    <p:extLst>
      <p:ext uri="{BB962C8B-B14F-4D97-AF65-F5344CB8AC3E}">
        <p14:creationId xmlns:p14="http://schemas.microsoft.com/office/powerpoint/2010/main" val="94284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324896"/>
            <a:ext cx="10287000" cy="5533104"/>
          </a:xfrm>
        </p:spPr>
        <p:txBody>
          <a:bodyPr>
            <a:normAutofit fontScale="77500" lnSpcReduction="20000"/>
          </a:bodyPr>
          <a:lstStyle/>
          <a:p>
            <a:pPr algn="just">
              <a:lnSpc>
                <a:spcPct val="150000"/>
              </a:lnSpc>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UI(User Interface) Layer:</a:t>
            </a:r>
          </a:p>
          <a:p>
            <a:pPr marL="0" indent="0" algn="just">
              <a:lnSpc>
                <a:spcPct val="150000"/>
              </a:lnSpc>
              <a:buNone/>
            </a:pPr>
            <a:endParaRPr lang="en-US" sz="1050" b="1"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 UI Layer is the User accessing layer where an user can access all his devices , prompt messages to controller devices like motor and irrigate the plant/crops.</a:t>
            </a:r>
          </a:p>
          <a:p>
            <a:pPr lvl="1"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Visualize the data analysis and prediction. And advises user to take action/irrigate accordingly.</a:t>
            </a:r>
          </a:p>
          <a:p>
            <a:pPr lvl="1"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This is layer is directly connected to Business layer as any operation performed in UI would carry out by logic layer for triggering functions to validation.</a:t>
            </a:r>
          </a:p>
          <a:p>
            <a:pPr lvl="1"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UI layer contains Dashboard – it would visualize the current temp, moisture and humid of the soil.</a:t>
            </a:r>
          </a:p>
          <a:p>
            <a:pPr lvl="1"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Then Prediction UI which would ask user to perform task with prediction for Smart irrigation</a:t>
            </a:r>
          </a:p>
          <a:p>
            <a:pPr lvl="1"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Lastly motor controller unit , which would enable user to operate the motor through UI.</a:t>
            </a:r>
          </a:p>
          <a:p>
            <a:pPr lvl="1" algn="just">
              <a:lnSpc>
                <a:spcPct val="150000"/>
              </a:lnSpc>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B652FCD-8C82-4DEF-9897-0CD8ABD570EF}"/>
              </a:ext>
            </a:extLst>
          </p:cNvPr>
          <p:cNvSpPr txBox="1">
            <a:spLocks/>
          </p:cNvSpPr>
          <p:nvPr/>
        </p:nvSpPr>
        <p:spPr>
          <a:xfrm>
            <a:off x="1683693" y="306056"/>
            <a:ext cx="6212759" cy="898376"/>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5400" dirty="0"/>
              <a:t>Development(Cont.):</a:t>
            </a:r>
          </a:p>
        </p:txBody>
      </p:sp>
    </p:spTree>
    <p:extLst>
      <p:ext uri="{BB962C8B-B14F-4D97-AF65-F5344CB8AC3E}">
        <p14:creationId xmlns:p14="http://schemas.microsoft.com/office/powerpoint/2010/main" val="87915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0" y="203098"/>
            <a:ext cx="6212759" cy="930377"/>
          </a:xfrm>
        </p:spPr>
        <p:txBody>
          <a:bodyPr>
            <a:normAutofit/>
          </a:bodyPr>
          <a:lstStyle/>
          <a:p>
            <a:r>
              <a:rPr lang="en-US" sz="5400" dirty="0"/>
              <a:t>Conclusion:</a:t>
            </a:r>
          </a:p>
        </p:txBody>
      </p:sp>
      <p:sp>
        <p:nvSpPr>
          <p:cNvPr id="4" name="Content Placeholder 2">
            <a:extLst>
              <a:ext uri="{FF2B5EF4-FFF2-40B4-BE49-F238E27FC236}">
                <a16:creationId xmlns:a16="http://schemas.microsoft.com/office/drawing/2014/main" id="{3EE26DEC-A87D-4543-8490-7957D88F7733}"/>
              </a:ext>
            </a:extLst>
          </p:cNvPr>
          <p:cNvSpPr txBox="1">
            <a:spLocks/>
          </p:cNvSpPr>
          <p:nvPr/>
        </p:nvSpPr>
        <p:spPr>
          <a:xfrm>
            <a:off x="2115529" y="1952624"/>
            <a:ext cx="9343046" cy="48101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IOT will surely be a boon to agriculture with the proposed model. A  </a:t>
            </a:r>
            <a:r>
              <a:rPr lang="en-US" sz="2400" b="1" dirty="0">
                <a:latin typeface="Times New Roman" panose="02020603050405020304" pitchFamily="18" charset="0"/>
                <a:cs typeface="Times New Roman" panose="02020603050405020304" pitchFamily="18" charset="0"/>
              </a:rPr>
              <a:t>Smart Irrigation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which will definitely be </a:t>
            </a:r>
            <a:r>
              <a:rPr lang="en-US" sz="2400" b="1" dirty="0">
                <a:latin typeface="Times New Roman" panose="02020603050405020304" pitchFamily="18" charset="0"/>
                <a:cs typeface="Times New Roman" panose="02020603050405020304" pitchFamily="18" charset="0"/>
              </a:rPr>
              <a:t>smart</a:t>
            </a:r>
            <a:r>
              <a:rPr lang="en-US" sz="2400" dirty="0">
                <a:latin typeface="Times New Roman" panose="02020603050405020304" pitchFamily="18" charset="0"/>
                <a:cs typeface="Times New Roman" panose="02020603050405020304" pitchFamily="18" charset="0"/>
              </a:rPr>
              <a:t> in real time for problem solving skills.  </a:t>
            </a:r>
          </a:p>
          <a:p>
            <a:pPr algn="just"/>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hardware model is known as things and getting those things in the cloud serves the whole system as Internet of Things.</a:t>
            </a:r>
          </a:p>
          <a:p>
            <a:pPr algn="just"/>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implementation of machine learning as predictive model will surely prove more beneficial in agricultural sector so as to take proper measures before.</a:t>
            </a:r>
          </a:p>
          <a:p>
            <a:pPr marL="0" indent="0" algn="just">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281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9325" y="1666875"/>
            <a:ext cx="7753350" cy="3609975"/>
          </a:xfrm>
        </p:spPr>
        <p:txBody>
          <a:bodyPr>
            <a:normAutofit fontScale="92500" lnSpcReduction="20000"/>
          </a:bodyPr>
          <a:lstStyle/>
          <a:p>
            <a:pPr marL="457200" lvl="1" indent="0" algn="ctr">
              <a:lnSpc>
                <a:spcPct val="150000"/>
              </a:lnSpc>
              <a:buNone/>
            </a:pPr>
            <a:r>
              <a:rPr lang="en-US" sz="9600" b="1" dirty="0">
                <a:latin typeface="Times New Roman" panose="02020603050405020304" pitchFamily="18" charset="0"/>
                <a:cs typeface="Times New Roman" panose="02020603050405020304" pitchFamily="18" charset="0"/>
              </a:rPr>
              <a:t>Q &amp; A</a:t>
            </a:r>
          </a:p>
          <a:p>
            <a:pPr marL="457200" lvl="1" indent="0" algn="ctr">
              <a:lnSpc>
                <a:spcPct val="150000"/>
              </a:lnSpc>
              <a:buNone/>
            </a:pPr>
            <a:r>
              <a:rPr lang="en-US"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5650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792" y="257175"/>
            <a:ext cx="4385188" cy="879373"/>
          </a:xfrm>
        </p:spPr>
        <p:txBody>
          <a:bodyPr>
            <a:normAutofit/>
          </a:bodyPr>
          <a:lstStyle/>
          <a:p>
            <a:r>
              <a:rPr lang="en-US" sz="5400" dirty="0"/>
              <a:t>Agenda:</a:t>
            </a:r>
          </a:p>
        </p:txBody>
      </p:sp>
      <p:sp>
        <p:nvSpPr>
          <p:cNvPr id="3" name="Content Placeholder 2"/>
          <p:cNvSpPr>
            <a:spLocks noGrp="1"/>
          </p:cNvSpPr>
          <p:nvPr>
            <p:ph idx="1"/>
          </p:nvPr>
        </p:nvSpPr>
        <p:spPr>
          <a:xfrm>
            <a:off x="2369726" y="1582071"/>
            <a:ext cx="8963025" cy="4904453"/>
          </a:xfrm>
        </p:spPr>
        <p:txBody>
          <a:bodyPr>
            <a:normAutofit lnSpcReduction="10000"/>
          </a:bodyPr>
          <a:lstStyle/>
          <a:p>
            <a:pPr>
              <a:lnSpc>
                <a:spcPct val="110000"/>
              </a:lnSpc>
            </a:pPr>
            <a:r>
              <a:rPr lang="en-US" sz="3600" b="1" dirty="0">
                <a:latin typeface="Times New Roman" panose="02020603050405020304" pitchFamily="18" charset="0"/>
                <a:cs typeface="Times New Roman" panose="02020603050405020304" pitchFamily="18" charset="0"/>
              </a:rPr>
              <a:t>Introduction</a:t>
            </a:r>
          </a:p>
          <a:p>
            <a:pPr>
              <a:lnSpc>
                <a:spcPct val="110000"/>
              </a:lnSpc>
            </a:pPr>
            <a:r>
              <a:rPr lang="en-US" sz="3600" b="1" dirty="0">
                <a:latin typeface="Times New Roman" panose="02020603050405020304" pitchFamily="18" charset="0"/>
                <a:cs typeface="Times New Roman" panose="02020603050405020304" pitchFamily="18" charset="0"/>
              </a:rPr>
              <a:t>Problem Statement</a:t>
            </a:r>
          </a:p>
          <a:p>
            <a:pPr>
              <a:lnSpc>
                <a:spcPct val="110000"/>
              </a:lnSpc>
            </a:pPr>
            <a:r>
              <a:rPr lang="en-US" sz="3600" b="1" dirty="0">
                <a:latin typeface="Times New Roman" panose="02020603050405020304" pitchFamily="18" charset="0"/>
                <a:cs typeface="Times New Roman" panose="02020603050405020304" pitchFamily="18" charset="0"/>
              </a:rPr>
              <a:t>Solution Architecture</a:t>
            </a:r>
          </a:p>
          <a:p>
            <a:pPr>
              <a:lnSpc>
                <a:spcPct val="110000"/>
              </a:lnSpc>
            </a:pPr>
            <a:r>
              <a:rPr lang="en-US" sz="3600" b="1" dirty="0">
                <a:latin typeface="Times New Roman" panose="02020603050405020304" pitchFamily="18" charset="0"/>
                <a:cs typeface="Times New Roman" panose="02020603050405020304" pitchFamily="18" charset="0"/>
              </a:rPr>
              <a:t>Solution Approach </a:t>
            </a:r>
          </a:p>
          <a:p>
            <a:pPr>
              <a:lnSpc>
                <a:spcPct val="110000"/>
              </a:lnSpc>
            </a:pPr>
            <a:r>
              <a:rPr lang="en-US" sz="3600" b="1" dirty="0">
                <a:latin typeface="Times New Roman" panose="02020603050405020304" pitchFamily="18" charset="0"/>
                <a:cs typeface="Times New Roman" panose="02020603050405020304" pitchFamily="18" charset="0"/>
              </a:rPr>
              <a:t>Technology Platform</a:t>
            </a:r>
          </a:p>
          <a:p>
            <a:pPr>
              <a:lnSpc>
                <a:spcPct val="110000"/>
              </a:lnSpc>
            </a:pPr>
            <a:r>
              <a:rPr lang="en-US" sz="3600" b="1" dirty="0">
                <a:latin typeface="Times New Roman" panose="02020603050405020304" pitchFamily="18" charset="0"/>
                <a:cs typeface="Times New Roman" panose="02020603050405020304" pitchFamily="18" charset="0"/>
              </a:rPr>
              <a:t>Development</a:t>
            </a:r>
          </a:p>
          <a:p>
            <a:pPr>
              <a:lnSpc>
                <a:spcPct val="110000"/>
              </a:lnSpc>
            </a:pPr>
            <a:r>
              <a:rPr lang="en-US" sz="3600" b="1" dirty="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925" y="178211"/>
            <a:ext cx="6800849" cy="1022554"/>
          </a:xfrm>
        </p:spPr>
        <p:txBody>
          <a:bodyPr>
            <a:normAutofit/>
          </a:bodyPr>
          <a:lstStyle/>
          <a:p>
            <a:r>
              <a:rPr lang="en-US" dirty="0"/>
              <a:t>Problem Statement:</a:t>
            </a:r>
          </a:p>
        </p:txBody>
      </p:sp>
      <p:sp>
        <p:nvSpPr>
          <p:cNvPr id="3" name="Content Placeholder 2"/>
          <p:cNvSpPr>
            <a:spLocks noGrp="1"/>
          </p:cNvSpPr>
          <p:nvPr>
            <p:ph idx="1"/>
          </p:nvPr>
        </p:nvSpPr>
        <p:spPr>
          <a:xfrm>
            <a:off x="2009775" y="1628775"/>
            <a:ext cx="9677400" cy="4819649"/>
          </a:xfrm>
        </p:spPr>
        <p:txBody>
          <a:bodyPr>
            <a:normAutofit fontScale="92500" lnSpcReduction="20000"/>
          </a:bodyPr>
          <a:lstStyle/>
          <a:p>
            <a:pPr algn="just">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In India most of the coastal lands are utilized for farming. So irrigating the lands properly is an important factor for better yield of the crop. With the increasing technology the agriculture sector should also be developed in order to meet the increasing demand. </a:t>
            </a:r>
          </a:p>
          <a:p>
            <a:pPr algn="just">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With the advancement of wireless sensor network, cloud computing and Analytics this idea is about maintaining optimum amount of water needed by the crop to avoid excess run-off  of  water. </a:t>
            </a:r>
          </a:p>
          <a:p>
            <a:pPr algn="just">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So, we can save a lot of water as the Smart irrigation with prediction will play an important role in deciding the amount of water required at certain time taking the climatic conditions into consideration</a:t>
            </a:r>
            <a:endParaRPr lang="en-US" sz="2400" b="1" dirty="0"/>
          </a:p>
        </p:txBody>
      </p:sp>
    </p:spTree>
    <p:extLst>
      <p:ext uri="{BB962C8B-B14F-4D97-AF65-F5344CB8AC3E}">
        <p14:creationId xmlns:p14="http://schemas.microsoft.com/office/powerpoint/2010/main" val="41881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p:spPr>
        <p:txBody>
          <a:bodyPr anchor="ctr">
            <a:normAutofit/>
          </a:bodyPr>
          <a:lstStyle/>
          <a:p>
            <a:r>
              <a:rPr lang="en-US" dirty="0"/>
              <a:t>SAP HCP Solution Architecture:</a:t>
            </a:r>
          </a:p>
        </p:txBody>
      </p:sp>
      <p:pic>
        <p:nvPicPr>
          <p:cNvPr id="9" name="Content Placeholder 8" descr="A screenshot of a cell phone&#10;&#10;Description automatically generated">
            <a:extLst>
              <a:ext uri="{FF2B5EF4-FFF2-40B4-BE49-F238E27FC236}">
                <a16:creationId xmlns:a16="http://schemas.microsoft.com/office/drawing/2014/main" id="{71AA4611-F2B1-4822-9580-919B8414D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839" y="1265782"/>
            <a:ext cx="9001761" cy="5391911"/>
          </a:xfrm>
          <a:noFill/>
        </p:spPr>
      </p:pic>
    </p:spTree>
    <p:extLst>
      <p:ext uri="{BB962C8B-B14F-4D97-AF65-F5344CB8AC3E}">
        <p14:creationId xmlns:p14="http://schemas.microsoft.com/office/powerpoint/2010/main" val="75890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066" y="250723"/>
            <a:ext cx="5993684" cy="930377"/>
          </a:xfrm>
        </p:spPr>
        <p:txBody>
          <a:bodyPr>
            <a:normAutofit fontScale="90000"/>
          </a:bodyPr>
          <a:lstStyle/>
          <a:p>
            <a:r>
              <a:rPr lang="en-US" sz="5400" dirty="0"/>
              <a:t>Solution Approach:</a:t>
            </a:r>
          </a:p>
        </p:txBody>
      </p:sp>
      <p:sp>
        <p:nvSpPr>
          <p:cNvPr id="3" name="Content Placeholder 2"/>
          <p:cNvSpPr>
            <a:spLocks noGrp="1"/>
          </p:cNvSpPr>
          <p:nvPr>
            <p:ph idx="1"/>
          </p:nvPr>
        </p:nvSpPr>
        <p:spPr>
          <a:xfrm>
            <a:off x="1978127" y="1724947"/>
            <a:ext cx="9299473" cy="4139380"/>
          </a:xfrm>
        </p:spPr>
        <p:txBody>
          <a:bodyPr>
            <a:normAutofit/>
          </a:bodyPr>
          <a:lstStyle/>
          <a:p>
            <a:pPr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To approach this , I would like to divide whole system in to phases / layers.</a:t>
            </a:r>
          </a:p>
          <a:p>
            <a:pPr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Like Device layer, Analytics layer, Gateway layers, etc.</a:t>
            </a:r>
          </a:p>
          <a:p>
            <a:pPr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So Understanding the layers would make the task easier to approach this development.</a:t>
            </a:r>
          </a:p>
        </p:txBody>
      </p:sp>
    </p:spTree>
    <p:extLst>
      <p:ext uri="{BB962C8B-B14F-4D97-AF65-F5344CB8AC3E}">
        <p14:creationId xmlns:p14="http://schemas.microsoft.com/office/powerpoint/2010/main" val="311335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065" y="250723"/>
            <a:ext cx="6212759" cy="930377"/>
          </a:xfrm>
        </p:spPr>
        <p:txBody>
          <a:bodyPr>
            <a:normAutofit fontScale="90000"/>
          </a:bodyPr>
          <a:lstStyle/>
          <a:p>
            <a:r>
              <a:rPr lang="en-US" sz="5400" dirty="0"/>
              <a:t>Technology Platform</a:t>
            </a:r>
          </a:p>
        </p:txBody>
      </p:sp>
      <p:sp>
        <p:nvSpPr>
          <p:cNvPr id="3" name="Content Placeholder 2"/>
          <p:cNvSpPr>
            <a:spLocks noGrp="1"/>
          </p:cNvSpPr>
          <p:nvPr>
            <p:ph idx="1"/>
          </p:nvPr>
        </p:nvSpPr>
        <p:spPr>
          <a:xfrm>
            <a:off x="2254352" y="1324897"/>
            <a:ext cx="9299473" cy="4580603"/>
          </a:xfrm>
        </p:spPr>
        <p:txBody>
          <a:bodyPr>
            <a:normAutofit/>
          </a:bodyPr>
          <a:lstStyle/>
          <a:p>
            <a:pPr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tech stacks that would be used in this idea are:</a:t>
            </a:r>
          </a:p>
          <a:p>
            <a:pPr marL="971550" lvl="1" indent="-51435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IoT(Internet of Things)</a:t>
            </a:r>
          </a:p>
          <a:p>
            <a:pPr marL="971550" lvl="1" indent="-51435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SAP Hana Cloud Platform</a:t>
            </a:r>
          </a:p>
          <a:p>
            <a:pPr marL="971550" lvl="1" indent="-51435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React JS(JavaScript library) / UI5</a:t>
            </a:r>
          </a:p>
          <a:p>
            <a:pPr marL="971550" lvl="1" indent="-51435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Typescript/Node Js/Spring Boot</a:t>
            </a:r>
          </a:p>
          <a:p>
            <a:pPr marL="971550" lvl="1" indent="-51435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IBM Watson(Cognitive learning for ML prediction)</a:t>
            </a:r>
          </a:p>
          <a:p>
            <a:pPr marL="971550" lvl="1" indent="-51435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Python for Developing script</a:t>
            </a:r>
          </a:p>
        </p:txBody>
      </p:sp>
    </p:spTree>
    <p:extLst>
      <p:ext uri="{BB962C8B-B14F-4D97-AF65-F5344CB8AC3E}">
        <p14:creationId xmlns:p14="http://schemas.microsoft.com/office/powerpoint/2010/main" val="159094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493" y="315581"/>
            <a:ext cx="6212759" cy="898376"/>
          </a:xfrm>
        </p:spPr>
        <p:txBody>
          <a:bodyPr>
            <a:normAutofit/>
          </a:bodyPr>
          <a:lstStyle/>
          <a:p>
            <a:r>
              <a:rPr lang="en-US" sz="5400" dirty="0"/>
              <a:t>Development:</a:t>
            </a:r>
          </a:p>
        </p:txBody>
      </p:sp>
      <p:sp>
        <p:nvSpPr>
          <p:cNvPr id="4" name="Title 1">
            <a:extLst>
              <a:ext uri="{FF2B5EF4-FFF2-40B4-BE49-F238E27FC236}">
                <a16:creationId xmlns:a16="http://schemas.microsoft.com/office/drawing/2014/main" id="{F567A60D-9BAA-450E-BF85-E8A25DF8D2C7}"/>
              </a:ext>
            </a:extLst>
          </p:cNvPr>
          <p:cNvSpPr txBox="1">
            <a:spLocks/>
          </p:cNvSpPr>
          <p:nvPr/>
        </p:nvSpPr>
        <p:spPr>
          <a:xfrm>
            <a:off x="512689" y="1596293"/>
            <a:ext cx="4610472" cy="724942"/>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IOT DEVICE LAYER:</a:t>
            </a:r>
          </a:p>
        </p:txBody>
      </p:sp>
      <p:sp>
        <p:nvSpPr>
          <p:cNvPr id="5" name="Content Placeholder 2">
            <a:extLst>
              <a:ext uri="{FF2B5EF4-FFF2-40B4-BE49-F238E27FC236}">
                <a16:creationId xmlns:a16="http://schemas.microsoft.com/office/drawing/2014/main" id="{4AAC1E75-4595-4908-9D19-D41D50BDCDEB}"/>
              </a:ext>
            </a:extLst>
          </p:cNvPr>
          <p:cNvSpPr txBox="1">
            <a:spLocks/>
          </p:cNvSpPr>
          <p:nvPr/>
        </p:nvSpPr>
        <p:spPr>
          <a:xfrm>
            <a:off x="1226493" y="2000951"/>
            <a:ext cx="7992888" cy="1324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As a part of sensing the atmospheric data various sensors are used to collect various information required for decision support system.</a:t>
            </a:r>
          </a:p>
          <a:p>
            <a:pPr marL="1076325" algn="just">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FE34EA5-66B5-4C4A-83CA-3F1A8CC3A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4908" y="5240710"/>
            <a:ext cx="2331651" cy="1555211"/>
          </a:xfrm>
          <a:prstGeom prst="rect">
            <a:avLst/>
          </a:prstGeom>
        </p:spPr>
      </p:pic>
      <p:pic>
        <p:nvPicPr>
          <p:cNvPr id="7" name="Picture 6">
            <a:extLst>
              <a:ext uri="{FF2B5EF4-FFF2-40B4-BE49-F238E27FC236}">
                <a16:creationId xmlns:a16="http://schemas.microsoft.com/office/drawing/2014/main" id="{14F51F8E-92A5-4828-B9B2-4F2876DBD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603" y="5230725"/>
            <a:ext cx="2010668" cy="1586193"/>
          </a:xfrm>
          <a:prstGeom prst="rect">
            <a:avLst/>
          </a:prstGeom>
        </p:spPr>
      </p:pic>
      <p:pic>
        <p:nvPicPr>
          <p:cNvPr id="8" name="Picture 7">
            <a:extLst>
              <a:ext uri="{FF2B5EF4-FFF2-40B4-BE49-F238E27FC236}">
                <a16:creationId xmlns:a16="http://schemas.microsoft.com/office/drawing/2014/main" id="{5E9E9B9E-BAFC-4DDC-83F3-FF5029A6BC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5187" y="5209728"/>
            <a:ext cx="2026400" cy="1586193"/>
          </a:xfrm>
          <a:prstGeom prst="rect">
            <a:avLst/>
          </a:prstGeom>
        </p:spPr>
      </p:pic>
      <p:sp>
        <p:nvSpPr>
          <p:cNvPr id="9" name="TextBox 8">
            <a:extLst>
              <a:ext uri="{FF2B5EF4-FFF2-40B4-BE49-F238E27FC236}">
                <a16:creationId xmlns:a16="http://schemas.microsoft.com/office/drawing/2014/main" id="{A0E02E4F-AC59-4B34-AAD3-C1DB4A792070}"/>
              </a:ext>
            </a:extLst>
          </p:cNvPr>
          <p:cNvSpPr txBox="1"/>
          <p:nvPr/>
        </p:nvSpPr>
        <p:spPr>
          <a:xfrm>
            <a:off x="1354908" y="3154430"/>
            <a:ext cx="2534668" cy="461665"/>
          </a:xfrm>
          <a:prstGeom prst="rect">
            <a:avLst/>
          </a:prstGeom>
          <a:noFill/>
        </p:spPr>
        <p:txBody>
          <a:bodyPr wrap="none" rtlCol="0">
            <a:spAutoFit/>
          </a:bodyPr>
          <a:lstStyle/>
          <a:p>
            <a:pPr marL="742950" lvl="1" indent="-285750">
              <a:buFont typeface="Wingdings"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Soil</a:t>
            </a:r>
            <a:r>
              <a:rPr lang="en-US" sz="2400" dirty="0">
                <a:solidFill>
                  <a:schemeClr val="bg1"/>
                </a:solidFill>
                <a:latin typeface="Times New Roman" panose="02020603050405020304" pitchFamily="18" charset="0"/>
                <a:cs typeface="Times New Roman" panose="02020603050405020304" pitchFamily="18" charset="0"/>
              </a:rPr>
              <a:t> Moisture</a:t>
            </a:r>
          </a:p>
        </p:txBody>
      </p:sp>
      <p:sp>
        <p:nvSpPr>
          <p:cNvPr id="10" name="TextBox 9">
            <a:extLst>
              <a:ext uri="{FF2B5EF4-FFF2-40B4-BE49-F238E27FC236}">
                <a16:creationId xmlns:a16="http://schemas.microsoft.com/office/drawing/2014/main" id="{8CD48FD3-0B4D-4FD6-93E9-4DCD628DE43D}"/>
              </a:ext>
            </a:extLst>
          </p:cNvPr>
          <p:cNvSpPr txBox="1"/>
          <p:nvPr/>
        </p:nvSpPr>
        <p:spPr>
          <a:xfrm>
            <a:off x="1354908" y="3676031"/>
            <a:ext cx="5019259" cy="400110"/>
          </a:xfrm>
          <a:prstGeom prst="rect">
            <a:avLst/>
          </a:prstGeom>
          <a:noFill/>
        </p:spPr>
        <p:txBody>
          <a:bodyPr wrap="none" rtlCol="0">
            <a:spAutoFit/>
          </a:bodyPr>
          <a:lstStyle/>
          <a:p>
            <a:pPr marL="742950" lvl="1" indent="-285750">
              <a:buFont typeface="Wingdings"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DHT(Digital Humid and Temp. Sensor)</a:t>
            </a:r>
          </a:p>
        </p:txBody>
      </p:sp>
      <p:sp>
        <p:nvSpPr>
          <p:cNvPr id="11" name="TextBox 10">
            <a:extLst>
              <a:ext uri="{FF2B5EF4-FFF2-40B4-BE49-F238E27FC236}">
                <a16:creationId xmlns:a16="http://schemas.microsoft.com/office/drawing/2014/main" id="{C350B2C8-6FE1-40AA-A11C-50C3BF5BDB75}"/>
              </a:ext>
            </a:extLst>
          </p:cNvPr>
          <p:cNvSpPr txBox="1"/>
          <p:nvPr/>
        </p:nvSpPr>
        <p:spPr>
          <a:xfrm>
            <a:off x="1354908" y="4109469"/>
            <a:ext cx="2735535" cy="461665"/>
          </a:xfrm>
          <a:prstGeom prst="rect">
            <a:avLst/>
          </a:prstGeom>
          <a:noFill/>
        </p:spPr>
        <p:txBody>
          <a:bodyPr wrap="square" rtlCol="0">
            <a:spAutoFit/>
          </a:bodyPr>
          <a:lstStyle/>
          <a:p>
            <a:pPr marL="742950" lvl="1" indent="-285750">
              <a:buFont typeface="Wingdings"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Water</a:t>
            </a:r>
            <a:r>
              <a:rPr lang="en-US" sz="2400" dirty="0">
                <a:solidFill>
                  <a:schemeClr val="bg1"/>
                </a:solidFill>
                <a:latin typeface="Times New Roman" panose="02020603050405020304" pitchFamily="18" charset="0"/>
                <a:cs typeface="Times New Roman" panose="02020603050405020304" pitchFamily="18" charset="0"/>
              </a:rPr>
              <a:t> Pump</a:t>
            </a:r>
          </a:p>
        </p:txBody>
      </p:sp>
    </p:spTree>
    <p:extLst>
      <p:ext uri="{BB962C8B-B14F-4D97-AF65-F5344CB8AC3E}">
        <p14:creationId xmlns:p14="http://schemas.microsoft.com/office/powerpoint/2010/main" val="194244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strVal val="#ppt_w*0.70"/>
                                          </p:val>
                                        </p:tav>
                                        <p:tav tm="100000">
                                          <p:val>
                                            <p:strVal val="#ppt_w"/>
                                          </p:val>
                                        </p:tav>
                                      </p:tavLst>
                                    </p:anim>
                                    <p:anim calcmode="lin" valueType="num">
                                      <p:cBhvr>
                                        <p:cTn id="20" dur="1000" fill="hold"/>
                                        <p:tgtEl>
                                          <p:spTgt spid="10"/>
                                        </p:tgtEl>
                                        <p:attrNameLst>
                                          <p:attrName>ppt_h</p:attrName>
                                        </p:attrNameLst>
                                      </p:cBhvr>
                                      <p:tavLst>
                                        <p:tav tm="0">
                                          <p:val>
                                            <p:strVal val="#ppt_h"/>
                                          </p:val>
                                        </p:tav>
                                        <p:tav tm="100000">
                                          <p:val>
                                            <p:strVal val="#ppt_h"/>
                                          </p:val>
                                        </p:tav>
                                      </p:tavLst>
                                    </p:anim>
                                    <p:animEffect transition="in" filter="fade">
                                      <p:cBhvr>
                                        <p:cTn id="21" dur="1000"/>
                                        <p:tgtEl>
                                          <p:spTgt spid="10"/>
                                        </p:tgtEl>
                                      </p:cBhvr>
                                    </p:animEffect>
                                  </p:childTnLst>
                                </p:cTn>
                              </p:par>
                              <p:par>
                                <p:cTn id="22" presetID="55"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strVal val="#ppt_w*0.70"/>
                                          </p:val>
                                        </p:tav>
                                        <p:tav tm="100000">
                                          <p:val>
                                            <p:strVal val="#ppt_w"/>
                                          </p:val>
                                        </p:tav>
                                      </p:tavLst>
                                    </p:anim>
                                    <p:anim calcmode="lin" valueType="num">
                                      <p:cBhvr>
                                        <p:cTn id="25" dur="1000" fill="hold"/>
                                        <p:tgtEl>
                                          <p:spTgt spid="7"/>
                                        </p:tgtEl>
                                        <p:attrNameLst>
                                          <p:attrName>ppt_h</p:attrName>
                                        </p:attrNameLst>
                                      </p:cBhvr>
                                      <p:tavLst>
                                        <p:tav tm="0">
                                          <p:val>
                                            <p:strVal val="#ppt_h"/>
                                          </p:val>
                                        </p:tav>
                                        <p:tav tm="100000">
                                          <p:val>
                                            <p:strVal val="#ppt_h"/>
                                          </p:val>
                                        </p:tav>
                                      </p:tavLst>
                                    </p:anim>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strVal val="#ppt_w*0.70"/>
                                          </p:val>
                                        </p:tav>
                                        <p:tav tm="100000">
                                          <p:val>
                                            <p:strVal val="#ppt_w"/>
                                          </p:val>
                                        </p:tav>
                                      </p:tavLst>
                                    </p:anim>
                                    <p:anim calcmode="lin" valueType="num">
                                      <p:cBhvr>
                                        <p:cTn id="32" dur="1000" fill="hold"/>
                                        <p:tgtEl>
                                          <p:spTgt spid="11"/>
                                        </p:tgtEl>
                                        <p:attrNameLst>
                                          <p:attrName>ppt_h</p:attrName>
                                        </p:attrNameLst>
                                      </p:cBhvr>
                                      <p:tavLst>
                                        <p:tav tm="0">
                                          <p:val>
                                            <p:strVal val="#ppt_h"/>
                                          </p:val>
                                        </p:tav>
                                        <p:tav tm="100000">
                                          <p:val>
                                            <p:strVal val="#ppt_h"/>
                                          </p:val>
                                        </p:tav>
                                      </p:tavLst>
                                    </p:anim>
                                    <p:animEffect transition="in" filter="fade">
                                      <p:cBhvr>
                                        <p:cTn id="33" dur="1000"/>
                                        <p:tgtEl>
                                          <p:spTgt spid="11"/>
                                        </p:tgtEl>
                                      </p:cBhvr>
                                    </p:animEffect>
                                  </p:childTnLst>
                                </p:cTn>
                              </p:par>
                              <p:par>
                                <p:cTn id="34" presetID="55"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strVal val="#ppt_w*0.70"/>
                                          </p:val>
                                        </p:tav>
                                        <p:tav tm="100000">
                                          <p:val>
                                            <p:strVal val="#ppt_w"/>
                                          </p:val>
                                        </p:tav>
                                      </p:tavLst>
                                    </p:anim>
                                    <p:anim calcmode="lin" valueType="num">
                                      <p:cBhvr>
                                        <p:cTn id="37" dur="1000" fill="hold"/>
                                        <p:tgtEl>
                                          <p:spTgt spid="8"/>
                                        </p:tgtEl>
                                        <p:attrNameLst>
                                          <p:attrName>ppt_h</p:attrName>
                                        </p:attrNameLst>
                                      </p:cBhvr>
                                      <p:tavLst>
                                        <p:tav tm="0">
                                          <p:val>
                                            <p:strVal val="#ppt_h"/>
                                          </p:val>
                                        </p:tav>
                                        <p:tav tm="100000">
                                          <p:val>
                                            <p:strVal val="#ppt_h"/>
                                          </p:val>
                                        </p:tav>
                                      </p:tavLst>
                                    </p:anim>
                                    <p:animEffect transition="in" filter="fade">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9126B31-7C43-493B-AFA0-21698C34A8F6}"/>
              </a:ext>
            </a:extLst>
          </p:cNvPr>
          <p:cNvSpPr txBox="1">
            <a:spLocks/>
          </p:cNvSpPr>
          <p:nvPr/>
        </p:nvSpPr>
        <p:spPr>
          <a:xfrm>
            <a:off x="1683693" y="306056"/>
            <a:ext cx="6212759" cy="898376"/>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5400" dirty="0"/>
              <a:t>Development(Cont.):</a:t>
            </a:r>
          </a:p>
        </p:txBody>
      </p:sp>
      <p:sp>
        <p:nvSpPr>
          <p:cNvPr id="17" name="Title 1">
            <a:extLst>
              <a:ext uri="{FF2B5EF4-FFF2-40B4-BE49-F238E27FC236}">
                <a16:creationId xmlns:a16="http://schemas.microsoft.com/office/drawing/2014/main" id="{479AF184-6191-49BC-B89D-90B28BE4F6E1}"/>
              </a:ext>
            </a:extLst>
          </p:cNvPr>
          <p:cNvSpPr>
            <a:spLocks noGrp="1"/>
          </p:cNvSpPr>
          <p:nvPr>
            <p:ph type="title"/>
          </p:nvPr>
        </p:nvSpPr>
        <p:spPr>
          <a:xfrm>
            <a:off x="830739" y="1204432"/>
            <a:ext cx="5265261" cy="1040749"/>
          </a:xfrm>
        </p:spPr>
        <p:txBody>
          <a:bodyPr>
            <a:norm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Gateway and API Layer</a:t>
            </a:r>
          </a:p>
        </p:txBody>
      </p:sp>
      <p:sp>
        <p:nvSpPr>
          <p:cNvPr id="18" name="Content Placeholder 2">
            <a:extLst>
              <a:ext uri="{FF2B5EF4-FFF2-40B4-BE49-F238E27FC236}">
                <a16:creationId xmlns:a16="http://schemas.microsoft.com/office/drawing/2014/main" id="{E94B3B66-B223-4EA2-800A-FBBDF6E2331B}"/>
              </a:ext>
            </a:extLst>
          </p:cNvPr>
          <p:cNvSpPr txBox="1">
            <a:spLocks/>
          </p:cNvSpPr>
          <p:nvPr/>
        </p:nvSpPr>
        <p:spPr>
          <a:xfrm>
            <a:off x="2064693" y="2493842"/>
            <a:ext cx="8631882" cy="244827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sz="2400" dirty="0">
                <a:latin typeface="Times New Roman" panose="02020603050405020304" pitchFamily="18" charset="0"/>
                <a:cs typeface="Times New Roman" panose="02020603050405020304" pitchFamily="18" charset="0"/>
              </a:rPr>
              <a:t>This layer serves as the middleware connectivity between IoT Device Layer and </a:t>
            </a:r>
            <a:r>
              <a:rPr lang="en-US" sz="2400" dirty="0" err="1">
                <a:latin typeface="Times New Roman" panose="02020603050405020304" pitchFamily="18" charset="0"/>
                <a:cs typeface="Times New Roman" panose="02020603050405020304" pitchFamily="18" charset="0"/>
              </a:rPr>
              <a:t>Api</a:t>
            </a:r>
            <a:r>
              <a:rPr lang="en-US" sz="2400" dirty="0">
                <a:latin typeface="Times New Roman" panose="02020603050405020304" pitchFamily="18" charset="0"/>
                <a:cs typeface="Times New Roman" panose="02020603050405020304" pitchFamily="18" charset="0"/>
              </a:rPr>
              <a:t> Layer</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latin typeface="Times New Roman" panose="02020603050405020304" pitchFamily="18" charset="0"/>
                <a:cs typeface="Times New Roman" panose="02020603050405020304" pitchFamily="18" charset="0"/>
              </a:rPr>
              <a:t>API Layers connect to IoT Service, Business layer.</a:t>
            </a:r>
          </a:p>
          <a:p>
            <a:pPr>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a:latin typeface="Times New Roman" panose="02020603050405020304" pitchFamily="18" charset="0"/>
                <a:cs typeface="Times New Roman" panose="02020603050405020304" pitchFamily="18" charset="0"/>
              </a:rPr>
              <a:t>Data that is send to the cloud passes through API Layer and  the Gateway layer which gets preprocessed before being sent to the cloud.</a:t>
            </a:r>
          </a:p>
        </p:txBody>
      </p:sp>
      <p:pic>
        <p:nvPicPr>
          <p:cNvPr id="19" name="Picture 18">
            <a:extLst>
              <a:ext uri="{FF2B5EF4-FFF2-40B4-BE49-F238E27FC236}">
                <a16:creationId xmlns:a16="http://schemas.microsoft.com/office/drawing/2014/main" id="{BF122DC3-E5B3-4327-94AF-DC17B92FA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838" y="4942114"/>
            <a:ext cx="3903487" cy="19158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4388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324896"/>
            <a:ext cx="10106025" cy="5227047"/>
          </a:xfrm>
        </p:spPr>
        <p:txBody>
          <a:bodyPr>
            <a:normAutofit/>
          </a:bodyPr>
          <a:lstStyle/>
          <a:p>
            <a:pPr algn="just">
              <a:lnSpc>
                <a:spcPct val="150000"/>
              </a:lnSpc>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Analytics Layer:</a:t>
            </a:r>
            <a:endParaRPr lang="en-US" sz="4000" b="1"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Use of IBM Watson Cognitive ML would result in boon.</a:t>
            </a:r>
          </a:p>
          <a:p>
            <a:pPr lvl="1"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Data from Hana Database would be fetched through API Layer</a:t>
            </a:r>
          </a:p>
          <a:p>
            <a:pPr lvl="1"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Using ML Platform of Watson , Data would be trained on the basis of requirement.</a:t>
            </a:r>
          </a:p>
          <a:p>
            <a:pPr lvl="1"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Once the model get trained with optimized and more accuracy then model would be send back to API Layer.</a:t>
            </a:r>
          </a:p>
          <a:p>
            <a:pPr lvl="1"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 From business logic function may trigger to fetch the </a:t>
            </a:r>
            <a:r>
              <a:rPr lang="en-US" sz="2200" b="1" dirty="0" err="1">
                <a:latin typeface="Times New Roman" panose="02020603050405020304" pitchFamily="18" charset="0"/>
                <a:cs typeface="Times New Roman" panose="02020603050405020304" pitchFamily="18" charset="0"/>
              </a:rPr>
              <a:t>api</a:t>
            </a:r>
            <a:r>
              <a:rPr lang="en-US" sz="2200" b="1" dirty="0">
                <a:latin typeface="Times New Roman" panose="02020603050405020304" pitchFamily="18" charset="0"/>
                <a:cs typeface="Times New Roman" panose="02020603050405020304" pitchFamily="18" charset="0"/>
              </a:rPr>
              <a:t> to predict the Irrigation.</a:t>
            </a:r>
          </a:p>
        </p:txBody>
      </p:sp>
      <p:sp>
        <p:nvSpPr>
          <p:cNvPr id="7" name="Title 1">
            <a:extLst>
              <a:ext uri="{FF2B5EF4-FFF2-40B4-BE49-F238E27FC236}">
                <a16:creationId xmlns:a16="http://schemas.microsoft.com/office/drawing/2014/main" id="{FB652FCD-8C82-4DEF-9897-0CD8ABD570EF}"/>
              </a:ext>
            </a:extLst>
          </p:cNvPr>
          <p:cNvSpPr txBox="1">
            <a:spLocks/>
          </p:cNvSpPr>
          <p:nvPr/>
        </p:nvSpPr>
        <p:spPr>
          <a:xfrm>
            <a:off x="1683693" y="306056"/>
            <a:ext cx="6212759" cy="898376"/>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5400" dirty="0"/>
              <a:t>Development(Cont.):</a:t>
            </a:r>
          </a:p>
        </p:txBody>
      </p:sp>
    </p:spTree>
    <p:extLst>
      <p:ext uri="{BB962C8B-B14F-4D97-AF65-F5344CB8AC3E}">
        <p14:creationId xmlns:p14="http://schemas.microsoft.com/office/powerpoint/2010/main" val="101451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olkswagen PowerPoint Template" id="{71825F8E-A7FC-8E46-B0CA-F7B2047CE1DA}" vid="{4EDABCC1-5FF6-724A-AB4D-D31F32C5C3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7400415B4C5A41BBF1647C81F4C764" ma:contentTypeVersion="2" ma:contentTypeDescription="Create a new document." ma:contentTypeScope="" ma:versionID="ad13bc9bb7af9adc80a965c7057ce2d0">
  <xsd:schema xmlns:xsd="http://www.w3.org/2001/XMLSchema" xmlns:xs="http://www.w3.org/2001/XMLSchema" xmlns:p="http://schemas.microsoft.com/office/2006/metadata/properties" xmlns:ns3="2ca40839-9fc1-4d33-877c-77ee7715d25f" targetNamespace="http://schemas.microsoft.com/office/2006/metadata/properties" ma:root="true" ma:fieldsID="a4f33e0dc9f959a87f2613663a690863" ns3:_="">
    <xsd:import namespace="2ca40839-9fc1-4d33-877c-77ee7715d25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a40839-9fc1-4d33-877c-77ee7715d2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EDF987-C677-47CC-BC61-3AC16D4212F2}">
  <ds:schemaRefs>
    <ds:schemaRef ds:uri="http://schemas.microsoft.com/office/infopath/2007/PartnerControls"/>
    <ds:schemaRef ds:uri="http://purl.org/dc/dcmitype/"/>
    <ds:schemaRef ds:uri="http://purl.org/dc/terms/"/>
    <ds:schemaRef ds:uri="2ca40839-9fc1-4d33-877c-77ee7715d25f"/>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4C8A027-F9BC-4E62-A5B6-137DC17752FB}">
  <ds:schemaRefs>
    <ds:schemaRef ds:uri="http://schemas.microsoft.com/sharepoint/v3/contenttype/forms"/>
  </ds:schemaRefs>
</ds:datastoreItem>
</file>

<file path=customXml/itemProps3.xml><?xml version="1.0" encoding="utf-8"?>
<ds:datastoreItem xmlns:ds="http://schemas.openxmlformats.org/officeDocument/2006/customXml" ds:itemID="{91BDD982-3101-4B16-97C3-EAE024CBA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a40839-9fc1-4d33-877c-77ee7715d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SAP-PowerPoint-Template</Template>
  <TotalTime>2566</TotalTime>
  <Words>843</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vt:lpstr>
      <vt:lpstr>Office Theme</vt:lpstr>
      <vt:lpstr>Smart Irrigation with Analytics   Using SAP HCP, IoT and Watson</vt:lpstr>
      <vt:lpstr>Agenda:</vt:lpstr>
      <vt:lpstr>Problem Statement:</vt:lpstr>
      <vt:lpstr>SAP HCP Solution Architecture:</vt:lpstr>
      <vt:lpstr>Solution Approach:</vt:lpstr>
      <vt:lpstr>Technology Platform</vt:lpstr>
      <vt:lpstr>Development:</vt:lpstr>
      <vt:lpstr>Gateway and API Layer</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with Analytics   Using SAP HCP, IoT and Watson</dc:title>
  <dc:creator>Chandra Meher</dc:creator>
  <cp:lastModifiedBy>Chandra Meher</cp:lastModifiedBy>
  <cp:revision>31</cp:revision>
  <dcterms:created xsi:type="dcterms:W3CDTF">2020-04-17T04:57:39Z</dcterms:created>
  <dcterms:modified xsi:type="dcterms:W3CDTF">2020-05-09T13:51:34Z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0x0101000F7400415B4C5A41BBF1647C81F4C764</vt:lpwstr>
  </property>
</Properties>
</file>