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38" r:id="rId2"/>
    <p:sldId id="535" r:id="rId3"/>
    <p:sldId id="536" r:id="rId4"/>
    <p:sldId id="537" r:id="rId5"/>
    <p:sldId id="538" r:id="rId6"/>
    <p:sldId id="541" r:id="rId7"/>
    <p:sldId id="539" r:id="rId8"/>
    <p:sldId id="540" r:id="rId9"/>
    <p:sldId id="542" r:id="rId10"/>
    <p:sldId id="543" r:id="rId11"/>
    <p:sldId id="544" r:id="rId12"/>
    <p:sldId id="546" r:id="rId13"/>
    <p:sldId id="545" r:id="rId14"/>
  </p:sldIdLst>
  <p:sldSz cx="9144000" cy="5143500" type="screen16x9"/>
  <p:notesSz cx="9144000" cy="6858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6" userDrawn="1">
          <p15:clr>
            <a:srgbClr val="A4A3A4"/>
          </p15:clr>
        </p15:guide>
        <p15:guide id="3" orient="horz" pos="16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2"/>
    <p:restoredTop sz="92147"/>
  </p:normalViewPr>
  <p:slideViewPr>
    <p:cSldViewPr snapToGrid="0" snapToObjects="1" showGuides="1">
      <p:cViewPr>
        <p:scale>
          <a:sx n="151" d="100"/>
          <a:sy n="151" d="100"/>
        </p:scale>
        <p:origin x="-1576" y="-336"/>
      </p:cViewPr>
      <p:guideLst>
        <p:guide pos="2856"/>
        <p:guide orient="horz" pos="1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3720" y="19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82F-0317-9F46-9F5D-B26F8547AD14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B989-1516-5A41-90C2-7304C1F8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1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CE96-A684-FE42-A5D9-432440434C01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DB86E-3C06-8944-9521-88765CD0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DB86E-3C06-8944-9521-88765CD02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DB86E-3C06-8944-9521-88765CD022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DB86E-3C06-8944-9521-88765CD02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7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407"/>
            <a:ext cx="7886700" cy="3263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6567" y="508627"/>
            <a:ext cx="77687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9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18DB-5A3D-EB49-A17E-B98FBF00787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1239-3E66-CF45-BD3A-24E29801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369219"/>
            <a:ext cx="851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9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412"/>
            <a:ext cx="8123464" cy="1122808"/>
          </a:xfrm>
        </p:spPr>
        <p:txBody>
          <a:bodyPr>
            <a:noAutofit/>
          </a:bodyPr>
          <a:lstStyle/>
          <a:p>
            <a:r>
              <a:rPr lang="en-US" dirty="0" err="1" smtClean="0"/>
              <a:t>Datahack</a:t>
            </a:r>
            <a:r>
              <a:rPr lang="en-US" dirty="0" smtClean="0"/>
              <a:t>: Understanding Police Misconduct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627969"/>
              </p:ext>
            </p:extLst>
          </p:nvPr>
        </p:nvGraphicFramePr>
        <p:xfrm>
          <a:off x="628650" y="1720849"/>
          <a:ext cx="8834012" cy="65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1796288"/>
                <a:gridCol w="1067540"/>
                <a:gridCol w="2024825"/>
                <a:gridCol w="2237209"/>
              </a:tblGrid>
              <a:tr h="277284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>
                        <a:solidFill>
                          <a:sysClr val="windowText" lastClr="000000"/>
                        </a:solidFill>
                        <a:latin typeface="+mn-lt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806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724067"/>
              </p:ext>
            </p:extLst>
          </p:nvPr>
        </p:nvGraphicFramePr>
        <p:xfrm>
          <a:off x="628650" y="1857971"/>
          <a:ext cx="88340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2076704"/>
                <a:gridCol w="1780032"/>
                <a:gridCol w="1031917"/>
                <a:gridCol w="2237209"/>
              </a:tblGrid>
              <a:tr h="277284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 dirty="0" smtClean="0">
                        <a:solidFill>
                          <a:sysClr val="windowText" lastClr="000000"/>
                        </a:solidFill>
                        <a:latin typeface="+mn-lt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Helvetica Neue" charset="0"/>
                          <a:cs typeface="Helvetica Neue" charset="0"/>
                        </a:rPr>
                        <a:t>Mehraveh</a:t>
                      </a:r>
                      <a:r>
                        <a:rPr lang="en-US" sz="19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1900" b="1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Helvetica Neue" charset="0"/>
                          <a:cs typeface="Helvetica Neue" charset="0"/>
                        </a:rPr>
                        <a:t>Salehi</a:t>
                      </a:r>
                      <a:endParaRPr lang="en-US" sz="1900" b="1" dirty="0" smtClean="0">
                        <a:solidFill>
                          <a:sysClr val="windowText" lastClr="000000"/>
                        </a:solidFill>
                        <a:latin typeface="+mn-lt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 dirty="0" smtClean="0">
                        <a:solidFill>
                          <a:sysClr val="windowText" lastClr="000000"/>
                        </a:solidFill>
                        <a:latin typeface="+mn-lt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</a:rPr>
                        <a:t>Chintan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 Mehta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Rasmus Kyng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Chris </a:t>
                      </a:r>
                      <a:r>
                        <a:rPr lang="en-US" sz="1900" b="1" dirty="0" err="1" smtClean="0"/>
                        <a:t>Harshaw</a:t>
                      </a:r>
                      <a:endParaRPr lang="en-US" sz="19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Yale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model, adding graph features &amp; 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96" y="1064407"/>
            <a:ext cx="5338226" cy="35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Machines w. same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440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Machines w. same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440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in GBM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79" y="1171927"/>
            <a:ext cx="3208520" cy="35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Yale Policy Lab, The Justice </a:t>
            </a:r>
            <a:r>
              <a:rPr lang="en-US" dirty="0" err="1"/>
              <a:t>Collaboraty</a:t>
            </a:r>
            <a:r>
              <a:rPr lang="en-US" dirty="0"/>
              <a:t>, The Invisible </a:t>
            </a:r>
            <a:r>
              <a:rPr lang="en-US" dirty="0" smtClean="0"/>
              <a:t>Institute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Chicago Police Complaint Data set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complaints against CPD officers 2009-2016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we make sense of who offends?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will offend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2326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Aggregate Complaints 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68" y="1420416"/>
            <a:ext cx="4855464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Appointed date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Complaints with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incident time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</a:t>
            </a:r>
            <a:r>
              <a:rPr lang="en-US" dirty="0" smtClean="0"/>
              <a:t>complaint type (-&gt; severity)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sustained/not sustained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</a:t>
            </a:r>
            <a:r>
              <a:rPr lang="en-US" b="1" dirty="0" smtClean="0"/>
              <a:t>co-accused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Based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406"/>
            <a:ext cx="7886700" cy="39332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Hypothesis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Receiving complaints together with frequent ’offenders’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</a:t>
            </a:r>
            <a:r>
              <a:rPr lang="en-US" dirty="0" smtClean="0"/>
              <a:t>ncreases your likelihood receiving complaints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Features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of complaints of neighbors (excluding own)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of frequent offender neighbors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Issues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to aggregate over neighborhood?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Does timing matter?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13755" y="1977276"/>
            <a:ext cx="181610" cy="1796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13755" y="2687856"/>
            <a:ext cx="181610" cy="1796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13755" y="3356326"/>
            <a:ext cx="181610" cy="1796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83325" y="1977276"/>
            <a:ext cx="149773" cy="16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83324" y="2435885"/>
            <a:ext cx="149773" cy="16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83322" y="2888264"/>
            <a:ext cx="149773" cy="16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3323" y="3364848"/>
            <a:ext cx="149773" cy="16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" idx="6"/>
            <a:endCxn id="14" idx="1"/>
          </p:cNvCxnSpPr>
          <p:nvPr/>
        </p:nvCxnSpPr>
        <p:spPr>
          <a:xfrm flipV="1">
            <a:off x="3795365" y="2058579"/>
            <a:ext cx="1187960" cy="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95363" y="2525710"/>
            <a:ext cx="1187959" cy="26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16" idx="1"/>
          </p:cNvCxnSpPr>
          <p:nvPr/>
        </p:nvCxnSpPr>
        <p:spPr>
          <a:xfrm>
            <a:off x="3795365" y="2777682"/>
            <a:ext cx="1187957" cy="19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6"/>
            <a:endCxn id="17" idx="1"/>
          </p:cNvCxnSpPr>
          <p:nvPr/>
        </p:nvCxnSpPr>
        <p:spPr>
          <a:xfrm flipV="1">
            <a:off x="3795365" y="3446151"/>
            <a:ext cx="1187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6"/>
            <a:endCxn id="14" idx="1"/>
          </p:cNvCxnSpPr>
          <p:nvPr/>
        </p:nvCxnSpPr>
        <p:spPr>
          <a:xfrm flipV="1">
            <a:off x="3795365" y="2058579"/>
            <a:ext cx="1187960" cy="719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6584" y="1316783"/>
            <a:ext cx="194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officers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253016" y="1361036"/>
            <a:ext cx="194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incidents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08329" y="2446346"/>
            <a:ext cx="253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High offender?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Features at a Glance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7" y="1529626"/>
            <a:ext cx="4078053" cy="299956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03" y="1529626"/>
            <a:ext cx="4078054" cy="2999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49" y="1006406"/>
            <a:ext cx="8156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t-SNE visualization: </a:t>
            </a:r>
            <a:r>
              <a:rPr lang="en-US" sz="2800" b="1" dirty="0" smtClean="0">
                <a:solidFill>
                  <a:srgbClr val="FF0000"/>
                </a:solidFill>
              </a:rPr>
              <a:t>red color</a:t>
            </a:r>
            <a:r>
              <a:rPr lang="en-US" sz="2800" b="1" dirty="0" smtClean="0"/>
              <a:t> = high complaint count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72106" y="4497654"/>
            <a:ext cx="194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</a:t>
            </a:r>
            <a:r>
              <a:rPr lang="en-US" sz="2800" b="1" dirty="0" smtClean="0"/>
              <a:t>o network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75165" y="4497654"/>
            <a:ext cx="194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network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38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8016"/>
            <a:ext cx="3943350" cy="290048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6" y="1268016"/>
            <a:ext cx="3943350" cy="2900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536" y="4261670"/>
            <a:ext cx="48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Network-based </a:t>
            </a:r>
            <a:r>
              <a:rPr lang="en-US" sz="2800" b="1" dirty="0" smtClean="0"/>
              <a:t>‘prediction’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03076" y="4261670"/>
            <a:ext cx="408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# high offenders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71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regression, demographics only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98" y="1645753"/>
            <a:ext cx="4871803" cy="324786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Train</a:t>
            </a:r>
            <a:r>
              <a:rPr lang="en-US" sz="1800" dirty="0"/>
              <a:t>: 2009-2012</a:t>
            </a:r>
          </a:p>
          <a:p>
            <a:pPr marL="0" indent="0">
              <a:buNone/>
            </a:pPr>
            <a:r>
              <a:rPr lang="en-US" sz="1800" dirty="0" smtClean="0"/>
              <a:t>Predict: 2013-2015</a:t>
            </a:r>
          </a:p>
        </p:txBody>
      </p:sp>
    </p:spTree>
    <p:extLst>
      <p:ext uri="{BB962C8B-B14F-4D97-AF65-F5344CB8AC3E}">
        <p14:creationId xmlns:p14="http://schemas.microsoft.com/office/powerpoint/2010/main" val="10200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63799</TotalTime>
  <Words>184</Words>
  <Application>Microsoft Macintosh PowerPoint</Application>
  <PresentationFormat>On-screen Show (16:9)</PresentationFormat>
  <Paragraphs>64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Helvetica Neue</vt:lpstr>
      <vt:lpstr>Arial</vt:lpstr>
      <vt:lpstr>Office Theme</vt:lpstr>
      <vt:lpstr>Datahack: Understanding Police Misconduct</vt:lpstr>
      <vt:lpstr>Data and Question</vt:lpstr>
      <vt:lpstr>Total Aggregate Complaints Histogram</vt:lpstr>
      <vt:lpstr>Basic Features</vt:lpstr>
      <vt:lpstr>Network Based Features</vt:lpstr>
      <vt:lpstr>Complaint Graph</vt:lpstr>
      <vt:lpstr>Network Features at a Glance</vt:lpstr>
      <vt:lpstr>What changed?</vt:lpstr>
      <vt:lpstr>Linear regression, demographics only</vt:lpstr>
      <vt:lpstr>Linear model, adding graph features &amp; history </vt:lpstr>
      <vt:lpstr>Gradient Boosting Machines w. same features</vt:lpstr>
      <vt:lpstr>Gradient Boosting Machines w. same features</vt:lpstr>
      <vt:lpstr>Feature Importance in GBM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Sparsified Cholesky and Multigrid Solvers for Connection Laplacians </dc:title>
  <dc:creator>Rasmus Kyng</dc:creator>
  <cp:lastModifiedBy>Rasmus Kyng</cp:lastModifiedBy>
  <cp:revision>781</cp:revision>
  <cp:lastPrinted>2016-06-13T15:53:07Z</cp:lastPrinted>
  <dcterms:created xsi:type="dcterms:W3CDTF">2016-05-22T18:01:52Z</dcterms:created>
  <dcterms:modified xsi:type="dcterms:W3CDTF">2017-02-19T18:26:26Z</dcterms:modified>
</cp:coreProperties>
</file>