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5897"/>
  </p:normalViewPr>
  <p:slideViewPr>
    <p:cSldViewPr snapToGrid="0" snapToObjects="1">
      <p:cViewPr varScale="1">
        <p:scale>
          <a:sx n="114" d="100"/>
          <a:sy n="114" d="100"/>
        </p:scale>
        <p:origin x="4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12/11/22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12/11/22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meister2012/64018-cmeiste5-Quantitative-Management-Modeling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C1189-70CD-FFDD-0C16-4C5AA28E34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73" y="-312234"/>
            <a:ext cx="10247700" cy="3988421"/>
          </a:xfrm>
        </p:spPr>
        <p:txBody>
          <a:bodyPr>
            <a:noAutofit/>
          </a:bodyPr>
          <a:lstStyle/>
          <a:p>
            <a:r>
              <a:rPr lang="en-US" sz="11500" dirty="0"/>
              <a:t>Final exam</a:t>
            </a:r>
            <a:br>
              <a:rPr lang="en-US" sz="10300" dirty="0"/>
            </a:br>
            <a:r>
              <a:rPr lang="en-US" sz="32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Quantitative management modeling</a:t>
            </a:r>
            <a:br>
              <a:rPr lang="en-US" sz="3200" dirty="0">
                <a:solidFill>
                  <a:schemeClr val="bg2">
                    <a:lumMod val="40000"/>
                    <a:lumOff val="60000"/>
                  </a:schemeClr>
                </a:solidFill>
              </a:rPr>
            </a:br>
            <a:r>
              <a:rPr lang="en-US" sz="32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64018</a:t>
            </a:r>
            <a:endParaRPr lang="en-US" sz="10300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F40EFB-0108-942C-B113-E5404B9D46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3863897"/>
            <a:ext cx="8676222" cy="2648415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Created by: Curtis Meister</a:t>
            </a:r>
          </a:p>
          <a:p>
            <a:endParaRPr lang="en-US" dirty="0"/>
          </a:p>
          <a:p>
            <a:r>
              <a:rPr lang="en-US" dirty="0" err="1"/>
              <a:t>Github</a:t>
            </a:r>
            <a:r>
              <a:rPr lang="en-US" dirty="0"/>
              <a:t>: </a:t>
            </a:r>
          </a:p>
          <a:p>
            <a:r>
              <a:rPr lang="en-US" dirty="0">
                <a:hlinkClick r:id="rId2"/>
              </a:rPr>
              <a:t>https://github.com/cmeister2012/64018-cmeiste5-Quantitative-Management-Modeling</a:t>
            </a:r>
            <a:endParaRPr lang="en-US" dirty="0"/>
          </a:p>
          <a:p>
            <a:endParaRPr lang="en-US" dirty="0"/>
          </a:p>
          <a:p>
            <a:r>
              <a:rPr lang="en-US" dirty="0"/>
              <a:t>File Names:</a:t>
            </a:r>
          </a:p>
          <a:p>
            <a:r>
              <a:rPr lang="en-US" dirty="0"/>
              <a:t>Cmeiste5_F.RMD</a:t>
            </a:r>
          </a:p>
          <a:p>
            <a:r>
              <a:rPr lang="en-US" dirty="0"/>
              <a:t>Cmeiste5_F.PDF</a:t>
            </a:r>
          </a:p>
          <a:p>
            <a:r>
              <a:rPr lang="en-US" dirty="0"/>
              <a:t>Cmeiste5_F.PPTX</a:t>
            </a:r>
          </a:p>
        </p:txBody>
      </p:sp>
    </p:spTree>
    <p:extLst>
      <p:ext uri="{BB962C8B-B14F-4D97-AF65-F5344CB8AC3E}">
        <p14:creationId xmlns:p14="http://schemas.microsoft.com/office/powerpoint/2010/main" val="3903217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E9CC4-EBD0-3DBD-BBBA-F10CC21D6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604" y="125452"/>
            <a:ext cx="11704792" cy="1034276"/>
          </a:xfrm>
        </p:spPr>
        <p:txBody>
          <a:bodyPr/>
          <a:lstStyle/>
          <a:p>
            <a:r>
              <a:rPr lang="en-US" dirty="0"/>
              <a:t>Problem setup &amp;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E4093-3A5B-298D-26D6-FAAA31718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604" y="1362306"/>
            <a:ext cx="11704792" cy="5194611"/>
          </a:xfrm>
        </p:spPr>
        <p:txBody>
          <a:bodyPr/>
          <a:lstStyle/>
          <a:p>
            <a:r>
              <a:rPr lang="en-US" dirty="0"/>
              <a:t>Task: Put 12 students into 4 groups (3 per group). Attempt to make groups as equal as possible by determining what makes a successful student.</a:t>
            </a:r>
          </a:p>
          <a:p>
            <a:endParaRPr lang="en-US" dirty="0"/>
          </a:p>
          <a:p>
            <a:pPr marL="0" indent="0" algn="l">
              <a:buNone/>
            </a:pPr>
            <a:r>
              <a:rPr lang="en-US" dirty="0">
                <a:solidFill>
                  <a:schemeClr val="tx2"/>
                </a:solidFill>
              </a:rPr>
              <a:t>Question 1: </a:t>
            </a:r>
            <a:r>
              <a:rPr lang="en-US" b="0" i="0" dirty="0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What factors affect the success of groups? Define three factors, e.g., GPA, gender, etc., that you feel affect the contributions that students make towards project success.</a:t>
            </a:r>
          </a:p>
          <a:p>
            <a:pPr marL="0" indent="0" algn="l">
              <a:buNone/>
            </a:pPr>
            <a:r>
              <a:rPr lang="en-US" dirty="0">
                <a:effectLst/>
                <a:latin typeface="Arial" panose="020B0604020202020204" pitchFamily="34" charset="0"/>
              </a:rPr>
              <a:t>	</a:t>
            </a:r>
            <a:r>
              <a:rPr lang="en-US" dirty="0">
                <a:solidFill>
                  <a:schemeClr val="tx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Answer:</a:t>
            </a:r>
          </a:p>
          <a:p>
            <a:pPr lvl="1"/>
            <a:r>
              <a:rPr lang="en-US" b="0" i="0" dirty="0">
                <a:solidFill>
                  <a:schemeClr val="tx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1. Class GPA</a:t>
            </a:r>
          </a:p>
          <a:p>
            <a:pPr lvl="1"/>
            <a:r>
              <a:rPr lang="en-US" b="0" i="0" dirty="0">
                <a:solidFill>
                  <a:schemeClr val="tx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2. Class Attendance (0-10 days of class missed total, more than 10 results in a failure)</a:t>
            </a:r>
          </a:p>
          <a:p>
            <a:pPr lvl="1"/>
            <a:r>
              <a:rPr lang="en-US" b="0" i="0" dirty="0">
                <a:solidFill>
                  <a:schemeClr val="tx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Class Year (Since this is primarily a Junior and Senior level course we only need two #’s.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	</a:t>
            </a:r>
            <a:r>
              <a:rPr lang="en-US" b="0" i="0" dirty="0">
                <a:solidFill>
                  <a:schemeClr val="tx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Junior = 0, Senior = 1)</a:t>
            </a:r>
          </a:p>
          <a:p>
            <a:pPr marL="0" indent="0" algn="l">
              <a:buNone/>
            </a:pPr>
            <a:endParaRPr lang="en-US" b="0" i="0" dirty="0">
              <a:effectLst/>
              <a:latin typeface="Arial" panose="020B0604020202020204" pitchFamily="34" charset="0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245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E9CC4-EBD0-3DBD-BBBA-F10CC21D6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604" y="125452"/>
            <a:ext cx="11704792" cy="1034276"/>
          </a:xfrm>
        </p:spPr>
        <p:txBody>
          <a:bodyPr/>
          <a:lstStyle/>
          <a:p>
            <a:r>
              <a:rPr lang="en-US" dirty="0"/>
              <a:t>Questions Part #2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E4093-3A5B-298D-26D6-FAAA31718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604" y="1362306"/>
            <a:ext cx="11704792" cy="5194611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tx2"/>
                </a:solidFill>
              </a:rPr>
              <a:t>Question 2: </a:t>
            </a:r>
            <a:r>
              <a:rPr lang="en-US" b="0" i="0" dirty="0">
                <a:effectLst/>
                <a:latin typeface="Arial" panose="020B0604020202020204" pitchFamily="34" charset="0"/>
              </a:rPr>
              <a:t>How do the above factors combine to define success? For example, is a person with high GPA the same as one with a more relevant background? Decide on how each of the factors contribute toward your definition of success.</a:t>
            </a:r>
          </a:p>
          <a:p>
            <a:pPr marL="0" indent="0" algn="l">
              <a:buNone/>
            </a:pPr>
            <a:r>
              <a:rPr lang="en-US" dirty="0">
                <a:effectLst/>
                <a:latin typeface="Arial" panose="020B0604020202020204" pitchFamily="34" charset="0"/>
              </a:rPr>
              <a:t>	</a:t>
            </a:r>
            <a:r>
              <a:rPr lang="en-US" dirty="0">
                <a:solidFill>
                  <a:schemeClr val="tx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Answer:</a:t>
            </a:r>
          </a:p>
          <a:p>
            <a:pPr lvl="1"/>
            <a:r>
              <a:rPr lang="en-US" b="0" i="0" dirty="0">
                <a:effectLst/>
                <a:latin typeface="Arial" panose="020B0604020202020204" pitchFamily="34" charset="0"/>
              </a:rPr>
              <a:t>1. Class GPA: For obvious reasons if you have a higher GPA you are more likely to be a better student in comparison to someone with a lower GPA.</a:t>
            </a:r>
          </a:p>
          <a:p>
            <a:pPr lvl="1"/>
            <a:r>
              <a:rPr lang="en-US" b="0" i="0" dirty="0">
                <a:effectLst/>
                <a:latin typeface="Arial" panose="020B0604020202020204" pitchFamily="34" charset="0"/>
              </a:rPr>
              <a:t>2. Class Attendance: In this case, the higher the number would be the worse off a student will be in the course. If you miss too many classes you are likely to have missed important learning materials.</a:t>
            </a:r>
          </a:p>
          <a:p>
            <a:pPr lvl="1"/>
            <a:r>
              <a:rPr lang="en-US" b="0" i="0" dirty="0">
                <a:effectLst/>
                <a:latin typeface="Arial" panose="020B0604020202020204" pitchFamily="34" charset="0"/>
              </a:rPr>
              <a:t>3. Class Year: Not every student from every year can take the same class. This is why I simply used Junior and Senior level students in my problem. While it does not make a huge difference, I believe having one extra year of schooling could provide for a more knowledgeable student.</a:t>
            </a:r>
          </a:p>
          <a:p>
            <a:pPr marL="0" indent="0" algn="l">
              <a:buNone/>
            </a:pPr>
            <a:endParaRPr lang="en-US" b="0" i="0" dirty="0">
              <a:effectLst/>
              <a:latin typeface="Arial" panose="020B0604020202020204" pitchFamily="34" charset="0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937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E9CC4-EBD0-3DBD-BBBA-F10CC21D6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604" y="125452"/>
            <a:ext cx="11704792" cy="1034276"/>
          </a:xfrm>
        </p:spPr>
        <p:txBody>
          <a:bodyPr/>
          <a:lstStyle/>
          <a:p>
            <a:r>
              <a:rPr lang="en-US" dirty="0"/>
              <a:t>Questions Part #3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E4093-3A5B-298D-26D6-FAAA31718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604" y="1362306"/>
            <a:ext cx="11704792" cy="5194611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tx2"/>
                </a:solidFill>
              </a:rPr>
              <a:t>Question 3: </a:t>
            </a:r>
            <a:r>
              <a:rPr lang="en-US" b="0" i="0" dirty="0">
                <a:effectLst/>
                <a:latin typeface="Arial" panose="020B0604020202020204" pitchFamily="34" charset="0"/>
              </a:rPr>
              <a:t>How will you collect data for these factors? For this assignment, randomly generate sensible data for each of the above three defined factors.</a:t>
            </a:r>
          </a:p>
          <a:p>
            <a:pPr marL="0" indent="0" algn="l">
              <a:buNone/>
            </a:pPr>
            <a:r>
              <a:rPr lang="en-US" dirty="0">
                <a:effectLst/>
                <a:latin typeface="Arial" panose="020B0604020202020204" pitchFamily="34" charset="0"/>
              </a:rPr>
              <a:t>	</a:t>
            </a:r>
            <a:r>
              <a:rPr lang="en-US" dirty="0">
                <a:solidFill>
                  <a:schemeClr val="tx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Answer:</a:t>
            </a:r>
          </a:p>
          <a:p>
            <a:pPr marL="0" indent="0" algn="l">
              <a:buNone/>
            </a:pPr>
            <a:r>
              <a:rPr lang="en-US" b="0" i="0" dirty="0">
                <a:effectLst/>
                <a:latin typeface="Arial" panose="020B0604020202020204" pitchFamily="34" charset="0"/>
              </a:rPr>
              <a:t>		I used the round function to automatically generate random samples for each of my 			requests. I used completely random numbers in the first GPA problem as this does not 		necessarily need to be a rounded number. I then made the following two whole 				numbers since you cannot miss part of a class or be between a Junior and Senior.</a:t>
            </a:r>
          </a:p>
          <a:p>
            <a:pPr marL="0" indent="0" algn="l">
              <a:buNone/>
            </a:pPr>
            <a:endParaRPr lang="en-US" b="0" i="0" dirty="0">
              <a:effectLst/>
              <a:latin typeface="Arial" panose="020B0604020202020204" pitchFamily="34" charset="0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300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E9CC4-EBD0-3DBD-BBBA-F10CC21D6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604" y="125452"/>
            <a:ext cx="11704792" cy="1034276"/>
          </a:xfrm>
        </p:spPr>
        <p:txBody>
          <a:bodyPr/>
          <a:lstStyle/>
          <a:p>
            <a:r>
              <a:rPr lang="en-US" dirty="0"/>
              <a:t>Questions Part #4 &amp; #5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E4093-3A5B-298D-26D6-FAAA31718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604" y="1808355"/>
            <a:ext cx="11704792" cy="5194611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dirty="0">
                <a:solidFill>
                  <a:schemeClr val="tx2"/>
                </a:solidFill>
              </a:rPr>
              <a:t>Question 4: </a:t>
            </a:r>
            <a:r>
              <a:rPr lang="en-US" b="0" i="0" dirty="0">
                <a:effectLst/>
                <a:latin typeface="Arial" panose="020B0604020202020204" pitchFamily="34" charset="0"/>
              </a:rPr>
              <a:t>What are your decision variables?</a:t>
            </a:r>
          </a:p>
          <a:p>
            <a:pPr marL="0" indent="0" algn="l">
              <a:buNone/>
            </a:pPr>
            <a:r>
              <a:rPr lang="en-US" dirty="0">
                <a:effectLst/>
                <a:latin typeface="Arial" panose="020B0604020202020204" pitchFamily="34" charset="0"/>
              </a:rPr>
              <a:t>	</a:t>
            </a:r>
            <a:r>
              <a:rPr lang="en-US" dirty="0">
                <a:solidFill>
                  <a:schemeClr val="tx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Answer:</a:t>
            </a:r>
          </a:p>
          <a:p>
            <a:pPr marL="0" indent="0" algn="l">
              <a:buNone/>
            </a:pPr>
            <a:r>
              <a:rPr lang="en-US" b="0" i="0" dirty="0">
                <a:effectLst/>
                <a:latin typeface="Arial" panose="020B0604020202020204" pitchFamily="34" charset="0"/>
              </a:rPr>
              <a:t>		1. Number of students</a:t>
            </a:r>
          </a:p>
          <a:p>
            <a:pPr marL="0" indent="0" algn="l">
              <a:buNone/>
            </a:pPr>
            <a:r>
              <a:rPr lang="en-US" dirty="0">
                <a:effectLst/>
                <a:latin typeface="Arial" panose="020B0604020202020204" pitchFamily="34" charset="0"/>
              </a:rPr>
              <a:t>		2. Number of students per group</a:t>
            </a:r>
          </a:p>
          <a:p>
            <a:pPr marL="0" indent="0" algn="l">
              <a:buNone/>
            </a:pPr>
            <a:endParaRPr lang="en-US" dirty="0">
              <a:effectLst/>
              <a:latin typeface="Arial" panose="020B0604020202020204" pitchFamily="34" charset="0"/>
            </a:endParaRPr>
          </a:p>
          <a:p>
            <a:r>
              <a:rPr lang="en-US" b="0" i="0" dirty="0">
                <a:effectLst/>
                <a:latin typeface="Arial" panose="020B0604020202020204" pitchFamily="34" charset="0"/>
              </a:rPr>
              <a:t>Ques</a:t>
            </a:r>
            <a:r>
              <a:rPr lang="en-US" dirty="0">
                <a:effectLst/>
                <a:latin typeface="Arial" panose="020B0604020202020204" pitchFamily="34" charset="0"/>
              </a:rPr>
              <a:t>tion 5: </a:t>
            </a:r>
            <a:r>
              <a:rPr lang="en-US" b="0" i="0" dirty="0">
                <a:effectLst/>
                <a:latin typeface="Arial" panose="020B0604020202020204" pitchFamily="34" charset="0"/>
              </a:rPr>
              <a:t>What is your objective function?</a:t>
            </a:r>
          </a:p>
          <a:p>
            <a:pPr marL="457200" lvl="1" indent="0">
              <a:buNone/>
            </a:pPr>
            <a:r>
              <a:rPr lang="en-US" b="0" i="0" dirty="0">
                <a:effectLst/>
                <a:latin typeface="Arial" panose="020B0604020202020204" pitchFamily="34" charset="0"/>
              </a:rPr>
              <a:t>Answer:</a:t>
            </a:r>
          </a:p>
          <a:p>
            <a:pPr marL="457200" lvl="1" indent="0">
              <a:buNone/>
            </a:pPr>
            <a:r>
              <a:rPr lang="en-US" b="0" i="0" dirty="0">
                <a:effectLst/>
                <a:latin typeface="Arial" panose="020B0604020202020204" pitchFamily="34" charset="0"/>
              </a:rPr>
              <a:t>	Objective Function:</a:t>
            </a:r>
          </a:p>
          <a:p>
            <a:pPr marL="0" indent="0" algn="l">
              <a:buNone/>
            </a:pPr>
            <a:r>
              <a:rPr lang="en-US" b="0" i="0" dirty="0">
                <a:effectLst/>
                <a:latin typeface="Arial" panose="020B0604020202020204" pitchFamily="34" charset="0"/>
              </a:rPr>
              <a:t>			Min: .45 S1G1 + .45 S1G2 + .45 S1G3 + .45 S1G4 + .12 S2G1 + .12 S2G2 + .12 S2G3 + 					.12 S2G4 + .57 S3G1 + .57 S3G2 + .57 S3G3 + .57 S3G4 + .25 S4G1 + .25 S4G2 + .25 					S4G3 + .25 S4G4 + .41 S5G1 + .41 S5G2 + .41 S5G3 + .41 S5G4 + .24 S6G1 + .24 						S6G2 + .24 S6G3 + .24 S6G4 + .14 S7G1 + .14 S7G2 + .14 S7G3 + .14 S7G4 + .14 						S8G1 + .14 S8G2 + .14 S8G3 + .14 S8G4 + .32 S9G1 + .32 S9G2 + .32 S9G3 + .32 						S9G4 + .46 S10G1 + .46 S10G2 + .46 S10G3 + .46 S10G4 + .01 S11G1 + .01 S11G2 + 					.01 S11G3 + .01 S11G4 + .14 S12G1 + .14 S12G2 + .14 S12G3 + .14 S12G4</a:t>
            </a:r>
          </a:p>
          <a:p>
            <a:pPr marL="457200" lvl="1" indent="0">
              <a:buNone/>
            </a:pPr>
            <a:endParaRPr lang="en-US" b="0" i="0" dirty="0">
              <a:effectLst/>
              <a:latin typeface="Arial" panose="020B0604020202020204" pitchFamily="34" charset="0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283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E9CC4-EBD0-3DBD-BBBA-F10CC21D6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604" y="125452"/>
            <a:ext cx="11704792" cy="1034276"/>
          </a:xfrm>
        </p:spPr>
        <p:txBody>
          <a:bodyPr/>
          <a:lstStyle/>
          <a:p>
            <a:r>
              <a:rPr lang="en-US" dirty="0"/>
              <a:t>Questions Part #6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E4093-3A5B-298D-26D6-FAAA31718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604" y="925552"/>
            <a:ext cx="11704792" cy="5631366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dirty="0">
                <a:solidFill>
                  <a:schemeClr val="tx2"/>
                </a:solidFill>
              </a:rPr>
              <a:t>Question 6: </a:t>
            </a:r>
            <a:r>
              <a:rPr lang="en-US" b="0" i="0" dirty="0">
                <a:effectLst/>
                <a:latin typeface="Arial" panose="020B0604020202020204" pitchFamily="34" charset="0"/>
              </a:rPr>
              <a:t>What are your constraints?</a:t>
            </a:r>
          </a:p>
          <a:p>
            <a:pPr marL="0" indent="0" algn="l">
              <a:buNone/>
            </a:pPr>
            <a:r>
              <a:rPr lang="en-US" dirty="0">
                <a:effectLst/>
                <a:latin typeface="Arial" panose="020B0604020202020204" pitchFamily="34" charset="0"/>
              </a:rPr>
              <a:t>	</a:t>
            </a:r>
            <a:r>
              <a:rPr lang="en-US" dirty="0">
                <a:solidFill>
                  <a:schemeClr val="tx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Answer:</a:t>
            </a:r>
          </a:p>
          <a:p>
            <a:pPr algn="l"/>
            <a:r>
              <a:rPr lang="en-US" sz="1400" b="0" i="0" dirty="0">
                <a:effectLst/>
                <a:latin typeface="Arial" panose="020B0604020202020204" pitchFamily="34" charset="0"/>
              </a:rPr>
              <a:t>S1G1 + S2G1 + S3G1 + S4G1 + S5G1 + S6G1 + S7G1 + S8G1 + S9G1 + S10G1 + S11G1 + S12G1 = 3</a:t>
            </a:r>
          </a:p>
          <a:p>
            <a:pPr algn="l"/>
            <a:r>
              <a:rPr lang="en-US" sz="1400" b="0" i="0" dirty="0">
                <a:effectLst/>
                <a:latin typeface="Arial" panose="020B0604020202020204" pitchFamily="34" charset="0"/>
              </a:rPr>
              <a:t>S1G2 + S2G2 + S3G2 + S4G2 + S5G2 + S6G2 + S7G2 + S8G2 + S9G2 + S10G2 + S11G2 + S12G2 = 3</a:t>
            </a:r>
          </a:p>
          <a:p>
            <a:pPr algn="l"/>
            <a:r>
              <a:rPr lang="en-US" sz="1400" b="0" i="0" dirty="0">
                <a:effectLst/>
                <a:latin typeface="Arial" panose="020B0604020202020204" pitchFamily="34" charset="0"/>
              </a:rPr>
              <a:t>S1G3 + S2G3 + S3G3 + S4G3 + S5G3 + S6G3 + S7G3 + S8G3 + S9G3 + S10G3 + S11G3 + S12G3 = 3</a:t>
            </a:r>
          </a:p>
          <a:p>
            <a:pPr algn="l"/>
            <a:r>
              <a:rPr lang="en-US" sz="1400" b="0" i="0" dirty="0">
                <a:effectLst/>
                <a:latin typeface="Arial" panose="020B0604020202020204" pitchFamily="34" charset="0"/>
              </a:rPr>
              <a:t>S1G4 + S2G4 + S3G4 + S4G4 + S5G4 + S6G4 + S7G4 + S8G4 + S9G4 + S10G4 + S11G4 + S12G4 = 3</a:t>
            </a:r>
          </a:p>
          <a:p>
            <a:pPr algn="l"/>
            <a:r>
              <a:rPr lang="en-US" sz="1400" b="0" i="0" dirty="0">
                <a:effectLst/>
                <a:latin typeface="Arial" panose="020B0604020202020204" pitchFamily="34" charset="0"/>
              </a:rPr>
              <a:t>S1G1 + S1G2 + S1G3 + S1G4 = 1</a:t>
            </a:r>
          </a:p>
          <a:p>
            <a:pPr algn="l"/>
            <a:r>
              <a:rPr lang="en-US" sz="1400" b="0" i="0" dirty="0">
                <a:effectLst/>
                <a:latin typeface="Arial" panose="020B0604020202020204" pitchFamily="34" charset="0"/>
              </a:rPr>
              <a:t>S2G1 + S2G2 + S2G3 + S2G4 = 1</a:t>
            </a:r>
          </a:p>
          <a:p>
            <a:pPr algn="l"/>
            <a:r>
              <a:rPr lang="en-US" sz="1400" b="0" i="0" dirty="0">
                <a:effectLst/>
                <a:latin typeface="Arial" panose="020B0604020202020204" pitchFamily="34" charset="0"/>
              </a:rPr>
              <a:t>S3G1 + S3G2 + S3G3 + S3G4 = 1</a:t>
            </a:r>
          </a:p>
          <a:p>
            <a:pPr algn="l"/>
            <a:r>
              <a:rPr lang="en-US" sz="1400" b="0" i="0" dirty="0">
                <a:effectLst/>
                <a:latin typeface="Arial" panose="020B0604020202020204" pitchFamily="34" charset="0"/>
              </a:rPr>
              <a:t>S4G1 + S4G2 + S4G3 + S4G4 = 1</a:t>
            </a:r>
          </a:p>
          <a:p>
            <a:pPr algn="l"/>
            <a:r>
              <a:rPr lang="en-US" sz="1400" b="0" i="0" dirty="0">
                <a:effectLst/>
                <a:latin typeface="Arial" panose="020B0604020202020204" pitchFamily="34" charset="0"/>
              </a:rPr>
              <a:t>S5G1 + S5G2 + S5G3 + S5G4 = 1</a:t>
            </a:r>
          </a:p>
          <a:p>
            <a:pPr algn="l"/>
            <a:r>
              <a:rPr lang="en-US" sz="1400" b="0" i="0" dirty="0">
                <a:effectLst/>
                <a:latin typeface="Arial" panose="020B0604020202020204" pitchFamily="34" charset="0"/>
              </a:rPr>
              <a:t>S6G1 + S6G2 + S6G3 + S6G4 = 1</a:t>
            </a:r>
          </a:p>
          <a:p>
            <a:pPr algn="l"/>
            <a:r>
              <a:rPr lang="en-US" sz="1400" b="0" i="0" dirty="0">
                <a:effectLst/>
                <a:latin typeface="Arial" panose="020B0604020202020204" pitchFamily="34" charset="0"/>
              </a:rPr>
              <a:t>S7G1 + S7G2 + S7G3 + S7G4 = 1</a:t>
            </a:r>
          </a:p>
          <a:p>
            <a:pPr algn="l"/>
            <a:r>
              <a:rPr lang="en-US" sz="1400" b="0" i="0" dirty="0">
                <a:effectLst/>
                <a:latin typeface="Arial" panose="020B0604020202020204" pitchFamily="34" charset="0"/>
              </a:rPr>
              <a:t>S8G1 + S8G2 + S8G3 + S8G4 = 1</a:t>
            </a:r>
          </a:p>
          <a:p>
            <a:pPr algn="l"/>
            <a:r>
              <a:rPr lang="en-US" sz="1400" b="0" i="0" dirty="0">
                <a:effectLst/>
                <a:latin typeface="Arial" panose="020B0604020202020204" pitchFamily="34" charset="0"/>
              </a:rPr>
              <a:t>S9G1 + S9G2 + S9G3 + S9G4 = 1</a:t>
            </a:r>
          </a:p>
          <a:p>
            <a:pPr algn="l"/>
            <a:r>
              <a:rPr lang="en-US" sz="1400" b="0" i="0" dirty="0">
                <a:effectLst/>
                <a:latin typeface="Arial" panose="020B0604020202020204" pitchFamily="34" charset="0"/>
              </a:rPr>
              <a:t>S10G1 + S10G2 + S10G3 + S10G4 = 1</a:t>
            </a:r>
          </a:p>
          <a:p>
            <a:pPr algn="l"/>
            <a:r>
              <a:rPr lang="en-US" sz="1400" b="0" i="0" dirty="0">
                <a:effectLst/>
                <a:latin typeface="Arial" panose="020B0604020202020204" pitchFamily="34" charset="0"/>
              </a:rPr>
              <a:t>S11G1 + S11G2 + S11G3 + S11G4 = 1</a:t>
            </a:r>
          </a:p>
          <a:p>
            <a:pPr algn="l"/>
            <a:r>
              <a:rPr lang="en-US" sz="1400" b="0" i="0" dirty="0">
                <a:effectLst/>
                <a:latin typeface="Arial" panose="020B0604020202020204" pitchFamily="34" charset="0"/>
              </a:rPr>
              <a:t>S12G1 + S12G2 + S12G3 + S12G4 = 1</a:t>
            </a:r>
          </a:p>
          <a:p>
            <a:pPr algn="l"/>
            <a:r>
              <a:rPr lang="en-US" sz="1400" b="0" i="0" dirty="0">
                <a:effectLst/>
                <a:latin typeface="Arial" panose="020B0604020202020204" pitchFamily="34" charset="0"/>
              </a:rPr>
              <a:t>(S1G1 + S1G2 + S1G3 + S1G4) + (S2G1 + S2G2 + S2G3 + S2G4) + (S3G1 + S3G2 + S3G3 + S3G4) + (S4G1 + S4G2 + S4G3 + S4G4) + (S5G1 + S5G2 + S5G3 + S5G4) + (S6G1 + S6G2 + S6G3 + S6G4) + (S7G1 + S7G2 + S7G3 + S7G4) + (S8G1 + S8G2 + S8G3 + S8G4) + (S9G1 + S9G2 + S9G3 + S9G4) + (S10G1 + S10G2 + S10G3 + S10G4) + (S11G1 + S11G2 + S11G3 + S11G4) + (S12G1 + S12G2 + S12G3 + S12G4) = 12</a:t>
            </a:r>
          </a:p>
        </p:txBody>
      </p:sp>
    </p:spTree>
    <p:extLst>
      <p:ext uri="{BB962C8B-B14F-4D97-AF65-F5344CB8AC3E}">
        <p14:creationId xmlns:p14="http://schemas.microsoft.com/office/powerpoint/2010/main" val="37909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E9CC4-EBD0-3DBD-BBBA-F10CC21D6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604" y="125452"/>
            <a:ext cx="11704792" cy="1034276"/>
          </a:xfrm>
        </p:spPr>
        <p:txBody>
          <a:bodyPr/>
          <a:lstStyle/>
          <a:p>
            <a:r>
              <a:rPr lang="en-US" dirty="0"/>
              <a:t>Student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E4093-3A5B-298D-26D6-FAAA31718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604" y="613317"/>
            <a:ext cx="11704792" cy="5631366"/>
          </a:xfrm>
        </p:spPr>
        <p:txBody>
          <a:bodyPr>
            <a:normAutofit/>
          </a:bodyPr>
          <a:lstStyle/>
          <a:p>
            <a:pPr algn="l"/>
            <a:r>
              <a:rPr lang="en-US" b="0" i="0" dirty="0">
                <a:effectLst/>
                <a:latin typeface="Arial" panose="020B0604020202020204" pitchFamily="34" charset="0"/>
              </a:rPr>
              <a:t>Here are the random student datapoints collected</a:t>
            </a:r>
          </a:p>
          <a:p>
            <a:pPr marL="0" indent="0" algn="l">
              <a:buNone/>
            </a:pPr>
            <a:r>
              <a:rPr lang="en-US" b="0" i="0" dirty="0">
                <a:effectLst/>
                <a:latin typeface="Arial" panose="020B0604020202020204" pitchFamily="34" charset="0"/>
              </a:rPr>
              <a:t>		</a:t>
            </a:r>
            <a:r>
              <a:rPr lang="en-US" sz="1400" b="0" i="0" dirty="0">
                <a:effectLst/>
                <a:latin typeface="Arial" panose="020B0604020202020204" pitchFamily="34" charset="0"/>
              </a:rPr>
              <a:t>Student 1: 1.89 GPA, 10 Classes Missed, Year = Junior	</a:t>
            </a:r>
          </a:p>
          <a:p>
            <a:pPr marL="0" indent="0" algn="l">
              <a:buNone/>
            </a:pPr>
            <a:r>
              <a:rPr lang="en-US" sz="1400" b="0" i="0" dirty="0">
                <a:effectLst/>
                <a:latin typeface="Arial" panose="020B0604020202020204" pitchFamily="34" charset="0"/>
              </a:rPr>
              <a:t>		Student 2: 2.45 GPA, 6 Classes Missed, Year = Senior</a:t>
            </a:r>
          </a:p>
          <a:p>
            <a:pPr marL="0" indent="0" algn="l">
              <a:buNone/>
            </a:pPr>
            <a:r>
              <a:rPr lang="en-US" sz="1400" b="0" i="0" dirty="0">
                <a:effectLst/>
                <a:latin typeface="Arial" panose="020B0604020202020204" pitchFamily="34" charset="0"/>
              </a:rPr>
              <a:t>		Student 3: 3.81 GPA, 6 Classes Missed, Year = Senior</a:t>
            </a:r>
          </a:p>
          <a:p>
            <a:pPr marL="0" indent="0" algn="l">
              <a:buNone/>
            </a:pPr>
            <a:r>
              <a:rPr lang="en-US" sz="1400" b="0" i="0" dirty="0">
                <a:effectLst/>
                <a:latin typeface="Arial" panose="020B0604020202020204" pitchFamily="34" charset="0"/>
              </a:rPr>
              <a:t>		Student 4: 2.48 GPA, 10 Classes Missed, Year = Junior</a:t>
            </a:r>
          </a:p>
          <a:p>
            <a:pPr marL="0" indent="0" algn="l">
              <a:buNone/>
            </a:pPr>
            <a:r>
              <a:rPr lang="en-US" sz="1400" b="0" i="0" dirty="0">
                <a:effectLst/>
                <a:latin typeface="Arial" panose="020B0604020202020204" pitchFamily="34" charset="0"/>
              </a:rPr>
              <a:t>		Student 5: 3.18 GPA, 1 Class Missed, Year = Senior</a:t>
            </a:r>
          </a:p>
          <a:p>
            <a:pPr marL="0" indent="0" algn="l">
              <a:buNone/>
            </a:pPr>
            <a:r>
              <a:rPr lang="en-US" sz="1400" b="0" i="0" dirty="0">
                <a:effectLst/>
                <a:latin typeface="Arial" panose="020B0604020202020204" pitchFamily="34" charset="0"/>
              </a:rPr>
              <a:t>		Student 6: 3.67 GPA, 1 Class Missed, Year = Junior</a:t>
            </a:r>
          </a:p>
          <a:p>
            <a:pPr marL="0" indent="0" algn="l">
              <a:buNone/>
            </a:pPr>
            <a:r>
              <a:rPr lang="en-US" sz="1400" b="0" i="0" dirty="0">
                <a:effectLst/>
                <a:latin typeface="Arial" panose="020B0604020202020204" pitchFamily="34" charset="0"/>
              </a:rPr>
              <a:t>		Student 7: 2.43 GPA, 3 Classes Missed, Year = Senior</a:t>
            </a:r>
          </a:p>
          <a:p>
            <a:pPr marL="0" indent="0" algn="l">
              <a:buNone/>
            </a:pPr>
            <a:r>
              <a:rPr lang="en-US" sz="1400" b="0" i="0" dirty="0">
                <a:effectLst/>
                <a:latin typeface="Arial" panose="020B0604020202020204" pitchFamily="34" charset="0"/>
              </a:rPr>
              <a:t>		Student 8: 2.79 GPA, 6 Classes Missed, Year = Junior</a:t>
            </a:r>
          </a:p>
          <a:p>
            <a:pPr marL="0" indent="0" algn="l">
              <a:buNone/>
            </a:pPr>
            <a:r>
              <a:rPr lang="en-US" sz="1400" b="0" i="0" dirty="0">
                <a:effectLst/>
                <a:latin typeface="Arial" panose="020B0604020202020204" pitchFamily="34" charset="0"/>
              </a:rPr>
              <a:t>		Student 9: 2.27 GPA, 10 Classes Missed, Year = Junior</a:t>
            </a:r>
          </a:p>
          <a:p>
            <a:pPr marL="0" indent="0" algn="l">
              <a:buNone/>
            </a:pPr>
            <a:r>
              <a:rPr lang="en-US" sz="1400" b="0" i="0" dirty="0">
                <a:effectLst/>
                <a:latin typeface="Arial" panose="020B0604020202020204" pitchFamily="34" charset="0"/>
              </a:rPr>
              <a:t>		Student 10: 1.76 GPA, 7 Classes Missed, Year = Junior</a:t>
            </a:r>
          </a:p>
          <a:p>
            <a:pPr marL="0" indent="0" algn="l">
              <a:buNone/>
            </a:pPr>
            <a:r>
              <a:rPr lang="en-US" sz="1400" b="0" i="0" dirty="0">
                <a:effectLst/>
                <a:latin typeface="Arial" panose="020B0604020202020204" pitchFamily="34" charset="0"/>
              </a:rPr>
              <a:t>		Student 11: 2.92 GPA, 1 Class Missed, Year = Junior</a:t>
            </a:r>
          </a:p>
          <a:p>
            <a:pPr marL="0" indent="0" algn="l">
              <a:buNone/>
            </a:pPr>
            <a:r>
              <a:rPr lang="en-US" sz="1400" b="0" i="0" dirty="0">
                <a:effectLst/>
                <a:latin typeface="Arial" panose="020B0604020202020204" pitchFamily="34" charset="0"/>
              </a:rPr>
              <a:t>		Student 12: 2.35 GPA, 1 Class Missed, Year = Senior</a:t>
            </a:r>
          </a:p>
        </p:txBody>
      </p:sp>
    </p:spTree>
    <p:extLst>
      <p:ext uri="{BB962C8B-B14F-4D97-AF65-F5344CB8AC3E}">
        <p14:creationId xmlns:p14="http://schemas.microsoft.com/office/powerpoint/2010/main" val="1982609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E9CC4-EBD0-3DBD-BBBA-F10CC21D6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604" y="125452"/>
            <a:ext cx="11704792" cy="1034276"/>
          </a:xfrm>
        </p:spPr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E4093-3A5B-298D-26D6-FAAA31718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604" y="613317"/>
            <a:ext cx="11704792" cy="5631366"/>
          </a:xfrm>
        </p:spPr>
        <p:txBody>
          <a:bodyPr>
            <a:normAutofit/>
          </a:bodyPr>
          <a:lstStyle/>
          <a:p>
            <a:pPr algn="l"/>
            <a:r>
              <a:rPr lang="en-US" b="0" i="0" dirty="0">
                <a:effectLst/>
                <a:latin typeface="Arial" panose="020B0604020202020204" pitchFamily="34" charset="0"/>
              </a:rPr>
              <a:t>Next we found each students score in relation to the overall 12 student average</a:t>
            </a:r>
          </a:p>
          <a:p>
            <a:pPr marL="0" indent="0" algn="l">
              <a:buNone/>
            </a:pPr>
            <a:r>
              <a:rPr lang="en-US" b="0" i="0" dirty="0">
                <a:effectLst/>
                <a:latin typeface="Arial" panose="020B0604020202020204" pitchFamily="34" charset="0"/>
              </a:rPr>
              <a:t>		</a:t>
            </a:r>
            <a:r>
              <a:rPr lang="en-US" dirty="0">
                <a:effectLst/>
                <a:latin typeface="Arial" panose="020B0604020202020204" pitchFamily="34" charset="0"/>
              </a:rPr>
              <a:t>This helped:</a:t>
            </a:r>
          </a:p>
          <a:p>
            <a:pPr lvl="2"/>
            <a:r>
              <a:rPr lang="en-US" sz="1000" b="0" i="0" dirty="0">
                <a:effectLst/>
                <a:latin typeface="Arial" panose="020B0604020202020204" pitchFamily="34" charset="0"/>
              </a:rPr>
              <a:t>Create the objective function</a:t>
            </a:r>
          </a:p>
          <a:p>
            <a:pPr lvl="2"/>
            <a:r>
              <a:rPr lang="en-US" sz="1000" dirty="0">
                <a:effectLst/>
                <a:latin typeface="Arial" panose="020B0604020202020204" pitchFamily="34" charset="0"/>
              </a:rPr>
              <a:t>Find the LP Function</a:t>
            </a:r>
          </a:p>
          <a:p>
            <a:r>
              <a:rPr lang="en-US" sz="1400" dirty="0">
                <a:effectLst/>
                <a:latin typeface="Arial" panose="020B0604020202020204" pitchFamily="34" charset="0"/>
              </a:rPr>
              <a:t>The final step was to run </a:t>
            </a:r>
            <a:r>
              <a:rPr lang="en-US" sz="1400" dirty="0" err="1">
                <a:effectLst/>
                <a:latin typeface="Arial" panose="020B0604020202020204" pitchFamily="34" charset="0"/>
              </a:rPr>
              <a:t>get.variables</a:t>
            </a:r>
            <a:r>
              <a:rPr lang="en-US" sz="1400" dirty="0">
                <a:effectLst/>
                <a:latin typeface="Arial" panose="020B0604020202020204" pitchFamily="34" charset="0"/>
              </a:rPr>
              <a:t>(</a:t>
            </a:r>
            <a:r>
              <a:rPr lang="en-US" sz="1400" dirty="0" err="1">
                <a:effectLst/>
                <a:latin typeface="Arial" panose="020B0604020202020204" pitchFamily="34" charset="0"/>
              </a:rPr>
              <a:t>lpfunction</a:t>
            </a:r>
            <a:r>
              <a:rPr lang="en-US" sz="1400" dirty="0">
                <a:effectLst/>
                <a:latin typeface="Arial" panose="020B0604020202020204" pitchFamily="34" charset="0"/>
              </a:rPr>
              <a:t>)</a:t>
            </a:r>
          </a:p>
          <a:p>
            <a:pPr marL="0" indent="0" algn="l">
              <a:buNone/>
            </a:pPr>
            <a:r>
              <a:rPr lang="en-US" sz="1200" dirty="0">
                <a:effectLst/>
                <a:latin typeface="Courier New" panose="02070309020205020404" pitchFamily="49" charset="0"/>
              </a:rPr>
              <a:t>	</a:t>
            </a:r>
            <a:r>
              <a:rPr lang="en-US" sz="1400" dirty="0">
                <a:effectLst/>
                <a:latin typeface="Courier New" panose="02070309020205020404" pitchFamily="49" charset="0"/>
              </a:rPr>
              <a:t>RESULTS:</a:t>
            </a:r>
          </a:p>
          <a:p>
            <a:pPr marL="0" indent="0" algn="l">
              <a:buNone/>
            </a:pPr>
            <a:r>
              <a:rPr lang="en-US" sz="1400" b="0" i="0" dirty="0">
                <a:effectLst/>
                <a:latin typeface="Courier New" panose="02070309020205020404" pitchFamily="49" charset="0"/>
              </a:rPr>
              <a:t>		1 0 0 0 0 0 0 1 1 0 0 0 0 1 0 0 0 1 0 0 0 0 1 0 0 0 0 1 0 0 1 0 0 1 0 0 1 0 0 0 0 0 0 1 0 0 1 0</a:t>
            </a:r>
          </a:p>
          <a:p>
            <a:pPr lvl="1"/>
            <a:r>
              <a:rPr lang="en-US" sz="1200" dirty="0">
                <a:effectLst/>
                <a:latin typeface="Arial" panose="020B0604020202020204" pitchFamily="34" charset="0"/>
              </a:rPr>
              <a:t>48 results because each student could have been part of any of 12 groups and there were 4 groups</a:t>
            </a:r>
          </a:p>
        </p:txBody>
      </p:sp>
    </p:spTree>
    <p:extLst>
      <p:ext uri="{BB962C8B-B14F-4D97-AF65-F5344CB8AC3E}">
        <p14:creationId xmlns:p14="http://schemas.microsoft.com/office/powerpoint/2010/main" val="20133439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E9CC4-EBD0-3DBD-BBBA-F10CC21D6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604" y="125452"/>
            <a:ext cx="11704792" cy="1034276"/>
          </a:xfrm>
        </p:spPr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37EA3D3-1D68-6FFB-8BC7-7E2C480BE3CB}"/>
              </a:ext>
            </a:extLst>
          </p:cNvPr>
          <p:cNvSpPr txBox="1">
            <a:spLocks/>
          </p:cNvSpPr>
          <p:nvPr/>
        </p:nvSpPr>
        <p:spPr>
          <a:xfrm>
            <a:off x="1626424" y="989673"/>
            <a:ext cx="1217206" cy="56313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0:S5G1</a:t>
            </a:r>
          </a:p>
          <a:p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1:S5G2</a:t>
            </a:r>
          </a:p>
          <a:p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0:S5G3</a:t>
            </a:r>
          </a:p>
          <a:p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0:S5G4</a:t>
            </a:r>
          </a:p>
          <a:p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0:S6G1</a:t>
            </a:r>
          </a:p>
          <a:p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0:S6G</a:t>
            </a:r>
          </a:p>
          <a:p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1:S6G3</a:t>
            </a:r>
          </a:p>
          <a:p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0:S6G4</a:t>
            </a:r>
          </a:p>
          <a:p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0:S7G1</a:t>
            </a:r>
          </a:p>
          <a:p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0:S7G2</a:t>
            </a:r>
          </a:p>
          <a:p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0:S7G3</a:t>
            </a:r>
          </a:p>
          <a:p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1:S7G4</a:t>
            </a:r>
          </a:p>
          <a:p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0:S8G1</a:t>
            </a:r>
          </a:p>
          <a:p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0:S8G2</a:t>
            </a:r>
          </a:p>
          <a:p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1:S8G3</a:t>
            </a:r>
          </a:p>
          <a:p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0:S8G4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A550A1A-F342-E7D4-323B-79D9F9D569D1}"/>
              </a:ext>
            </a:extLst>
          </p:cNvPr>
          <p:cNvSpPr txBox="1">
            <a:spLocks/>
          </p:cNvSpPr>
          <p:nvPr/>
        </p:nvSpPr>
        <p:spPr>
          <a:xfrm>
            <a:off x="3180093" y="642590"/>
            <a:ext cx="1217206" cy="56313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0:S9G1</a:t>
            </a:r>
          </a:p>
          <a:p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1:S9G2</a:t>
            </a:r>
          </a:p>
          <a:p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0:S9G3</a:t>
            </a:r>
          </a:p>
          <a:p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0:S9G4</a:t>
            </a:r>
          </a:p>
          <a:p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1:S10G1</a:t>
            </a:r>
          </a:p>
          <a:p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0:S10G2</a:t>
            </a:r>
          </a:p>
          <a:p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0:S10G3</a:t>
            </a:r>
          </a:p>
          <a:p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0:S10G4</a:t>
            </a:r>
          </a:p>
          <a:p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0:S11G1</a:t>
            </a:r>
          </a:p>
          <a:p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0:S11G2</a:t>
            </a:r>
          </a:p>
          <a:p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0:S11G3</a:t>
            </a:r>
          </a:p>
          <a:p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1:S11G4</a:t>
            </a:r>
          </a:p>
          <a:p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0:S12G1</a:t>
            </a:r>
          </a:p>
          <a:p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0:S12G2</a:t>
            </a:r>
          </a:p>
          <a:p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1:S12G3</a:t>
            </a:r>
          </a:p>
          <a:p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0:S12G4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4B2A8BE-3CA4-05A5-24A2-55BE918ABB42}"/>
              </a:ext>
            </a:extLst>
          </p:cNvPr>
          <p:cNvSpPr txBox="1">
            <a:spLocks/>
          </p:cNvSpPr>
          <p:nvPr/>
        </p:nvSpPr>
        <p:spPr>
          <a:xfrm>
            <a:off x="5015830" y="-462773"/>
            <a:ext cx="5126569" cy="56313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Final Results:</a:t>
            </a:r>
          </a:p>
          <a:p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Group 1 Students: 1, 3, 10</a:t>
            </a:r>
          </a:p>
          <a:p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Group 2 Students: 4, 5, 9</a:t>
            </a:r>
          </a:p>
          <a:p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Group 3 Students: 6, 8, 12</a:t>
            </a:r>
          </a:p>
          <a:p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Group 4 Students: 2, 7, 11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0A9338E-21EE-2992-B4C6-8FEBE3F92F7E}"/>
              </a:ext>
            </a:extLst>
          </p:cNvPr>
          <p:cNvSpPr txBox="1">
            <a:spLocks/>
          </p:cNvSpPr>
          <p:nvPr/>
        </p:nvSpPr>
        <p:spPr>
          <a:xfrm>
            <a:off x="230595" y="1159728"/>
            <a:ext cx="1217206" cy="56313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1:S1G1</a:t>
            </a:r>
          </a:p>
          <a:p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0:S1G2</a:t>
            </a:r>
          </a:p>
          <a:p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0:S1G3</a:t>
            </a:r>
          </a:p>
          <a:p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0:S1G4</a:t>
            </a:r>
          </a:p>
          <a:p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0:S2G1</a:t>
            </a:r>
          </a:p>
          <a:p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0:S2G2</a:t>
            </a:r>
          </a:p>
          <a:p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0:S2G3</a:t>
            </a:r>
          </a:p>
          <a:p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1:S2G4</a:t>
            </a:r>
          </a:p>
          <a:p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1:S3G1</a:t>
            </a:r>
          </a:p>
          <a:p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0:S3G2</a:t>
            </a:r>
          </a:p>
          <a:p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0:S3G3</a:t>
            </a:r>
          </a:p>
          <a:p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0:S3G4</a:t>
            </a:r>
          </a:p>
          <a:p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0:S4G1</a:t>
            </a:r>
          </a:p>
          <a:p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1:S4G2</a:t>
            </a:r>
          </a:p>
          <a:p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0:S4G3</a:t>
            </a:r>
          </a:p>
          <a:p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0:S4G4</a:t>
            </a:r>
          </a:p>
          <a:p>
            <a:endParaRPr lang="en-US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25826A9-484F-DBF3-3432-8EB51F7F193C}"/>
              </a:ext>
            </a:extLst>
          </p:cNvPr>
          <p:cNvSpPr txBox="1">
            <a:spLocks/>
          </p:cNvSpPr>
          <p:nvPr/>
        </p:nvSpPr>
        <p:spPr>
          <a:xfrm>
            <a:off x="5010324" y="1689407"/>
            <a:ext cx="5126569" cy="56313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Anywhere you see a 1 means the student number is in whatever group it is associated with. A 0 means you move on to the next one.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82702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1520</TotalTime>
  <Words>1600</Words>
  <Application>Microsoft Macintosh PowerPoint</Application>
  <PresentationFormat>Widescreen</PresentationFormat>
  <Paragraphs>141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Courier New</vt:lpstr>
      <vt:lpstr>Mesh</vt:lpstr>
      <vt:lpstr>Final exam Quantitative management modeling 64018</vt:lpstr>
      <vt:lpstr>Problem setup &amp; Questions</vt:lpstr>
      <vt:lpstr>Questions Part #2</vt:lpstr>
      <vt:lpstr>Questions Part #3</vt:lpstr>
      <vt:lpstr>Questions Part #4 &amp; #5</vt:lpstr>
      <vt:lpstr>Questions Part #6</vt:lpstr>
      <vt:lpstr>Student information</vt:lpstr>
      <vt:lpstr>Next steps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exam Quantitative management modeling 64018</dc:title>
  <dc:creator>Meister, Curtis</dc:creator>
  <cp:lastModifiedBy>Meister, Curtis</cp:lastModifiedBy>
  <cp:revision>2</cp:revision>
  <dcterms:created xsi:type="dcterms:W3CDTF">2022-12-11T19:01:38Z</dcterms:created>
  <dcterms:modified xsi:type="dcterms:W3CDTF">2022-12-12T20:22:04Z</dcterms:modified>
</cp:coreProperties>
</file>