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27"/>
    <p:restoredTop sz="95853"/>
  </p:normalViewPr>
  <p:slideViewPr>
    <p:cSldViewPr snapToGrid="0" snapToObjects="1">
      <p:cViewPr varScale="1">
        <p:scale>
          <a:sx n="105" d="100"/>
          <a:sy n="105" d="100"/>
        </p:scale>
        <p:origin x="216"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11/23/22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11/23/22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ets/mlg-ulb/creditcardfraud?resource=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meister2012/64060_-cmeiste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A4E3-8193-E695-4AE9-301E4A250499}"/>
              </a:ext>
            </a:extLst>
          </p:cNvPr>
          <p:cNvSpPr>
            <a:spLocks noGrp="1"/>
          </p:cNvSpPr>
          <p:nvPr>
            <p:ph type="ctrTitle"/>
          </p:nvPr>
        </p:nvSpPr>
        <p:spPr/>
        <p:txBody>
          <a:bodyPr/>
          <a:lstStyle/>
          <a:p>
            <a:r>
              <a:rPr lang="en-US" sz="4000" dirty="0"/>
              <a:t>Fundamentals of machine learning</a:t>
            </a:r>
            <a:br>
              <a:rPr lang="en-US" dirty="0"/>
            </a:br>
            <a:r>
              <a:rPr lang="en-US" sz="4000" dirty="0"/>
              <a:t>Credit Card Fraud</a:t>
            </a:r>
            <a:endParaRPr lang="en-US" dirty="0"/>
          </a:p>
        </p:txBody>
      </p:sp>
      <p:sp>
        <p:nvSpPr>
          <p:cNvPr id="3" name="Subtitle 2">
            <a:extLst>
              <a:ext uri="{FF2B5EF4-FFF2-40B4-BE49-F238E27FC236}">
                <a16:creationId xmlns:a16="http://schemas.microsoft.com/office/drawing/2014/main" id="{892FB9E5-F2A3-93E0-D2E4-F9B43C8B8D6F}"/>
              </a:ext>
            </a:extLst>
          </p:cNvPr>
          <p:cNvSpPr>
            <a:spLocks noGrp="1"/>
          </p:cNvSpPr>
          <p:nvPr>
            <p:ph type="subTitle" idx="1"/>
          </p:nvPr>
        </p:nvSpPr>
        <p:spPr/>
        <p:txBody>
          <a:bodyPr/>
          <a:lstStyle/>
          <a:p>
            <a:r>
              <a:rPr lang="en-US" dirty="0"/>
              <a:t>By: Curtis Meister</a:t>
            </a:r>
          </a:p>
        </p:txBody>
      </p:sp>
    </p:spTree>
    <p:extLst>
      <p:ext uri="{BB962C8B-B14F-4D97-AF65-F5344CB8AC3E}">
        <p14:creationId xmlns:p14="http://schemas.microsoft.com/office/powerpoint/2010/main" val="130095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8494-1DD1-D173-E41F-DF8FFFB63580}"/>
              </a:ext>
            </a:extLst>
          </p:cNvPr>
          <p:cNvSpPr>
            <a:spLocks noGrp="1"/>
          </p:cNvSpPr>
          <p:nvPr>
            <p:ph type="title"/>
          </p:nvPr>
        </p:nvSpPr>
        <p:spPr>
          <a:xfrm>
            <a:off x="1141413" y="454828"/>
            <a:ext cx="9905998" cy="611971"/>
          </a:xfrm>
        </p:spPr>
        <p:txBody>
          <a:bodyPr/>
          <a:lstStyle/>
          <a:p>
            <a:r>
              <a:rPr lang="en-US" dirty="0"/>
              <a:t>Credit card fraud detection background</a:t>
            </a:r>
          </a:p>
        </p:txBody>
      </p:sp>
      <p:sp>
        <p:nvSpPr>
          <p:cNvPr id="3" name="Content Placeholder 2">
            <a:extLst>
              <a:ext uri="{FF2B5EF4-FFF2-40B4-BE49-F238E27FC236}">
                <a16:creationId xmlns:a16="http://schemas.microsoft.com/office/drawing/2014/main" id="{6F727172-067D-27FA-C637-56FF6507E570}"/>
              </a:ext>
            </a:extLst>
          </p:cNvPr>
          <p:cNvSpPr>
            <a:spLocks noGrp="1"/>
          </p:cNvSpPr>
          <p:nvPr>
            <p:ph idx="1"/>
          </p:nvPr>
        </p:nvSpPr>
        <p:spPr>
          <a:xfrm>
            <a:off x="1141412" y="1066799"/>
            <a:ext cx="9905999" cy="4724402"/>
          </a:xfrm>
        </p:spPr>
        <p:txBody>
          <a:bodyPr>
            <a:normAutofit/>
          </a:bodyPr>
          <a:lstStyle/>
          <a:p>
            <a:r>
              <a:rPr lang="en-US" sz="1200" b="1" dirty="0"/>
              <a:t>Credit Card Dataset: </a:t>
            </a:r>
            <a:r>
              <a:rPr lang="en-US" sz="1200" dirty="0">
                <a:hlinkClick r:id="rId2"/>
              </a:rPr>
              <a:t>https://www.kaggle.com/datasets/mlg-ulb/creditcardfraud?resource=download</a:t>
            </a:r>
            <a:endParaRPr lang="en-US" sz="1200" dirty="0"/>
          </a:p>
          <a:p>
            <a:r>
              <a:rPr lang="en-US" sz="1200" dirty="0"/>
              <a:t>This data was pulled from the online source Kaggle.</a:t>
            </a:r>
          </a:p>
          <a:p>
            <a:pPr algn="l" fontAlgn="base"/>
            <a:r>
              <a:rPr lang="en-US" sz="1200" b="0" i="0" u="none" strike="noStrike" dirty="0">
                <a:effectLst/>
              </a:rPr>
              <a:t>“The dataset contains transactions made by credit cards in September 2013 by European cardholders. </a:t>
            </a:r>
          </a:p>
          <a:p>
            <a:pPr algn="l" fontAlgn="base"/>
            <a:r>
              <a:rPr lang="en-US" sz="1200" b="0" i="0" u="none" strike="noStrike" dirty="0">
                <a:effectLst/>
              </a:rPr>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a:t>
            </a:r>
            <a:r>
              <a:rPr lang="en-US" sz="1200" b="0" i="0" u="none" strike="noStrike" dirty="0" err="1">
                <a:effectLst/>
              </a:rPr>
              <a:t>dependant</a:t>
            </a:r>
            <a:r>
              <a:rPr lang="en-US" sz="1200" b="0" i="0" u="none" strike="noStrike" dirty="0">
                <a:effectLst/>
              </a:rPr>
              <a:t> cost-sensitive learning. Feature 'Class' is the response variable and it takes value 1 in case of fraud and 0 otherwise.” (Kaggle)</a:t>
            </a:r>
          </a:p>
          <a:p>
            <a:pPr algn="l" fontAlgn="base"/>
            <a:r>
              <a:rPr lang="en-US" sz="1200" dirty="0"/>
              <a:t>Below lists all names associated with the dataset:</a:t>
            </a:r>
          </a:p>
        </p:txBody>
      </p:sp>
      <p:pic>
        <p:nvPicPr>
          <p:cNvPr id="5" name="Picture 4" descr="Table&#10;&#10;Description automatically generated">
            <a:extLst>
              <a:ext uri="{FF2B5EF4-FFF2-40B4-BE49-F238E27FC236}">
                <a16:creationId xmlns:a16="http://schemas.microsoft.com/office/drawing/2014/main" id="{9053BD22-37D9-D2A6-8BC5-C9B588DCC40F}"/>
              </a:ext>
            </a:extLst>
          </p:cNvPr>
          <p:cNvPicPr>
            <a:picLocks noChangeAspect="1"/>
          </p:cNvPicPr>
          <p:nvPr/>
        </p:nvPicPr>
        <p:blipFill>
          <a:blip r:embed="rId3"/>
          <a:stretch>
            <a:fillRect/>
          </a:stretch>
        </p:blipFill>
        <p:spPr>
          <a:xfrm>
            <a:off x="1482787" y="3753865"/>
            <a:ext cx="6789484" cy="1258883"/>
          </a:xfrm>
          <a:prstGeom prst="rect">
            <a:avLst/>
          </a:prstGeom>
        </p:spPr>
      </p:pic>
    </p:spTree>
    <p:extLst>
      <p:ext uri="{BB962C8B-B14F-4D97-AF65-F5344CB8AC3E}">
        <p14:creationId xmlns:p14="http://schemas.microsoft.com/office/powerpoint/2010/main" val="396601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8494-1DD1-D173-E41F-DF8FFFB63580}"/>
              </a:ext>
            </a:extLst>
          </p:cNvPr>
          <p:cNvSpPr>
            <a:spLocks noGrp="1"/>
          </p:cNvSpPr>
          <p:nvPr>
            <p:ph type="title"/>
          </p:nvPr>
        </p:nvSpPr>
        <p:spPr>
          <a:xfrm>
            <a:off x="1141413" y="454828"/>
            <a:ext cx="9905998" cy="611971"/>
          </a:xfrm>
        </p:spPr>
        <p:txBody>
          <a:bodyPr/>
          <a:lstStyle/>
          <a:p>
            <a:r>
              <a:rPr lang="en-US" dirty="0"/>
              <a:t>Problem &amp; How to solve</a:t>
            </a:r>
          </a:p>
        </p:txBody>
      </p:sp>
      <p:sp>
        <p:nvSpPr>
          <p:cNvPr id="3" name="Content Placeholder 2">
            <a:extLst>
              <a:ext uri="{FF2B5EF4-FFF2-40B4-BE49-F238E27FC236}">
                <a16:creationId xmlns:a16="http://schemas.microsoft.com/office/drawing/2014/main" id="{6F727172-067D-27FA-C637-56FF6507E570}"/>
              </a:ext>
            </a:extLst>
          </p:cNvPr>
          <p:cNvSpPr>
            <a:spLocks noGrp="1"/>
          </p:cNvSpPr>
          <p:nvPr>
            <p:ph idx="1"/>
          </p:nvPr>
        </p:nvSpPr>
        <p:spPr>
          <a:xfrm>
            <a:off x="1141413" y="1066799"/>
            <a:ext cx="4561324" cy="4724402"/>
          </a:xfrm>
        </p:spPr>
        <p:txBody>
          <a:bodyPr>
            <a:normAutofit/>
          </a:bodyPr>
          <a:lstStyle/>
          <a:p>
            <a:r>
              <a:rPr lang="en-US" sz="1200" dirty="0"/>
              <a:t>Problem:</a:t>
            </a:r>
          </a:p>
          <a:p>
            <a:pPr lvl="1"/>
            <a:r>
              <a:rPr lang="en-US" sz="1100" dirty="0"/>
              <a:t>How to solve fraud amount with specific amount of transactions.</a:t>
            </a:r>
          </a:p>
          <a:p>
            <a:r>
              <a:rPr lang="en-US" sz="1200" dirty="0"/>
              <a:t>How many total transactions:</a:t>
            </a:r>
          </a:p>
          <a:p>
            <a:pPr lvl="1"/>
            <a:r>
              <a:rPr lang="en-US" sz="1100" dirty="0"/>
              <a:t>Length(</a:t>
            </a:r>
            <a:r>
              <a:rPr lang="en-US" sz="1100" dirty="0" err="1"/>
              <a:t>creditcard$class</a:t>
            </a:r>
            <a:r>
              <a:rPr lang="en-US" sz="1100" dirty="0"/>
              <a:t>) = 284,807 total transactions</a:t>
            </a:r>
          </a:p>
          <a:p>
            <a:r>
              <a:rPr lang="en-US" sz="1200" dirty="0"/>
              <a:t>How much fraud with given transactions</a:t>
            </a:r>
          </a:p>
          <a:p>
            <a:pPr lvl="1"/>
            <a:r>
              <a:rPr lang="en-US" sz="1100" dirty="0"/>
              <a:t>Summary(</a:t>
            </a:r>
            <a:r>
              <a:rPr lang="en-US" sz="1100" dirty="0" err="1"/>
              <a:t>as.factor</a:t>
            </a:r>
            <a:r>
              <a:rPr lang="en-US" sz="1100" dirty="0"/>
              <a:t>(</a:t>
            </a:r>
            <a:r>
              <a:rPr lang="en-US" sz="1100" dirty="0" err="1"/>
              <a:t>creditcard$class</a:t>
            </a:r>
            <a:r>
              <a:rPr lang="en-US" sz="1100" dirty="0"/>
              <a:t>) = 492/284,807 were fraud, 284,315 were not fraud</a:t>
            </a:r>
          </a:p>
          <a:p>
            <a:r>
              <a:rPr lang="en-US" sz="1200" dirty="0"/>
              <a:t>492/284,807 = .172% of all transactions were credit card fraud in the 2013 European study</a:t>
            </a:r>
          </a:p>
          <a:p>
            <a:endParaRPr lang="en-US" sz="1100" dirty="0"/>
          </a:p>
        </p:txBody>
      </p:sp>
      <p:pic>
        <p:nvPicPr>
          <p:cNvPr id="5" name="Picture 4" descr="Chart, bar chart&#10;&#10;Description automatically generated">
            <a:extLst>
              <a:ext uri="{FF2B5EF4-FFF2-40B4-BE49-F238E27FC236}">
                <a16:creationId xmlns:a16="http://schemas.microsoft.com/office/drawing/2014/main" id="{00432527-F7E2-92D7-11C1-CB114D66BF30}"/>
              </a:ext>
            </a:extLst>
          </p:cNvPr>
          <p:cNvPicPr>
            <a:picLocks noChangeAspect="1"/>
          </p:cNvPicPr>
          <p:nvPr/>
        </p:nvPicPr>
        <p:blipFill>
          <a:blip r:embed="rId2"/>
          <a:stretch>
            <a:fillRect/>
          </a:stretch>
        </p:blipFill>
        <p:spPr>
          <a:xfrm>
            <a:off x="5702736" y="1163149"/>
            <a:ext cx="5981700" cy="4152900"/>
          </a:xfrm>
          <a:prstGeom prst="rect">
            <a:avLst/>
          </a:prstGeom>
        </p:spPr>
      </p:pic>
    </p:spTree>
    <p:extLst>
      <p:ext uri="{BB962C8B-B14F-4D97-AF65-F5344CB8AC3E}">
        <p14:creationId xmlns:p14="http://schemas.microsoft.com/office/powerpoint/2010/main" val="115255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8494-1DD1-D173-E41F-DF8FFFB63580}"/>
              </a:ext>
            </a:extLst>
          </p:cNvPr>
          <p:cNvSpPr>
            <a:spLocks noGrp="1"/>
          </p:cNvSpPr>
          <p:nvPr>
            <p:ph type="title"/>
          </p:nvPr>
        </p:nvSpPr>
        <p:spPr>
          <a:xfrm>
            <a:off x="1141413" y="454828"/>
            <a:ext cx="9905998" cy="611971"/>
          </a:xfrm>
        </p:spPr>
        <p:txBody>
          <a:bodyPr/>
          <a:lstStyle/>
          <a:p>
            <a:r>
              <a:rPr lang="en-US" dirty="0"/>
              <a:t>conclusions</a:t>
            </a:r>
          </a:p>
        </p:txBody>
      </p:sp>
      <p:sp>
        <p:nvSpPr>
          <p:cNvPr id="3" name="Content Placeholder 2">
            <a:extLst>
              <a:ext uri="{FF2B5EF4-FFF2-40B4-BE49-F238E27FC236}">
                <a16:creationId xmlns:a16="http://schemas.microsoft.com/office/drawing/2014/main" id="{6F727172-067D-27FA-C637-56FF6507E570}"/>
              </a:ext>
            </a:extLst>
          </p:cNvPr>
          <p:cNvSpPr>
            <a:spLocks noGrp="1"/>
          </p:cNvSpPr>
          <p:nvPr>
            <p:ph idx="1"/>
          </p:nvPr>
        </p:nvSpPr>
        <p:spPr>
          <a:xfrm>
            <a:off x="1141412" y="1066799"/>
            <a:ext cx="9905999" cy="4724402"/>
          </a:xfrm>
        </p:spPr>
        <p:txBody>
          <a:bodyPr>
            <a:normAutofit/>
          </a:bodyPr>
          <a:lstStyle/>
          <a:p>
            <a:r>
              <a:rPr lang="en-US" sz="1200" dirty="0"/>
              <a:t>While the amount of credit card fraud transactions were low at .172%, the only ideal amount would be absolutely 0%.</a:t>
            </a:r>
          </a:p>
          <a:p>
            <a:r>
              <a:rPr lang="en-US" sz="1200" dirty="0"/>
              <a:t>The findings in this study would help in future years determine banking losses and find ways to further determine whether a credit card transaction is fraud when the purchase is being done.</a:t>
            </a:r>
          </a:p>
          <a:p>
            <a:r>
              <a:rPr lang="en-US" sz="1200" dirty="0"/>
              <a:t>More findings included in R Markdown file. Please see </a:t>
            </a:r>
            <a:r>
              <a:rPr lang="en-US" sz="1200" dirty="0" err="1"/>
              <a:t>Github</a:t>
            </a:r>
            <a:r>
              <a:rPr lang="en-US" sz="1200" dirty="0"/>
              <a:t> for final reports:</a:t>
            </a:r>
          </a:p>
          <a:p>
            <a:pPr lvl="1"/>
            <a:r>
              <a:rPr lang="en-US" sz="1100" dirty="0">
                <a:hlinkClick r:id="rId2"/>
              </a:rPr>
              <a:t>https://github.com/cmeister2012/64060_-cmeiste5</a:t>
            </a:r>
            <a:r>
              <a:rPr lang="en-US" sz="1100" dirty="0"/>
              <a:t> </a:t>
            </a:r>
          </a:p>
          <a:p>
            <a:endParaRPr lang="en-US" sz="1200" dirty="0"/>
          </a:p>
        </p:txBody>
      </p:sp>
    </p:spTree>
    <p:extLst>
      <p:ext uri="{BB962C8B-B14F-4D97-AF65-F5344CB8AC3E}">
        <p14:creationId xmlns:p14="http://schemas.microsoft.com/office/powerpoint/2010/main" val="3185078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2936</TotalTime>
  <Words>356</Words>
  <Application>Microsoft Macintosh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Tw Cen MT</vt:lpstr>
      <vt:lpstr>Circuit</vt:lpstr>
      <vt:lpstr>Fundamentals of machine learning Credit Card Fraud</vt:lpstr>
      <vt:lpstr>Credit card fraud detection background</vt:lpstr>
      <vt:lpstr>Problem &amp; How to solve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 Credit Card Fraud</dc:title>
  <dc:creator>Meister, Curtis</dc:creator>
  <cp:lastModifiedBy>Meister, Curtis</cp:lastModifiedBy>
  <cp:revision>1</cp:revision>
  <dcterms:created xsi:type="dcterms:W3CDTF">2022-11-23T14:09:21Z</dcterms:created>
  <dcterms:modified xsi:type="dcterms:W3CDTF">2022-11-25T15:05:41Z</dcterms:modified>
</cp:coreProperties>
</file>