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56" r:id="rId6"/>
    <p:sldId id="258" r:id="rId7"/>
    <p:sldId id="266" r:id="rId8"/>
    <p:sldId id="267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D2E2-F406-494E-8380-E8F1E1BC75B3}" type="datetimeFigureOut">
              <a:rPr lang="es-CO" smtClean="0"/>
              <a:t>1/05/2021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99D6-C118-4CEC-8E56-0C47D7CC0D1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198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D2E2-F406-494E-8380-E8F1E1BC75B3}" type="datetimeFigureOut">
              <a:rPr lang="es-CO" smtClean="0"/>
              <a:t>1/05/2021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99D6-C118-4CEC-8E56-0C47D7CC0D1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77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D2E2-F406-494E-8380-E8F1E1BC75B3}" type="datetimeFigureOut">
              <a:rPr lang="es-CO" smtClean="0"/>
              <a:t>1/05/2021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99D6-C118-4CEC-8E56-0C47D7CC0D13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1660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D2E2-F406-494E-8380-E8F1E1BC75B3}" type="datetimeFigureOut">
              <a:rPr lang="es-CO" smtClean="0"/>
              <a:t>1/05/2021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99D6-C118-4CEC-8E56-0C47D7CC0D1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3761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D2E2-F406-494E-8380-E8F1E1BC75B3}" type="datetimeFigureOut">
              <a:rPr lang="es-CO" smtClean="0"/>
              <a:t>1/05/2021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99D6-C118-4CEC-8E56-0C47D7CC0D13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2270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D2E2-F406-494E-8380-E8F1E1BC75B3}" type="datetimeFigureOut">
              <a:rPr lang="es-CO" smtClean="0"/>
              <a:t>1/05/2021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99D6-C118-4CEC-8E56-0C47D7CC0D1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5301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D2E2-F406-494E-8380-E8F1E1BC75B3}" type="datetimeFigureOut">
              <a:rPr lang="es-CO" smtClean="0"/>
              <a:t>1/05/2021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99D6-C118-4CEC-8E56-0C47D7CC0D1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5776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D2E2-F406-494E-8380-E8F1E1BC75B3}" type="datetimeFigureOut">
              <a:rPr lang="es-CO" smtClean="0"/>
              <a:t>1/05/2021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99D6-C118-4CEC-8E56-0C47D7CC0D1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049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D2E2-F406-494E-8380-E8F1E1BC75B3}" type="datetimeFigureOut">
              <a:rPr lang="es-CO" smtClean="0"/>
              <a:t>1/05/2021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99D6-C118-4CEC-8E56-0C47D7CC0D1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067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D2E2-F406-494E-8380-E8F1E1BC75B3}" type="datetimeFigureOut">
              <a:rPr lang="es-CO" smtClean="0"/>
              <a:t>1/05/2021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99D6-C118-4CEC-8E56-0C47D7CC0D1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678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D2E2-F406-494E-8380-E8F1E1BC75B3}" type="datetimeFigureOut">
              <a:rPr lang="es-CO" smtClean="0"/>
              <a:t>1/05/2021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99D6-C118-4CEC-8E56-0C47D7CC0D1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362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D2E2-F406-494E-8380-E8F1E1BC75B3}" type="datetimeFigureOut">
              <a:rPr lang="es-CO" smtClean="0"/>
              <a:t>1/05/2021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99D6-C118-4CEC-8E56-0C47D7CC0D1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321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D2E2-F406-494E-8380-E8F1E1BC75B3}" type="datetimeFigureOut">
              <a:rPr lang="es-CO" smtClean="0"/>
              <a:t>1/05/2021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99D6-C118-4CEC-8E56-0C47D7CC0D1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001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D2E2-F406-494E-8380-E8F1E1BC75B3}" type="datetimeFigureOut">
              <a:rPr lang="es-CO" smtClean="0"/>
              <a:t>1/05/2021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99D6-C118-4CEC-8E56-0C47D7CC0D1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166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D2E2-F406-494E-8380-E8F1E1BC75B3}" type="datetimeFigureOut">
              <a:rPr lang="es-CO" smtClean="0"/>
              <a:t>1/05/2021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99D6-C118-4CEC-8E56-0C47D7CC0D1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128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D2E2-F406-494E-8380-E8F1E1BC75B3}" type="datetimeFigureOut">
              <a:rPr lang="es-CO" smtClean="0"/>
              <a:t>1/05/2021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99D6-C118-4CEC-8E56-0C47D7CC0D1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426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CD2E2-F406-494E-8380-E8F1E1BC75B3}" type="datetimeFigureOut">
              <a:rPr lang="es-CO" smtClean="0"/>
              <a:t>1/05/2021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C6999D6-C118-4CEC-8E56-0C47D7CC0D1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102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h8JjafFH28WtnJ7NOKsunQOjgDscDHLv?authuser=1#scrollTo=2jX6BFRB5DR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munge/sign-language-mnist?select=american_sign_language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s.app.goo.gl/aUMkhsh7BMVaGv4x6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Organizaci%C3%B3n_Mundial_de_la_Salud" TargetMode="External"/><Relationship Id="rId2" Type="http://schemas.openxmlformats.org/officeDocument/2006/relationships/hyperlink" Target="https://www.who.int/features/factfiles/deafness/facts/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belectronics.es/intensidad-del-sonido-en-decibelios/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26" Type="http://schemas.openxmlformats.org/officeDocument/2006/relationships/image" Target="../media/image27.svg"/><Relationship Id="rId3" Type="http://schemas.openxmlformats.org/officeDocument/2006/relationships/image" Target="../media/image5.svg"/><Relationship Id="rId21" Type="http://schemas.openxmlformats.org/officeDocument/2006/relationships/image" Target="../media/image22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5" Type="http://schemas.openxmlformats.org/officeDocument/2006/relationships/image" Target="../media/image26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hyperlink" Target="https://es.wikipedia.org/wiki/ImageMagick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5.svg"/><Relationship Id="rId5" Type="http://schemas.openxmlformats.org/officeDocument/2006/relationships/image" Target="../media/image7.svg"/><Relationship Id="rId15" Type="http://schemas.openxmlformats.org/officeDocument/2006/relationships/image" Target="../media/image17.png"/><Relationship Id="rId23" Type="http://schemas.openxmlformats.org/officeDocument/2006/relationships/image" Target="../media/image24.png"/><Relationship Id="rId10" Type="http://schemas.openxmlformats.org/officeDocument/2006/relationships/image" Target="../media/image12.sv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svg"/><Relationship Id="rId22" Type="http://schemas.openxmlformats.org/officeDocument/2006/relationships/image" Target="../media/image2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31.svg"/><Relationship Id="rId3" Type="http://schemas.openxmlformats.org/officeDocument/2006/relationships/image" Target="../media/image5.svg"/><Relationship Id="rId7" Type="http://schemas.openxmlformats.org/officeDocument/2006/relationships/image" Target="../media/image17.png"/><Relationship Id="rId12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11" Type="http://schemas.openxmlformats.org/officeDocument/2006/relationships/image" Target="../media/image29.svg"/><Relationship Id="rId5" Type="http://schemas.openxmlformats.org/officeDocument/2006/relationships/image" Target="../media/image15.png"/><Relationship Id="rId15" Type="http://schemas.openxmlformats.org/officeDocument/2006/relationships/image" Target="../media/image33.svg"/><Relationship Id="rId10" Type="http://schemas.openxmlformats.org/officeDocument/2006/relationships/image" Target="../media/image28.png"/><Relationship Id="rId4" Type="http://schemas.openxmlformats.org/officeDocument/2006/relationships/image" Target="../media/image8.png"/><Relationship Id="rId9" Type="http://schemas.openxmlformats.org/officeDocument/2006/relationships/image" Target="../media/image23.svg"/><Relationship Id="rId1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merican-sign-language-hand-gesture-recognition-f1c4468fb177" TargetMode="External"/><Relationship Id="rId2" Type="http://schemas.openxmlformats.org/officeDocument/2006/relationships/hyperlink" Target="https://towardsdatascienc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www.kaggle.com/datamunge/sign-language-mnis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datamunge/sign-language-mnist?select=amer_sign3.png" TargetMode="External"/><Relationship Id="rId5" Type="http://schemas.openxmlformats.org/officeDocument/2006/relationships/image" Target="../media/image36.png"/><Relationship Id="rId4" Type="http://schemas.openxmlformats.org/officeDocument/2006/relationships/hyperlink" Target="https://www.kaggle.com/datamunge/sign-language-mnist?select=amer_sign2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719181-041B-4DA7-B4F1-EAD14B3A3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0703" y="1182847"/>
            <a:ext cx="8299663" cy="3128048"/>
          </a:xfrm>
        </p:spPr>
        <p:txBody>
          <a:bodyPr/>
          <a:lstStyle/>
          <a:p>
            <a:pPr algn="ctr">
              <a:lnSpc>
                <a:spcPct val="128000"/>
              </a:lnSpc>
              <a:spcAft>
                <a:spcPts val="300"/>
              </a:spcAft>
            </a:pPr>
            <a:r>
              <a:rPr lang="es-ES" sz="2800" b="1" kern="0" dirty="0">
                <a:latin typeface="Arial" panose="020B0604020202020204" pitchFamily="34" charset="0"/>
              </a:rPr>
              <a:t>Lenguaje de señas MNIST</a:t>
            </a:r>
            <a:br>
              <a:rPr lang="es-CO" sz="2800" b="1" kern="0" dirty="0">
                <a:latin typeface="Arial" panose="020B0604020202020204" pitchFamily="34" charset="0"/>
              </a:rPr>
            </a:br>
            <a:r>
              <a:rPr lang="es-ES" sz="2800" b="1" kern="0" dirty="0">
                <a:latin typeface="Arial" panose="020B0604020202020204" pitchFamily="34" charset="0"/>
              </a:rPr>
              <a:t>Reemplazo directo para MNIST para tareas de reconocimiento de gestos con las manos </a:t>
            </a:r>
            <a:br>
              <a:rPr lang="es-ES" sz="2800" b="1" kern="0" dirty="0">
                <a:latin typeface="Arial" panose="020B0604020202020204" pitchFamily="34" charset="0"/>
              </a:rPr>
            </a:br>
            <a:r>
              <a:rPr lang="es-ES" sz="2800" b="1" kern="0" dirty="0">
                <a:latin typeface="Arial" panose="020B0604020202020204" pitchFamily="34" charset="0"/>
              </a:rPr>
              <a:t>(“</a:t>
            </a:r>
            <a:r>
              <a:rPr lang="es-ES" sz="2800" b="1" kern="0" dirty="0" err="1">
                <a:latin typeface="Arial" panose="020B0604020202020204" pitchFamily="34" charset="0"/>
              </a:rPr>
              <a:t>sign-language-mnist</a:t>
            </a:r>
            <a:r>
              <a:rPr lang="es-ES" sz="2800" b="1" kern="0" dirty="0">
                <a:latin typeface="Arial" panose="020B0604020202020204" pitchFamily="34" charset="0"/>
              </a:rPr>
              <a:t>”)</a:t>
            </a:r>
            <a:br>
              <a:rPr lang="es-CO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s-CO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s-CO" sz="2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2417E6-6C20-4B5E-A1A1-5832401DCF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s-ES" sz="1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Presentado por: </a:t>
            </a:r>
            <a:br>
              <a:rPr lang="es-ES" sz="1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s-ES" sz="1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Carlos Arbey </a:t>
            </a:r>
            <a:r>
              <a:rPr lang="es-ES" sz="180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Mejia</a:t>
            </a:r>
            <a:r>
              <a:rPr lang="es-ES" sz="1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sz="180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Martinez</a:t>
            </a:r>
            <a:r>
              <a:rPr lang="es-ES" sz="1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Código: 2210549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40056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7A3E86-11F9-4124-9426-5ECA42EED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8786" y="2810955"/>
            <a:ext cx="9792127" cy="1010450"/>
          </a:xfrm>
        </p:spPr>
        <p:txBody>
          <a:bodyPr/>
          <a:lstStyle/>
          <a:p>
            <a:pPr marL="0" indent="0">
              <a:buNone/>
            </a:pPr>
            <a:r>
              <a:rPr lang="es-CO" sz="1200" dirty="0">
                <a:hlinkClick r:id="rId2"/>
              </a:rPr>
              <a:t>https://colab.research.google.com/drive/1h8JjafFH28WtnJ7NOKsunQOjgDscDHLv?authuser=1#scrollTo=2jX6BFRB5DRE</a:t>
            </a:r>
            <a:endParaRPr lang="es-CO" sz="1200" dirty="0"/>
          </a:p>
          <a:p>
            <a:endParaRPr lang="es-CO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972EB9A-79EE-430C-B69A-DFE799414554}"/>
              </a:ext>
            </a:extLst>
          </p:cNvPr>
          <p:cNvSpPr txBox="1">
            <a:spLocks/>
          </p:cNvSpPr>
          <p:nvPr/>
        </p:nvSpPr>
        <p:spPr>
          <a:xfrm>
            <a:off x="677174" y="446636"/>
            <a:ext cx="8458277" cy="11555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CO" sz="2800" u="sng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Pasemos al </a:t>
            </a:r>
            <a:r>
              <a:rPr lang="es-CO" sz="2800" u="sng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Colab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443680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CB979-40DC-4D97-A90E-B36CC46BA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063" y="3101130"/>
            <a:ext cx="8596668" cy="1320800"/>
          </a:xfrm>
        </p:spPr>
        <p:txBody>
          <a:bodyPr/>
          <a:lstStyle/>
          <a:p>
            <a:pPr algn="ctr"/>
            <a:r>
              <a:rPr lang="es-CO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203473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49B4B-507A-4613-817A-5498A849B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458277" cy="4572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z="2800" b="1" kern="0" dirty="0">
                <a:latin typeface="Arial" panose="020B0604020202020204" pitchFamily="34" charset="0"/>
              </a:rPr>
              <a:t>Lenguaje de señas MNIST</a:t>
            </a:r>
            <a:endParaRPr lang="es-CO" sz="2800" b="1" kern="0" dirty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2FD8DF-A5CF-4B70-A71C-0646D0137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1028" name="image5.png">
            <a:extLst>
              <a:ext uri="{FF2B5EF4-FFF2-40B4-BE49-F238E27FC236}">
                <a16:creationId xmlns:a16="http://schemas.microsoft.com/office/drawing/2014/main" id="{737B1322-E4A2-40CC-846B-5BDA2DFCF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090" y="2241551"/>
            <a:ext cx="48101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09C426-C19B-4F40-8DEF-7BD90205B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7090" y="4927601"/>
            <a:ext cx="536895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O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Fuente: </a:t>
            </a:r>
            <a:r>
              <a:rPr kumimoji="0" lang="es-ES" altLang="es-CO" sz="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https://www.kaggle.com/datamunge/sign-language-mnist?select=american_sign_language.PNG</a:t>
            </a:r>
            <a:endParaRPr kumimoji="0" lang="es-ES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00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49B4B-507A-4613-817A-5498A849B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458277" cy="457200"/>
          </a:xfrm>
        </p:spPr>
        <p:txBody>
          <a:bodyPr>
            <a:normAutofit fontScale="90000"/>
          </a:bodyPr>
          <a:lstStyle/>
          <a:p>
            <a:r>
              <a:rPr lang="es-ES" sz="3100" b="1" kern="0" dirty="0">
                <a:effectLst/>
                <a:latin typeface="Arial" panose="020B0604020202020204" pitchFamily="34" charset="0"/>
              </a:rPr>
              <a:t>¿Por qué este problema?</a:t>
            </a:r>
            <a:br>
              <a:rPr lang="es-CO" sz="1800" b="1" kern="0" dirty="0">
                <a:effectLst/>
                <a:latin typeface="Arial" panose="020B0604020202020204" pitchFamily="34" charset="0"/>
              </a:rPr>
            </a:br>
            <a:endParaRPr lang="es-CO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2FD8DF-A5CF-4B70-A71C-0646D0137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20C20E3-C4BC-4690-AF71-D2FD8385A41B}"/>
              </a:ext>
            </a:extLst>
          </p:cNvPr>
          <p:cNvSpPr txBox="1"/>
          <p:nvPr/>
        </p:nvSpPr>
        <p:spPr>
          <a:xfrm>
            <a:off x="855676" y="1905112"/>
            <a:ext cx="8816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Poder entablar una comunicación con una persona con discapacidad auditiva.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 muy complicado poder comunicarse con una persona con discapacidad auditiva.</a:t>
            </a:r>
            <a:endParaRPr lang="es-CO" dirty="0"/>
          </a:p>
        </p:txBody>
      </p:sp>
      <p:pic>
        <p:nvPicPr>
          <p:cNvPr id="2050" name="Picture 2" descr="1867: Se funda la Escuela Nacional de Sordomudos; en memoria se celebra el  Día del Sordo en México, El Siglo de Torreón">
            <a:extLst>
              <a:ext uri="{FF2B5EF4-FFF2-40B4-BE49-F238E27FC236}">
                <a16:creationId xmlns:a16="http://schemas.microsoft.com/office/drawing/2014/main" id="{B77E8991-606F-4434-AF3A-9D27EAED4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068" y="3111900"/>
            <a:ext cx="3968692" cy="264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F5A05BA2-583C-4CCB-BB33-E2254E5C4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5773" y="5752183"/>
            <a:ext cx="536895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O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Fuente: </a:t>
            </a:r>
            <a:r>
              <a:rPr kumimoji="0" lang="es-ES" altLang="es-CO" sz="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https://images.app.goo.gl/aUMkhsh7BMVaGv4x6</a:t>
            </a:r>
            <a:r>
              <a:rPr kumimoji="0" lang="es-ES" altLang="es-CO" sz="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kumimoji="0" lang="es-ES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391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575AC7C7-FA8E-445F-BC1F-C8C55BB20599}"/>
              </a:ext>
            </a:extLst>
          </p:cNvPr>
          <p:cNvSpPr txBox="1"/>
          <p:nvPr/>
        </p:nvSpPr>
        <p:spPr>
          <a:xfrm>
            <a:off x="931178" y="1275126"/>
            <a:ext cx="10033233" cy="2102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s-ES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En el mundo hay 360 millones de personas con discapacidad auditiva, equivale al 5% de la población mundial, donde demográficamente se indica que 32 millones son niños. La pérdida de audición discapacitante se define como (“</a:t>
            </a:r>
            <a:r>
              <a:rPr lang="es-ES" sz="11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World</a:t>
            </a:r>
            <a:r>
              <a:rPr lang="es-ES" sz="11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 </a:t>
            </a:r>
            <a:r>
              <a:rPr lang="es-ES" sz="11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Health</a:t>
            </a:r>
            <a:r>
              <a:rPr lang="es-ES" sz="11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 </a:t>
            </a:r>
            <a:r>
              <a:rPr lang="es-ES" sz="11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Organization</a:t>
            </a:r>
            <a:r>
              <a:rPr lang="es-ES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”):</a:t>
            </a:r>
            <a:endParaRPr lang="es-CO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s-ES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Adultos (15 o más años): Pérdida auditiva de más de 40 decibelios (dB) en el oído con el que mejor oye.</a:t>
            </a:r>
            <a:endParaRPr lang="es-CO" sz="11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s-ES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Niños (0 a 14 años): Pérdida auditiva de más de 30 dB en el oído con el que mejor oye. </a:t>
            </a:r>
            <a:endParaRPr lang="es-CO" sz="11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/>
            <a:r>
              <a:rPr lang="es-ES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Organización Mundial de la Salud (OMS) es el organismo de la Organización de las Naciones Unidas (ONU) especializado en gestionar políticas de prevención, promoción e intervención a nivel mundial en la salud. </a:t>
            </a:r>
            <a:r>
              <a:rPr lang="es-ES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https://es.wikipedia.org/wiki/Organizaci%C3%B3n_Mundial_de_la_Salud</a:t>
            </a:r>
            <a:r>
              <a:rPr lang="es-ES" sz="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s-CO" sz="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s-E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s-ES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s-ES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Ejemplo de una tabla en escala de decibeles:</a:t>
            </a:r>
            <a:endParaRPr lang="es-CO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s-CO" dirty="0"/>
          </a:p>
        </p:txBody>
      </p:sp>
      <p:pic>
        <p:nvPicPr>
          <p:cNvPr id="7" name="image3.png">
            <a:extLst>
              <a:ext uri="{FF2B5EF4-FFF2-40B4-BE49-F238E27FC236}">
                <a16:creationId xmlns:a16="http://schemas.microsoft.com/office/drawing/2014/main" id="{8187724F-750D-4409-8F5A-F969070307C7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111746" y="2521513"/>
            <a:ext cx="5527204" cy="4000243"/>
          </a:xfrm>
          <a:prstGeom prst="rect">
            <a:avLst/>
          </a:prstGeom>
          <a:ln/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9588E4B1-6E5B-4E3B-AE82-2F5067C16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5005" y="6414034"/>
            <a:ext cx="536895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O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Fuente: </a:t>
            </a:r>
            <a:r>
              <a:rPr kumimoji="0" lang="es-ES" altLang="es-CO" sz="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5"/>
              </a:rPr>
              <a:t>https://www.dbelectronics.es/intensidad-del-sonido-en-decibelios/</a:t>
            </a:r>
            <a:r>
              <a:rPr kumimoji="0" lang="es-ES" altLang="es-CO" sz="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kumimoji="0" lang="es-ES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94183E0-85D9-461D-97B5-4E3E466A4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780" y="659934"/>
            <a:ext cx="8458277" cy="457200"/>
          </a:xfrm>
        </p:spPr>
        <p:txBody>
          <a:bodyPr>
            <a:normAutofit fontScale="90000"/>
          </a:bodyPr>
          <a:lstStyle/>
          <a:p>
            <a:r>
              <a:rPr lang="es-ES" sz="3100" b="1" kern="0" dirty="0">
                <a:effectLst/>
                <a:latin typeface="Arial" panose="020B0604020202020204" pitchFamily="34" charset="0"/>
              </a:rPr>
              <a:t>¿Por qué este problema?</a:t>
            </a:r>
            <a:br>
              <a:rPr lang="es-CO" sz="1800" b="1" kern="0" dirty="0">
                <a:effectLst/>
                <a:latin typeface="Arial" panose="020B0604020202020204" pitchFamily="34" charset="0"/>
              </a:rPr>
            </a:b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902215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Cámara">
            <a:extLst>
              <a:ext uri="{FF2B5EF4-FFF2-40B4-BE49-F238E27FC236}">
                <a16:creationId xmlns:a16="http://schemas.microsoft.com/office/drawing/2014/main" id="{68AEA3F3-3F1B-46B7-B348-76A10437C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2691" y="3603772"/>
            <a:ext cx="510329" cy="510329"/>
          </a:xfrm>
          <a:prstGeom prst="rect">
            <a:avLst/>
          </a:prstGeom>
        </p:spPr>
      </p:pic>
      <p:pic>
        <p:nvPicPr>
          <p:cNvPr id="7" name="Gráfico 6" descr="Carpeta abierta">
            <a:extLst>
              <a:ext uri="{FF2B5EF4-FFF2-40B4-BE49-F238E27FC236}">
                <a16:creationId xmlns:a16="http://schemas.microsoft.com/office/drawing/2014/main" id="{CB59E400-B5BE-4833-BEA1-560DA4169E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16981" y="3542953"/>
            <a:ext cx="641756" cy="64175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E63B986-248F-4E52-8BAD-57169D2315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719" y="3240424"/>
            <a:ext cx="381000" cy="1123950"/>
          </a:xfrm>
          <a:prstGeom prst="rect">
            <a:avLst/>
          </a:prstGeom>
        </p:spPr>
      </p:pic>
      <p:sp>
        <p:nvSpPr>
          <p:cNvPr id="14" name="Cerrar llave 13">
            <a:extLst>
              <a:ext uri="{FF2B5EF4-FFF2-40B4-BE49-F238E27FC236}">
                <a16:creationId xmlns:a16="http://schemas.microsoft.com/office/drawing/2014/main" id="{586E6B85-69D9-45E6-ABA1-E60619866333}"/>
              </a:ext>
            </a:extLst>
          </p:cNvPr>
          <p:cNvSpPr/>
          <p:nvPr/>
        </p:nvSpPr>
        <p:spPr>
          <a:xfrm>
            <a:off x="1328607" y="3036816"/>
            <a:ext cx="307246" cy="16442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E40DC6D8-0998-41F0-850C-70A4BFACABC5}"/>
              </a:ext>
            </a:extLst>
          </p:cNvPr>
          <p:cNvSpPr/>
          <p:nvPr/>
        </p:nvSpPr>
        <p:spPr>
          <a:xfrm>
            <a:off x="2193020" y="3802399"/>
            <a:ext cx="510329" cy="1739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Abrir llave 15">
            <a:extLst>
              <a:ext uri="{FF2B5EF4-FFF2-40B4-BE49-F238E27FC236}">
                <a16:creationId xmlns:a16="http://schemas.microsoft.com/office/drawing/2014/main" id="{6B28BC75-97FA-4F47-B844-34589D8B087C}"/>
              </a:ext>
            </a:extLst>
          </p:cNvPr>
          <p:cNvSpPr/>
          <p:nvPr/>
        </p:nvSpPr>
        <p:spPr>
          <a:xfrm>
            <a:off x="3340555" y="3103139"/>
            <a:ext cx="548077" cy="15580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A720BA09-F011-48D5-992C-8EE569F144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1811" y="3240424"/>
            <a:ext cx="381000" cy="112395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CF4A62F2-B19B-4D24-AC24-761D2A5B4D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8382" y="3240424"/>
            <a:ext cx="314369" cy="371527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46DCCAB3-0E09-4BE1-A6E0-F43DA3C093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09993" y="3988083"/>
            <a:ext cx="362818" cy="440964"/>
          </a:xfrm>
          <a:prstGeom prst="rect">
            <a:avLst/>
          </a:prstGeom>
        </p:spPr>
      </p:pic>
      <p:sp>
        <p:nvSpPr>
          <p:cNvPr id="23" name="Abrir llave 22">
            <a:extLst>
              <a:ext uri="{FF2B5EF4-FFF2-40B4-BE49-F238E27FC236}">
                <a16:creationId xmlns:a16="http://schemas.microsoft.com/office/drawing/2014/main" id="{0A6A09E4-B139-4667-84BC-EC6C5B3EFDD9}"/>
              </a:ext>
            </a:extLst>
          </p:cNvPr>
          <p:cNvSpPr/>
          <p:nvPr/>
        </p:nvSpPr>
        <p:spPr>
          <a:xfrm rot="10800000">
            <a:off x="4045908" y="3103139"/>
            <a:ext cx="548077" cy="15580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5D97739E-5F30-4187-BDDF-1D634C48072E}"/>
              </a:ext>
            </a:extLst>
          </p:cNvPr>
          <p:cNvSpPr/>
          <p:nvPr/>
        </p:nvSpPr>
        <p:spPr>
          <a:xfrm>
            <a:off x="1602629" y="3208599"/>
            <a:ext cx="71739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Toma de Fotografías</a:t>
            </a:r>
          </a:p>
        </p:txBody>
      </p:sp>
      <p:pic>
        <p:nvPicPr>
          <p:cNvPr id="26" name="Gráfico 25" descr="Mano abierta">
            <a:extLst>
              <a:ext uri="{FF2B5EF4-FFF2-40B4-BE49-F238E27FC236}">
                <a16:creationId xmlns:a16="http://schemas.microsoft.com/office/drawing/2014/main" id="{96F826D4-A50C-4477-8DDC-9DF3FBA5C8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10690" y="4109907"/>
            <a:ext cx="508934" cy="508934"/>
          </a:xfrm>
          <a:prstGeom prst="rect">
            <a:avLst/>
          </a:prstGeom>
        </p:spPr>
      </p:pic>
      <p:pic>
        <p:nvPicPr>
          <p:cNvPr id="28" name="Gráfico 27" descr="Mano protectora">
            <a:extLst>
              <a:ext uri="{FF2B5EF4-FFF2-40B4-BE49-F238E27FC236}">
                <a16:creationId xmlns:a16="http://schemas.microsoft.com/office/drawing/2014/main" id="{09C067FB-3527-4BFB-8E42-1AC9686792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13417" y="3933126"/>
            <a:ext cx="510329" cy="510329"/>
          </a:xfrm>
          <a:prstGeom prst="rect">
            <a:avLst/>
          </a:prstGeom>
        </p:spPr>
      </p:pic>
      <p:sp>
        <p:nvSpPr>
          <p:cNvPr id="29" name="Rectángulo 28">
            <a:extLst>
              <a:ext uri="{FF2B5EF4-FFF2-40B4-BE49-F238E27FC236}">
                <a16:creationId xmlns:a16="http://schemas.microsoft.com/office/drawing/2014/main" id="{ED47FECC-67C9-4199-B969-1FDFD21D4988}"/>
              </a:ext>
            </a:extLst>
          </p:cNvPr>
          <p:cNvSpPr/>
          <p:nvPr/>
        </p:nvSpPr>
        <p:spPr>
          <a:xfrm>
            <a:off x="3666944" y="2548421"/>
            <a:ext cx="64891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Etiquetado de la imágenes</a:t>
            </a:r>
          </a:p>
        </p:txBody>
      </p:sp>
      <p:pic>
        <p:nvPicPr>
          <p:cNvPr id="31" name="Gráfico 30" descr="Transferencia">
            <a:extLst>
              <a:ext uri="{FF2B5EF4-FFF2-40B4-BE49-F238E27FC236}">
                <a16:creationId xmlns:a16="http://schemas.microsoft.com/office/drawing/2014/main" id="{F366932C-616F-4AE5-82A0-7DCC94DCC44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603075" y="3611951"/>
            <a:ext cx="522215" cy="522215"/>
          </a:xfrm>
          <a:prstGeom prst="rect">
            <a:avLst/>
          </a:prstGeom>
        </p:spPr>
      </p:pic>
      <p:sp>
        <p:nvSpPr>
          <p:cNvPr id="37" name="Abrir llave 36">
            <a:extLst>
              <a:ext uri="{FF2B5EF4-FFF2-40B4-BE49-F238E27FC236}">
                <a16:creationId xmlns:a16="http://schemas.microsoft.com/office/drawing/2014/main" id="{DF3A8186-2076-4FE2-B0A2-A01FB7127E51}"/>
              </a:ext>
            </a:extLst>
          </p:cNvPr>
          <p:cNvSpPr/>
          <p:nvPr/>
        </p:nvSpPr>
        <p:spPr>
          <a:xfrm>
            <a:off x="5134380" y="3092653"/>
            <a:ext cx="548077" cy="15580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5C4EE927-2E22-4B48-9490-824A252007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5636" y="3229938"/>
            <a:ext cx="381000" cy="1123950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B94C5232-E8C9-4BFA-9265-030E4B78C4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2207" y="3229938"/>
            <a:ext cx="314369" cy="371527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3D92B3C8-55F7-4D7C-A46C-F625C65F38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3818" y="3977597"/>
            <a:ext cx="362818" cy="440964"/>
          </a:xfrm>
          <a:prstGeom prst="rect">
            <a:avLst/>
          </a:prstGeom>
        </p:spPr>
      </p:pic>
      <p:sp>
        <p:nvSpPr>
          <p:cNvPr id="41" name="Rectángulo 40">
            <a:extLst>
              <a:ext uri="{FF2B5EF4-FFF2-40B4-BE49-F238E27FC236}">
                <a16:creationId xmlns:a16="http://schemas.microsoft.com/office/drawing/2014/main" id="{B46D9223-776E-4D9F-BDBE-8D1D56F77D71}"/>
              </a:ext>
            </a:extLst>
          </p:cNvPr>
          <p:cNvSpPr/>
          <p:nvPr/>
        </p:nvSpPr>
        <p:spPr>
          <a:xfrm>
            <a:off x="5279429" y="2664542"/>
            <a:ext cx="84221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Escalamiento de grises</a:t>
            </a:r>
          </a:p>
        </p:txBody>
      </p:sp>
      <p:sp>
        <p:nvSpPr>
          <p:cNvPr id="42" name="Abrir llave 41">
            <a:extLst>
              <a:ext uri="{FF2B5EF4-FFF2-40B4-BE49-F238E27FC236}">
                <a16:creationId xmlns:a16="http://schemas.microsoft.com/office/drawing/2014/main" id="{3B35169C-B2BB-465A-B9C4-B5326CD8C973}"/>
              </a:ext>
            </a:extLst>
          </p:cNvPr>
          <p:cNvSpPr/>
          <p:nvPr/>
        </p:nvSpPr>
        <p:spPr>
          <a:xfrm rot="10800000">
            <a:off x="5825371" y="3092311"/>
            <a:ext cx="548077" cy="15580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ABCB5DB3-8F6E-45B9-84CF-F9A9C549FC5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34506" y="3269795"/>
            <a:ext cx="259746" cy="266005"/>
          </a:xfrm>
          <a:prstGeom prst="rect">
            <a:avLst/>
          </a:prstGeo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18C35383-34B8-40F7-9766-73631AAF284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614703" y="4004975"/>
            <a:ext cx="339900" cy="344149"/>
          </a:xfrm>
          <a:prstGeom prst="rect">
            <a:avLst/>
          </a:prstGeom>
        </p:spPr>
      </p:pic>
      <p:pic>
        <p:nvPicPr>
          <p:cNvPr id="48" name="Gráfico 47" descr="Base de datos">
            <a:extLst>
              <a:ext uri="{FF2B5EF4-FFF2-40B4-BE49-F238E27FC236}">
                <a16:creationId xmlns:a16="http://schemas.microsoft.com/office/drawing/2014/main" id="{645DFAE8-90A3-428C-BAA9-9113E6C73F8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323428" y="3565733"/>
            <a:ext cx="544174" cy="544174"/>
          </a:xfrm>
          <a:prstGeom prst="rect">
            <a:avLst/>
          </a:prstGeom>
        </p:spPr>
      </p:pic>
      <p:pic>
        <p:nvPicPr>
          <p:cNvPr id="49" name="Gráfico 48" descr="Transferencia">
            <a:extLst>
              <a:ext uri="{FF2B5EF4-FFF2-40B4-BE49-F238E27FC236}">
                <a16:creationId xmlns:a16="http://schemas.microsoft.com/office/drawing/2014/main" id="{ACB963E4-F99A-401C-8AFC-948D96AC91B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742932" y="3596827"/>
            <a:ext cx="522215" cy="522215"/>
          </a:xfrm>
          <a:prstGeom prst="rect">
            <a:avLst/>
          </a:prstGeom>
        </p:spPr>
      </p:pic>
      <p:pic>
        <p:nvPicPr>
          <p:cNvPr id="50" name="Gráfico 49" descr="Base de datos">
            <a:extLst>
              <a:ext uri="{FF2B5EF4-FFF2-40B4-BE49-F238E27FC236}">
                <a16:creationId xmlns:a16="http://schemas.microsoft.com/office/drawing/2014/main" id="{A969CDC6-09C0-4A4F-9B92-8D6C46C0008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026950" y="3177803"/>
            <a:ext cx="1253595" cy="1253595"/>
          </a:xfrm>
          <a:prstGeom prst="rect">
            <a:avLst/>
          </a:prstGeom>
        </p:spPr>
      </p:pic>
      <p:sp>
        <p:nvSpPr>
          <p:cNvPr id="51" name="Rectángulo 50">
            <a:extLst>
              <a:ext uri="{FF2B5EF4-FFF2-40B4-BE49-F238E27FC236}">
                <a16:creationId xmlns:a16="http://schemas.microsoft.com/office/drawing/2014/main" id="{DCEB7D45-84BD-476F-A8CF-62EF882C28F6}"/>
              </a:ext>
            </a:extLst>
          </p:cNvPr>
          <p:cNvSpPr/>
          <p:nvPr/>
        </p:nvSpPr>
        <p:spPr>
          <a:xfrm>
            <a:off x="6335959" y="2963919"/>
            <a:ext cx="147445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MX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Generar variación de las imágenes tomadas</a:t>
            </a:r>
            <a:endParaRPr lang="es-ES" sz="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D219D864-7E63-4A62-83C3-B42400D6223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762049" y="4056605"/>
            <a:ext cx="450986" cy="439640"/>
          </a:xfrm>
          <a:prstGeom prst="rect">
            <a:avLst/>
          </a:prstGeom>
        </p:spPr>
      </p:pic>
      <p:sp>
        <p:nvSpPr>
          <p:cNvPr id="54" name="Rectángulo 53">
            <a:extLst>
              <a:ext uri="{FF2B5EF4-FFF2-40B4-BE49-F238E27FC236}">
                <a16:creationId xmlns:a16="http://schemas.microsoft.com/office/drawing/2014/main" id="{08CC0BED-E405-4D4C-BE1C-A5EB22CA05D8}"/>
              </a:ext>
            </a:extLst>
          </p:cNvPr>
          <p:cNvSpPr/>
          <p:nvPr/>
        </p:nvSpPr>
        <p:spPr>
          <a:xfrm>
            <a:off x="6475808" y="4481117"/>
            <a:ext cx="125359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MX" sz="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0"/>
              </a:rPr>
              <a:t>https://es.wikipedia.org/wiki/ImageMagick</a:t>
            </a:r>
            <a:endParaRPr lang="es-MX" sz="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s-ES" sz="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6" name="Gráfico 55" descr="Documento">
            <a:extLst>
              <a:ext uri="{FF2B5EF4-FFF2-40B4-BE49-F238E27FC236}">
                <a16:creationId xmlns:a16="http://schemas.microsoft.com/office/drawing/2014/main" id="{265C38FA-E76A-4DE2-9DE5-37CC6900444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520785" y="3482671"/>
            <a:ext cx="618484" cy="618484"/>
          </a:xfrm>
          <a:prstGeom prst="rect">
            <a:avLst/>
          </a:prstGeom>
        </p:spPr>
      </p:pic>
      <p:sp>
        <p:nvSpPr>
          <p:cNvPr id="57" name="Flecha: a la derecha 56">
            <a:extLst>
              <a:ext uri="{FF2B5EF4-FFF2-40B4-BE49-F238E27FC236}">
                <a16:creationId xmlns:a16="http://schemas.microsoft.com/office/drawing/2014/main" id="{27FB0243-8141-45CA-B65A-9BF60D090225}"/>
              </a:ext>
            </a:extLst>
          </p:cNvPr>
          <p:cNvSpPr/>
          <p:nvPr/>
        </p:nvSpPr>
        <p:spPr>
          <a:xfrm>
            <a:off x="8079933" y="3747085"/>
            <a:ext cx="510329" cy="1739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095A14D0-F1CA-4E7C-BC24-F3882DF1898D}"/>
              </a:ext>
            </a:extLst>
          </p:cNvPr>
          <p:cNvSpPr/>
          <p:nvPr/>
        </p:nvSpPr>
        <p:spPr>
          <a:xfrm>
            <a:off x="8320741" y="3194384"/>
            <a:ext cx="97335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MX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 Generación Archivo CSV</a:t>
            </a:r>
            <a:endParaRPr lang="es-ES" sz="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0" name="Gráfico 59" descr="Vínculo">
            <a:extLst>
              <a:ext uri="{FF2B5EF4-FFF2-40B4-BE49-F238E27FC236}">
                <a16:creationId xmlns:a16="http://schemas.microsoft.com/office/drawing/2014/main" id="{63E0D3C3-AEAA-4C7B-8BFC-510C9DA3B22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439299" y="3575575"/>
            <a:ext cx="432676" cy="432676"/>
          </a:xfrm>
          <a:prstGeom prst="rect">
            <a:avLst/>
          </a:prstGeom>
        </p:spPr>
      </p:pic>
      <p:sp>
        <p:nvSpPr>
          <p:cNvPr id="61" name="Flecha: a la derecha 60">
            <a:extLst>
              <a:ext uri="{FF2B5EF4-FFF2-40B4-BE49-F238E27FC236}">
                <a16:creationId xmlns:a16="http://schemas.microsoft.com/office/drawing/2014/main" id="{D4F488D1-EA5C-4488-8D3C-F9A08AA80A51}"/>
              </a:ext>
            </a:extLst>
          </p:cNvPr>
          <p:cNvSpPr/>
          <p:nvPr/>
        </p:nvSpPr>
        <p:spPr>
          <a:xfrm>
            <a:off x="9084148" y="3746082"/>
            <a:ext cx="390871" cy="1739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3" name="Gráfico 62" descr="Caja fuerte">
            <a:extLst>
              <a:ext uri="{FF2B5EF4-FFF2-40B4-BE49-F238E27FC236}">
                <a16:creationId xmlns:a16="http://schemas.microsoft.com/office/drawing/2014/main" id="{FDDCF8EF-55CB-41B0-BC5C-0EC8B5E9FA7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9294091" y="4411387"/>
            <a:ext cx="733472" cy="733472"/>
          </a:xfrm>
          <a:prstGeom prst="rect">
            <a:avLst/>
          </a:prstGeom>
        </p:spPr>
      </p:pic>
      <p:sp>
        <p:nvSpPr>
          <p:cNvPr id="64" name="Flecha: a la derecha 63">
            <a:extLst>
              <a:ext uri="{FF2B5EF4-FFF2-40B4-BE49-F238E27FC236}">
                <a16:creationId xmlns:a16="http://schemas.microsoft.com/office/drawing/2014/main" id="{F8DB8CAC-B3E2-4587-A16E-EFE941AFC39B}"/>
              </a:ext>
            </a:extLst>
          </p:cNvPr>
          <p:cNvSpPr/>
          <p:nvPr/>
        </p:nvSpPr>
        <p:spPr>
          <a:xfrm rot="5400000">
            <a:off x="9460201" y="4121573"/>
            <a:ext cx="390871" cy="1739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4E6AABA9-66FA-478F-865F-B71FBF3ADCBC}"/>
              </a:ext>
            </a:extLst>
          </p:cNvPr>
          <p:cNvSpPr/>
          <p:nvPr/>
        </p:nvSpPr>
        <p:spPr>
          <a:xfrm>
            <a:off x="9182573" y="5140369"/>
            <a:ext cx="97335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MX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 Consolidación con Date set ya generados previamente</a:t>
            </a:r>
            <a:endParaRPr lang="es-ES" sz="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B63BCBA3-B9C9-4EF2-A885-675D78472CC9}"/>
              </a:ext>
            </a:extLst>
          </p:cNvPr>
          <p:cNvSpPr/>
          <p:nvPr/>
        </p:nvSpPr>
        <p:spPr>
          <a:xfrm>
            <a:off x="2979806" y="1725086"/>
            <a:ext cx="5849550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Proceso de generación de información </a:t>
            </a:r>
          </a:p>
          <a:p>
            <a:pPr algn="ctr"/>
            <a:r>
              <a:rPr lang="es-E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es-E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</a:t>
            </a:r>
            <a:r>
              <a:rPr lang="es-E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Set)</a:t>
            </a:r>
            <a:endParaRPr lang="es-E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5" name="Título 1">
            <a:extLst>
              <a:ext uri="{FF2B5EF4-FFF2-40B4-BE49-F238E27FC236}">
                <a16:creationId xmlns:a16="http://schemas.microsoft.com/office/drawing/2014/main" id="{7826B01C-39C0-4668-87D8-8CC8A980E283}"/>
              </a:ext>
            </a:extLst>
          </p:cNvPr>
          <p:cNvSpPr txBox="1">
            <a:spLocks/>
          </p:cNvSpPr>
          <p:nvPr/>
        </p:nvSpPr>
        <p:spPr>
          <a:xfrm>
            <a:off x="701542" y="596161"/>
            <a:ext cx="8458277" cy="10841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2800" u="sng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Diagrama de producción</a:t>
            </a:r>
            <a:br>
              <a:rPr lang="es-CO" sz="2800" b="1" kern="0" dirty="0">
                <a:latin typeface="Arial" panose="020B0604020202020204" pitchFamily="34" charset="0"/>
              </a:rPr>
            </a:b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405258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Cámara">
            <a:extLst>
              <a:ext uri="{FF2B5EF4-FFF2-40B4-BE49-F238E27FC236}">
                <a16:creationId xmlns:a16="http://schemas.microsoft.com/office/drawing/2014/main" id="{68AEA3F3-3F1B-46B7-B348-76A10437C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6986" y="2999765"/>
            <a:ext cx="510329" cy="51032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E63B986-248F-4E52-8BAD-57169D2315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3398" b="67672"/>
          <a:stretch/>
        </p:blipFill>
        <p:spPr>
          <a:xfrm>
            <a:off x="3871359" y="3037620"/>
            <a:ext cx="393946" cy="363348"/>
          </a:xfrm>
          <a:prstGeom prst="rect">
            <a:avLst/>
          </a:prstGeom>
        </p:spPr>
      </p:pic>
      <p:sp>
        <p:nvSpPr>
          <p:cNvPr id="14" name="Cerrar llave 13">
            <a:extLst>
              <a:ext uri="{FF2B5EF4-FFF2-40B4-BE49-F238E27FC236}">
                <a16:creationId xmlns:a16="http://schemas.microsoft.com/office/drawing/2014/main" id="{586E6B85-69D9-45E6-ABA1-E60619866333}"/>
              </a:ext>
            </a:extLst>
          </p:cNvPr>
          <p:cNvSpPr/>
          <p:nvPr/>
        </p:nvSpPr>
        <p:spPr>
          <a:xfrm>
            <a:off x="4202701" y="2886848"/>
            <a:ext cx="307246" cy="7609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5D97739E-5F30-4187-BDDF-1D634C48072E}"/>
              </a:ext>
            </a:extLst>
          </p:cNvPr>
          <p:cNvSpPr/>
          <p:nvPr/>
        </p:nvSpPr>
        <p:spPr>
          <a:xfrm>
            <a:off x="4296021" y="2569728"/>
            <a:ext cx="100613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</a:t>
            </a:r>
            <a:r>
              <a:rPr lang="es-ES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Imagen símbolo de la persona</a:t>
            </a:r>
            <a:endParaRPr lang="es-ES" sz="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1" name="Gráfico 30" descr="Transferencia">
            <a:extLst>
              <a:ext uri="{FF2B5EF4-FFF2-40B4-BE49-F238E27FC236}">
                <a16:creationId xmlns:a16="http://schemas.microsoft.com/office/drawing/2014/main" id="{F366932C-616F-4AE5-82A0-7DCC94DCC4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93951" y="3007944"/>
            <a:ext cx="522215" cy="522215"/>
          </a:xfrm>
          <a:prstGeom prst="rect">
            <a:avLst/>
          </a:prstGeom>
        </p:spPr>
      </p:pic>
      <p:sp>
        <p:nvSpPr>
          <p:cNvPr id="37" name="Abrir llave 36">
            <a:extLst>
              <a:ext uri="{FF2B5EF4-FFF2-40B4-BE49-F238E27FC236}">
                <a16:creationId xmlns:a16="http://schemas.microsoft.com/office/drawing/2014/main" id="{DF3A8186-2076-4FE2-B0A2-A01FB7127E51}"/>
              </a:ext>
            </a:extLst>
          </p:cNvPr>
          <p:cNvSpPr/>
          <p:nvPr/>
        </p:nvSpPr>
        <p:spPr>
          <a:xfrm>
            <a:off x="5653481" y="2956862"/>
            <a:ext cx="548077" cy="5941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B46D9223-776E-4D9F-BDBE-8D1D56F77D71}"/>
              </a:ext>
            </a:extLst>
          </p:cNvPr>
          <p:cNvSpPr/>
          <p:nvPr/>
        </p:nvSpPr>
        <p:spPr>
          <a:xfrm>
            <a:off x="5800547" y="2496598"/>
            <a:ext cx="84221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s-ES" sz="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Escalamiento de grises</a:t>
            </a:r>
          </a:p>
        </p:txBody>
      </p:sp>
      <p:sp>
        <p:nvSpPr>
          <p:cNvPr id="42" name="Abrir llave 41">
            <a:extLst>
              <a:ext uri="{FF2B5EF4-FFF2-40B4-BE49-F238E27FC236}">
                <a16:creationId xmlns:a16="http://schemas.microsoft.com/office/drawing/2014/main" id="{3B35169C-B2BB-465A-B9C4-B5326CD8C973}"/>
              </a:ext>
            </a:extLst>
          </p:cNvPr>
          <p:cNvSpPr/>
          <p:nvPr/>
        </p:nvSpPr>
        <p:spPr>
          <a:xfrm rot="10800000">
            <a:off x="6253160" y="2951854"/>
            <a:ext cx="548077" cy="5941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ABCB5DB3-8F6E-45B9-84CF-F9A9C549FC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1783" y="3086291"/>
            <a:ext cx="259746" cy="266005"/>
          </a:xfrm>
          <a:prstGeom prst="rect">
            <a:avLst/>
          </a:prstGeom>
        </p:spPr>
      </p:pic>
      <p:pic>
        <p:nvPicPr>
          <p:cNvPr id="49" name="Gráfico 48" descr="Transferencia">
            <a:extLst>
              <a:ext uri="{FF2B5EF4-FFF2-40B4-BE49-F238E27FC236}">
                <a16:creationId xmlns:a16="http://schemas.microsoft.com/office/drawing/2014/main" id="{ACB963E4-F99A-401C-8AFC-948D96AC91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05030" y="2974933"/>
            <a:ext cx="522215" cy="522215"/>
          </a:xfrm>
          <a:prstGeom prst="rect">
            <a:avLst/>
          </a:prstGeom>
        </p:spPr>
      </p:pic>
      <p:sp>
        <p:nvSpPr>
          <p:cNvPr id="51" name="Rectángulo 50">
            <a:extLst>
              <a:ext uri="{FF2B5EF4-FFF2-40B4-BE49-F238E27FC236}">
                <a16:creationId xmlns:a16="http://schemas.microsoft.com/office/drawing/2014/main" id="{DCEB7D45-84BD-476F-A8CF-62EF882C28F6}"/>
              </a:ext>
            </a:extLst>
          </p:cNvPr>
          <p:cNvSpPr/>
          <p:nvPr/>
        </p:nvSpPr>
        <p:spPr>
          <a:xfrm>
            <a:off x="6809867" y="2651932"/>
            <a:ext cx="1474454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MX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Evaluar en el modelo</a:t>
            </a:r>
            <a:endParaRPr lang="es-ES" sz="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6" name="Gráfico 55" descr="Documento">
            <a:extLst>
              <a:ext uri="{FF2B5EF4-FFF2-40B4-BE49-F238E27FC236}">
                <a16:creationId xmlns:a16="http://schemas.microsoft.com/office/drawing/2014/main" id="{265C38FA-E76A-4DE2-9DE5-37CC690044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45751" y="4046426"/>
            <a:ext cx="618484" cy="618484"/>
          </a:xfrm>
          <a:prstGeom prst="rect">
            <a:avLst/>
          </a:prstGeom>
        </p:spPr>
      </p:pic>
      <p:sp>
        <p:nvSpPr>
          <p:cNvPr id="57" name="Flecha: a la derecha 56">
            <a:extLst>
              <a:ext uri="{FF2B5EF4-FFF2-40B4-BE49-F238E27FC236}">
                <a16:creationId xmlns:a16="http://schemas.microsoft.com/office/drawing/2014/main" id="{27FB0243-8141-45CA-B65A-9BF60D090225}"/>
              </a:ext>
            </a:extLst>
          </p:cNvPr>
          <p:cNvSpPr/>
          <p:nvPr/>
        </p:nvSpPr>
        <p:spPr>
          <a:xfrm rot="5400000">
            <a:off x="7291929" y="3816014"/>
            <a:ext cx="510329" cy="1739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Flecha: a la derecha 60">
            <a:extLst>
              <a:ext uri="{FF2B5EF4-FFF2-40B4-BE49-F238E27FC236}">
                <a16:creationId xmlns:a16="http://schemas.microsoft.com/office/drawing/2014/main" id="{D4F488D1-EA5C-4488-8D3C-F9A08AA80A51}"/>
              </a:ext>
            </a:extLst>
          </p:cNvPr>
          <p:cNvSpPr/>
          <p:nvPr/>
        </p:nvSpPr>
        <p:spPr>
          <a:xfrm rot="10800000">
            <a:off x="5384638" y="4360555"/>
            <a:ext cx="1108955" cy="1800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B63BCBA3-B9C9-4EF2-A885-675D78472CC9}"/>
              </a:ext>
            </a:extLst>
          </p:cNvPr>
          <p:cNvSpPr/>
          <p:nvPr/>
        </p:nvSpPr>
        <p:spPr>
          <a:xfrm>
            <a:off x="3379731" y="1800587"/>
            <a:ext cx="504971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Proceso </a:t>
            </a:r>
            <a:r>
              <a:rPr lang="es-E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aplicación en producción</a:t>
            </a:r>
            <a:endParaRPr lang="es-E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Gráfico 2" descr="Diagrama de red">
            <a:extLst>
              <a:ext uri="{FF2B5EF4-FFF2-40B4-BE49-F238E27FC236}">
                <a16:creationId xmlns:a16="http://schemas.microsoft.com/office/drawing/2014/main" id="{B747F629-ED06-4FB5-A783-6F66E90261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37450" y="2778840"/>
            <a:ext cx="914400" cy="914400"/>
          </a:xfrm>
          <a:prstGeom prst="rect">
            <a:avLst/>
          </a:prstGeom>
        </p:spPr>
      </p:pic>
      <p:sp>
        <p:nvSpPr>
          <p:cNvPr id="43" name="Rectángulo 42">
            <a:extLst>
              <a:ext uri="{FF2B5EF4-FFF2-40B4-BE49-F238E27FC236}">
                <a16:creationId xmlns:a16="http://schemas.microsoft.com/office/drawing/2014/main" id="{5E248AD3-C2E9-48C7-8152-20DC5D464F9E}"/>
              </a:ext>
            </a:extLst>
          </p:cNvPr>
          <p:cNvSpPr/>
          <p:nvPr/>
        </p:nvSpPr>
        <p:spPr>
          <a:xfrm>
            <a:off x="6954993" y="4276964"/>
            <a:ext cx="1474454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MX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Generar la salida</a:t>
            </a:r>
            <a:endParaRPr lang="es-ES" sz="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Gráfico 5" descr="Usuario">
            <a:extLst>
              <a:ext uri="{FF2B5EF4-FFF2-40B4-BE49-F238E27FC236}">
                <a16:creationId xmlns:a16="http://schemas.microsoft.com/office/drawing/2014/main" id="{C6DF00F2-D8E2-495B-A0E9-99195C53EC0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07126" y="3901983"/>
            <a:ext cx="685742" cy="685742"/>
          </a:xfrm>
          <a:prstGeom prst="rect">
            <a:avLst/>
          </a:prstGeom>
        </p:spPr>
      </p:pic>
      <p:sp>
        <p:nvSpPr>
          <p:cNvPr id="45" name="Rectángulo 44">
            <a:extLst>
              <a:ext uri="{FF2B5EF4-FFF2-40B4-BE49-F238E27FC236}">
                <a16:creationId xmlns:a16="http://schemas.microsoft.com/office/drawing/2014/main" id="{3BE4943B-0350-459E-A91A-C1A448274993}"/>
              </a:ext>
            </a:extLst>
          </p:cNvPr>
          <p:cNvSpPr/>
          <p:nvPr/>
        </p:nvSpPr>
        <p:spPr>
          <a:xfrm>
            <a:off x="3546928" y="4512063"/>
            <a:ext cx="1006139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Usuario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75B771A8-B746-4C97-A873-CE41FD8E558F}"/>
              </a:ext>
            </a:extLst>
          </p:cNvPr>
          <p:cNvSpPr/>
          <p:nvPr/>
        </p:nvSpPr>
        <p:spPr>
          <a:xfrm>
            <a:off x="5398697" y="4046426"/>
            <a:ext cx="115767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MX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 Mostrar la salida al usuario</a:t>
            </a:r>
            <a:endParaRPr lang="es-ES" sz="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52AE8D4-DBAC-481C-8820-7139623E0093}"/>
              </a:ext>
            </a:extLst>
          </p:cNvPr>
          <p:cNvSpPr/>
          <p:nvPr/>
        </p:nvSpPr>
        <p:spPr>
          <a:xfrm>
            <a:off x="5001201" y="3911194"/>
            <a:ext cx="34336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Gráfico 10" descr="Ojo">
            <a:extLst>
              <a:ext uri="{FF2B5EF4-FFF2-40B4-BE49-F238E27FC236}">
                <a16:creationId xmlns:a16="http://schemas.microsoft.com/office/drawing/2014/main" id="{3DF528FA-5077-4C5F-85DE-48B8C35C1DC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352949" y="4158171"/>
            <a:ext cx="471569" cy="471569"/>
          </a:xfrm>
          <a:prstGeom prst="rect">
            <a:avLst/>
          </a:prstGeom>
        </p:spPr>
      </p:pic>
      <p:sp>
        <p:nvSpPr>
          <p:cNvPr id="52" name="Flecha: a la derecha 51">
            <a:extLst>
              <a:ext uri="{FF2B5EF4-FFF2-40B4-BE49-F238E27FC236}">
                <a16:creationId xmlns:a16="http://schemas.microsoft.com/office/drawing/2014/main" id="{462B474B-9E9E-470B-88D8-DB455F247361}"/>
              </a:ext>
            </a:extLst>
          </p:cNvPr>
          <p:cNvSpPr/>
          <p:nvPr/>
        </p:nvSpPr>
        <p:spPr>
          <a:xfrm rot="16200000">
            <a:off x="3853935" y="3657488"/>
            <a:ext cx="363347" cy="122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Abrir llave 11">
            <a:extLst>
              <a:ext uri="{FF2B5EF4-FFF2-40B4-BE49-F238E27FC236}">
                <a16:creationId xmlns:a16="http://schemas.microsoft.com/office/drawing/2014/main" id="{F24940F9-BDF3-4C5C-B2F3-25DB60E28D6A}"/>
              </a:ext>
            </a:extLst>
          </p:cNvPr>
          <p:cNvSpPr/>
          <p:nvPr/>
        </p:nvSpPr>
        <p:spPr>
          <a:xfrm>
            <a:off x="4877107" y="3835690"/>
            <a:ext cx="238812" cy="11576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AC37DB90-0A75-442B-89DF-78FA32996977}"/>
              </a:ext>
            </a:extLst>
          </p:cNvPr>
          <p:cNvSpPr txBox="1">
            <a:spLocks/>
          </p:cNvSpPr>
          <p:nvPr/>
        </p:nvSpPr>
        <p:spPr>
          <a:xfrm>
            <a:off x="828176" y="446636"/>
            <a:ext cx="8458277" cy="11555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2800" u="sng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Diagrama de producción</a:t>
            </a:r>
            <a:br>
              <a:rPr lang="es-CO" sz="2800" b="1" kern="0" dirty="0">
                <a:latin typeface="Arial" panose="020B0604020202020204" pitchFamily="34" charset="0"/>
              </a:rPr>
            </a:b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10718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3285B5-B35A-40F8-BA74-EFAC9A717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Otras soluciones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C06F66-D988-41FA-9CEC-CF6819C4B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03" y="1554857"/>
            <a:ext cx="10119297" cy="3871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Proyecto publicado en </a:t>
            </a:r>
            <a:r>
              <a:rPr lang="es-ES" sz="12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towards</a:t>
            </a:r>
            <a:r>
              <a:rPr lang="es-ES" sz="12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data </a:t>
            </a:r>
            <a:r>
              <a:rPr lang="es-ES" sz="12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Science</a:t>
            </a:r>
            <a:r>
              <a:rPr lang="es-E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(“</a:t>
            </a:r>
            <a:r>
              <a:rPr lang="es-ES" sz="12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toward</a:t>
            </a:r>
            <a:r>
              <a:rPr lang="es-ES" sz="12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 Data </a:t>
            </a:r>
            <a:r>
              <a:rPr lang="es-ES" sz="12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Science</a:t>
            </a:r>
            <a:r>
              <a:rPr lang="es-E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”), nombrado como (“</a:t>
            </a:r>
            <a:r>
              <a:rPr lang="es-ES" sz="1200" b="1" i="1" dirty="0"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ASL American Sign </a:t>
            </a:r>
            <a:r>
              <a:rPr lang="es-ES" sz="1200" b="1" i="1" dirty="0" err="1"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Language</a:t>
            </a:r>
            <a:r>
              <a:rPr lang="es-ES" sz="1200" b="1" i="1" dirty="0"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 Hand </a:t>
            </a:r>
            <a:r>
              <a:rPr lang="es-ES" sz="1200" b="1" i="1" dirty="0" err="1"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Gesture</a:t>
            </a:r>
            <a:r>
              <a:rPr lang="es-ES" sz="1200" b="1" i="1" dirty="0"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 </a:t>
            </a:r>
            <a:r>
              <a:rPr lang="es-ES" sz="1200" b="1" i="1" dirty="0" err="1"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Recognition</a:t>
            </a:r>
            <a:r>
              <a:rPr lang="es-E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”)</a:t>
            </a:r>
          </a:p>
          <a:p>
            <a:pPr marL="0" indent="0">
              <a:buNone/>
            </a:pPr>
            <a:endParaRPr lang="es-ES" sz="12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es-MX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Este proyecto el Data Set se encontraba en forma de imágenes y lo que plantearon fue entrenar una red neuronal convolucional (CNN) para identificar los signos:</a:t>
            </a:r>
            <a:endParaRPr lang="es-E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s-E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s-ES" sz="12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s-CO" sz="12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32E584D-B355-4CDB-BCFE-F6689C9E3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75158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7169" name="image1.png">
            <a:extLst>
              <a:ext uri="{FF2B5EF4-FFF2-40B4-BE49-F238E27FC236}">
                <a16:creationId xmlns:a16="http://schemas.microsoft.com/office/drawing/2014/main" id="{FF1F1A3C-BF1E-44C2-895E-9476327F9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208789"/>
            <a:ext cx="573405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8C4CEB7B-769A-4E6F-8DE6-FCA4BA3CB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6108452"/>
            <a:ext cx="5366759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O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Fuente: </a:t>
            </a:r>
            <a:r>
              <a:rPr kumimoji="0" lang="es-ES" altLang="es-CO" sz="7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https://towardsdatascience.com/american-sign-language-hand-gesture-recognition-f1c4468fb177</a:t>
            </a:r>
            <a:endParaRPr kumimoji="0" lang="es-ES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608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3285B5-B35A-40F8-BA74-EFAC9A717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Otras soluciones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C06F66-D988-41FA-9CEC-CF6819C4B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10" y="1648861"/>
            <a:ext cx="10119297" cy="3871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Como referencia del manejo del Data Set en el proyecto, se indicó por parte de los autores lo siguiente, el Data Set se partió en 3 grupos:</a:t>
            </a:r>
          </a:p>
          <a:p>
            <a:pPr marL="0" indent="0">
              <a:buNone/>
            </a:pPr>
            <a:r>
              <a:rPr lang="es-MX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1.	El conjunto de datos de entrenamiento.</a:t>
            </a:r>
          </a:p>
          <a:p>
            <a:pPr marL="0" indent="0">
              <a:buNone/>
            </a:pPr>
            <a:r>
              <a:rPr lang="es-MX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2.	El conjunto de datos de validación.</a:t>
            </a:r>
          </a:p>
          <a:p>
            <a:pPr marL="0" indent="0">
              <a:buNone/>
            </a:pPr>
            <a:r>
              <a:rPr lang="es-MX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3.	El conjunto de datos de pruebas o testeo.</a:t>
            </a:r>
          </a:p>
          <a:p>
            <a:pPr marL="0" indent="0">
              <a:buNone/>
            </a:pPr>
            <a:endParaRPr lang="es-E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es-MX" sz="1200" dirty="0">
                <a:latin typeface="Arial" panose="020B0604020202020204" pitchFamily="34" charset="0"/>
              </a:rPr>
              <a:t>En el modelo propuesto en este proyecto se definió 2 momentos:</a:t>
            </a:r>
          </a:p>
          <a:p>
            <a:pPr marL="0" indent="0">
              <a:buNone/>
            </a:pPr>
            <a:r>
              <a:rPr lang="es-MX" sz="1200" dirty="0">
                <a:latin typeface="Arial" panose="020B0604020202020204" pitchFamily="34" charset="0"/>
              </a:rPr>
              <a:t>1.	Identificar primero si el signo es un signo de una mano o dos manos,</a:t>
            </a:r>
          </a:p>
          <a:p>
            <a:pPr marL="0" indent="0">
              <a:buNone/>
            </a:pPr>
            <a:r>
              <a:rPr lang="es-MX" sz="1200" dirty="0">
                <a:latin typeface="Arial" panose="020B0604020202020204" pitchFamily="34" charset="0"/>
              </a:rPr>
              <a:t>2.	Identificar el signo en si.</a:t>
            </a:r>
          </a:p>
          <a:p>
            <a:pPr marL="0" indent="0">
              <a:buNone/>
            </a:pPr>
            <a:r>
              <a:rPr lang="es-MX" sz="1200" dirty="0">
                <a:latin typeface="Arial" panose="020B0604020202020204" pitchFamily="34" charset="0"/>
              </a:rPr>
              <a:t>En el modelo final propuesto se indicaron los siguientes resultados:</a:t>
            </a:r>
          </a:p>
          <a:p>
            <a:pPr marL="0" indent="0">
              <a:buNone/>
            </a:pPr>
            <a:endParaRPr lang="es-MX" sz="1200" dirty="0"/>
          </a:p>
          <a:p>
            <a:pPr marL="0" indent="0">
              <a:buNone/>
            </a:pPr>
            <a:r>
              <a:rPr lang="es-MX" sz="1200" dirty="0"/>
              <a:t>	</a:t>
            </a:r>
          </a:p>
          <a:p>
            <a:pPr marL="0" indent="0">
              <a:buNone/>
            </a:pPr>
            <a:endParaRPr lang="es-CO" sz="12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32E584D-B355-4CDB-BCFE-F6689C9E3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75158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4" name="Cerrar llave 13">
            <a:extLst>
              <a:ext uri="{FF2B5EF4-FFF2-40B4-BE49-F238E27FC236}">
                <a16:creationId xmlns:a16="http://schemas.microsoft.com/office/drawing/2014/main" id="{3E13E6D8-29A2-43B1-8D2B-144D96719FF2}"/>
              </a:ext>
            </a:extLst>
          </p:cNvPr>
          <p:cNvSpPr/>
          <p:nvPr/>
        </p:nvSpPr>
        <p:spPr>
          <a:xfrm>
            <a:off x="4101982" y="2025917"/>
            <a:ext cx="240706" cy="47625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CO"/>
          </a:p>
        </p:txBody>
      </p:sp>
      <p:sp>
        <p:nvSpPr>
          <p:cNvPr id="15" name="Cuadro de texto 8">
            <a:extLst>
              <a:ext uri="{FF2B5EF4-FFF2-40B4-BE49-F238E27FC236}">
                <a16:creationId xmlns:a16="http://schemas.microsoft.com/office/drawing/2014/main" id="{C5D9A48C-7E0E-417A-86D2-A0D5B71B89CE}"/>
              </a:ext>
            </a:extLst>
          </p:cNvPr>
          <p:cNvSpPr txBox="1"/>
          <p:nvPr/>
        </p:nvSpPr>
        <p:spPr>
          <a:xfrm>
            <a:off x="3916052" y="2112264"/>
            <a:ext cx="2486826" cy="270459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s-CO" sz="1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80% de los datos originales</a:t>
            </a:r>
            <a:endParaRPr lang="es-CO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6" name="Cuadro de texto 10">
            <a:extLst>
              <a:ext uri="{FF2B5EF4-FFF2-40B4-BE49-F238E27FC236}">
                <a16:creationId xmlns:a16="http://schemas.microsoft.com/office/drawing/2014/main" id="{E59B77A8-6493-4C6C-BFA0-A9C60F314EA8}"/>
              </a:ext>
            </a:extLst>
          </p:cNvPr>
          <p:cNvSpPr txBox="1"/>
          <p:nvPr/>
        </p:nvSpPr>
        <p:spPr>
          <a:xfrm>
            <a:off x="3931066" y="2533737"/>
            <a:ext cx="3476625" cy="47625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0">
              <a:lnSpc>
                <a:spcPct val="115000"/>
              </a:lnSpc>
            </a:pPr>
            <a:r>
              <a:rPr lang="es-CO" sz="1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20% de los datos orinales, aprox. 7000 muestras</a:t>
            </a:r>
            <a:endParaRPr lang="es-CO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" name="Cerrar llave 16">
            <a:extLst>
              <a:ext uri="{FF2B5EF4-FFF2-40B4-BE49-F238E27FC236}">
                <a16:creationId xmlns:a16="http://schemas.microsoft.com/office/drawing/2014/main" id="{DDD53819-01AD-483B-8DFE-C29B16284E52}"/>
              </a:ext>
            </a:extLst>
          </p:cNvPr>
          <p:cNvSpPr/>
          <p:nvPr/>
        </p:nvSpPr>
        <p:spPr>
          <a:xfrm>
            <a:off x="4101982" y="2605506"/>
            <a:ext cx="240706" cy="29216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CO"/>
          </a:p>
        </p:txBody>
      </p:sp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E2D280B3-1987-4134-8372-86B26D96F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034905"/>
              </p:ext>
            </p:extLst>
          </p:nvPr>
        </p:nvGraphicFramePr>
        <p:xfrm>
          <a:off x="2018482" y="4574413"/>
          <a:ext cx="5727065" cy="3531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8810">
                  <a:extLst>
                    <a:ext uri="{9D8B030D-6E8A-4147-A177-3AD203B41FA5}">
                      <a16:colId xmlns:a16="http://schemas.microsoft.com/office/drawing/2014/main" val="4140980849"/>
                    </a:ext>
                  </a:extLst>
                </a:gridCol>
                <a:gridCol w="1908810">
                  <a:extLst>
                    <a:ext uri="{9D8B030D-6E8A-4147-A177-3AD203B41FA5}">
                      <a16:colId xmlns:a16="http://schemas.microsoft.com/office/drawing/2014/main" val="279249292"/>
                    </a:ext>
                  </a:extLst>
                </a:gridCol>
                <a:gridCol w="1909445">
                  <a:extLst>
                    <a:ext uri="{9D8B030D-6E8A-4147-A177-3AD203B41FA5}">
                      <a16:colId xmlns:a16="http://schemas.microsoft.com/office/drawing/2014/main" val="4546843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UNA MANO</a:t>
                      </a:r>
                      <a:endParaRPr lang="es-CO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DOS MANOS</a:t>
                      </a:r>
                      <a:endParaRPr lang="es-CO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2951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PRECISIÓN</a:t>
                      </a:r>
                      <a:endParaRPr lang="es-CO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88.9%</a:t>
                      </a:r>
                      <a:endParaRPr lang="es-CO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100" dirty="0">
                          <a:effectLst/>
                        </a:rPr>
                        <a:t>79.0%</a:t>
                      </a:r>
                      <a:endParaRPr lang="es-CO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149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37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ABA500C-0ADF-4F26-84E3-098EDB2B3CDE}"/>
              </a:ext>
            </a:extLst>
          </p:cNvPr>
          <p:cNvSpPr txBox="1">
            <a:spLocks/>
          </p:cNvSpPr>
          <p:nvPr/>
        </p:nvSpPr>
        <p:spPr>
          <a:xfrm>
            <a:off x="677174" y="446636"/>
            <a:ext cx="8458277" cy="11555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2800" u="sng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Conjunto de datos Data Set</a:t>
            </a:r>
            <a:br>
              <a:rPr lang="es-CO" sz="2800" b="1" kern="0" dirty="0">
                <a:latin typeface="Arial" panose="020B0604020202020204" pitchFamily="34" charset="0"/>
              </a:rPr>
            </a:br>
            <a:endParaRPr lang="es-CO" sz="28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1C042EE-C40F-4A29-8717-6D179875140C}"/>
              </a:ext>
            </a:extLst>
          </p:cNvPr>
          <p:cNvSpPr txBox="1"/>
          <p:nvPr/>
        </p:nvSpPr>
        <p:spPr>
          <a:xfrm>
            <a:off x="677174" y="1501629"/>
            <a:ext cx="91715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El conjunto de datos presenta un campo de etiquetas u objetivos que van desde la posición 0 a la 25, donde cada uno representa una letra alfabética de la A la Z, es importante resaltar que las posiciones </a:t>
            </a:r>
            <a:r>
              <a:rPr lang="es-ES" sz="12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9 = J</a:t>
            </a:r>
            <a:r>
              <a:rPr lang="es-E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 </a:t>
            </a:r>
            <a:r>
              <a:rPr lang="es-ES" sz="12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25 = Z</a:t>
            </a:r>
            <a:r>
              <a:rPr lang="es-E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no se representarán dado que requieren un movimiento gestual para su representación. El conjunto de datos presenta </a:t>
            </a:r>
            <a:r>
              <a:rPr lang="es-ES" sz="12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34.629</a:t>
            </a:r>
            <a:r>
              <a:rPr lang="es-E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muestras debidamente etiquetados. Para nuestro caso lo que se realizó fue tomar el Data Set del (“</a:t>
            </a:r>
            <a:r>
              <a:rPr lang="es-ES" sz="12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sign-language-mnist</a:t>
            </a:r>
            <a:r>
              <a:rPr lang="es-E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”) lo unificamos para así poder manipular un solo conjuntos de muestras, el cual se dividirá en dos subconjuntos (Entrenamiento y validación) al momento de generar todos los pasos del modelo a implementar.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s-CO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E58BCAD-7AD9-4058-AA80-30AE3FC6A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3073" name="image6.png">
            <a:extLst>
              <a:ext uri="{FF2B5EF4-FFF2-40B4-BE49-F238E27FC236}">
                <a16:creationId xmlns:a16="http://schemas.microsoft.com/office/drawing/2014/main" id="{563509F7-65DE-47A0-9E68-2F5FBF38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858" y="3196206"/>
            <a:ext cx="3655611" cy="2593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D9DA20E8-12DA-4263-AF19-A7B77F090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502" y="5717963"/>
            <a:ext cx="519278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O" sz="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Fuente: </a:t>
            </a:r>
            <a:r>
              <a:rPr kumimoji="0" lang="es-ES" altLang="es-CO" sz="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https://www.kaggle.com/datamunge/sign-language-mnist?select=amer_sign2.png</a:t>
            </a:r>
            <a:endParaRPr kumimoji="0" lang="es-ES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A5873F-887B-4831-A24B-FF1AF8F56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3076" name="image2.png">
            <a:extLst>
              <a:ext uri="{FF2B5EF4-FFF2-40B4-BE49-F238E27FC236}">
                <a16:creationId xmlns:a16="http://schemas.microsoft.com/office/drawing/2014/main" id="{2A65CF98-F405-424B-BCF3-200F0D2DD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728" y="3196206"/>
            <a:ext cx="3651029" cy="252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7952631F-B080-4C1A-B47C-18AA4C82F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0350" y="5717964"/>
            <a:ext cx="4739780" cy="215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O" sz="8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Fuente: </a:t>
            </a:r>
            <a:r>
              <a:rPr kumimoji="0" lang="es-ES" altLang="es-CO" sz="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6"/>
              </a:rPr>
              <a:t>https://www.kaggle.com/datamunge/sign-language-mnist?select=amer_sign3.png</a:t>
            </a:r>
            <a:endParaRPr kumimoji="0" lang="es-ES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945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792</Words>
  <Application>Microsoft Office PowerPoint</Application>
  <PresentationFormat>Panorámica</PresentationFormat>
  <Paragraphs>69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Faceta</vt:lpstr>
      <vt:lpstr>Lenguaje de señas MNIST Reemplazo directo para MNIST para tareas de reconocimiento de gestos con las manos  (“sign-language-mnist”)  </vt:lpstr>
      <vt:lpstr>Lenguaje de señas MNIST</vt:lpstr>
      <vt:lpstr>¿Por qué este problema? </vt:lpstr>
      <vt:lpstr>¿Por qué este problema? </vt:lpstr>
      <vt:lpstr>Presentación de PowerPoint</vt:lpstr>
      <vt:lpstr>Presentación de PowerPoint</vt:lpstr>
      <vt:lpstr>Otras soluciones del problema</vt:lpstr>
      <vt:lpstr>Otras soluciones del problema</vt:lpstr>
      <vt:lpstr>Presentación de PowerPoint</vt:lpstr>
      <vt:lpstr>Presentación de PowerPoint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9</cp:revision>
  <dcterms:created xsi:type="dcterms:W3CDTF">2021-04-25T02:21:44Z</dcterms:created>
  <dcterms:modified xsi:type="dcterms:W3CDTF">2021-05-01T05:50:30Z</dcterms:modified>
</cp:coreProperties>
</file>