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1148000" cy="274320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2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Jankowski" initials="EJ" lastIdx="1" clrIdx="0">
    <p:extLst>
      <p:ext uri="{19B8F6BF-5375-455C-9EA6-DF929625EA0E}">
        <p15:presenceInfo xmlns:p15="http://schemas.microsoft.com/office/powerpoint/2012/main" userId="S::ericjankowski@boisestate.edu::a0ddec9a-da59-4c7b-995d-42b5ad8c0812" providerId="AD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08"/>
    <a:srgbClr val="D64309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6"/>
    <p:restoredTop sz="94676"/>
  </p:normalViewPr>
  <p:slideViewPr>
    <p:cSldViewPr snapToGrid="0" snapToObjects="1" showGuides="1">
      <p:cViewPr varScale="1">
        <p:scale>
          <a:sx n="28" d="100"/>
          <a:sy n="28" d="100"/>
        </p:scale>
        <p:origin x="1092" y="114"/>
      </p:cViewPr>
      <p:guideLst>
        <p:guide orient="horz" pos="8640"/>
        <p:guide pos="1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4489452"/>
            <a:ext cx="349758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4408152"/>
            <a:ext cx="30861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460500"/>
            <a:ext cx="887253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460500"/>
            <a:ext cx="26103263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6838958"/>
            <a:ext cx="354901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18357858"/>
            <a:ext cx="354901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7302500"/>
            <a:ext cx="174879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7302500"/>
            <a:ext cx="174879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460506"/>
            <a:ext cx="354901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6724652"/>
            <a:ext cx="1740753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0020300"/>
            <a:ext cx="1740753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6724652"/>
            <a:ext cx="174932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0020300"/>
            <a:ext cx="1749326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3949706"/>
            <a:ext cx="2083117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3949706"/>
            <a:ext cx="2083117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460506"/>
            <a:ext cx="354901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7302500"/>
            <a:ext cx="354901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206B-B34A-8947-B81E-474EB26A1B78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25425406"/>
            <a:ext cx="138874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F2B5-49D4-4246-8FAE-0647F9133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9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B68FB-4D2C-7647-9D0E-776044A94351}"/>
              </a:ext>
            </a:extLst>
          </p:cNvPr>
          <p:cNvSpPr>
            <a:spLocks noChangeAspect="1"/>
          </p:cNvSpPr>
          <p:nvPr/>
        </p:nvSpPr>
        <p:spPr>
          <a:xfrm>
            <a:off x="129036" y="0"/>
            <a:ext cx="8954482" cy="27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Automating Transferable Coarse-Model Generation and Back-Mapping with an Open Source Toolchain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Michael Henry, Jenny Fothergill, Chris Jones, and Eric Jankowski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Aims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Experimentally relevant structure predictions enabled with coarse-grained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tx1"/>
                </a:solidFill>
              </a:rPr>
              <a:t>T</a:t>
            </a:r>
            <a:r>
              <a:rPr lang="en-US" sz="4800" dirty="0">
                <a:solidFill>
                  <a:schemeClr val="tx1"/>
                </a:solidFill>
              </a:rPr>
              <a:t>ransferable, </a:t>
            </a:r>
            <a:r>
              <a:rPr lang="en-US" sz="4800" b="1" dirty="0">
                <a:solidFill>
                  <a:schemeClr val="tx1"/>
                </a:solidFill>
              </a:rPr>
              <a:t>R</a:t>
            </a:r>
            <a:r>
              <a:rPr lang="en-US" sz="4800" dirty="0">
                <a:solidFill>
                  <a:schemeClr val="tx1"/>
                </a:solidFill>
              </a:rPr>
              <a:t>eproducible, </a:t>
            </a:r>
            <a:r>
              <a:rPr lang="en-US" sz="4800" b="1" dirty="0">
                <a:solidFill>
                  <a:schemeClr val="tx1"/>
                </a:solidFill>
              </a:rPr>
              <a:t>U</a:t>
            </a:r>
            <a:r>
              <a:rPr lang="en-US" sz="4800" dirty="0">
                <a:solidFill>
                  <a:schemeClr val="tx1"/>
                </a:solidFill>
              </a:rPr>
              <a:t>sable, </a:t>
            </a:r>
            <a:r>
              <a:rPr lang="en-US" sz="4800" b="1" dirty="0">
                <a:solidFill>
                  <a:schemeClr val="tx1"/>
                </a:solidFill>
              </a:rPr>
              <a:t>E</a:t>
            </a:r>
            <a:r>
              <a:rPr lang="en-US" sz="4800" dirty="0">
                <a:solidFill>
                  <a:schemeClr val="tx1"/>
                </a:solidFill>
              </a:rPr>
              <a:t>xtensible simulations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Approach: Improve access</a:t>
            </a:r>
            <a:endParaRPr lang="en-US" sz="4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Software interfaces</a:t>
            </a:r>
          </a:p>
          <a:p>
            <a:pPr marL="1266825" lvl="1" indent="-635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SMILES strings</a:t>
            </a:r>
          </a:p>
          <a:p>
            <a:pPr marL="1266825" lvl="1" indent="-635000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1"/>
                </a:solidFill>
              </a:rPr>
              <a:t>mBuild+foyer+freud+signac</a:t>
            </a:r>
            <a:r>
              <a:rPr lang="en-US" sz="4800" dirty="0">
                <a:solidFill>
                  <a:schemeClr val="tx1"/>
                </a:solidFill>
              </a:rPr>
              <a:t>   = MSIBI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Community interfaces</a:t>
            </a:r>
          </a:p>
          <a:p>
            <a:pPr marL="1266825" lvl="1" indent="-635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Inclusive dev meetings</a:t>
            </a:r>
          </a:p>
          <a:p>
            <a:pPr marL="1266825" lvl="1" indent="-635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Code of conduct</a:t>
            </a:r>
          </a:p>
          <a:p>
            <a:pPr marL="1266825" lvl="1" indent="-635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Best practices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Experimentally relevant time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and length scales</a:t>
            </a:r>
          </a:p>
          <a:p>
            <a:pPr marL="1266825" lvl="1" indent="-635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Charge transport calculations for organic photovoltaics: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N = 3.8e5, L = 15 nm, t = 3 </a:t>
            </a:r>
            <a:r>
              <a:rPr lang="el-GR" sz="4800" dirty="0">
                <a:solidFill>
                  <a:schemeClr val="tx1"/>
                </a:solidFill>
              </a:rPr>
              <a:t>μ</a:t>
            </a:r>
            <a:r>
              <a:rPr lang="en-US" sz="4800" dirty="0">
                <a:solidFill>
                  <a:schemeClr val="tx1"/>
                </a:solidFill>
              </a:rPr>
              <a:t>s</a:t>
            </a:r>
          </a:p>
          <a:p>
            <a:pPr marL="1266825" lvl="1" indent="-635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Reacting epoxy thermoset structure, </a:t>
            </a:r>
            <a:r>
              <a:rPr lang="en-US" sz="4800" dirty="0" err="1">
                <a:solidFill>
                  <a:schemeClr val="tx1"/>
                </a:solidFill>
              </a:rPr>
              <a:t>Tg</a:t>
            </a:r>
            <a:r>
              <a:rPr lang="en-US" sz="4800" dirty="0">
                <a:solidFill>
                  <a:schemeClr val="tx1"/>
                </a:solidFill>
              </a:rPr>
              <a:t> predictions:       N = 4e6, L = 0.1 </a:t>
            </a:r>
            <a:r>
              <a:rPr lang="el-GR" sz="4800" dirty="0">
                <a:solidFill>
                  <a:schemeClr val="tx1"/>
                </a:solidFill>
              </a:rPr>
              <a:t>μ</a:t>
            </a:r>
            <a:r>
              <a:rPr lang="en-US" sz="4800" dirty="0">
                <a:solidFill>
                  <a:schemeClr val="tx1"/>
                </a:solidFill>
              </a:rPr>
              <a:t>m, ⍺ ≤ 98%</a:t>
            </a:r>
          </a:p>
          <a:p>
            <a:pPr marL="846138" lvl="1"/>
            <a:endParaRPr lang="en-US" sz="4800" dirty="0">
              <a:solidFill>
                <a:schemeClr val="tx1"/>
              </a:solidFill>
            </a:endParaRPr>
          </a:p>
          <a:p>
            <a:pPr marL="846138" lvl="1"/>
            <a:endParaRPr lang="en-US" sz="4800" dirty="0">
              <a:solidFill>
                <a:schemeClr val="tx1"/>
              </a:solidFill>
            </a:endParaRPr>
          </a:p>
          <a:p>
            <a:pPr marL="846138" lvl="1"/>
            <a:endParaRPr lang="en-US" sz="4800" dirty="0">
              <a:solidFill>
                <a:schemeClr val="tx1"/>
              </a:solidFill>
            </a:endParaRPr>
          </a:p>
          <a:p>
            <a:pPr marL="846138" lvl="1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0D4C9-CA1C-454F-8789-E32F3F2A1323}"/>
              </a:ext>
            </a:extLst>
          </p:cNvPr>
          <p:cNvSpPr>
            <a:spLocks noChangeAspect="1"/>
          </p:cNvSpPr>
          <p:nvPr/>
        </p:nvSpPr>
        <p:spPr>
          <a:xfrm>
            <a:off x="32156400" y="0"/>
            <a:ext cx="8949748" cy="27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D845B-466E-A54A-B714-B73E7325A757}"/>
              </a:ext>
            </a:extLst>
          </p:cNvPr>
          <p:cNvSpPr/>
          <p:nvPr/>
        </p:nvSpPr>
        <p:spPr>
          <a:xfrm>
            <a:off x="8949748" y="0"/>
            <a:ext cx="23206652" cy="27432000"/>
          </a:xfrm>
          <a:prstGeom prst="rect">
            <a:avLst/>
          </a:prstGeom>
          <a:solidFill>
            <a:srgbClr val="0033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3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76466-6F0C-AA4F-8E32-E223EFDE67EF}"/>
              </a:ext>
            </a:extLst>
          </p:cNvPr>
          <p:cNvSpPr txBox="1"/>
          <p:nvPr/>
        </p:nvSpPr>
        <p:spPr>
          <a:xfrm>
            <a:off x="18870324" y="22248510"/>
            <a:ext cx="13380720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the code, paper, and more!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CCDC2F71-8E5D-5840-B652-2C469B9A487E}"/>
              </a:ext>
            </a:extLst>
          </p:cNvPr>
          <p:cNvSpPr/>
          <p:nvPr/>
        </p:nvSpPr>
        <p:spPr>
          <a:xfrm>
            <a:off x="15916968" y="22362241"/>
            <a:ext cx="2743200" cy="1280160"/>
          </a:xfrm>
          <a:prstGeom prst="leftArrow">
            <a:avLst/>
          </a:prstGeom>
          <a:solidFill>
            <a:srgbClr val="D643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2C75BCCB-C6AF-0846-96BA-6384547A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6502" y="3415441"/>
            <a:ext cx="21213144" cy="12484959"/>
          </a:xfrm>
          <a:ln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sz="13900" dirty="0">
                <a:solidFill>
                  <a:srgbClr val="FF6308"/>
                </a:solidFill>
                <a:latin typeface="+mn-lt"/>
              </a:rPr>
              <a:t>Starting </a:t>
            </a:r>
            <a:r>
              <a:rPr lang="en-US" sz="13900" b="1" dirty="0">
                <a:solidFill>
                  <a:srgbClr val="FF6308"/>
                </a:solidFill>
                <a:latin typeface="+mn-lt"/>
              </a:rPr>
              <a:t>simply</a:t>
            </a:r>
            <a:r>
              <a:rPr lang="en-US" sz="13900" dirty="0">
                <a:solidFill>
                  <a:srgbClr val="FF6308"/>
                </a:solidFill>
                <a:latin typeface="+mn-lt"/>
              </a:rPr>
              <a:t> and being </a:t>
            </a:r>
            <a:r>
              <a:rPr lang="en-US" sz="13900" b="1" dirty="0">
                <a:solidFill>
                  <a:srgbClr val="FF6308"/>
                </a:solidFill>
                <a:latin typeface="+mn-lt"/>
              </a:rPr>
              <a:t>nice</a:t>
            </a:r>
            <a:r>
              <a:rPr lang="en-US" sz="13900" dirty="0">
                <a:solidFill>
                  <a:srgbClr val="FF6308"/>
                </a:solidFill>
                <a:latin typeface="+mn-lt"/>
              </a:rPr>
              <a:t> maximizes large-scale simulation </a:t>
            </a:r>
            <a:r>
              <a:rPr lang="en-US" sz="13900" b="1" dirty="0">
                <a:solidFill>
                  <a:srgbClr val="FF6308"/>
                </a:solidFill>
                <a:latin typeface="+mn-lt"/>
              </a:rPr>
              <a:t>impact</a:t>
            </a:r>
            <a:endParaRPr lang="en-US" sz="13900" b="1" dirty="0">
              <a:ln w="1270">
                <a:noFill/>
              </a:ln>
              <a:solidFill>
                <a:srgbClr val="FF6308"/>
              </a:solidFill>
              <a:latin typeface="+mn-lt"/>
              <a:cs typeface="Arial Narrow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6C1427-3D75-1B4B-ADA1-7BE13366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044" y="1586641"/>
            <a:ext cx="7174277" cy="57018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59EB2C-71BA-F647-9953-D896CCF86F6B}"/>
              </a:ext>
            </a:extLst>
          </p:cNvPr>
          <p:cNvSpPr/>
          <p:nvPr/>
        </p:nvSpPr>
        <p:spPr>
          <a:xfrm>
            <a:off x="32394691" y="1231041"/>
            <a:ext cx="3270447" cy="128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c1sccc1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7AFEA-F5FD-E143-A827-3CDF6517C2C9}"/>
              </a:ext>
            </a:extLst>
          </p:cNvPr>
          <p:cNvCxnSpPr>
            <a:cxnSpLocks/>
          </p:cNvCxnSpPr>
          <p:nvPr/>
        </p:nvCxnSpPr>
        <p:spPr>
          <a:xfrm>
            <a:off x="33161044" y="2519984"/>
            <a:ext cx="620956" cy="1442416"/>
          </a:xfrm>
          <a:prstGeom prst="straightConnector1">
            <a:avLst/>
          </a:prstGeom>
          <a:ln w="193675">
            <a:solidFill>
              <a:srgbClr val="0033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659130-6C93-D642-B867-22116591FA5E}"/>
              </a:ext>
            </a:extLst>
          </p:cNvPr>
          <p:cNvSpPr/>
          <p:nvPr/>
        </p:nvSpPr>
        <p:spPr>
          <a:xfrm>
            <a:off x="32332571" y="6605370"/>
            <a:ext cx="1781257" cy="128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Slack-Lato"/>
              </a:rPr>
              <a:t>CCC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E08E64-0384-5445-8022-561387B79BD3}"/>
              </a:ext>
            </a:extLst>
          </p:cNvPr>
          <p:cNvCxnSpPr>
            <a:cxnSpLocks/>
          </p:cNvCxnSpPr>
          <p:nvPr/>
        </p:nvCxnSpPr>
        <p:spPr>
          <a:xfrm flipV="1">
            <a:off x="33273999" y="6045200"/>
            <a:ext cx="972156" cy="661770"/>
          </a:xfrm>
          <a:prstGeom prst="straightConnector1">
            <a:avLst/>
          </a:prstGeom>
          <a:ln w="193675">
            <a:solidFill>
              <a:srgbClr val="D643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E9ED056-F667-9946-A49A-05035F5E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058" y="20211066"/>
            <a:ext cx="6395310" cy="63953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DB37550-8FB5-ED4F-B0C0-54CE5479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841" y="9993040"/>
            <a:ext cx="9556357" cy="81911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E721998-7987-464F-ADC6-8FF0CA39E5D9}"/>
              </a:ext>
            </a:extLst>
          </p:cNvPr>
          <p:cNvSpPr txBox="1"/>
          <p:nvPr/>
        </p:nvSpPr>
        <p:spPr>
          <a:xfrm>
            <a:off x="32251044" y="-14880"/>
            <a:ext cx="8855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c4sc(c3sc(c2sc(c1sccc1CCCCCC)cc2CCCCCC)cc3CCCCCC)cc4CCCCCC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A7D26E8-489F-D248-BE01-B30A7E9C5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3075" y="17542750"/>
            <a:ext cx="9292116" cy="693708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1840A6A-2913-164D-8894-57F4721E6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4797" y="7667455"/>
            <a:ext cx="8782481" cy="264808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B2FE50-F246-1C4D-82F5-1005A1605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9724" y="23390711"/>
            <a:ext cx="10670252" cy="496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ED351-45A5-F948-8A80-A5155FAB4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65" y="24171960"/>
            <a:ext cx="3613033" cy="3096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DC4B5-06C3-FF48-B677-A331CC8576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398" y="24209282"/>
            <a:ext cx="3641117" cy="31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1901</TotalTime>
  <Words>110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Slack-Lato</vt:lpstr>
      <vt:lpstr>Arial</vt:lpstr>
      <vt:lpstr>Arial Narrow</vt:lpstr>
      <vt:lpstr>Calibri</vt:lpstr>
      <vt:lpstr>Calibri Light</vt:lpstr>
      <vt:lpstr>Lato</vt:lpstr>
      <vt:lpstr>Office Theme</vt:lpstr>
      <vt:lpstr>Starting simply and being nice maximizes large-scale simulation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Mike Henry</cp:lastModifiedBy>
  <cp:revision>45</cp:revision>
  <dcterms:created xsi:type="dcterms:W3CDTF">2019-11-07T05:41:17Z</dcterms:created>
  <dcterms:modified xsi:type="dcterms:W3CDTF">2019-11-08T21:24:32Z</dcterms:modified>
</cp:coreProperties>
</file>