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57" r:id="rId2"/>
    <p:sldId id="265" r:id="rId3"/>
    <p:sldId id="275" r:id="rId4"/>
    <p:sldId id="293" r:id="rId5"/>
    <p:sldId id="285" r:id="rId6"/>
    <p:sldId id="292" r:id="rId7"/>
    <p:sldId id="266" r:id="rId8"/>
    <p:sldId id="276" r:id="rId9"/>
    <p:sldId id="288" r:id="rId10"/>
    <p:sldId id="290" r:id="rId11"/>
    <p:sldId id="282" r:id="rId12"/>
    <p:sldId id="281" r:id="rId13"/>
    <p:sldId id="283" r:id="rId14"/>
    <p:sldId id="286" r:id="rId15"/>
    <p:sldId id="291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77CB"/>
    <a:srgbClr val="5A69D8"/>
    <a:srgbClr val="597CDD"/>
    <a:srgbClr val="586EDA"/>
    <a:srgbClr val="339966"/>
    <a:srgbClr val="E51C07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8" autoAdjust="0"/>
    <p:restoredTop sz="94737" autoAdjust="0"/>
  </p:normalViewPr>
  <p:slideViewPr>
    <p:cSldViewPr>
      <p:cViewPr>
        <p:scale>
          <a:sx n="75" d="100"/>
          <a:sy n="75" d="100"/>
        </p:scale>
        <p:origin x="-64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3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734F5-909D-4467-8A34-928950C369ED}" type="doc">
      <dgm:prSet loTypeId="urn:microsoft.com/office/officeart/2005/8/layout/matrix2" loCatId="matrix" qsTypeId="urn:microsoft.com/office/officeart/2005/8/quickstyle/simple4" qsCatId="simple" csTypeId="urn:microsoft.com/office/officeart/2005/8/colors/accent2_5" csCatId="accent2" phldr="1"/>
      <dgm:spPr/>
      <dgm:t>
        <a:bodyPr/>
        <a:lstStyle/>
        <a:p>
          <a:endParaRPr lang="es-PE"/>
        </a:p>
      </dgm:t>
    </dgm:pt>
    <dgm:pt modelId="{276DACAC-6B1A-4559-8C40-8C5B1006405F}">
      <dgm:prSet custT="1"/>
      <dgm:spPr/>
      <dgm:t>
        <a:bodyPr/>
        <a:lstStyle/>
        <a:p>
          <a:pPr algn="just" rtl="0"/>
          <a:r>
            <a:rPr lang="es-ES" sz="1100" dirty="0" smtClean="0"/>
            <a:t>No cuentan con los medios para hacerse conocer ni conseguir oportunidades laborales formales, por lo que recurren a trabajos simples que muchas veces no están supeditados a la legislación laboral regular. </a:t>
          </a:r>
          <a:endParaRPr lang="es-PE" sz="1100" dirty="0"/>
        </a:p>
      </dgm:t>
    </dgm:pt>
    <dgm:pt modelId="{C9E6068D-A775-4CE9-8860-33A8B54962FC}" type="parTrans" cxnId="{9948CF5A-8D1D-4048-8B53-55B49568B471}">
      <dgm:prSet/>
      <dgm:spPr/>
      <dgm:t>
        <a:bodyPr/>
        <a:lstStyle/>
        <a:p>
          <a:endParaRPr lang="es-PE" sz="1600"/>
        </a:p>
      </dgm:t>
    </dgm:pt>
    <dgm:pt modelId="{10B86E29-4775-434D-AF67-81D29D29C792}" type="sibTrans" cxnId="{9948CF5A-8D1D-4048-8B53-55B49568B471}">
      <dgm:prSet/>
      <dgm:spPr/>
      <dgm:t>
        <a:bodyPr/>
        <a:lstStyle/>
        <a:p>
          <a:endParaRPr lang="es-PE" sz="1600"/>
        </a:p>
      </dgm:t>
    </dgm:pt>
    <dgm:pt modelId="{9ED13BB0-AD96-4CF1-B54B-7CCA7F1E819C}">
      <dgm:prSet custT="1"/>
      <dgm:spPr/>
      <dgm:t>
        <a:bodyPr/>
        <a:lstStyle/>
        <a:p>
          <a:pPr algn="just" rtl="0"/>
          <a:r>
            <a:rPr lang="es-ES" sz="1100" dirty="0" smtClean="0"/>
            <a:t>La mejor forma de publicitar sus servicios es mediante el ‘volanteo’ y anuncios y pintados públicos dado que realizar anuncios en cualquier medio de pago resulta muchas veces inaccesible por los escasos recursos con los que cuentan.</a:t>
          </a:r>
          <a:endParaRPr lang="es-PE" sz="1100" dirty="0"/>
        </a:p>
      </dgm:t>
    </dgm:pt>
    <dgm:pt modelId="{28BEA105-ECAE-4E1F-BD05-2A5EC69C5510}" type="parTrans" cxnId="{0BCBA3A7-81ED-43A8-8EB0-6C49D3D0548E}">
      <dgm:prSet/>
      <dgm:spPr/>
      <dgm:t>
        <a:bodyPr/>
        <a:lstStyle/>
        <a:p>
          <a:endParaRPr lang="es-PE" sz="1600"/>
        </a:p>
      </dgm:t>
    </dgm:pt>
    <dgm:pt modelId="{C4F22098-FB3C-4EF5-9509-7EB9343646F6}" type="sibTrans" cxnId="{0BCBA3A7-81ED-43A8-8EB0-6C49D3D0548E}">
      <dgm:prSet/>
      <dgm:spPr/>
      <dgm:t>
        <a:bodyPr/>
        <a:lstStyle/>
        <a:p>
          <a:endParaRPr lang="es-PE" sz="1600"/>
        </a:p>
      </dgm:t>
    </dgm:pt>
    <dgm:pt modelId="{2C4C63DA-5A24-4445-B893-B9AB00058C35}">
      <dgm:prSet custT="1"/>
      <dgm:spPr/>
      <dgm:t>
        <a:bodyPr/>
        <a:lstStyle/>
        <a:p>
          <a:pPr algn="just" rtl="0"/>
          <a:r>
            <a:rPr lang="es-ES" sz="1050" dirty="0" smtClean="0"/>
            <a:t>Los clientes que desean contratar los servicios tenderán a percibir mayor confianza en empresas formales del mismo rubro debido a que como son personas naturales los clientes muchas veces no los conocerán y no sabrán su reputación previa (histórico de trabajos).</a:t>
          </a:r>
          <a:endParaRPr lang="es-PE" sz="1050" dirty="0"/>
        </a:p>
      </dgm:t>
    </dgm:pt>
    <dgm:pt modelId="{3A6D4ED7-433D-4F8F-B6E1-79D1359CE963}" type="parTrans" cxnId="{FEDCF5A8-C9E5-4804-A43E-ADDFD55F9D47}">
      <dgm:prSet/>
      <dgm:spPr/>
      <dgm:t>
        <a:bodyPr/>
        <a:lstStyle/>
        <a:p>
          <a:endParaRPr lang="es-PE" sz="1600"/>
        </a:p>
      </dgm:t>
    </dgm:pt>
    <dgm:pt modelId="{F84DEF92-9F03-48C2-982E-B31845091E7B}" type="sibTrans" cxnId="{FEDCF5A8-C9E5-4804-A43E-ADDFD55F9D47}">
      <dgm:prSet/>
      <dgm:spPr/>
      <dgm:t>
        <a:bodyPr/>
        <a:lstStyle/>
        <a:p>
          <a:endParaRPr lang="es-PE" sz="1600"/>
        </a:p>
      </dgm:t>
    </dgm:pt>
    <dgm:pt modelId="{D23BBA89-876D-4209-A812-5E5573431071}">
      <dgm:prSet custT="1"/>
      <dgm:spPr/>
      <dgm:t>
        <a:bodyPr/>
        <a:lstStyle/>
        <a:p>
          <a:pPr algn="just"/>
          <a:r>
            <a:rPr lang="es-ES" sz="1100" dirty="0" smtClean="0"/>
            <a:t>No existen las facilidades para la ubicación y contratación de proveedores de estos servicios generales pues el modo habitual es contratar o bien a una empresa formal o bien a cualquier proveedor que haya colocado su aviso en un medio público.</a:t>
          </a:r>
          <a:endParaRPr lang="es-PE" sz="1100" dirty="0"/>
        </a:p>
      </dgm:t>
    </dgm:pt>
    <dgm:pt modelId="{C8591743-DDBE-4488-9AD8-85B2A600EB7E}" type="parTrans" cxnId="{F8A8B42B-4E38-4F64-8A3E-EC618B1B0942}">
      <dgm:prSet/>
      <dgm:spPr/>
      <dgm:t>
        <a:bodyPr/>
        <a:lstStyle/>
        <a:p>
          <a:endParaRPr lang="es-PE" sz="1600"/>
        </a:p>
      </dgm:t>
    </dgm:pt>
    <dgm:pt modelId="{89DDC5AD-93AE-46B9-BE6B-CB40795DBFA9}" type="sibTrans" cxnId="{F8A8B42B-4E38-4F64-8A3E-EC618B1B0942}">
      <dgm:prSet/>
      <dgm:spPr/>
      <dgm:t>
        <a:bodyPr/>
        <a:lstStyle/>
        <a:p>
          <a:endParaRPr lang="es-PE" sz="1600"/>
        </a:p>
      </dgm:t>
    </dgm:pt>
    <dgm:pt modelId="{768A7370-473F-452B-833D-C0ED6848816F}" type="pres">
      <dgm:prSet presAssocID="{D89734F5-909D-4467-8A34-928950C369E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3CF879B-3619-4F9E-B6B4-E2A520583F62}" type="pres">
      <dgm:prSet presAssocID="{D89734F5-909D-4467-8A34-928950C369ED}" presName="axisShape" presStyleLbl="bgShp" presStyleIdx="0" presStyleCnt="1"/>
      <dgm:spPr/>
    </dgm:pt>
    <dgm:pt modelId="{769F8A24-5FC7-40FC-8830-4A480848B005}" type="pres">
      <dgm:prSet presAssocID="{D89734F5-909D-4467-8A34-928950C369ED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5B9BF11-854D-45C4-B046-E30BC630DC36}" type="pres">
      <dgm:prSet presAssocID="{D89734F5-909D-4467-8A34-928950C369ED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87024B9-5EE4-4C22-B59E-DFFCB1C8FC70}" type="pres">
      <dgm:prSet presAssocID="{D89734F5-909D-4467-8A34-928950C369ED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6D9EDA0-A779-4261-AB5C-40EA39DC70F9}" type="pres">
      <dgm:prSet presAssocID="{D89734F5-909D-4467-8A34-928950C369ED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948CF5A-8D1D-4048-8B53-55B49568B471}" srcId="{D89734F5-909D-4467-8A34-928950C369ED}" destId="{276DACAC-6B1A-4559-8C40-8C5B1006405F}" srcOrd="0" destOrd="0" parTransId="{C9E6068D-A775-4CE9-8860-33A8B54962FC}" sibTransId="{10B86E29-4775-434D-AF67-81D29D29C792}"/>
    <dgm:cxn modelId="{11823993-24F0-466C-9868-8F1841130D85}" type="presOf" srcId="{276DACAC-6B1A-4559-8C40-8C5B1006405F}" destId="{769F8A24-5FC7-40FC-8830-4A480848B005}" srcOrd="0" destOrd="0" presId="urn:microsoft.com/office/officeart/2005/8/layout/matrix2"/>
    <dgm:cxn modelId="{2E4A6BB2-12F1-4B6A-9A1C-DFF7BEDC2347}" type="presOf" srcId="{D23BBA89-876D-4209-A812-5E5573431071}" destId="{D6D9EDA0-A779-4261-AB5C-40EA39DC70F9}" srcOrd="0" destOrd="0" presId="urn:microsoft.com/office/officeart/2005/8/layout/matrix2"/>
    <dgm:cxn modelId="{0BCBA3A7-81ED-43A8-8EB0-6C49D3D0548E}" srcId="{D89734F5-909D-4467-8A34-928950C369ED}" destId="{9ED13BB0-AD96-4CF1-B54B-7CCA7F1E819C}" srcOrd="1" destOrd="0" parTransId="{28BEA105-ECAE-4E1F-BD05-2A5EC69C5510}" sibTransId="{C4F22098-FB3C-4EF5-9509-7EB9343646F6}"/>
    <dgm:cxn modelId="{F8A8B42B-4E38-4F64-8A3E-EC618B1B0942}" srcId="{D89734F5-909D-4467-8A34-928950C369ED}" destId="{D23BBA89-876D-4209-A812-5E5573431071}" srcOrd="3" destOrd="0" parTransId="{C8591743-DDBE-4488-9AD8-85B2A600EB7E}" sibTransId="{89DDC5AD-93AE-46B9-BE6B-CB40795DBFA9}"/>
    <dgm:cxn modelId="{FEDCF5A8-C9E5-4804-A43E-ADDFD55F9D47}" srcId="{D89734F5-909D-4467-8A34-928950C369ED}" destId="{2C4C63DA-5A24-4445-B893-B9AB00058C35}" srcOrd="2" destOrd="0" parTransId="{3A6D4ED7-433D-4F8F-B6E1-79D1359CE963}" sibTransId="{F84DEF92-9F03-48C2-982E-B31845091E7B}"/>
    <dgm:cxn modelId="{B4F5D7EC-76E0-4AF8-BAF9-7C40E78D8482}" type="presOf" srcId="{2C4C63DA-5A24-4445-B893-B9AB00058C35}" destId="{D87024B9-5EE4-4C22-B59E-DFFCB1C8FC70}" srcOrd="0" destOrd="0" presId="urn:microsoft.com/office/officeart/2005/8/layout/matrix2"/>
    <dgm:cxn modelId="{92E6CFB4-E140-4A5C-AE2D-1E651E3EF7B8}" type="presOf" srcId="{D89734F5-909D-4467-8A34-928950C369ED}" destId="{768A7370-473F-452B-833D-C0ED6848816F}" srcOrd="0" destOrd="0" presId="urn:microsoft.com/office/officeart/2005/8/layout/matrix2"/>
    <dgm:cxn modelId="{E0546F8A-DF86-43CD-BA73-9FD26C23E69A}" type="presOf" srcId="{9ED13BB0-AD96-4CF1-B54B-7CCA7F1E819C}" destId="{95B9BF11-854D-45C4-B046-E30BC630DC36}" srcOrd="0" destOrd="0" presId="urn:microsoft.com/office/officeart/2005/8/layout/matrix2"/>
    <dgm:cxn modelId="{155010E7-F37D-4680-A92A-37FE6BDC9912}" type="presParOf" srcId="{768A7370-473F-452B-833D-C0ED6848816F}" destId="{13CF879B-3619-4F9E-B6B4-E2A520583F62}" srcOrd="0" destOrd="0" presId="urn:microsoft.com/office/officeart/2005/8/layout/matrix2"/>
    <dgm:cxn modelId="{5B7FEABB-492D-4C8F-BCEB-AC851772B8C3}" type="presParOf" srcId="{768A7370-473F-452B-833D-C0ED6848816F}" destId="{769F8A24-5FC7-40FC-8830-4A480848B005}" srcOrd="1" destOrd="0" presId="urn:microsoft.com/office/officeart/2005/8/layout/matrix2"/>
    <dgm:cxn modelId="{B45B3794-D69C-479A-B112-E3FC32B0A7A8}" type="presParOf" srcId="{768A7370-473F-452B-833D-C0ED6848816F}" destId="{95B9BF11-854D-45C4-B046-E30BC630DC36}" srcOrd="2" destOrd="0" presId="urn:microsoft.com/office/officeart/2005/8/layout/matrix2"/>
    <dgm:cxn modelId="{502E98CC-5A4C-46F7-9313-F0787BE3E07A}" type="presParOf" srcId="{768A7370-473F-452B-833D-C0ED6848816F}" destId="{D87024B9-5EE4-4C22-B59E-DFFCB1C8FC70}" srcOrd="3" destOrd="0" presId="urn:microsoft.com/office/officeart/2005/8/layout/matrix2"/>
    <dgm:cxn modelId="{BD6C242D-45D5-4D4B-84DA-A8A50AD5A26D}" type="presParOf" srcId="{768A7370-473F-452B-833D-C0ED6848816F}" destId="{D6D9EDA0-A779-4261-AB5C-40EA39DC70F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9734F5-909D-4467-8A34-928950C369ED}" type="doc">
      <dgm:prSet loTypeId="urn:microsoft.com/office/officeart/2005/8/layout/matrix2" loCatId="matrix" qsTypeId="urn:microsoft.com/office/officeart/2005/8/quickstyle/simple4" qsCatId="simple" csTypeId="urn:microsoft.com/office/officeart/2005/8/colors/accent2_5" csCatId="accent2" phldr="1"/>
      <dgm:spPr/>
      <dgm:t>
        <a:bodyPr/>
        <a:lstStyle/>
        <a:p>
          <a:endParaRPr lang="es-PE"/>
        </a:p>
      </dgm:t>
    </dgm:pt>
    <dgm:pt modelId="{276DACAC-6B1A-4559-8C40-8C5B1006405F}">
      <dgm:prSet custT="1"/>
      <dgm:spPr/>
      <dgm:t>
        <a:bodyPr/>
        <a:lstStyle/>
        <a:p>
          <a:pPr algn="ctr" rtl="0"/>
          <a:r>
            <a:rPr lang="es-ES" sz="1100" dirty="0" smtClean="0"/>
            <a:t>Medios de comunicación</a:t>
          </a:r>
          <a:endParaRPr lang="es-PE" sz="1100" dirty="0"/>
        </a:p>
      </dgm:t>
    </dgm:pt>
    <dgm:pt modelId="{C9E6068D-A775-4CE9-8860-33A8B54962FC}" type="parTrans" cxnId="{9948CF5A-8D1D-4048-8B53-55B49568B471}">
      <dgm:prSet/>
      <dgm:spPr/>
      <dgm:t>
        <a:bodyPr/>
        <a:lstStyle/>
        <a:p>
          <a:endParaRPr lang="es-PE" sz="1600"/>
        </a:p>
      </dgm:t>
    </dgm:pt>
    <dgm:pt modelId="{10B86E29-4775-434D-AF67-81D29D29C792}" type="sibTrans" cxnId="{9948CF5A-8D1D-4048-8B53-55B49568B471}">
      <dgm:prSet/>
      <dgm:spPr/>
      <dgm:t>
        <a:bodyPr/>
        <a:lstStyle/>
        <a:p>
          <a:endParaRPr lang="es-PE" sz="1600"/>
        </a:p>
      </dgm:t>
    </dgm:pt>
    <dgm:pt modelId="{9ED13BB0-AD96-4CF1-B54B-7CCA7F1E819C}">
      <dgm:prSet custT="1"/>
      <dgm:spPr/>
      <dgm:t>
        <a:bodyPr/>
        <a:lstStyle/>
        <a:p>
          <a:pPr algn="ctr" rtl="0"/>
          <a:r>
            <a:rPr lang="es-ES" sz="1100" dirty="0" smtClean="0"/>
            <a:t>Publicitar sus servicios</a:t>
          </a:r>
          <a:endParaRPr lang="es-PE" sz="1100" dirty="0"/>
        </a:p>
      </dgm:t>
    </dgm:pt>
    <dgm:pt modelId="{28BEA105-ECAE-4E1F-BD05-2A5EC69C5510}" type="parTrans" cxnId="{0BCBA3A7-81ED-43A8-8EB0-6C49D3D0548E}">
      <dgm:prSet/>
      <dgm:spPr/>
      <dgm:t>
        <a:bodyPr/>
        <a:lstStyle/>
        <a:p>
          <a:endParaRPr lang="es-PE" sz="1600"/>
        </a:p>
      </dgm:t>
    </dgm:pt>
    <dgm:pt modelId="{C4F22098-FB3C-4EF5-9509-7EB9343646F6}" type="sibTrans" cxnId="{0BCBA3A7-81ED-43A8-8EB0-6C49D3D0548E}">
      <dgm:prSet/>
      <dgm:spPr/>
      <dgm:t>
        <a:bodyPr/>
        <a:lstStyle/>
        <a:p>
          <a:endParaRPr lang="es-PE" sz="1600"/>
        </a:p>
      </dgm:t>
    </dgm:pt>
    <dgm:pt modelId="{2C4C63DA-5A24-4445-B893-B9AB00058C35}">
      <dgm:prSet custT="1"/>
      <dgm:spPr/>
      <dgm:t>
        <a:bodyPr/>
        <a:lstStyle/>
        <a:p>
          <a:pPr algn="ctr" rtl="0"/>
          <a:r>
            <a:rPr lang="es-ES" sz="1050" dirty="0" smtClean="0"/>
            <a:t>Confianza</a:t>
          </a:r>
          <a:endParaRPr lang="es-PE" sz="1050" dirty="0"/>
        </a:p>
      </dgm:t>
    </dgm:pt>
    <dgm:pt modelId="{3A6D4ED7-433D-4F8F-B6E1-79D1359CE963}" type="parTrans" cxnId="{FEDCF5A8-C9E5-4804-A43E-ADDFD55F9D47}">
      <dgm:prSet/>
      <dgm:spPr/>
      <dgm:t>
        <a:bodyPr/>
        <a:lstStyle/>
        <a:p>
          <a:endParaRPr lang="es-PE" sz="1600"/>
        </a:p>
      </dgm:t>
    </dgm:pt>
    <dgm:pt modelId="{F84DEF92-9F03-48C2-982E-B31845091E7B}" type="sibTrans" cxnId="{FEDCF5A8-C9E5-4804-A43E-ADDFD55F9D47}">
      <dgm:prSet/>
      <dgm:spPr/>
      <dgm:t>
        <a:bodyPr/>
        <a:lstStyle/>
        <a:p>
          <a:endParaRPr lang="es-PE" sz="1600"/>
        </a:p>
      </dgm:t>
    </dgm:pt>
    <dgm:pt modelId="{D23BBA89-876D-4209-A812-5E5573431071}">
      <dgm:prSet custT="1"/>
      <dgm:spPr/>
      <dgm:t>
        <a:bodyPr/>
        <a:lstStyle/>
        <a:p>
          <a:pPr algn="ctr"/>
          <a:r>
            <a:rPr lang="es-ES" sz="1100" dirty="0" smtClean="0"/>
            <a:t>Forma de contacto o ubicación</a:t>
          </a:r>
          <a:endParaRPr lang="es-PE" sz="1100" dirty="0"/>
        </a:p>
      </dgm:t>
    </dgm:pt>
    <dgm:pt modelId="{C8591743-DDBE-4488-9AD8-85B2A600EB7E}" type="parTrans" cxnId="{F8A8B42B-4E38-4F64-8A3E-EC618B1B0942}">
      <dgm:prSet/>
      <dgm:spPr/>
      <dgm:t>
        <a:bodyPr/>
        <a:lstStyle/>
        <a:p>
          <a:endParaRPr lang="es-PE" sz="1600"/>
        </a:p>
      </dgm:t>
    </dgm:pt>
    <dgm:pt modelId="{89DDC5AD-93AE-46B9-BE6B-CB40795DBFA9}" type="sibTrans" cxnId="{F8A8B42B-4E38-4F64-8A3E-EC618B1B0942}">
      <dgm:prSet/>
      <dgm:spPr/>
      <dgm:t>
        <a:bodyPr/>
        <a:lstStyle/>
        <a:p>
          <a:endParaRPr lang="es-PE" sz="1600"/>
        </a:p>
      </dgm:t>
    </dgm:pt>
    <dgm:pt modelId="{768A7370-473F-452B-833D-C0ED6848816F}" type="pres">
      <dgm:prSet presAssocID="{D89734F5-909D-4467-8A34-928950C369E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3CF879B-3619-4F9E-B6B4-E2A520583F62}" type="pres">
      <dgm:prSet presAssocID="{D89734F5-909D-4467-8A34-928950C369ED}" presName="axisShape" presStyleLbl="bgShp" presStyleIdx="0" presStyleCnt="1"/>
      <dgm:spPr/>
    </dgm:pt>
    <dgm:pt modelId="{769F8A24-5FC7-40FC-8830-4A480848B005}" type="pres">
      <dgm:prSet presAssocID="{D89734F5-909D-4467-8A34-928950C369ED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5B9BF11-854D-45C4-B046-E30BC630DC36}" type="pres">
      <dgm:prSet presAssocID="{D89734F5-909D-4467-8A34-928950C369ED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87024B9-5EE4-4C22-B59E-DFFCB1C8FC70}" type="pres">
      <dgm:prSet presAssocID="{D89734F5-909D-4467-8A34-928950C369ED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6D9EDA0-A779-4261-AB5C-40EA39DC70F9}" type="pres">
      <dgm:prSet presAssocID="{D89734F5-909D-4467-8A34-928950C369ED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948CF5A-8D1D-4048-8B53-55B49568B471}" srcId="{D89734F5-909D-4467-8A34-928950C369ED}" destId="{276DACAC-6B1A-4559-8C40-8C5B1006405F}" srcOrd="0" destOrd="0" parTransId="{C9E6068D-A775-4CE9-8860-33A8B54962FC}" sibTransId="{10B86E29-4775-434D-AF67-81D29D29C792}"/>
    <dgm:cxn modelId="{DB2082CA-5CCA-485F-976D-2FE4512000AE}" type="presOf" srcId="{276DACAC-6B1A-4559-8C40-8C5B1006405F}" destId="{769F8A24-5FC7-40FC-8830-4A480848B005}" srcOrd="0" destOrd="0" presId="urn:microsoft.com/office/officeart/2005/8/layout/matrix2"/>
    <dgm:cxn modelId="{0BCBA3A7-81ED-43A8-8EB0-6C49D3D0548E}" srcId="{D89734F5-909D-4467-8A34-928950C369ED}" destId="{9ED13BB0-AD96-4CF1-B54B-7CCA7F1E819C}" srcOrd="1" destOrd="0" parTransId="{28BEA105-ECAE-4E1F-BD05-2A5EC69C5510}" sibTransId="{C4F22098-FB3C-4EF5-9509-7EB9343646F6}"/>
    <dgm:cxn modelId="{BEB0D0D6-0BCF-4B43-8A6A-2FCB06996744}" type="presOf" srcId="{D23BBA89-876D-4209-A812-5E5573431071}" destId="{D6D9EDA0-A779-4261-AB5C-40EA39DC70F9}" srcOrd="0" destOrd="0" presId="urn:microsoft.com/office/officeart/2005/8/layout/matrix2"/>
    <dgm:cxn modelId="{F8A8B42B-4E38-4F64-8A3E-EC618B1B0942}" srcId="{D89734F5-909D-4467-8A34-928950C369ED}" destId="{D23BBA89-876D-4209-A812-5E5573431071}" srcOrd="3" destOrd="0" parTransId="{C8591743-DDBE-4488-9AD8-85B2A600EB7E}" sibTransId="{89DDC5AD-93AE-46B9-BE6B-CB40795DBFA9}"/>
    <dgm:cxn modelId="{FEDCF5A8-C9E5-4804-A43E-ADDFD55F9D47}" srcId="{D89734F5-909D-4467-8A34-928950C369ED}" destId="{2C4C63DA-5A24-4445-B893-B9AB00058C35}" srcOrd="2" destOrd="0" parTransId="{3A6D4ED7-433D-4F8F-B6E1-79D1359CE963}" sibTransId="{F84DEF92-9F03-48C2-982E-B31845091E7B}"/>
    <dgm:cxn modelId="{DEC39B3B-758E-4DE4-8016-F2A7A6D071D3}" type="presOf" srcId="{9ED13BB0-AD96-4CF1-B54B-7CCA7F1E819C}" destId="{95B9BF11-854D-45C4-B046-E30BC630DC36}" srcOrd="0" destOrd="0" presId="urn:microsoft.com/office/officeart/2005/8/layout/matrix2"/>
    <dgm:cxn modelId="{F09BAAAD-8263-4DBF-A315-386FC1961D05}" type="presOf" srcId="{D89734F5-909D-4467-8A34-928950C369ED}" destId="{768A7370-473F-452B-833D-C0ED6848816F}" srcOrd="0" destOrd="0" presId="urn:microsoft.com/office/officeart/2005/8/layout/matrix2"/>
    <dgm:cxn modelId="{03D69E30-ECDD-41F3-9D3C-CEAEB3C56072}" type="presOf" srcId="{2C4C63DA-5A24-4445-B893-B9AB00058C35}" destId="{D87024B9-5EE4-4C22-B59E-DFFCB1C8FC70}" srcOrd="0" destOrd="0" presId="urn:microsoft.com/office/officeart/2005/8/layout/matrix2"/>
    <dgm:cxn modelId="{BD12D61E-A2CA-4747-83AB-C00FC4B90EFF}" type="presParOf" srcId="{768A7370-473F-452B-833D-C0ED6848816F}" destId="{13CF879B-3619-4F9E-B6B4-E2A520583F62}" srcOrd="0" destOrd="0" presId="urn:microsoft.com/office/officeart/2005/8/layout/matrix2"/>
    <dgm:cxn modelId="{A1BA2DC6-7DF5-4DE1-BA91-186626330163}" type="presParOf" srcId="{768A7370-473F-452B-833D-C0ED6848816F}" destId="{769F8A24-5FC7-40FC-8830-4A480848B005}" srcOrd="1" destOrd="0" presId="urn:microsoft.com/office/officeart/2005/8/layout/matrix2"/>
    <dgm:cxn modelId="{59F7FB97-4ECB-4B9A-A78F-A64E8B9CE329}" type="presParOf" srcId="{768A7370-473F-452B-833D-C0ED6848816F}" destId="{95B9BF11-854D-45C4-B046-E30BC630DC36}" srcOrd="2" destOrd="0" presId="urn:microsoft.com/office/officeart/2005/8/layout/matrix2"/>
    <dgm:cxn modelId="{3EEB82A9-6B98-46E7-8A04-7DFA3720F2C8}" type="presParOf" srcId="{768A7370-473F-452B-833D-C0ED6848816F}" destId="{D87024B9-5EE4-4C22-B59E-DFFCB1C8FC70}" srcOrd="3" destOrd="0" presId="urn:microsoft.com/office/officeart/2005/8/layout/matrix2"/>
    <dgm:cxn modelId="{DAF03920-5CB0-4046-B571-B6B422A25CD8}" type="presParOf" srcId="{768A7370-473F-452B-833D-C0ED6848816F}" destId="{D6D9EDA0-A779-4261-AB5C-40EA39DC70F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1 [OE1]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3BFDB7AE-EA70-4208-99E4-6652F73E09AF}">
      <dgm:prSet phldrT="[Texto]"/>
      <dgm:spPr/>
      <dgm:t>
        <a:bodyPr/>
        <a:lstStyle/>
        <a:p>
          <a:r>
            <a:rPr lang="es-PE" b="1" dirty="0" smtClean="0"/>
            <a:t>Objetivo Específico 2 [OE2]</a:t>
          </a:r>
          <a:endParaRPr lang="es-PE" b="1" dirty="0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Definir las reglas y políticas de negocio que deben cumplir todos los actores involucrados.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3 [OE3]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" sz="1600" dirty="0" smtClean="0"/>
            <a:t>Modelar los procesos de negocios que serán soportados por la solución planteada. </a:t>
          </a:r>
          <a:r>
            <a:rPr lang="es-MX" sz="1600" dirty="0" smtClean="0"/>
            <a:t>Dichos procesos deberán ser los siguientes:</a:t>
          </a:r>
          <a:br>
            <a:rPr lang="es-MX" sz="1600" dirty="0" smtClean="0"/>
          </a:br>
          <a:r>
            <a:rPr lang="es-MX" sz="1600" dirty="0" smtClean="0"/>
            <a:t>   a. Contacto inicial.</a:t>
          </a:r>
          <a:br>
            <a:rPr lang="es-MX" sz="1600" dirty="0" smtClean="0"/>
          </a:br>
          <a:r>
            <a:rPr lang="es-MX" sz="1600" dirty="0" smtClean="0"/>
            <a:t>   b. Visita preliminar.</a:t>
          </a:r>
          <a:br>
            <a:rPr lang="es-MX" sz="1600" dirty="0" smtClean="0"/>
          </a:br>
          <a:r>
            <a:rPr lang="es-MX" sz="1600" dirty="0" smtClean="0"/>
            <a:t>   c. Selección y compra de insumos y materiales a usar.</a:t>
          </a:r>
          <a:br>
            <a:rPr lang="es-MX" sz="1600" dirty="0" smtClean="0"/>
          </a:br>
          <a:r>
            <a:rPr lang="es-MX" sz="1600" dirty="0" smtClean="0"/>
            <a:t>   d. Ejecución del trabajo.</a:t>
          </a:r>
          <a:br>
            <a:rPr lang="es-MX" sz="1600" dirty="0" smtClean="0"/>
          </a:br>
          <a:r>
            <a:rPr lang="es-MX" sz="1600" dirty="0" smtClean="0"/>
            <a:t>   e. Cierre y retroalimentación (post-servicio).</a:t>
          </a:r>
          <a:endParaRPr lang="es-PE" sz="1600" dirty="0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Elaborar el caso de negocio de la solución planteada. 	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18A135B0-5176-43CE-94C7-538521A5C309}" type="presOf" srcId="{4D5D3E7B-9F50-4387-AFBC-12316FB9B2E8}" destId="{F126904A-86E7-4DEB-A715-98702053D074}" srcOrd="0" destOrd="0" presId="urn:microsoft.com/office/officeart/2005/8/layout/list1"/>
    <dgm:cxn modelId="{9A4D5443-72C2-4623-8272-CE6213469900}" type="presOf" srcId="{9BF01063-3BAB-4F4D-ADE8-387A89D22F7C}" destId="{159D9149-F9AA-45E8-ABA6-7AC56A21C1F8}" srcOrd="0" destOrd="0" presId="urn:microsoft.com/office/officeart/2005/8/layout/list1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B54B3DA4-2B96-4AE8-85A8-846D1DBB56BD}" type="presOf" srcId="{5D56325C-A28C-4982-810F-F3CCECEC2E7D}" destId="{3C682040-43AF-4BE8-950E-E13003E6C6C7}" srcOrd="0" destOrd="0" presId="urn:microsoft.com/office/officeart/2005/8/layout/list1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DF476789-D8DB-4B80-8CB5-2A655FED692D}" type="presOf" srcId="{4D5D3E7B-9F50-4387-AFBC-12316FB9B2E8}" destId="{15417C44-1630-41CC-AC5B-95723803EAAC}" srcOrd="1" destOrd="0" presId="urn:microsoft.com/office/officeart/2005/8/layout/list1"/>
    <dgm:cxn modelId="{ED1C23CB-A6DC-46B3-9B1A-C789513A723F}" type="presOf" srcId="{A43E1EE4-EA84-469B-B8E9-F87184BCD406}" destId="{FC04ED5C-48CE-49A3-98DF-4CA3B004B014}" srcOrd="0" destOrd="0" presId="urn:microsoft.com/office/officeart/2005/8/layout/list1"/>
    <dgm:cxn modelId="{F3EA058F-2F7C-42E8-823B-A5DF3DC51861}" type="presOf" srcId="{924689B8-E4E2-4802-BC6B-5B17E3AC8DDF}" destId="{E2ADE456-C079-4778-88D3-2ABF030BE345}" srcOrd="0" destOrd="0" presId="urn:microsoft.com/office/officeart/2005/8/layout/list1"/>
    <dgm:cxn modelId="{EA47FFEA-EDDA-449B-8095-01C6AE0F2E43}" type="presOf" srcId="{3BFDB7AE-EA70-4208-99E4-6652F73E09AF}" destId="{0F91977E-FD5F-4F09-AD28-B3380115D8C3}" srcOrd="0" destOrd="0" presId="urn:microsoft.com/office/officeart/2005/8/layout/list1"/>
    <dgm:cxn modelId="{F8EC875C-32C7-454D-83EA-717FCA503B65}" type="presOf" srcId="{924689B8-E4E2-4802-BC6B-5B17E3AC8DDF}" destId="{E74DBF66-3AE1-4F14-A029-A5F2D0C36F78}" srcOrd="1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A7AD9D33-E63B-402C-BAB6-DEEEB0EBC245}" type="presOf" srcId="{4C11F0D3-B1D8-41E5-B4ED-D28D5406ED7A}" destId="{C94856A0-C8B1-4244-B645-C266926A0AAB}" srcOrd="0" destOrd="0" presId="urn:microsoft.com/office/officeart/2005/8/layout/list1"/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BDA509B5-FB00-4F8A-8350-8623AE65C4E7}" type="presOf" srcId="{3BFDB7AE-EA70-4208-99E4-6652F73E09AF}" destId="{501DDC76-9B9F-4697-8027-10EB121BC8A9}" srcOrd="1" destOrd="0" presId="urn:microsoft.com/office/officeart/2005/8/layout/list1"/>
    <dgm:cxn modelId="{10C8FD0C-0D96-40D1-8846-B18A2B2078A2}" type="presParOf" srcId="{159D9149-F9AA-45E8-ABA6-7AC56A21C1F8}" destId="{1063D51E-A931-450E-B6C9-26E16E6105C8}" srcOrd="0" destOrd="0" presId="urn:microsoft.com/office/officeart/2005/8/layout/list1"/>
    <dgm:cxn modelId="{FCC7A449-807C-4D39-BF61-6A0CE921E270}" type="presParOf" srcId="{1063D51E-A931-450E-B6C9-26E16E6105C8}" destId="{F126904A-86E7-4DEB-A715-98702053D074}" srcOrd="0" destOrd="0" presId="urn:microsoft.com/office/officeart/2005/8/layout/list1"/>
    <dgm:cxn modelId="{1164C9CC-21A5-4D63-AC4A-4614A8B5938B}" type="presParOf" srcId="{1063D51E-A931-450E-B6C9-26E16E6105C8}" destId="{15417C44-1630-41CC-AC5B-95723803EAAC}" srcOrd="1" destOrd="0" presId="urn:microsoft.com/office/officeart/2005/8/layout/list1"/>
    <dgm:cxn modelId="{AB89FFAC-E981-4A81-871C-18BCDB5CEAE1}" type="presParOf" srcId="{159D9149-F9AA-45E8-ABA6-7AC56A21C1F8}" destId="{48ADC894-ECE6-4B93-975D-F11F75290E6D}" srcOrd="1" destOrd="0" presId="urn:microsoft.com/office/officeart/2005/8/layout/list1"/>
    <dgm:cxn modelId="{B0C336AA-81E6-463D-B991-77373EF6BC76}" type="presParOf" srcId="{159D9149-F9AA-45E8-ABA6-7AC56A21C1F8}" destId="{C94856A0-C8B1-4244-B645-C266926A0AAB}" srcOrd="2" destOrd="0" presId="urn:microsoft.com/office/officeart/2005/8/layout/list1"/>
    <dgm:cxn modelId="{07788EAB-CE80-4E92-9D59-A6EACA7E06A3}" type="presParOf" srcId="{159D9149-F9AA-45E8-ABA6-7AC56A21C1F8}" destId="{64C96E46-F92B-480F-9736-8905B5C7C2E1}" srcOrd="3" destOrd="0" presId="urn:microsoft.com/office/officeart/2005/8/layout/list1"/>
    <dgm:cxn modelId="{EC51AD17-70DD-4008-B4C8-8280CE257AEF}" type="presParOf" srcId="{159D9149-F9AA-45E8-ABA6-7AC56A21C1F8}" destId="{A7B00A30-C707-4B6D-88BE-AF9F821A1C88}" srcOrd="4" destOrd="0" presId="urn:microsoft.com/office/officeart/2005/8/layout/list1"/>
    <dgm:cxn modelId="{124956D7-FD08-4B75-88C8-643A9C50F9A2}" type="presParOf" srcId="{A7B00A30-C707-4B6D-88BE-AF9F821A1C88}" destId="{0F91977E-FD5F-4F09-AD28-B3380115D8C3}" srcOrd="0" destOrd="0" presId="urn:microsoft.com/office/officeart/2005/8/layout/list1"/>
    <dgm:cxn modelId="{C4602931-7D3F-4FE6-9384-0B169578EC17}" type="presParOf" srcId="{A7B00A30-C707-4B6D-88BE-AF9F821A1C88}" destId="{501DDC76-9B9F-4697-8027-10EB121BC8A9}" srcOrd="1" destOrd="0" presId="urn:microsoft.com/office/officeart/2005/8/layout/list1"/>
    <dgm:cxn modelId="{ECAA83B1-095B-4DCC-8147-40180D670CAD}" type="presParOf" srcId="{159D9149-F9AA-45E8-ABA6-7AC56A21C1F8}" destId="{C444A098-E56A-4556-A4EB-480D7763464E}" srcOrd="5" destOrd="0" presId="urn:microsoft.com/office/officeart/2005/8/layout/list1"/>
    <dgm:cxn modelId="{EA15EF21-A7F3-42FC-B4D0-E20548C7CF89}" type="presParOf" srcId="{159D9149-F9AA-45E8-ABA6-7AC56A21C1F8}" destId="{3C682040-43AF-4BE8-950E-E13003E6C6C7}" srcOrd="6" destOrd="0" presId="urn:microsoft.com/office/officeart/2005/8/layout/list1"/>
    <dgm:cxn modelId="{83AE84D2-A589-4A88-8927-BEAA5EC1B943}" type="presParOf" srcId="{159D9149-F9AA-45E8-ABA6-7AC56A21C1F8}" destId="{5B56E241-F389-49C3-B198-327CBCD856A4}" srcOrd="7" destOrd="0" presId="urn:microsoft.com/office/officeart/2005/8/layout/list1"/>
    <dgm:cxn modelId="{0039732E-355D-4F96-95F8-AD0DB375ABCC}" type="presParOf" srcId="{159D9149-F9AA-45E8-ABA6-7AC56A21C1F8}" destId="{0C34D543-FEE1-4DCD-8CF4-65041EC9D0DE}" srcOrd="8" destOrd="0" presId="urn:microsoft.com/office/officeart/2005/8/layout/list1"/>
    <dgm:cxn modelId="{8FAD5144-53A7-4EC5-BD4C-F371DBBD58CA}" type="presParOf" srcId="{0C34D543-FEE1-4DCD-8CF4-65041EC9D0DE}" destId="{E2ADE456-C079-4778-88D3-2ABF030BE345}" srcOrd="0" destOrd="0" presId="urn:microsoft.com/office/officeart/2005/8/layout/list1"/>
    <dgm:cxn modelId="{3A00CF71-B7EA-4556-A507-F880752A5598}" type="presParOf" srcId="{0C34D543-FEE1-4DCD-8CF4-65041EC9D0DE}" destId="{E74DBF66-3AE1-4F14-A029-A5F2D0C36F78}" srcOrd="1" destOrd="0" presId="urn:microsoft.com/office/officeart/2005/8/layout/list1"/>
    <dgm:cxn modelId="{94E4A029-CD56-4293-8E96-8EC427DC9701}" type="presParOf" srcId="{159D9149-F9AA-45E8-ABA6-7AC56A21C1F8}" destId="{663E0E38-956B-492C-8405-57CB40184674}" srcOrd="9" destOrd="0" presId="urn:microsoft.com/office/officeart/2005/8/layout/list1"/>
    <dgm:cxn modelId="{27DC4CFC-65F6-4EE6-B519-6A31AD90317C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4 [OE4]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3BFDB7AE-EA70-4208-99E4-6652F73E09AF}">
      <dgm:prSet phldrT="[Texto]" custT="1"/>
      <dgm:spPr/>
      <dgm:t>
        <a:bodyPr/>
        <a:lstStyle/>
        <a:p>
          <a:r>
            <a:rPr lang="es-PE" sz="2000" b="1" dirty="0" smtClean="0"/>
            <a:t>Objetivo Específico 5 [OE5]</a:t>
          </a:r>
          <a:endParaRPr lang="es-PE" sz="2000" b="1" dirty="0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Implementación de la solución.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6 [OE6]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_tradnl" sz="1600" dirty="0" smtClean="0"/>
            <a:t>Realizar un análisis comparativo de herramientas tecnológicas y adoptar las que mejor se adecuen a los requerimientos del sistema.</a:t>
          </a:r>
          <a:r>
            <a:rPr lang="es-MX" sz="1600" dirty="0" smtClean="0"/>
            <a:t/>
          </a:r>
          <a:br>
            <a:rPr lang="es-MX" sz="1600" dirty="0" smtClean="0"/>
          </a:br>
          <a:endParaRPr lang="es-PE" sz="1600" dirty="0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Implementar un proceso de búsqueda para la asignación automática del mejor proveedor al cliente basada en el algoritmo Tabú </a:t>
          </a:r>
          <a:r>
            <a:rPr lang="es-MX" sz="1600" dirty="0" smtClean="0"/>
            <a:t>considerando los siguientes factores:</a:t>
          </a:r>
          <a:br>
            <a:rPr lang="es-MX" sz="1600" dirty="0" smtClean="0"/>
          </a:br>
          <a:r>
            <a:rPr lang="es-MX" sz="1600" dirty="0" smtClean="0"/>
            <a:t>   a. Disponibilidad del proveedor, según calendario virtual.</a:t>
          </a:r>
          <a:br>
            <a:rPr lang="es-MX" sz="1600" dirty="0" smtClean="0"/>
          </a:br>
          <a:r>
            <a:rPr lang="es-MX" sz="1600" dirty="0" smtClean="0"/>
            <a:t>   b. Distanciamiento entre proveedor y cliente.</a:t>
          </a:r>
          <a:br>
            <a:rPr lang="es-MX" sz="1600" dirty="0" smtClean="0"/>
          </a:br>
          <a:r>
            <a:rPr lang="es-MX" sz="1600" dirty="0" smtClean="0"/>
            <a:t>   c. Puntuación promedio del proveedor, según la calificación de los   </a:t>
          </a:r>
          <a:br>
            <a:rPr lang="es-MX" sz="1600" dirty="0" smtClean="0"/>
          </a:br>
          <a:r>
            <a:rPr lang="es-MX" sz="1600" dirty="0" smtClean="0"/>
            <a:t>       clientes.</a:t>
          </a:r>
          <a:br>
            <a:rPr lang="es-MX" sz="1600" dirty="0" smtClean="0"/>
          </a:br>
          <a:r>
            <a:rPr lang="es-MX" sz="1600" dirty="0" smtClean="0"/>
            <a:t>   d. Cumplimiento por parte del proveedor de las reglas de negocio.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 custScaleY="9367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 custScaleY="7933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296B1B1-6E07-427D-8A10-C347D641794D}" type="presOf" srcId="{3BFDB7AE-EA70-4208-99E4-6652F73E09AF}" destId="{501DDC76-9B9F-4697-8027-10EB121BC8A9}" srcOrd="1" destOrd="0" presId="urn:microsoft.com/office/officeart/2005/8/layout/list1"/>
    <dgm:cxn modelId="{99B28ECE-6E7A-4BBB-A9F6-6E21AD3DECEA}" type="presOf" srcId="{5D56325C-A28C-4982-810F-F3CCECEC2E7D}" destId="{3C682040-43AF-4BE8-950E-E13003E6C6C7}" srcOrd="0" destOrd="0" presId="urn:microsoft.com/office/officeart/2005/8/layout/list1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A6AB94D5-D54E-40B0-B130-8EB5F0CB88C7}" type="presOf" srcId="{9BF01063-3BAB-4F4D-ADE8-387A89D22F7C}" destId="{159D9149-F9AA-45E8-ABA6-7AC56A21C1F8}" srcOrd="0" destOrd="0" presId="urn:microsoft.com/office/officeart/2005/8/layout/list1"/>
    <dgm:cxn modelId="{198A57FC-4B66-4936-82CE-13D8CA1AD1C0}" type="presOf" srcId="{4D5D3E7B-9F50-4387-AFBC-12316FB9B2E8}" destId="{F126904A-86E7-4DEB-A715-98702053D074}" srcOrd="0" destOrd="0" presId="urn:microsoft.com/office/officeart/2005/8/layout/list1"/>
    <dgm:cxn modelId="{49F81D02-D70A-4F2B-9CE4-5B35C4DBEA48}" type="presOf" srcId="{3BFDB7AE-EA70-4208-99E4-6652F73E09AF}" destId="{0F91977E-FD5F-4F09-AD28-B3380115D8C3}" srcOrd="0" destOrd="0" presId="urn:microsoft.com/office/officeart/2005/8/layout/list1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762A48AD-0F80-42F1-A14C-B47917FB05F0}" type="presOf" srcId="{924689B8-E4E2-4802-BC6B-5B17E3AC8DDF}" destId="{E2ADE456-C079-4778-88D3-2ABF030BE345}" srcOrd="0" destOrd="0" presId="urn:microsoft.com/office/officeart/2005/8/layout/list1"/>
    <dgm:cxn modelId="{2574EEDE-B8E7-488A-A48F-D17B50AF3787}" type="presOf" srcId="{A43E1EE4-EA84-469B-B8E9-F87184BCD406}" destId="{FC04ED5C-48CE-49A3-98DF-4CA3B004B014}" srcOrd="0" destOrd="0" presId="urn:microsoft.com/office/officeart/2005/8/layout/list1"/>
    <dgm:cxn modelId="{E91F903A-7BDD-4C9D-93F9-6B089175ECBB}" type="presOf" srcId="{4D5D3E7B-9F50-4387-AFBC-12316FB9B2E8}" destId="{15417C44-1630-41CC-AC5B-95723803EAAC}" srcOrd="1" destOrd="0" presId="urn:microsoft.com/office/officeart/2005/8/layout/list1"/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5B2A33DE-E772-4FBA-B0D4-8CAF0D2FB68C}" type="presOf" srcId="{4C11F0D3-B1D8-41E5-B4ED-D28D5406ED7A}" destId="{C94856A0-C8B1-4244-B645-C266926A0AAB}" srcOrd="0" destOrd="0" presId="urn:microsoft.com/office/officeart/2005/8/layout/list1"/>
    <dgm:cxn modelId="{13784A0F-C37B-4B4E-82C1-6C2D3670DCD1}" type="presOf" srcId="{924689B8-E4E2-4802-BC6B-5B17E3AC8DDF}" destId="{E74DBF66-3AE1-4F14-A029-A5F2D0C36F78}" srcOrd="1" destOrd="0" presId="urn:microsoft.com/office/officeart/2005/8/layout/list1"/>
    <dgm:cxn modelId="{D84620DE-EC6C-4370-896E-3276F32C339B}" type="presParOf" srcId="{159D9149-F9AA-45E8-ABA6-7AC56A21C1F8}" destId="{1063D51E-A931-450E-B6C9-26E16E6105C8}" srcOrd="0" destOrd="0" presId="urn:microsoft.com/office/officeart/2005/8/layout/list1"/>
    <dgm:cxn modelId="{75875F38-07B8-4B7D-9B4F-61915F5603DE}" type="presParOf" srcId="{1063D51E-A931-450E-B6C9-26E16E6105C8}" destId="{F126904A-86E7-4DEB-A715-98702053D074}" srcOrd="0" destOrd="0" presId="urn:microsoft.com/office/officeart/2005/8/layout/list1"/>
    <dgm:cxn modelId="{3E21A71D-4A72-490F-81E0-1C65265E28DE}" type="presParOf" srcId="{1063D51E-A931-450E-B6C9-26E16E6105C8}" destId="{15417C44-1630-41CC-AC5B-95723803EAAC}" srcOrd="1" destOrd="0" presId="urn:microsoft.com/office/officeart/2005/8/layout/list1"/>
    <dgm:cxn modelId="{CC3F8F29-A27B-4891-8F90-4338DC22626E}" type="presParOf" srcId="{159D9149-F9AA-45E8-ABA6-7AC56A21C1F8}" destId="{48ADC894-ECE6-4B93-975D-F11F75290E6D}" srcOrd="1" destOrd="0" presId="urn:microsoft.com/office/officeart/2005/8/layout/list1"/>
    <dgm:cxn modelId="{4409812D-FB06-4F08-8C94-98FB9F6A4696}" type="presParOf" srcId="{159D9149-F9AA-45E8-ABA6-7AC56A21C1F8}" destId="{C94856A0-C8B1-4244-B645-C266926A0AAB}" srcOrd="2" destOrd="0" presId="urn:microsoft.com/office/officeart/2005/8/layout/list1"/>
    <dgm:cxn modelId="{B5A5B221-3772-42A3-A255-21C43EA015A4}" type="presParOf" srcId="{159D9149-F9AA-45E8-ABA6-7AC56A21C1F8}" destId="{64C96E46-F92B-480F-9736-8905B5C7C2E1}" srcOrd="3" destOrd="0" presId="urn:microsoft.com/office/officeart/2005/8/layout/list1"/>
    <dgm:cxn modelId="{F8F37936-8AFC-4054-91BD-5D96DD9BB266}" type="presParOf" srcId="{159D9149-F9AA-45E8-ABA6-7AC56A21C1F8}" destId="{A7B00A30-C707-4B6D-88BE-AF9F821A1C88}" srcOrd="4" destOrd="0" presId="urn:microsoft.com/office/officeart/2005/8/layout/list1"/>
    <dgm:cxn modelId="{DE986E4A-4F0F-4141-8A99-4EB98F0E4F7D}" type="presParOf" srcId="{A7B00A30-C707-4B6D-88BE-AF9F821A1C88}" destId="{0F91977E-FD5F-4F09-AD28-B3380115D8C3}" srcOrd="0" destOrd="0" presId="urn:microsoft.com/office/officeart/2005/8/layout/list1"/>
    <dgm:cxn modelId="{7EEE6B8F-A4D2-4DA1-87FD-A1B2D42D057E}" type="presParOf" srcId="{A7B00A30-C707-4B6D-88BE-AF9F821A1C88}" destId="{501DDC76-9B9F-4697-8027-10EB121BC8A9}" srcOrd="1" destOrd="0" presId="urn:microsoft.com/office/officeart/2005/8/layout/list1"/>
    <dgm:cxn modelId="{27DFE820-5069-4A1C-A752-CB9279D0A847}" type="presParOf" srcId="{159D9149-F9AA-45E8-ABA6-7AC56A21C1F8}" destId="{C444A098-E56A-4556-A4EB-480D7763464E}" srcOrd="5" destOrd="0" presId="urn:microsoft.com/office/officeart/2005/8/layout/list1"/>
    <dgm:cxn modelId="{26AD7496-8122-4407-88A1-82534732AE8A}" type="presParOf" srcId="{159D9149-F9AA-45E8-ABA6-7AC56A21C1F8}" destId="{3C682040-43AF-4BE8-950E-E13003E6C6C7}" srcOrd="6" destOrd="0" presId="urn:microsoft.com/office/officeart/2005/8/layout/list1"/>
    <dgm:cxn modelId="{060FD5EC-D7D0-47A3-BC95-BD611E78F542}" type="presParOf" srcId="{159D9149-F9AA-45E8-ABA6-7AC56A21C1F8}" destId="{5B56E241-F389-49C3-B198-327CBCD856A4}" srcOrd="7" destOrd="0" presId="urn:microsoft.com/office/officeart/2005/8/layout/list1"/>
    <dgm:cxn modelId="{C3666EAF-7D28-433F-8399-FA7D6D531DB7}" type="presParOf" srcId="{159D9149-F9AA-45E8-ABA6-7AC56A21C1F8}" destId="{0C34D543-FEE1-4DCD-8CF4-65041EC9D0DE}" srcOrd="8" destOrd="0" presId="urn:microsoft.com/office/officeart/2005/8/layout/list1"/>
    <dgm:cxn modelId="{D40A3888-0159-4996-A8C4-4FF23E08D365}" type="presParOf" srcId="{0C34D543-FEE1-4DCD-8CF4-65041EC9D0DE}" destId="{E2ADE456-C079-4778-88D3-2ABF030BE345}" srcOrd="0" destOrd="0" presId="urn:microsoft.com/office/officeart/2005/8/layout/list1"/>
    <dgm:cxn modelId="{C1DE2733-7701-45D4-83EE-D3B76434A1E6}" type="presParOf" srcId="{0C34D543-FEE1-4DCD-8CF4-65041EC9D0DE}" destId="{E74DBF66-3AE1-4F14-A029-A5F2D0C36F78}" srcOrd="1" destOrd="0" presId="urn:microsoft.com/office/officeart/2005/8/layout/list1"/>
    <dgm:cxn modelId="{8C35CE3A-7143-48EB-A55F-4C24799D9374}" type="presParOf" srcId="{159D9149-F9AA-45E8-ABA6-7AC56A21C1F8}" destId="{663E0E38-956B-492C-8405-57CB40184674}" srcOrd="9" destOrd="0" presId="urn:microsoft.com/office/officeart/2005/8/layout/list1"/>
    <dgm:cxn modelId="{1F02249F-B8CE-4920-BA10-7B508BB54307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BC2852-F435-43FD-9978-51C6F465810C}" type="doc">
      <dgm:prSet loTypeId="urn:microsoft.com/office/officeart/2005/8/layout/vList5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PE"/>
        </a:p>
      </dgm:t>
    </dgm:pt>
    <dgm:pt modelId="{E84173FC-3A9A-411E-9CA6-0C4FBEF0171C}">
      <dgm:prSet phldrT="[Texto]" custT="1"/>
      <dgm:spPr/>
      <dgm:t>
        <a:bodyPr/>
        <a:lstStyle/>
        <a:p>
          <a:r>
            <a:rPr lang="es-PE" sz="1400" b="1" dirty="0" smtClean="0"/>
            <a:t>RE1 para OE1</a:t>
          </a:r>
          <a:endParaRPr lang="es-PE" sz="1400" b="1" dirty="0"/>
        </a:p>
      </dgm:t>
    </dgm:pt>
    <dgm:pt modelId="{FB354760-7635-4556-9247-B61E778E32E4}" type="parTrans" cxnId="{EE967C7F-F20E-4C94-9CBA-1598056CA94D}">
      <dgm:prSet/>
      <dgm:spPr/>
      <dgm:t>
        <a:bodyPr/>
        <a:lstStyle/>
        <a:p>
          <a:endParaRPr lang="es-PE" sz="1400"/>
        </a:p>
      </dgm:t>
    </dgm:pt>
    <dgm:pt modelId="{8967AF39-84C1-4182-AD6B-9A2A62782D66}" type="sibTrans" cxnId="{EE967C7F-F20E-4C94-9CBA-1598056CA94D}">
      <dgm:prSet/>
      <dgm:spPr/>
      <dgm:t>
        <a:bodyPr/>
        <a:lstStyle/>
        <a:p>
          <a:endParaRPr lang="es-PE" sz="1400"/>
        </a:p>
      </dgm:t>
    </dgm:pt>
    <dgm:pt modelId="{74B08D14-3D69-4315-8054-C69D98914B47}">
      <dgm:prSet phldrT="[Texto]" custT="1"/>
      <dgm:spPr/>
      <dgm:t>
        <a:bodyPr/>
        <a:lstStyle/>
        <a:p>
          <a:r>
            <a:rPr lang="es-ES" sz="1400" dirty="0" smtClean="0"/>
            <a:t>Documento que contiene la descripción del caso de negocio.</a:t>
          </a:r>
          <a:endParaRPr lang="es-PE" sz="1400" dirty="0"/>
        </a:p>
      </dgm:t>
    </dgm:pt>
    <dgm:pt modelId="{31EE225E-AC08-4635-967C-3D10396DA8BE}" type="parTrans" cxnId="{3C216458-3CE0-4BC8-A425-4799717D5F2A}">
      <dgm:prSet/>
      <dgm:spPr/>
      <dgm:t>
        <a:bodyPr/>
        <a:lstStyle/>
        <a:p>
          <a:endParaRPr lang="es-PE" sz="1400"/>
        </a:p>
      </dgm:t>
    </dgm:pt>
    <dgm:pt modelId="{DCF518B5-FB68-4F3A-9320-7CDB78127BF4}" type="sibTrans" cxnId="{3C216458-3CE0-4BC8-A425-4799717D5F2A}">
      <dgm:prSet/>
      <dgm:spPr/>
      <dgm:t>
        <a:bodyPr/>
        <a:lstStyle/>
        <a:p>
          <a:endParaRPr lang="es-PE" sz="1400"/>
        </a:p>
      </dgm:t>
    </dgm:pt>
    <dgm:pt modelId="{435DC60F-67DF-4C3F-8884-A3E18B4F7F92}">
      <dgm:prSet phldrT="[Texto]" custT="1"/>
      <dgm:spPr/>
      <dgm:t>
        <a:bodyPr/>
        <a:lstStyle/>
        <a:p>
          <a:r>
            <a:rPr lang="es-PE" sz="1400" b="1" dirty="0" smtClean="0"/>
            <a:t>RE2 para OE2</a:t>
          </a:r>
          <a:endParaRPr lang="es-PE" sz="1400" dirty="0"/>
        </a:p>
      </dgm:t>
    </dgm:pt>
    <dgm:pt modelId="{AEB3E601-F823-4601-9221-CF01ADE7D308}" type="parTrans" cxnId="{7D7A7F0B-E18A-4501-9656-BA66894742C8}">
      <dgm:prSet/>
      <dgm:spPr/>
      <dgm:t>
        <a:bodyPr/>
        <a:lstStyle/>
        <a:p>
          <a:endParaRPr lang="es-PE" sz="1400"/>
        </a:p>
      </dgm:t>
    </dgm:pt>
    <dgm:pt modelId="{5B8DBA47-F253-4642-A912-9735AD5EEEB1}" type="sibTrans" cxnId="{7D7A7F0B-E18A-4501-9656-BA66894742C8}">
      <dgm:prSet/>
      <dgm:spPr/>
      <dgm:t>
        <a:bodyPr/>
        <a:lstStyle/>
        <a:p>
          <a:endParaRPr lang="es-PE" sz="1400"/>
        </a:p>
      </dgm:t>
    </dgm:pt>
    <dgm:pt modelId="{5954327B-41CB-4731-928E-E09CA110C67C}">
      <dgm:prSet phldrT="[Texto]" custT="1"/>
      <dgm:spPr/>
      <dgm:t>
        <a:bodyPr/>
        <a:lstStyle/>
        <a:p>
          <a:r>
            <a:rPr lang="es-PE" sz="1400" dirty="0" smtClean="0"/>
            <a:t>Documento que contiene los diagramas de procesos de negocio mencionados en el objetivo específico 2.</a:t>
          </a:r>
          <a:endParaRPr lang="es-PE" sz="1400" dirty="0"/>
        </a:p>
      </dgm:t>
    </dgm:pt>
    <dgm:pt modelId="{D3A1AC1A-109A-4E54-A90D-A76D0DE4D84C}" type="parTrans" cxnId="{B30EA60E-B450-45A3-A4D3-997912F8A53F}">
      <dgm:prSet/>
      <dgm:spPr/>
      <dgm:t>
        <a:bodyPr/>
        <a:lstStyle/>
        <a:p>
          <a:endParaRPr lang="es-PE" sz="1400"/>
        </a:p>
      </dgm:t>
    </dgm:pt>
    <dgm:pt modelId="{9FA31C40-84D2-4AE5-AF1C-C3F38C2CFB22}" type="sibTrans" cxnId="{B30EA60E-B450-45A3-A4D3-997912F8A53F}">
      <dgm:prSet/>
      <dgm:spPr/>
      <dgm:t>
        <a:bodyPr/>
        <a:lstStyle/>
        <a:p>
          <a:endParaRPr lang="es-PE" sz="1400"/>
        </a:p>
      </dgm:t>
    </dgm:pt>
    <dgm:pt modelId="{BB7FC414-5851-4AE2-B36B-DDDACD64A9D9}">
      <dgm:prSet phldrT="[Texto]" custT="1"/>
      <dgm:spPr/>
      <dgm:t>
        <a:bodyPr/>
        <a:lstStyle/>
        <a:p>
          <a:r>
            <a:rPr lang="es-PE" sz="1400" b="1" dirty="0" smtClean="0"/>
            <a:t>RE3 para OE3</a:t>
          </a:r>
          <a:endParaRPr lang="es-PE" sz="1400" dirty="0"/>
        </a:p>
      </dgm:t>
    </dgm:pt>
    <dgm:pt modelId="{2EAAC6FF-62FD-4BD2-89CF-43C3F1CBB8E7}" type="parTrans" cxnId="{B14A061E-C16C-45CC-AA1E-C58718C9D87D}">
      <dgm:prSet/>
      <dgm:spPr/>
      <dgm:t>
        <a:bodyPr/>
        <a:lstStyle/>
        <a:p>
          <a:endParaRPr lang="es-PE" sz="1400"/>
        </a:p>
      </dgm:t>
    </dgm:pt>
    <dgm:pt modelId="{97553316-DDF8-440A-B5C9-94195FA7519B}" type="sibTrans" cxnId="{B14A061E-C16C-45CC-AA1E-C58718C9D87D}">
      <dgm:prSet/>
      <dgm:spPr/>
      <dgm:t>
        <a:bodyPr/>
        <a:lstStyle/>
        <a:p>
          <a:endParaRPr lang="es-PE" sz="1400"/>
        </a:p>
      </dgm:t>
    </dgm:pt>
    <dgm:pt modelId="{B2C85D1F-2AD7-4FAF-B72E-7DCAE3F641E7}">
      <dgm:prSet phldrT="[Texto]" custT="1"/>
      <dgm:spPr/>
      <dgm:t>
        <a:bodyPr/>
        <a:lstStyle/>
        <a:p>
          <a:r>
            <a:rPr lang="es-PE" sz="1400" dirty="0" smtClean="0"/>
            <a:t>Documento que contiene y describe todas las reglas y políticas de negocio que deben ser cumplidas tanto por clientes como proveedores a fin de poder llevar a cabo el caso de negocio cumpliendo el flujo de procesos involucrados.</a:t>
          </a:r>
          <a:endParaRPr lang="es-PE" sz="1400" dirty="0"/>
        </a:p>
      </dgm:t>
    </dgm:pt>
    <dgm:pt modelId="{BE6E0EE1-C84E-4A25-AE9E-602039404834}" type="parTrans" cxnId="{ABC0621D-389E-4211-837D-0ACD7411F147}">
      <dgm:prSet/>
      <dgm:spPr/>
      <dgm:t>
        <a:bodyPr/>
        <a:lstStyle/>
        <a:p>
          <a:endParaRPr lang="es-PE" sz="1400"/>
        </a:p>
      </dgm:t>
    </dgm:pt>
    <dgm:pt modelId="{3FFA2CD1-DA1D-47F7-9EB9-E9DE41BD974D}" type="sibTrans" cxnId="{ABC0621D-389E-4211-837D-0ACD7411F147}">
      <dgm:prSet/>
      <dgm:spPr/>
      <dgm:t>
        <a:bodyPr/>
        <a:lstStyle/>
        <a:p>
          <a:endParaRPr lang="es-PE" sz="1400"/>
        </a:p>
      </dgm:t>
    </dgm:pt>
    <dgm:pt modelId="{C6A5E890-85A9-46DC-89A3-DAC2898CC317}">
      <dgm:prSet phldrT="[Texto]" custT="1"/>
      <dgm:spPr/>
      <dgm:t>
        <a:bodyPr/>
        <a:lstStyle/>
        <a:p>
          <a:r>
            <a:rPr lang="es-PE" sz="1400" b="1" dirty="0" smtClean="0"/>
            <a:t>RE4 para OE4</a:t>
          </a:r>
          <a:endParaRPr lang="es-PE" sz="1400" dirty="0"/>
        </a:p>
      </dgm:t>
    </dgm:pt>
    <dgm:pt modelId="{6E14D68F-C95C-455B-A2AA-F882F85CAACD}" type="parTrans" cxnId="{07BC4F13-6868-4859-A4D3-52E8C6BD93FA}">
      <dgm:prSet/>
      <dgm:spPr/>
      <dgm:t>
        <a:bodyPr/>
        <a:lstStyle/>
        <a:p>
          <a:endParaRPr lang="es-PE" sz="1400"/>
        </a:p>
      </dgm:t>
    </dgm:pt>
    <dgm:pt modelId="{262CB26B-55CA-4793-B88F-15B2B0207632}" type="sibTrans" cxnId="{07BC4F13-6868-4859-A4D3-52E8C6BD93FA}">
      <dgm:prSet/>
      <dgm:spPr/>
      <dgm:t>
        <a:bodyPr/>
        <a:lstStyle/>
        <a:p>
          <a:endParaRPr lang="es-PE" sz="1400"/>
        </a:p>
      </dgm:t>
    </dgm:pt>
    <dgm:pt modelId="{FB3ECE75-ACE6-4EB0-A89B-96C73221C952}">
      <dgm:prSet phldrT="[Texto]" custT="1"/>
      <dgm:spPr/>
      <dgm:t>
        <a:bodyPr/>
        <a:lstStyle/>
        <a:p>
          <a:r>
            <a:rPr lang="es-PE" sz="1400" dirty="0" smtClean="0"/>
            <a:t>Documento que contiene en lenguaje natural y en español el pseudocódigo del algoritmo Tabú para la asignación del mejor proveedor al cliente, dados los factores mencionados en el objetivo específico 4.</a:t>
          </a:r>
          <a:endParaRPr lang="es-PE" sz="1400" dirty="0"/>
        </a:p>
      </dgm:t>
    </dgm:pt>
    <dgm:pt modelId="{65F4E920-87C7-4F0A-8053-4D3E911A2D28}" type="parTrans" cxnId="{250A2DAF-E62B-4B43-B928-0CE8C59120D4}">
      <dgm:prSet/>
      <dgm:spPr/>
      <dgm:t>
        <a:bodyPr/>
        <a:lstStyle/>
        <a:p>
          <a:endParaRPr lang="es-PE" sz="1400"/>
        </a:p>
      </dgm:t>
    </dgm:pt>
    <dgm:pt modelId="{A88C9F4E-FD8E-4EA3-9DC2-223C303C657E}" type="sibTrans" cxnId="{250A2DAF-E62B-4B43-B928-0CE8C59120D4}">
      <dgm:prSet/>
      <dgm:spPr/>
      <dgm:t>
        <a:bodyPr/>
        <a:lstStyle/>
        <a:p>
          <a:endParaRPr lang="es-PE" sz="1400"/>
        </a:p>
      </dgm:t>
    </dgm:pt>
    <dgm:pt modelId="{0E4CBE44-A463-4F0C-A47D-5164B794EAEA}">
      <dgm:prSet phldrT="[Texto]" custT="1"/>
      <dgm:spPr/>
      <dgm:t>
        <a:bodyPr/>
        <a:lstStyle/>
        <a:p>
          <a:r>
            <a:rPr lang="es-PE" sz="1400" b="1" dirty="0" smtClean="0"/>
            <a:t>RE5 para OE5</a:t>
          </a:r>
          <a:endParaRPr lang="es-PE" sz="1400" dirty="0"/>
        </a:p>
      </dgm:t>
    </dgm:pt>
    <dgm:pt modelId="{6B562FBF-4A3E-44B0-9AF1-FB5DDD82CE71}" type="parTrans" cxnId="{0C8398FE-A41B-4F70-AB69-7D553F254D51}">
      <dgm:prSet/>
      <dgm:spPr/>
      <dgm:t>
        <a:bodyPr/>
        <a:lstStyle/>
        <a:p>
          <a:endParaRPr lang="es-PE" sz="1400"/>
        </a:p>
      </dgm:t>
    </dgm:pt>
    <dgm:pt modelId="{88B33A5A-24EE-4352-A758-5E066CBA110B}" type="sibTrans" cxnId="{0C8398FE-A41B-4F70-AB69-7D553F254D51}">
      <dgm:prSet/>
      <dgm:spPr/>
      <dgm:t>
        <a:bodyPr/>
        <a:lstStyle/>
        <a:p>
          <a:endParaRPr lang="es-PE" sz="1400"/>
        </a:p>
      </dgm:t>
    </dgm:pt>
    <dgm:pt modelId="{48489976-AF02-4119-82BE-0CA3AC45BC30}">
      <dgm:prSet phldrT="[Texto]" custT="1"/>
      <dgm:spPr/>
      <dgm:t>
        <a:bodyPr/>
        <a:lstStyle/>
        <a:p>
          <a:r>
            <a:rPr lang="es-ES_tradnl" sz="1400" dirty="0" smtClean="0"/>
            <a:t>Cuadro comparativo entre herramientas y tecnologías disponibles a fin de seleccionar aquellas que se van a utilizar en el proyecto.</a:t>
          </a:r>
          <a:endParaRPr lang="es-PE" sz="1400" dirty="0"/>
        </a:p>
      </dgm:t>
    </dgm:pt>
    <dgm:pt modelId="{911D3380-A0E0-4794-9337-404C4FDFA698}" type="parTrans" cxnId="{AF948315-0BCA-43FA-A76E-D522956929CD}">
      <dgm:prSet/>
      <dgm:spPr/>
      <dgm:t>
        <a:bodyPr/>
        <a:lstStyle/>
        <a:p>
          <a:endParaRPr lang="es-PE" sz="1400"/>
        </a:p>
      </dgm:t>
    </dgm:pt>
    <dgm:pt modelId="{7399AB18-C66D-44DD-B197-6B848E0CCD22}" type="sibTrans" cxnId="{AF948315-0BCA-43FA-A76E-D522956929CD}">
      <dgm:prSet/>
      <dgm:spPr/>
      <dgm:t>
        <a:bodyPr/>
        <a:lstStyle/>
        <a:p>
          <a:endParaRPr lang="es-PE" sz="1400"/>
        </a:p>
      </dgm:t>
    </dgm:pt>
    <dgm:pt modelId="{B23FF221-BCE0-45A2-A8E7-C5839946C20A}">
      <dgm:prSet phldrT="[Texto]" custT="1"/>
      <dgm:spPr/>
      <dgm:t>
        <a:bodyPr/>
        <a:lstStyle/>
        <a:p>
          <a:r>
            <a:rPr lang="es-PE" sz="1400" b="1" dirty="0" smtClean="0"/>
            <a:t>RE6 para OE6</a:t>
          </a:r>
          <a:endParaRPr lang="es-PE" sz="1400" dirty="0"/>
        </a:p>
      </dgm:t>
    </dgm:pt>
    <dgm:pt modelId="{0B836B10-3008-49A0-9953-DA7A70F94A42}" type="parTrans" cxnId="{0ADDD00B-F355-4789-B807-DD8AE94C540B}">
      <dgm:prSet/>
      <dgm:spPr/>
      <dgm:t>
        <a:bodyPr/>
        <a:lstStyle/>
        <a:p>
          <a:endParaRPr lang="es-PE" sz="1400"/>
        </a:p>
      </dgm:t>
    </dgm:pt>
    <dgm:pt modelId="{72BA368A-C99C-4F12-AB14-C60EB61A6C3C}" type="sibTrans" cxnId="{0ADDD00B-F355-4789-B807-DD8AE94C540B}">
      <dgm:prSet/>
      <dgm:spPr/>
      <dgm:t>
        <a:bodyPr/>
        <a:lstStyle/>
        <a:p>
          <a:endParaRPr lang="es-PE" sz="1400"/>
        </a:p>
      </dgm:t>
    </dgm:pt>
    <dgm:pt modelId="{815CE41C-1510-4917-8F50-B9C240B00277}">
      <dgm:prSet phldrT="[Texto]" custT="1"/>
      <dgm:spPr/>
      <dgm:t>
        <a:bodyPr/>
        <a:lstStyle/>
        <a:p>
          <a:r>
            <a:rPr lang="es-PE" sz="1400" dirty="0" smtClean="0"/>
            <a:t>Producto software implementado.</a:t>
          </a:r>
          <a:endParaRPr lang="es-PE" sz="1400" dirty="0"/>
        </a:p>
      </dgm:t>
    </dgm:pt>
    <dgm:pt modelId="{178F5FFF-E060-4958-B7DD-CC6528E6D2E4}" type="parTrans" cxnId="{70CC366D-307A-4D0D-82E2-73E2840C4496}">
      <dgm:prSet/>
      <dgm:spPr/>
      <dgm:t>
        <a:bodyPr/>
        <a:lstStyle/>
        <a:p>
          <a:endParaRPr lang="es-PE" sz="1400"/>
        </a:p>
      </dgm:t>
    </dgm:pt>
    <dgm:pt modelId="{6BC83D8C-F00B-4A58-9FB1-33C98A8F5B50}" type="sibTrans" cxnId="{70CC366D-307A-4D0D-82E2-73E2840C4496}">
      <dgm:prSet/>
      <dgm:spPr/>
      <dgm:t>
        <a:bodyPr/>
        <a:lstStyle/>
        <a:p>
          <a:endParaRPr lang="es-PE" sz="1400"/>
        </a:p>
      </dgm:t>
    </dgm:pt>
    <dgm:pt modelId="{B329E14B-4171-468C-B617-C6F5AC90CCDD}" type="pres">
      <dgm:prSet presAssocID="{D1BC2852-F435-43FD-9978-51C6F46581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18B6DDD-C4B3-43B5-96E8-61CF12A96A9C}" type="pres">
      <dgm:prSet presAssocID="{E84173FC-3A9A-411E-9CA6-0C4FBEF0171C}" presName="linNode" presStyleCnt="0"/>
      <dgm:spPr/>
    </dgm:pt>
    <dgm:pt modelId="{A06528E6-100A-4976-B138-5E903706F02B}" type="pres">
      <dgm:prSet presAssocID="{E84173FC-3A9A-411E-9CA6-0C4FBEF0171C}" presName="parentText" presStyleLbl="node1" presStyleIdx="0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A36661D-72F7-4550-AEEF-C572017E5FE0}" type="pres">
      <dgm:prSet presAssocID="{E84173FC-3A9A-411E-9CA6-0C4FBEF0171C}" presName="descendantText" presStyleLbl="alignAccFollowNode1" presStyleIdx="0" presStyleCnt="6" custScaleX="13220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EA5FA4-9353-4976-B8A4-CB94FE2F7C61}" type="pres">
      <dgm:prSet presAssocID="{8967AF39-84C1-4182-AD6B-9A2A62782D66}" presName="sp" presStyleCnt="0"/>
      <dgm:spPr/>
    </dgm:pt>
    <dgm:pt modelId="{0F3D93E0-74D3-4C74-B856-40239CD75A63}" type="pres">
      <dgm:prSet presAssocID="{435DC60F-67DF-4C3F-8884-A3E18B4F7F92}" presName="linNode" presStyleCnt="0"/>
      <dgm:spPr/>
    </dgm:pt>
    <dgm:pt modelId="{A075BA52-9E9E-49BC-B10D-54726DBFECBB}" type="pres">
      <dgm:prSet presAssocID="{435DC60F-67DF-4C3F-8884-A3E18B4F7F92}" presName="parentText" presStyleLbl="node1" presStyleIdx="1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23E87A1-D0D6-46FD-AD18-592C1BD4BACE}" type="pres">
      <dgm:prSet presAssocID="{435DC60F-67DF-4C3F-8884-A3E18B4F7F92}" presName="descendantText" presStyleLbl="alignAccFollowNode1" presStyleIdx="1" presStyleCnt="6" custScaleX="13213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4406B60-4895-4ACA-804A-44D2D6DD1F06}" type="pres">
      <dgm:prSet presAssocID="{5B8DBA47-F253-4642-A912-9735AD5EEEB1}" presName="sp" presStyleCnt="0"/>
      <dgm:spPr/>
    </dgm:pt>
    <dgm:pt modelId="{7DE8FA9F-AA4B-4607-AE35-6B36BE492EE9}" type="pres">
      <dgm:prSet presAssocID="{BB7FC414-5851-4AE2-B36B-DDDACD64A9D9}" presName="linNode" presStyleCnt="0"/>
      <dgm:spPr/>
    </dgm:pt>
    <dgm:pt modelId="{B3F5683C-6936-44A0-9206-6A2FB0D41DEA}" type="pres">
      <dgm:prSet presAssocID="{BB7FC414-5851-4AE2-B36B-DDDACD64A9D9}" presName="parentText" presStyleLbl="node1" presStyleIdx="2" presStyleCnt="6" custScaleX="28022" custScaleY="12806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FC1D999-AB59-46E9-9D86-EC2926324F27}" type="pres">
      <dgm:prSet presAssocID="{BB7FC414-5851-4AE2-B36B-DDDACD64A9D9}" presName="descendantText" presStyleLbl="alignAccFollowNode1" presStyleIdx="2" presStyleCnt="6" custScaleX="130731" custScaleY="14166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68D2C7-9285-40A6-A497-CF1C007EA7A6}" type="pres">
      <dgm:prSet presAssocID="{97553316-DDF8-440A-B5C9-94195FA7519B}" presName="sp" presStyleCnt="0"/>
      <dgm:spPr/>
    </dgm:pt>
    <dgm:pt modelId="{5FE9DAD2-7D16-4148-9B3D-617CD87E9645}" type="pres">
      <dgm:prSet presAssocID="{C6A5E890-85A9-46DC-89A3-DAC2898CC317}" presName="linNode" presStyleCnt="0"/>
      <dgm:spPr/>
    </dgm:pt>
    <dgm:pt modelId="{5D93FB81-256D-417C-9473-A7133EA5EFFF}" type="pres">
      <dgm:prSet presAssocID="{C6A5E890-85A9-46DC-89A3-DAC2898CC317}" presName="parentText" presStyleLbl="node1" presStyleIdx="3" presStyleCnt="6" custScaleX="27721" custScaleY="99134" custLinFactNeighborY="4876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6AA9730-C1F3-4EA4-B4B8-FC8BA901A561}" type="pres">
      <dgm:prSet presAssocID="{C6A5E890-85A9-46DC-89A3-DAC2898CC317}" presName="descendantText" presStyleLbl="alignAccFollowNode1" presStyleIdx="3" presStyleCnt="6" custScaleX="132134" custScaleY="129004" custLinFactNeighborY="594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ED19AD2-350B-4427-B8F7-D6B4F31D87C7}" type="pres">
      <dgm:prSet presAssocID="{262CB26B-55CA-4793-B88F-15B2B0207632}" presName="sp" presStyleCnt="0"/>
      <dgm:spPr/>
    </dgm:pt>
    <dgm:pt modelId="{ABD97109-2BFD-4875-B084-81D2D264567B}" type="pres">
      <dgm:prSet presAssocID="{0E4CBE44-A463-4F0C-A47D-5164B794EAEA}" presName="linNode" presStyleCnt="0"/>
      <dgm:spPr/>
    </dgm:pt>
    <dgm:pt modelId="{8A58B697-73FE-43B7-BCEA-3226F7839FCE}" type="pres">
      <dgm:prSet presAssocID="{0E4CBE44-A463-4F0C-A47D-5164B794EAEA}" presName="parentText" presStyleLbl="node1" presStyleIdx="4" presStyleCnt="6" custScaleX="27721" custLinFactNeighborY="182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B62193B-2F1D-4A91-B26C-671F94C83B03}" type="pres">
      <dgm:prSet presAssocID="{0E4CBE44-A463-4F0C-A47D-5164B794EAEA}" presName="descendantText" presStyleLbl="alignAccFollowNode1" presStyleIdx="4" presStyleCnt="6" custScaleX="131327" custLinFactNeighborY="755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F0A37E-3D8B-453F-9F5E-F609481D059A}" type="pres">
      <dgm:prSet presAssocID="{88B33A5A-24EE-4352-A758-5E066CBA110B}" presName="sp" presStyleCnt="0"/>
      <dgm:spPr/>
    </dgm:pt>
    <dgm:pt modelId="{15EB1617-723B-4A7F-A027-585FFED583C5}" type="pres">
      <dgm:prSet presAssocID="{B23FF221-BCE0-45A2-A8E7-C5839946C20A}" presName="linNode" presStyleCnt="0"/>
      <dgm:spPr/>
    </dgm:pt>
    <dgm:pt modelId="{05F5B675-A481-4090-9BE1-378A47821575}" type="pres">
      <dgm:prSet presAssocID="{B23FF221-BCE0-45A2-A8E7-C5839946C20A}" presName="parentText" presStyleLbl="node1" presStyleIdx="5" presStyleCnt="6" custScaleX="27721" custScaleY="8855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53FC30B-1580-48DA-9784-2477E53F72C0}" type="pres">
      <dgm:prSet presAssocID="{B23FF221-BCE0-45A2-A8E7-C5839946C20A}" presName="descendantText" presStyleLbl="alignAccFollowNode1" presStyleIdx="5" presStyleCnt="6" custScaleX="1322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BC0621D-389E-4211-837D-0ACD7411F147}" srcId="{BB7FC414-5851-4AE2-B36B-DDDACD64A9D9}" destId="{B2C85D1F-2AD7-4FAF-B72E-7DCAE3F641E7}" srcOrd="0" destOrd="0" parTransId="{BE6E0EE1-C84E-4A25-AE9E-602039404834}" sibTransId="{3FFA2CD1-DA1D-47F7-9EB9-E9DE41BD974D}"/>
    <dgm:cxn modelId="{7D7A7F0B-E18A-4501-9656-BA66894742C8}" srcId="{D1BC2852-F435-43FD-9978-51C6F465810C}" destId="{435DC60F-67DF-4C3F-8884-A3E18B4F7F92}" srcOrd="1" destOrd="0" parTransId="{AEB3E601-F823-4601-9221-CF01ADE7D308}" sibTransId="{5B8DBA47-F253-4642-A912-9735AD5EEEB1}"/>
    <dgm:cxn modelId="{206E9472-478D-4C55-8570-56593B64BE36}" type="presOf" srcId="{E84173FC-3A9A-411E-9CA6-0C4FBEF0171C}" destId="{A06528E6-100A-4976-B138-5E903706F02B}" srcOrd="0" destOrd="0" presId="urn:microsoft.com/office/officeart/2005/8/layout/vList5"/>
    <dgm:cxn modelId="{AF948315-0BCA-43FA-A76E-D522956929CD}" srcId="{0E4CBE44-A463-4F0C-A47D-5164B794EAEA}" destId="{48489976-AF02-4119-82BE-0CA3AC45BC30}" srcOrd="0" destOrd="0" parTransId="{911D3380-A0E0-4794-9337-404C4FDFA698}" sibTransId="{7399AB18-C66D-44DD-B197-6B848E0CCD22}"/>
    <dgm:cxn modelId="{CD9F162B-2547-4C96-AC65-3960C9BC48B6}" type="presOf" srcId="{74B08D14-3D69-4315-8054-C69D98914B47}" destId="{4A36661D-72F7-4550-AEEF-C572017E5FE0}" srcOrd="0" destOrd="0" presId="urn:microsoft.com/office/officeart/2005/8/layout/vList5"/>
    <dgm:cxn modelId="{07BC4F13-6868-4859-A4D3-52E8C6BD93FA}" srcId="{D1BC2852-F435-43FD-9978-51C6F465810C}" destId="{C6A5E890-85A9-46DC-89A3-DAC2898CC317}" srcOrd="3" destOrd="0" parTransId="{6E14D68F-C95C-455B-A2AA-F882F85CAACD}" sibTransId="{262CB26B-55CA-4793-B88F-15B2B0207632}"/>
    <dgm:cxn modelId="{B78D2C33-AF75-4C3C-AD32-6D15AFE9E72F}" type="presOf" srcId="{BB7FC414-5851-4AE2-B36B-DDDACD64A9D9}" destId="{B3F5683C-6936-44A0-9206-6A2FB0D41DEA}" srcOrd="0" destOrd="0" presId="urn:microsoft.com/office/officeart/2005/8/layout/vList5"/>
    <dgm:cxn modelId="{E5A7E086-80DD-4FD7-AFBC-0B8D02F44876}" type="presOf" srcId="{D1BC2852-F435-43FD-9978-51C6F465810C}" destId="{B329E14B-4171-468C-B617-C6F5AC90CCDD}" srcOrd="0" destOrd="0" presId="urn:microsoft.com/office/officeart/2005/8/layout/vList5"/>
    <dgm:cxn modelId="{250A2DAF-E62B-4B43-B928-0CE8C59120D4}" srcId="{C6A5E890-85A9-46DC-89A3-DAC2898CC317}" destId="{FB3ECE75-ACE6-4EB0-A89B-96C73221C952}" srcOrd="0" destOrd="0" parTransId="{65F4E920-87C7-4F0A-8053-4D3E911A2D28}" sibTransId="{A88C9F4E-FD8E-4EA3-9DC2-223C303C657E}"/>
    <dgm:cxn modelId="{0C8398FE-A41B-4F70-AB69-7D553F254D51}" srcId="{D1BC2852-F435-43FD-9978-51C6F465810C}" destId="{0E4CBE44-A463-4F0C-A47D-5164B794EAEA}" srcOrd="4" destOrd="0" parTransId="{6B562FBF-4A3E-44B0-9AF1-FB5DDD82CE71}" sibTransId="{88B33A5A-24EE-4352-A758-5E066CBA110B}"/>
    <dgm:cxn modelId="{0ADDD00B-F355-4789-B807-DD8AE94C540B}" srcId="{D1BC2852-F435-43FD-9978-51C6F465810C}" destId="{B23FF221-BCE0-45A2-A8E7-C5839946C20A}" srcOrd="5" destOrd="0" parTransId="{0B836B10-3008-49A0-9953-DA7A70F94A42}" sibTransId="{72BA368A-C99C-4F12-AB14-C60EB61A6C3C}"/>
    <dgm:cxn modelId="{51949576-9D04-4355-A7AD-F2F6C885017C}" type="presOf" srcId="{C6A5E890-85A9-46DC-89A3-DAC2898CC317}" destId="{5D93FB81-256D-417C-9473-A7133EA5EFFF}" srcOrd="0" destOrd="0" presId="urn:microsoft.com/office/officeart/2005/8/layout/vList5"/>
    <dgm:cxn modelId="{FFF0CD76-64A9-43CE-8ECA-753ADAFDE426}" type="presOf" srcId="{5954327B-41CB-4731-928E-E09CA110C67C}" destId="{123E87A1-D0D6-46FD-AD18-592C1BD4BACE}" srcOrd="0" destOrd="0" presId="urn:microsoft.com/office/officeart/2005/8/layout/vList5"/>
    <dgm:cxn modelId="{C9A8FD20-E1F2-4DA7-9D73-36A39338A961}" type="presOf" srcId="{B23FF221-BCE0-45A2-A8E7-C5839946C20A}" destId="{05F5B675-A481-4090-9BE1-378A47821575}" srcOrd="0" destOrd="0" presId="urn:microsoft.com/office/officeart/2005/8/layout/vList5"/>
    <dgm:cxn modelId="{3C216458-3CE0-4BC8-A425-4799717D5F2A}" srcId="{E84173FC-3A9A-411E-9CA6-0C4FBEF0171C}" destId="{74B08D14-3D69-4315-8054-C69D98914B47}" srcOrd="0" destOrd="0" parTransId="{31EE225E-AC08-4635-967C-3D10396DA8BE}" sibTransId="{DCF518B5-FB68-4F3A-9320-7CDB78127BF4}"/>
    <dgm:cxn modelId="{B30EA60E-B450-45A3-A4D3-997912F8A53F}" srcId="{435DC60F-67DF-4C3F-8884-A3E18B4F7F92}" destId="{5954327B-41CB-4731-928E-E09CA110C67C}" srcOrd="0" destOrd="0" parTransId="{D3A1AC1A-109A-4E54-A90D-A76D0DE4D84C}" sibTransId="{9FA31C40-84D2-4AE5-AF1C-C3F38C2CFB22}"/>
    <dgm:cxn modelId="{7C4062C0-DD79-4957-B905-D0096D41A76B}" type="presOf" srcId="{435DC60F-67DF-4C3F-8884-A3E18B4F7F92}" destId="{A075BA52-9E9E-49BC-B10D-54726DBFECBB}" srcOrd="0" destOrd="0" presId="urn:microsoft.com/office/officeart/2005/8/layout/vList5"/>
    <dgm:cxn modelId="{3AFA3530-CDB9-4790-BB8B-5A72E575B43D}" type="presOf" srcId="{48489976-AF02-4119-82BE-0CA3AC45BC30}" destId="{FB62193B-2F1D-4A91-B26C-671F94C83B03}" srcOrd="0" destOrd="0" presId="urn:microsoft.com/office/officeart/2005/8/layout/vList5"/>
    <dgm:cxn modelId="{44C3E60E-6F47-4102-A45D-F52BE23D11DA}" type="presOf" srcId="{0E4CBE44-A463-4F0C-A47D-5164B794EAEA}" destId="{8A58B697-73FE-43B7-BCEA-3226F7839FCE}" srcOrd="0" destOrd="0" presId="urn:microsoft.com/office/officeart/2005/8/layout/vList5"/>
    <dgm:cxn modelId="{B14A061E-C16C-45CC-AA1E-C58718C9D87D}" srcId="{D1BC2852-F435-43FD-9978-51C6F465810C}" destId="{BB7FC414-5851-4AE2-B36B-DDDACD64A9D9}" srcOrd="2" destOrd="0" parTransId="{2EAAC6FF-62FD-4BD2-89CF-43C3F1CBB8E7}" sibTransId="{97553316-DDF8-440A-B5C9-94195FA7519B}"/>
    <dgm:cxn modelId="{EE967C7F-F20E-4C94-9CBA-1598056CA94D}" srcId="{D1BC2852-F435-43FD-9978-51C6F465810C}" destId="{E84173FC-3A9A-411E-9CA6-0C4FBEF0171C}" srcOrd="0" destOrd="0" parTransId="{FB354760-7635-4556-9247-B61E778E32E4}" sibTransId="{8967AF39-84C1-4182-AD6B-9A2A62782D66}"/>
    <dgm:cxn modelId="{70CC366D-307A-4D0D-82E2-73E2840C4496}" srcId="{B23FF221-BCE0-45A2-A8E7-C5839946C20A}" destId="{815CE41C-1510-4917-8F50-B9C240B00277}" srcOrd="0" destOrd="0" parTransId="{178F5FFF-E060-4958-B7DD-CC6528E6D2E4}" sibTransId="{6BC83D8C-F00B-4A58-9FB1-33C98A8F5B50}"/>
    <dgm:cxn modelId="{6FF4B9A5-D205-48DE-99EC-0E4E6856329A}" type="presOf" srcId="{B2C85D1F-2AD7-4FAF-B72E-7DCAE3F641E7}" destId="{AFC1D999-AB59-46E9-9D86-EC2926324F27}" srcOrd="0" destOrd="0" presId="urn:microsoft.com/office/officeart/2005/8/layout/vList5"/>
    <dgm:cxn modelId="{17744E5D-5536-4AE9-BD50-64B288B9D133}" type="presOf" srcId="{FB3ECE75-ACE6-4EB0-A89B-96C73221C952}" destId="{E6AA9730-C1F3-4EA4-B4B8-FC8BA901A561}" srcOrd="0" destOrd="0" presId="urn:microsoft.com/office/officeart/2005/8/layout/vList5"/>
    <dgm:cxn modelId="{90A7B0EF-33BC-405C-A34F-58EC05E88E3D}" type="presOf" srcId="{815CE41C-1510-4917-8F50-B9C240B00277}" destId="{453FC30B-1580-48DA-9784-2477E53F72C0}" srcOrd="0" destOrd="0" presId="urn:microsoft.com/office/officeart/2005/8/layout/vList5"/>
    <dgm:cxn modelId="{B3191878-C1AA-4F37-B7B1-DF1E7057D29E}" type="presParOf" srcId="{B329E14B-4171-468C-B617-C6F5AC90CCDD}" destId="{418B6DDD-C4B3-43B5-96E8-61CF12A96A9C}" srcOrd="0" destOrd="0" presId="urn:microsoft.com/office/officeart/2005/8/layout/vList5"/>
    <dgm:cxn modelId="{8E027689-F530-4656-98B4-29F4E8572E8C}" type="presParOf" srcId="{418B6DDD-C4B3-43B5-96E8-61CF12A96A9C}" destId="{A06528E6-100A-4976-B138-5E903706F02B}" srcOrd="0" destOrd="0" presId="urn:microsoft.com/office/officeart/2005/8/layout/vList5"/>
    <dgm:cxn modelId="{BE5B25D2-9C67-41FC-B31A-15886BF78604}" type="presParOf" srcId="{418B6DDD-C4B3-43B5-96E8-61CF12A96A9C}" destId="{4A36661D-72F7-4550-AEEF-C572017E5FE0}" srcOrd="1" destOrd="0" presId="urn:microsoft.com/office/officeart/2005/8/layout/vList5"/>
    <dgm:cxn modelId="{4CCF5C87-6518-433E-9C5E-08E9384441DB}" type="presParOf" srcId="{B329E14B-4171-468C-B617-C6F5AC90CCDD}" destId="{A4EA5FA4-9353-4976-B8A4-CB94FE2F7C61}" srcOrd="1" destOrd="0" presId="urn:microsoft.com/office/officeart/2005/8/layout/vList5"/>
    <dgm:cxn modelId="{88A734D6-514D-4D2A-8830-1596539845B3}" type="presParOf" srcId="{B329E14B-4171-468C-B617-C6F5AC90CCDD}" destId="{0F3D93E0-74D3-4C74-B856-40239CD75A63}" srcOrd="2" destOrd="0" presId="urn:microsoft.com/office/officeart/2005/8/layout/vList5"/>
    <dgm:cxn modelId="{07A3EBA8-B78F-42B8-A3B6-06C50A703769}" type="presParOf" srcId="{0F3D93E0-74D3-4C74-B856-40239CD75A63}" destId="{A075BA52-9E9E-49BC-B10D-54726DBFECBB}" srcOrd="0" destOrd="0" presId="urn:microsoft.com/office/officeart/2005/8/layout/vList5"/>
    <dgm:cxn modelId="{A1A2B213-5851-42F8-B08E-546EB104E619}" type="presParOf" srcId="{0F3D93E0-74D3-4C74-B856-40239CD75A63}" destId="{123E87A1-D0D6-46FD-AD18-592C1BD4BACE}" srcOrd="1" destOrd="0" presId="urn:microsoft.com/office/officeart/2005/8/layout/vList5"/>
    <dgm:cxn modelId="{E232E41E-F8E8-4E69-8791-803929534CA3}" type="presParOf" srcId="{B329E14B-4171-468C-B617-C6F5AC90CCDD}" destId="{B4406B60-4895-4ACA-804A-44D2D6DD1F06}" srcOrd="3" destOrd="0" presId="urn:microsoft.com/office/officeart/2005/8/layout/vList5"/>
    <dgm:cxn modelId="{95574DBE-6181-4D8B-BA2D-5596D9B47F42}" type="presParOf" srcId="{B329E14B-4171-468C-B617-C6F5AC90CCDD}" destId="{7DE8FA9F-AA4B-4607-AE35-6B36BE492EE9}" srcOrd="4" destOrd="0" presId="urn:microsoft.com/office/officeart/2005/8/layout/vList5"/>
    <dgm:cxn modelId="{5B265C04-79D2-47C3-9FD2-C925FE781907}" type="presParOf" srcId="{7DE8FA9F-AA4B-4607-AE35-6B36BE492EE9}" destId="{B3F5683C-6936-44A0-9206-6A2FB0D41DEA}" srcOrd="0" destOrd="0" presId="urn:microsoft.com/office/officeart/2005/8/layout/vList5"/>
    <dgm:cxn modelId="{13BF6FF1-0B35-4DDA-9C75-5AD8A1EE6211}" type="presParOf" srcId="{7DE8FA9F-AA4B-4607-AE35-6B36BE492EE9}" destId="{AFC1D999-AB59-46E9-9D86-EC2926324F27}" srcOrd="1" destOrd="0" presId="urn:microsoft.com/office/officeart/2005/8/layout/vList5"/>
    <dgm:cxn modelId="{985437A4-B20C-4248-9068-C85493353931}" type="presParOf" srcId="{B329E14B-4171-468C-B617-C6F5AC90CCDD}" destId="{8A68D2C7-9285-40A6-A497-CF1C007EA7A6}" srcOrd="5" destOrd="0" presId="urn:microsoft.com/office/officeart/2005/8/layout/vList5"/>
    <dgm:cxn modelId="{0E72D1F1-1579-48DD-845E-B0AEDFE93B92}" type="presParOf" srcId="{B329E14B-4171-468C-B617-C6F5AC90CCDD}" destId="{5FE9DAD2-7D16-4148-9B3D-617CD87E9645}" srcOrd="6" destOrd="0" presId="urn:microsoft.com/office/officeart/2005/8/layout/vList5"/>
    <dgm:cxn modelId="{6C893597-3B44-4BF2-9E89-78A7ED7C3E22}" type="presParOf" srcId="{5FE9DAD2-7D16-4148-9B3D-617CD87E9645}" destId="{5D93FB81-256D-417C-9473-A7133EA5EFFF}" srcOrd="0" destOrd="0" presId="urn:microsoft.com/office/officeart/2005/8/layout/vList5"/>
    <dgm:cxn modelId="{F7F9CF46-0A2F-4FC1-8269-C2CD96B0A85F}" type="presParOf" srcId="{5FE9DAD2-7D16-4148-9B3D-617CD87E9645}" destId="{E6AA9730-C1F3-4EA4-B4B8-FC8BA901A561}" srcOrd="1" destOrd="0" presId="urn:microsoft.com/office/officeart/2005/8/layout/vList5"/>
    <dgm:cxn modelId="{0D9739B7-EDF7-4F95-AB7E-013A001623E6}" type="presParOf" srcId="{B329E14B-4171-468C-B617-C6F5AC90CCDD}" destId="{9ED19AD2-350B-4427-B8F7-D6B4F31D87C7}" srcOrd="7" destOrd="0" presId="urn:microsoft.com/office/officeart/2005/8/layout/vList5"/>
    <dgm:cxn modelId="{705C62D3-D22D-4387-B710-0248ACC974DA}" type="presParOf" srcId="{B329E14B-4171-468C-B617-C6F5AC90CCDD}" destId="{ABD97109-2BFD-4875-B084-81D2D264567B}" srcOrd="8" destOrd="0" presId="urn:microsoft.com/office/officeart/2005/8/layout/vList5"/>
    <dgm:cxn modelId="{5EE30A10-47C3-4957-8170-FBB0EEE3ABFB}" type="presParOf" srcId="{ABD97109-2BFD-4875-B084-81D2D264567B}" destId="{8A58B697-73FE-43B7-BCEA-3226F7839FCE}" srcOrd="0" destOrd="0" presId="urn:microsoft.com/office/officeart/2005/8/layout/vList5"/>
    <dgm:cxn modelId="{8D6941AB-366B-4692-B47A-8C0C110F990C}" type="presParOf" srcId="{ABD97109-2BFD-4875-B084-81D2D264567B}" destId="{FB62193B-2F1D-4A91-B26C-671F94C83B03}" srcOrd="1" destOrd="0" presId="urn:microsoft.com/office/officeart/2005/8/layout/vList5"/>
    <dgm:cxn modelId="{081BECB8-4CD7-4440-B496-644CF4047107}" type="presParOf" srcId="{B329E14B-4171-468C-B617-C6F5AC90CCDD}" destId="{F0F0A37E-3D8B-453F-9F5E-F609481D059A}" srcOrd="9" destOrd="0" presId="urn:microsoft.com/office/officeart/2005/8/layout/vList5"/>
    <dgm:cxn modelId="{B1CB7D8C-F164-4D1B-9F94-A9A01E86ED51}" type="presParOf" srcId="{B329E14B-4171-468C-B617-C6F5AC90CCDD}" destId="{15EB1617-723B-4A7F-A027-585FFED583C5}" srcOrd="10" destOrd="0" presId="urn:microsoft.com/office/officeart/2005/8/layout/vList5"/>
    <dgm:cxn modelId="{63E0D3DB-1771-4DCB-A5B0-A60D72ACF76C}" type="presParOf" srcId="{15EB1617-723B-4A7F-A027-585FFED583C5}" destId="{05F5B675-A481-4090-9BE1-378A47821575}" srcOrd="0" destOrd="0" presId="urn:microsoft.com/office/officeart/2005/8/layout/vList5"/>
    <dgm:cxn modelId="{95163649-4F24-44EC-A2B8-0BDB6918A574}" type="presParOf" srcId="{15EB1617-723B-4A7F-A027-585FFED583C5}" destId="{453FC30B-1580-48DA-9784-2477E53F72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F879B-3619-4F9E-B6B4-E2A520583F62}">
      <dsp:nvSpPr>
        <dsp:cNvPr id="0" name=""/>
        <dsp:cNvSpPr/>
      </dsp:nvSpPr>
      <dsp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9F8A24-5FC7-40FC-8830-4A480848B005}">
      <dsp:nvSpPr>
        <dsp:cNvPr id="0" name=""/>
        <dsp:cNvSpPr/>
      </dsp:nvSpPr>
      <dsp:spPr>
        <a:xfrm>
          <a:off x="304233" y="412245"/>
          <a:ext cx="1872208" cy="187220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just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No cuentan con los medios para hacerse conocer ni conseguir oportunidades laborales formales, por lo que recurren a trabajos simples que muchas veces no están supeditados a la legislación laboral regular. </a:t>
          </a:r>
          <a:endParaRPr lang="es-PE" sz="1100" kern="1200" dirty="0"/>
        </a:p>
      </dsp:txBody>
      <dsp:txXfrm>
        <a:off x="395627" y="503639"/>
        <a:ext cx="1689420" cy="1689420"/>
      </dsp:txXfrm>
    </dsp:sp>
    <dsp:sp modelId="{95B9BF11-854D-45C4-B046-E30BC630DC36}">
      <dsp:nvSpPr>
        <dsp:cNvPr id="0" name=""/>
        <dsp:cNvSpPr/>
      </dsp:nvSpPr>
      <dsp:spPr>
        <a:xfrm>
          <a:off x="2504078" y="412245"/>
          <a:ext cx="1872208" cy="187220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just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La mejor forma de publicitar sus servicios es mediante el ‘volanteo’ y anuncios y pintados públicos dado que realizar anuncios en cualquier medio de pago resulta muchas veces inaccesible por los escasos recursos con los que cuentan.</a:t>
          </a:r>
          <a:endParaRPr lang="es-PE" sz="1100" kern="1200" dirty="0"/>
        </a:p>
      </dsp:txBody>
      <dsp:txXfrm>
        <a:off x="2595472" y="503639"/>
        <a:ext cx="1689420" cy="1689420"/>
      </dsp:txXfrm>
    </dsp:sp>
    <dsp:sp modelId="{D87024B9-5EE4-4C22-B59E-DFFCB1C8FC70}">
      <dsp:nvSpPr>
        <dsp:cNvPr id="0" name=""/>
        <dsp:cNvSpPr/>
      </dsp:nvSpPr>
      <dsp:spPr>
        <a:xfrm>
          <a:off x="304233" y="2612090"/>
          <a:ext cx="1872208" cy="187220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just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Los clientes que desean contratar los servicios tenderán a percibir mayor confianza en empresas formales del mismo rubro debido a que como son personas naturales los clientes muchas veces no los conocerán y no sabrán su reputación previa (histórico de trabajos).</a:t>
          </a:r>
          <a:endParaRPr lang="es-PE" sz="1050" kern="1200" dirty="0"/>
        </a:p>
      </dsp:txBody>
      <dsp:txXfrm>
        <a:off x="395627" y="2703484"/>
        <a:ext cx="1689420" cy="1689420"/>
      </dsp:txXfrm>
    </dsp:sp>
    <dsp:sp modelId="{D6D9EDA0-A779-4261-AB5C-40EA39DC70F9}">
      <dsp:nvSpPr>
        <dsp:cNvPr id="0" name=""/>
        <dsp:cNvSpPr/>
      </dsp:nvSpPr>
      <dsp:spPr>
        <a:xfrm>
          <a:off x="2504078" y="2612090"/>
          <a:ext cx="1872208" cy="187220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No existen las facilidades para la ubicación y contratación de proveedores de estos servicios generales pues el modo habitual es contratar o bien a una empresa formal o bien a cualquier proveedor que haya colocado su aviso en un medio público.</a:t>
          </a:r>
          <a:endParaRPr lang="es-PE" sz="1100" kern="1200" dirty="0"/>
        </a:p>
      </dsp:txBody>
      <dsp:txXfrm>
        <a:off x="2595472" y="2703484"/>
        <a:ext cx="1689420" cy="1689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F879B-3619-4F9E-B6B4-E2A520583F62}">
      <dsp:nvSpPr>
        <dsp:cNvPr id="0" name=""/>
        <dsp:cNvSpPr/>
      </dsp:nvSpPr>
      <dsp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9F8A24-5FC7-40FC-8830-4A480848B005}">
      <dsp:nvSpPr>
        <dsp:cNvPr id="0" name=""/>
        <dsp:cNvSpPr/>
      </dsp:nvSpPr>
      <dsp:spPr>
        <a:xfrm>
          <a:off x="304233" y="412245"/>
          <a:ext cx="1872208" cy="187220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Medios de comunicación</a:t>
          </a:r>
          <a:endParaRPr lang="es-PE" sz="1100" kern="1200" dirty="0"/>
        </a:p>
      </dsp:txBody>
      <dsp:txXfrm>
        <a:off x="395627" y="503639"/>
        <a:ext cx="1689420" cy="1689420"/>
      </dsp:txXfrm>
    </dsp:sp>
    <dsp:sp modelId="{95B9BF11-854D-45C4-B046-E30BC630DC36}">
      <dsp:nvSpPr>
        <dsp:cNvPr id="0" name=""/>
        <dsp:cNvSpPr/>
      </dsp:nvSpPr>
      <dsp:spPr>
        <a:xfrm>
          <a:off x="2504078" y="412245"/>
          <a:ext cx="1872208" cy="187220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Publicitar sus servicios</a:t>
          </a:r>
          <a:endParaRPr lang="es-PE" sz="1100" kern="1200" dirty="0"/>
        </a:p>
      </dsp:txBody>
      <dsp:txXfrm>
        <a:off x="2595472" y="503639"/>
        <a:ext cx="1689420" cy="1689420"/>
      </dsp:txXfrm>
    </dsp:sp>
    <dsp:sp modelId="{D87024B9-5EE4-4C22-B59E-DFFCB1C8FC70}">
      <dsp:nvSpPr>
        <dsp:cNvPr id="0" name=""/>
        <dsp:cNvSpPr/>
      </dsp:nvSpPr>
      <dsp:spPr>
        <a:xfrm>
          <a:off x="304233" y="2612090"/>
          <a:ext cx="1872208" cy="187220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Confianza</a:t>
          </a:r>
          <a:endParaRPr lang="es-PE" sz="1050" kern="1200" dirty="0"/>
        </a:p>
      </dsp:txBody>
      <dsp:txXfrm>
        <a:off x="395627" y="2703484"/>
        <a:ext cx="1689420" cy="1689420"/>
      </dsp:txXfrm>
    </dsp:sp>
    <dsp:sp modelId="{D6D9EDA0-A779-4261-AB5C-40EA39DC70F9}">
      <dsp:nvSpPr>
        <dsp:cNvPr id="0" name=""/>
        <dsp:cNvSpPr/>
      </dsp:nvSpPr>
      <dsp:spPr>
        <a:xfrm>
          <a:off x="2504078" y="2612090"/>
          <a:ext cx="1872208" cy="187220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Forma de contacto o ubicación</a:t>
          </a:r>
          <a:endParaRPr lang="es-PE" sz="1100" kern="1200" dirty="0"/>
        </a:p>
      </dsp:txBody>
      <dsp:txXfrm>
        <a:off x="2595472" y="2703484"/>
        <a:ext cx="1689420" cy="16894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327746"/>
          <a:ext cx="813690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Elaborar el caso de negocio de la solución planteada. 	</a:t>
          </a:r>
          <a:endParaRPr lang="es-PE" sz="1600" kern="1200" dirty="0"/>
        </a:p>
      </dsp:txBody>
      <dsp:txXfrm>
        <a:off x="0" y="327746"/>
        <a:ext cx="8136904" cy="756000"/>
      </dsp:txXfrm>
    </dsp:sp>
    <dsp:sp modelId="{15417C44-1630-41CC-AC5B-95723803EAAC}">
      <dsp:nvSpPr>
        <dsp:cNvPr id="0" name=""/>
        <dsp:cNvSpPr/>
      </dsp:nvSpPr>
      <dsp:spPr>
        <a:xfrm>
          <a:off x="406845" y="325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1 [OE1]</a:t>
          </a:r>
          <a:endParaRPr lang="es-PE" sz="2000" b="1" kern="1200" dirty="0"/>
        </a:p>
      </dsp:txBody>
      <dsp:txXfrm>
        <a:off x="435666" y="61367"/>
        <a:ext cx="5638190" cy="532758"/>
      </dsp:txXfrm>
    </dsp:sp>
    <dsp:sp modelId="{3C682040-43AF-4BE8-950E-E13003E6C6C7}">
      <dsp:nvSpPr>
        <dsp:cNvPr id="0" name=""/>
        <dsp:cNvSpPr/>
      </dsp:nvSpPr>
      <dsp:spPr>
        <a:xfrm>
          <a:off x="0" y="1486946"/>
          <a:ext cx="8136904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Modelar los procesos de negocios que serán soportados por la solución planteada. </a:t>
          </a:r>
          <a:r>
            <a:rPr lang="es-MX" sz="1600" kern="1200" dirty="0" smtClean="0"/>
            <a:t>Dichos procesos deberán ser los siguientes:</a:t>
          </a:r>
          <a:br>
            <a:rPr lang="es-MX" sz="1600" kern="1200" dirty="0" smtClean="0"/>
          </a:br>
          <a:r>
            <a:rPr lang="es-MX" sz="1600" kern="1200" dirty="0" smtClean="0"/>
            <a:t>   a. Contacto inicial.</a:t>
          </a:r>
          <a:br>
            <a:rPr lang="es-MX" sz="1600" kern="1200" dirty="0" smtClean="0"/>
          </a:br>
          <a:r>
            <a:rPr lang="es-MX" sz="1600" kern="1200" dirty="0" smtClean="0"/>
            <a:t>   b. Visita preliminar.</a:t>
          </a:r>
          <a:br>
            <a:rPr lang="es-MX" sz="1600" kern="1200" dirty="0" smtClean="0"/>
          </a:br>
          <a:r>
            <a:rPr lang="es-MX" sz="1600" kern="1200" dirty="0" smtClean="0"/>
            <a:t>   c. Selección y compra de insumos y materiales a usar.</a:t>
          </a:r>
          <a:br>
            <a:rPr lang="es-MX" sz="1600" kern="1200" dirty="0" smtClean="0"/>
          </a:br>
          <a:r>
            <a:rPr lang="es-MX" sz="1600" kern="1200" dirty="0" smtClean="0"/>
            <a:t>   d. Ejecución del trabajo.</a:t>
          </a:r>
          <a:br>
            <a:rPr lang="es-MX" sz="1600" kern="1200" dirty="0" smtClean="0"/>
          </a:br>
          <a:r>
            <a:rPr lang="es-MX" sz="1600" kern="1200" dirty="0" smtClean="0"/>
            <a:t>   e. Cierre y retroalimentación (post-servicio).</a:t>
          </a:r>
          <a:endParaRPr lang="es-PE" sz="1600" kern="1200" dirty="0"/>
        </a:p>
      </dsp:txBody>
      <dsp:txXfrm>
        <a:off x="0" y="1486946"/>
        <a:ext cx="8136904" cy="2016000"/>
      </dsp:txXfrm>
    </dsp:sp>
    <dsp:sp modelId="{501DDC76-9B9F-4697-8027-10EB121BC8A9}">
      <dsp:nvSpPr>
        <dsp:cNvPr id="0" name=""/>
        <dsp:cNvSpPr/>
      </dsp:nvSpPr>
      <dsp:spPr>
        <a:xfrm>
          <a:off x="406845" y="11917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2 [OE2]</a:t>
          </a:r>
          <a:endParaRPr lang="es-PE" sz="2000" b="1" kern="1200" dirty="0"/>
        </a:p>
      </dsp:txBody>
      <dsp:txXfrm>
        <a:off x="435666" y="1220567"/>
        <a:ext cx="5638190" cy="532758"/>
      </dsp:txXfrm>
    </dsp:sp>
    <dsp:sp modelId="{FC04ED5C-48CE-49A3-98DF-4CA3B004B014}">
      <dsp:nvSpPr>
        <dsp:cNvPr id="0" name=""/>
        <dsp:cNvSpPr/>
      </dsp:nvSpPr>
      <dsp:spPr>
        <a:xfrm>
          <a:off x="0" y="3906146"/>
          <a:ext cx="8136904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Definir las reglas y políticas de negocio que deben cumplir todos los actores involucrados.</a:t>
          </a:r>
          <a:endParaRPr lang="es-PE" sz="1600" kern="1200" dirty="0"/>
        </a:p>
      </dsp:txBody>
      <dsp:txXfrm>
        <a:off x="0" y="3906146"/>
        <a:ext cx="8136904" cy="960750"/>
      </dsp:txXfrm>
    </dsp:sp>
    <dsp:sp modelId="{E74DBF66-3AE1-4F14-A029-A5F2D0C36F78}">
      <dsp:nvSpPr>
        <dsp:cNvPr id="0" name=""/>
        <dsp:cNvSpPr/>
      </dsp:nvSpPr>
      <dsp:spPr>
        <a:xfrm>
          <a:off x="406845" y="36109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3 [OE3]</a:t>
          </a:r>
          <a:endParaRPr lang="es-PE" sz="2000" b="1" kern="1200" dirty="0"/>
        </a:p>
      </dsp:txBody>
      <dsp:txXfrm>
        <a:off x="435666" y="3639767"/>
        <a:ext cx="5638190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340245"/>
          <a:ext cx="8136904" cy="20742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91592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Implementar un proceso de búsqueda para la asignación automática del mejor proveedor al cliente basada en el algoritmo Tabú </a:t>
          </a:r>
          <a:r>
            <a:rPr lang="es-MX" sz="1600" kern="1200" dirty="0" smtClean="0"/>
            <a:t>considerando los siguientes factores:</a:t>
          </a:r>
          <a:br>
            <a:rPr lang="es-MX" sz="1600" kern="1200" dirty="0" smtClean="0"/>
          </a:br>
          <a:r>
            <a:rPr lang="es-MX" sz="1600" kern="1200" dirty="0" smtClean="0"/>
            <a:t>   a. Disponibilidad del proveedor, según calendario virtual.</a:t>
          </a:r>
          <a:br>
            <a:rPr lang="es-MX" sz="1600" kern="1200" dirty="0" smtClean="0"/>
          </a:br>
          <a:r>
            <a:rPr lang="es-MX" sz="1600" kern="1200" dirty="0" smtClean="0"/>
            <a:t>   b. Distanciamiento entre proveedor y cliente.</a:t>
          </a:r>
          <a:br>
            <a:rPr lang="es-MX" sz="1600" kern="1200" dirty="0" smtClean="0"/>
          </a:br>
          <a:r>
            <a:rPr lang="es-MX" sz="1600" kern="1200" dirty="0" smtClean="0"/>
            <a:t>   c. Puntuación promedio del proveedor, según la calificación de los   </a:t>
          </a:r>
          <a:br>
            <a:rPr lang="es-MX" sz="1600" kern="1200" dirty="0" smtClean="0"/>
          </a:br>
          <a:r>
            <a:rPr lang="es-MX" sz="1600" kern="1200" dirty="0" smtClean="0"/>
            <a:t>       clientes.</a:t>
          </a:r>
          <a:br>
            <a:rPr lang="es-MX" sz="1600" kern="1200" dirty="0" smtClean="0"/>
          </a:br>
          <a:r>
            <a:rPr lang="es-MX" sz="1600" kern="1200" dirty="0" smtClean="0"/>
            <a:t>   d. Cumplimiento por parte del proveedor de las reglas de negocio.</a:t>
          </a:r>
          <a:endParaRPr lang="es-PE" sz="1600" kern="1200" dirty="0"/>
        </a:p>
      </dsp:txBody>
      <dsp:txXfrm>
        <a:off x="0" y="340245"/>
        <a:ext cx="8136904" cy="2074297"/>
      </dsp:txXfrm>
    </dsp:sp>
    <dsp:sp modelId="{15417C44-1630-41CC-AC5B-95723803EAAC}">
      <dsp:nvSpPr>
        <dsp:cNvPr id="0" name=""/>
        <dsp:cNvSpPr/>
      </dsp:nvSpPr>
      <dsp:spPr>
        <a:xfrm>
          <a:off x="406845" y="59805"/>
          <a:ext cx="5695832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4 [OE4]</a:t>
          </a:r>
          <a:endParaRPr lang="es-PE" sz="2000" b="1" kern="1200" dirty="0"/>
        </a:p>
      </dsp:txBody>
      <dsp:txXfrm>
        <a:off x="434225" y="87185"/>
        <a:ext cx="5641072" cy="506120"/>
      </dsp:txXfrm>
    </dsp:sp>
    <dsp:sp modelId="{3C682040-43AF-4BE8-950E-E13003E6C6C7}">
      <dsp:nvSpPr>
        <dsp:cNvPr id="0" name=""/>
        <dsp:cNvSpPr/>
      </dsp:nvSpPr>
      <dsp:spPr>
        <a:xfrm>
          <a:off x="0" y="2797582"/>
          <a:ext cx="8136904" cy="9258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91592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kern="1200" dirty="0" smtClean="0"/>
            <a:t>Realizar un análisis comparativo de herramientas tecnológicas y adoptar las que mejor se adecuen a los requerimientos del sistema.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endParaRPr lang="es-PE" sz="1600" kern="1200" dirty="0"/>
        </a:p>
      </dsp:txBody>
      <dsp:txXfrm>
        <a:off x="0" y="2797582"/>
        <a:ext cx="8136904" cy="925852"/>
      </dsp:txXfrm>
    </dsp:sp>
    <dsp:sp modelId="{501DDC76-9B9F-4697-8027-10EB121BC8A9}">
      <dsp:nvSpPr>
        <dsp:cNvPr id="0" name=""/>
        <dsp:cNvSpPr/>
      </dsp:nvSpPr>
      <dsp:spPr>
        <a:xfrm>
          <a:off x="406845" y="2517142"/>
          <a:ext cx="5695832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5 [OE5]</a:t>
          </a:r>
          <a:endParaRPr lang="es-PE" sz="2000" b="1" kern="1200" dirty="0"/>
        </a:p>
      </dsp:txBody>
      <dsp:txXfrm>
        <a:off x="434225" y="2544522"/>
        <a:ext cx="5641072" cy="506120"/>
      </dsp:txXfrm>
    </dsp:sp>
    <dsp:sp modelId="{FC04ED5C-48CE-49A3-98DF-4CA3B004B014}">
      <dsp:nvSpPr>
        <dsp:cNvPr id="0" name=""/>
        <dsp:cNvSpPr/>
      </dsp:nvSpPr>
      <dsp:spPr>
        <a:xfrm>
          <a:off x="0" y="4106475"/>
          <a:ext cx="8136904" cy="7331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91592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Implementación de la solución.</a:t>
          </a:r>
          <a:endParaRPr lang="es-PE" sz="1600" kern="1200" dirty="0"/>
        </a:p>
      </dsp:txBody>
      <dsp:txXfrm>
        <a:off x="0" y="4106475"/>
        <a:ext cx="8136904" cy="733162"/>
      </dsp:txXfrm>
    </dsp:sp>
    <dsp:sp modelId="{E74DBF66-3AE1-4F14-A029-A5F2D0C36F78}">
      <dsp:nvSpPr>
        <dsp:cNvPr id="0" name=""/>
        <dsp:cNvSpPr/>
      </dsp:nvSpPr>
      <dsp:spPr>
        <a:xfrm>
          <a:off x="406845" y="3826035"/>
          <a:ext cx="5695832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6 [OE6]</a:t>
          </a:r>
          <a:endParaRPr lang="es-PE" sz="2000" b="1" kern="1200" dirty="0"/>
        </a:p>
      </dsp:txBody>
      <dsp:txXfrm>
        <a:off x="434225" y="3853415"/>
        <a:ext cx="5641072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6661D-72F7-4550-AEEF-C572017E5FE0}">
      <dsp:nvSpPr>
        <dsp:cNvPr id="0" name=""/>
        <dsp:cNvSpPr/>
      </dsp:nvSpPr>
      <dsp:spPr>
        <a:xfrm rot="5400000">
          <a:off x="4204325" y="-3086820"/>
          <a:ext cx="616216" cy="694555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Documento que contiene la descripción del caso de negocio.</a:t>
          </a:r>
          <a:endParaRPr lang="es-PE" sz="1400" kern="1200" dirty="0"/>
        </a:p>
      </dsp:txBody>
      <dsp:txXfrm rot="-5400000">
        <a:off x="1039657" y="107929"/>
        <a:ext cx="6915472" cy="556054"/>
      </dsp:txXfrm>
    </dsp:sp>
    <dsp:sp modelId="{A06528E6-100A-4976-B138-5E903706F02B}">
      <dsp:nvSpPr>
        <dsp:cNvPr id="0" name=""/>
        <dsp:cNvSpPr/>
      </dsp:nvSpPr>
      <dsp:spPr>
        <a:xfrm>
          <a:off x="220443" y="820"/>
          <a:ext cx="819213" cy="770271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RE1 para OE1</a:t>
          </a:r>
          <a:endParaRPr lang="es-PE" sz="1400" b="1" kern="1200" dirty="0"/>
        </a:p>
      </dsp:txBody>
      <dsp:txXfrm>
        <a:off x="258045" y="38422"/>
        <a:ext cx="744009" cy="695067"/>
      </dsp:txXfrm>
    </dsp:sp>
    <dsp:sp modelId="{123E87A1-D0D6-46FD-AD18-592C1BD4BACE}">
      <dsp:nvSpPr>
        <dsp:cNvPr id="0" name=""/>
        <dsp:cNvSpPr/>
      </dsp:nvSpPr>
      <dsp:spPr>
        <a:xfrm rot="5400000">
          <a:off x="4202513" y="-2276223"/>
          <a:ext cx="616216" cy="6941928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los diagramas de procesos de negocio mencionados en el objetivo específico 2.</a:t>
          </a:r>
          <a:endParaRPr lang="es-PE" sz="1400" kern="1200" dirty="0"/>
        </a:p>
      </dsp:txBody>
      <dsp:txXfrm rot="-5400000">
        <a:off x="1039658" y="916713"/>
        <a:ext cx="6911847" cy="556054"/>
      </dsp:txXfrm>
    </dsp:sp>
    <dsp:sp modelId="{A075BA52-9E9E-49BC-B10D-54726DBFECBB}">
      <dsp:nvSpPr>
        <dsp:cNvPr id="0" name=""/>
        <dsp:cNvSpPr/>
      </dsp:nvSpPr>
      <dsp:spPr>
        <a:xfrm>
          <a:off x="220443" y="809605"/>
          <a:ext cx="819213" cy="770271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RE2 para OE2</a:t>
          </a:r>
          <a:endParaRPr lang="es-PE" sz="1400" kern="1200" dirty="0"/>
        </a:p>
      </dsp:txBody>
      <dsp:txXfrm>
        <a:off x="258045" y="847207"/>
        <a:ext cx="744009" cy="695067"/>
      </dsp:txXfrm>
    </dsp:sp>
    <dsp:sp modelId="{AFC1D999-AB59-46E9-9D86-EC2926324F27}">
      <dsp:nvSpPr>
        <dsp:cNvPr id="0" name=""/>
        <dsp:cNvSpPr/>
      </dsp:nvSpPr>
      <dsp:spPr>
        <a:xfrm rot="5400000">
          <a:off x="4042011" y="-1319145"/>
          <a:ext cx="872975" cy="6861512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y describe todas las reglas y políticas de negocio que deben ser cumplidas tanto por clientes como proveedores a fin de poder llevar a cabo el caso de negocio cumpliendo el flujo de procesos involucrados.</a:t>
          </a:r>
          <a:endParaRPr lang="es-PE" sz="1400" kern="1200" dirty="0"/>
        </a:p>
      </dsp:txBody>
      <dsp:txXfrm rot="-5400000">
        <a:off x="1047743" y="1717738"/>
        <a:ext cx="6818897" cy="787745"/>
      </dsp:txXfrm>
    </dsp:sp>
    <dsp:sp modelId="{B3F5683C-6936-44A0-9206-6A2FB0D41DEA}">
      <dsp:nvSpPr>
        <dsp:cNvPr id="0" name=""/>
        <dsp:cNvSpPr/>
      </dsp:nvSpPr>
      <dsp:spPr>
        <a:xfrm>
          <a:off x="220443" y="1618390"/>
          <a:ext cx="827299" cy="98644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RE3 para OE3</a:t>
          </a:r>
          <a:endParaRPr lang="es-PE" sz="1400" kern="1200" dirty="0"/>
        </a:p>
      </dsp:txBody>
      <dsp:txXfrm>
        <a:off x="260828" y="1658775"/>
        <a:ext cx="746529" cy="905670"/>
      </dsp:txXfrm>
    </dsp:sp>
    <dsp:sp modelId="{E6AA9730-C1F3-4EA4-B4B8-FC8BA901A561}">
      <dsp:nvSpPr>
        <dsp:cNvPr id="0" name=""/>
        <dsp:cNvSpPr/>
      </dsp:nvSpPr>
      <dsp:spPr>
        <a:xfrm rot="5400000">
          <a:off x="4108959" y="-390106"/>
          <a:ext cx="794944" cy="693514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en lenguaje natural y en español el pseudocódigo del algoritmo Tabú para la asignación del mejor proveedor al cliente, dados los factores mencionados en el objetivo específico 4.</a:t>
          </a:r>
          <a:endParaRPr lang="es-PE" sz="1400" kern="1200" dirty="0"/>
        </a:p>
      </dsp:txBody>
      <dsp:txXfrm rot="-5400000">
        <a:off x="1038857" y="2718802"/>
        <a:ext cx="6896343" cy="717332"/>
      </dsp:txXfrm>
    </dsp:sp>
    <dsp:sp modelId="{5D93FB81-256D-417C-9473-A7133EA5EFFF}">
      <dsp:nvSpPr>
        <dsp:cNvPr id="0" name=""/>
        <dsp:cNvSpPr/>
      </dsp:nvSpPr>
      <dsp:spPr>
        <a:xfrm>
          <a:off x="220443" y="2696574"/>
          <a:ext cx="818413" cy="76360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RE4 para OE4</a:t>
          </a:r>
          <a:endParaRPr lang="es-PE" sz="1400" kern="1200" dirty="0"/>
        </a:p>
      </dsp:txBody>
      <dsp:txXfrm>
        <a:off x="257719" y="2733850"/>
        <a:ext cx="743861" cy="689048"/>
      </dsp:txXfrm>
    </dsp:sp>
    <dsp:sp modelId="{FB62193B-2F1D-4A91-B26C-671F94C83B03}">
      <dsp:nvSpPr>
        <dsp:cNvPr id="0" name=""/>
        <dsp:cNvSpPr/>
      </dsp:nvSpPr>
      <dsp:spPr>
        <a:xfrm rot="5400000">
          <a:off x="4181314" y="458745"/>
          <a:ext cx="616216" cy="689953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kern="1200" dirty="0" smtClean="0"/>
            <a:t>Cuadro comparativo entre herramientas y tecnologías disponibles a fin de seleccionar aquellas que se van a utilizar en el proyecto.</a:t>
          </a:r>
          <a:endParaRPr lang="es-PE" sz="1400" kern="1200" dirty="0"/>
        </a:p>
      </dsp:txBody>
      <dsp:txXfrm rot="-5400000">
        <a:off x="1039657" y="3630484"/>
        <a:ext cx="6869450" cy="556054"/>
      </dsp:txXfrm>
    </dsp:sp>
    <dsp:sp modelId="{8A58B697-73FE-43B7-BCEA-3226F7839FCE}">
      <dsp:nvSpPr>
        <dsp:cNvPr id="0" name=""/>
        <dsp:cNvSpPr/>
      </dsp:nvSpPr>
      <dsp:spPr>
        <a:xfrm>
          <a:off x="220443" y="3478203"/>
          <a:ext cx="819213" cy="770271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RE5 para OE5</a:t>
          </a:r>
          <a:endParaRPr lang="es-PE" sz="1400" kern="1200" dirty="0"/>
        </a:p>
      </dsp:txBody>
      <dsp:txXfrm>
        <a:off x="258045" y="3515805"/>
        <a:ext cx="744009" cy="695067"/>
      </dsp:txXfrm>
    </dsp:sp>
    <dsp:sp modelId="{453FC30B-1580-48DA-9784-2477E53F72C0}">
      <dsp:nvSpPr>
        <dsp:cNvPr id="0" name=""/>
        <dsp:cNvSpPr/>
      </dsp:nvSpPr>
      <dsp:spPr>
        <a:xfrm rot="5400000">
          <a:off x="4205954" y="1152253"/>
          <a:ext cx="616216" cy="694881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Producto software implementado.</a:t>
          </a:r>
          <a:endParaRPr lang="es-PE" sz="1400" kern="1200" dirty="0"/>
        </a:p>
      </dsp:txBody>
      <dsp:txXfrm rot="-5400000">
        <a:off x="1039657" y="4348632"/>
        <a:ext cx="6918730" cy="556054"/>
      </dsp:txXfrm>
    </dsp:sp>
    <dsp:sp modelId="{05F5B675-A481-4090-9BE1-378A47821575}">
      <dsp:nvSpPr>
        <dsp:cNvPr id="0" name=""/>
        <dsp:cNvSpPr/>
      </dsp:nvSpPr>
      <dsp:spPr>
        <a:xfrm>
          <a:off x="220443" y="4285586"/>
          <a:ext cx="819213" cy="682144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RE6 para OE6</a:t>
          </a:r>
          <a:endParaRPr lang="es-PE" sz="1400" kern="1200" dirty="0"/>
        </a:p>
      </dsp:txBody>
      <dsp:txXfrm>
        <a:off x="253743" y="4318886"/>
        <a:ext cx="752613" cy="615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E093985-F029-49A1-BD94-6B2391EC50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678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C7D04B-A0C0-452E-9CE6-F1792DDB5DCB}" type="slidenum">
              <a:rPr lang="pt-BR" smtClean="0">
                <a:latin typeface="Arial" charset="0"/>
              </a:rPr>
              <a:pPr/>
              <a:t>1</a:t>
            </a:fld>
            <a:endParaRPr lang="pt-BR" smtClean="0">
              <a:latin typeface="Arial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BR" smtClean="0">
                <a:latin typeface="Arial" charset="0"/>
              </a:rPr>
              <a:t>Número total: 65+#2007  (</a:t>
            </a:r>
            <a:r>
              <a:rPr lang="en-US" smtClean="0">
                <a:latin typeface="Arial" charset="0"/>
              </a:rPr>
              <a:t>Segundo minhas anotações, na RD 1b de 15/1/2007 se levantou este número)</a:t>
            </a: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9B18AC-CAFA-45F5-8D38-1F92A11F9F0E}" type="slidenum">
              <a:rPr lang="pt-BR" smtClean="0">
                <a:latin typeface="Arial" charset="0"/>
              </a:rPr>
              <a:pPr/>
              <a:t>10</a:t>
            </a:fld>
            <a:endParaRPr lang="pt-BR" smtClean="0">
              <a:latin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C48CF-CB96-47AE-BBD5-AD125C89A1D0}" type="slidenum">
              <a:rPr lang="pt-BR" smtClean="0">
                <a:latin typeface="Arial" charset="0"/>
              </a:rPr>
              <a:pPr/>
              <a:t>11</a:t>
            </a:fld>
            <a:endParaRPr lang="pt-BR" smtClean="0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64D7A-E491-4590-974E-3F0B871C984F}" type="slidenum">
              <a:rPr lang="pt-BR" smtClean="0">
                <a:latin typeface="Arial" charset="0"/>
              </a:rPr>
              <a:pPr/>
              <a:t>12</a:t>
            </a:fld>
            <a:endParaRPr lang="pt-BR" smtClean="0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C4F79-9878-4269-85B8-A532F696F3AD}" type="slidenum">
              <a:rPr lang="pt-BR" smtClean="0">
                <a:latin typeface="Arial" charset="0"/>
              </a:rPr>
              <a:pPr/>
              <a:t>13</a:t>
            </a:fld>
            <a:endParaRPr lang="pt-BR" smtClean="0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FAA54-4BDD-4EA4-95F2-BF75E20913B2}" type="slidenum">
              <a:rPr lang="pt-BR" smtClean="0">
                <a:latin typeface="Arial" charset="0"/>
              </a:rPr>
              <a:pPr/>
              <a:t>14</a:t>
            </a:fld>
            <a:endParaRPr lang="pt-BR" smtClean="0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FAA54-4BDD-4EA4-95F2-BF75E20913B2}" type="slidenum">
              <a:rPr lang="pt-BR" smtClean="0">
                <a:latin typeface="Arial" charset="0"/>
              </a:rPr>
              <a:pPr/>
              <a:t>15</a:t>
            </a:fld>
            <a:endParaRPr lang="pt-BR" smtClean="0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589FD1-1095-4720-A49E-8B205568C5B4}" type="slidenum">
              <a:rPr lang="pt-BR" smtClean="0">
                <a:latin typeface="Arial" charset="0"/>
              </a:rPr>
              <a:pPr/>
              <a:t>2</a:t>
            </a:fld>
            <a:endParaRPr lang="pt-BR" smtClean="0">
              <a:latin typeface="Arial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3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5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6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47E01A-E23A-4365-A90B-0EEB5C946319}" type="slidenum">
              <a:rPr lang="pt-BR" smtClean="0">
                <a:latin typeface="Arial" charset="0"/>
              </a:rPr>
              <a:pPr/>
              <a:t>7</a:t>
            </a:fld>
            <a:endParaRPr lang="pt-BR" smtClean="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latin typeface="Arial" charset="0"/>
              </a:rPr>
              <a:pPr/>
              <a:t>8</a:t>
            </a:fld>
            <a:endParaRPr lang="pt-BR" smtClean="0">
              <a:latin typeface="Arial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latin typeface="Arial" charset="0"/>
              </a:rPr>
              <a:pPr/>
              <a:t>9</a:t>
            </a:fld>
            <a:endParaRPr lang="pt-BR" smtClean="0">
              <a:latin typeface="Arial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chemeClr val="bg1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smtClean="0">
                <a:solidFill>
                  <a:schemeClr val="bg1"/>
                </a:solidFill>
                <a:cs typeface="Arial" charset="0"/>
              </a:rPr>
              <a:t>Nombre del tesista</a:t>
            </a:r>
            <a:endParaRPr lang="pt-BR" sz="1400" b="1" smtClean="0"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smtClean="0">
                <a:solidFill>
                  <a:schemeClr val="bg1"/>
                </a:solidFill>
                <a:cs typeface="Arial" charset="0"/>
              </a:rPr>
              <a:t>Título abreviado de la tesis</a:t>
            </a:r>
            <a:endParaRPr lang="pt-BR" sz="1400" b="1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ChangeArrowheads="1"/>
          </p:cNvSpPr>
          <p:nvPr/>
        </p:nvSpPr>
        <p:spPr bwMode="auto">
          <a:xfrm>
            <a:off x="827088" y="1625600"/>
            <a:ext cx="74168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PE" sz="2500" b="1">
                <a:solidFill>
                  <a:srgbClr val="37269A"/>
                </a:solidFill>
              </a:rPr>
              <a:t>Christian Miguel Méndez Anchante</a:t>
            </a:r>
            <a:r>
              <a:rPr lang="es-PE" sz="2400" i="1">
                <a:solidFill>
                  <a:srgbClr val="37269A"/>
                </a:solidFill>
              </a:rPr>
              <a:t/>
            </a:r>
            <a:br>
              <a:rPr lang="es-PE" sz="2400" i="1">
                <a:solidFill>
                  <a:srgbClr val="37269A"/>
                </a:solidFill>
              </a:rPr>
            </a:br>
            <a:r>
              <a:rPr lang="es-PE" sz="1400">
                <a:solidFill>
                  <a:schemeClr val="accent2"/>
                </a:solidFill>
              </a:rPr>
              <a:t/>
            </a:r>
            <a:br>
              <a:rPr lang="es-PE" sz="1400">
                <a:solidFill>
                  <a:schemeClr val="accent2"/>
                </a:solidFill>
              </a:rPr>
            </a:br>
            <a:r>
              <a:rPr lang="es-PE" sz="2000" b="1"/>
              <a:t>PROYECTO DE FIN DE CARRERA</a:t>
            </a:r>
          </a:p>
          <a:p>
            <a:pPr algn="ctr"/>
            <a:r>
              <a:rPr lang="es-PE" sz="2000" b="1"/>
              <a:t/>
            </a:r>
            <a:br>
              <a:rPr lang="es-PE" sz="2000" b="1"/>
            </a:br>
            <a:r>
              <a:rPr lang="es-PE" sz="2000" b="1"/>
              <a:t>Asesor: César Augusto Aguilera Serpa</a:t>
            </a:r>
            <a:br>
              <a:rPr lang="es-PE" sz="2000" b="1"/>
            </a:br>
            <a:endParaRPr lang="es-PE" sz="2000" b="1"/>
          </a:p>
        </p:txBody>
      </p:sp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900113" y="4268788"/>
            <a:ext cx="7273925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>
                <a:solidFill>
                  <a:srgbClr val="37269A"/>
                </a:solidFill>
              </a:rPr>
              <a:t>Área: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/>
              <a:t>Sistemas de Información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s-PE" sz="200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>
                <a:solidFill>
                  <a:srgbClr val="37269A"/>
                </a:solidFill>
              </a:rPr>
              <a:t>Tipo de Proyecto: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/>
              <a:t>Implementación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s-PE" sz="2000"/>
          </a:p>
        </p:txBody>
      </p:sp>
      <p:sp>
        <p:nvSpPr>
          <p:cNvPr id="3076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800" b="1">
                <a:solidFill>
                  <a:srgbClr val="17375E"/>
                </a:solidFill>
                <a:cs typeface="Arial" charset="0"/>
              </a:rPr>
              <a:t>Presentación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4D86602-BB05-4C1B-9E82-CC2802E4C47E}" type="slidenum">
              <a:rPr lang="pt-BR" smtClean="0">
                <a:latin typeface="Arial" charset="0"/>
              </a:rPr>
              <a:pPr/>
              <a:t>10</a:t>
            </a:fld>
            <a:endParaRPr lang="pt-BR" smtClean="0">
              <a:latin typeface="Arial" charset="0"/>
            </a:endParaRPr>
          </a:p>
        </p:txBody>
      </p:sp>
      <p:sp>
        <p:nvSpPr>
          <p:cNvPr id="921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>
                <a:solidFill>
                  <a:srgbClr val="17375E"/>
                </a:solidFill>
                <a:cs typeface="Arial" charset="0"/>
              </a:rPr>
              <a:t>Resultados esperados</a:t>
            </a:r>
          </a:p>
        </p:txBody>
      </p:sp>
      <p:sp>
        <p:nvSpPr>
          <p:cNvPr id="9220" name="5 CuadroTexto"/>
          <p:cNvSpPr txBox="1">
            <a:spLocks noChangeArrowheads="1"/>
          </p:cNvSpPr>
          <p:nvPr/>
        </p:nvSpPr>
        <p:spPr bwMode="auto">
          <a:xfrm>
            <a:off x="1784350" y="6167438"/>
            <a:ext cx="24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400" b="1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3" name="2 Diagrama"/>
          <p:cNvGraphicFramePr/>
          <p:nvPr/>
        </p:nvGraphicFramePr>
        <p:xfrm>
          <a:off x="539552" y="836712"/>
          <a:ext cx="820891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7373CBA-BC1E-4151-AD59-909A90782240}" type="slidenum">
              <a:rPr lang="pt-BR" smtClean="0">
                <a:latin typeface="Arial" charset="0"/>
              </a:rPr>
              <a:pPr/>
              <a:t>11</a:t>
            </a:fld>
            <a:endParaRPr lang="pt-BR" smtClean="0"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896938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ALCANCE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pt-BR" sz="2000" dirty="0" smtClean="0">
                <a:solidFill>
                  <a:srgbClr val="000000"/>
                </a:solidFill>
              </a:rPr>
              <a:t>S</a:t>
            </a:r>
            <a:r>
              <a:rPr lang="es-PE" sz="2000" dirty="0" smtClean="0"/>
              <a:t>ector </a:t>
            </a:r>
            <a:r>
              <a:rPr lang="es-PE" sz="2000" dirty="0"/>
              <a:t>de personas naturales que ofrecen </a:t>
            </a:r>
            <a:r>
              <a:rPr lang="es-PE" sz="2000" dirty="0" smtClean="0"/>
              <a:t>algunos de </a:t>
            </a:r>
            <a:r>
              <a:rPr lang="es-PE" sz="2000" dirty="0" smtClean="0"/>
              <a:t>los siguientes </a:t>
            </a:r>
            <a:r>
              <a:rPr lang="es-PE" sz="2000" i="1" dirty="0" smtClean="0"/>
              <a:t>servicios generales</a:t>
            </a:r>
            <a:r>
              <a:rPr lang="es-PE" sz="2000" dirty="0" smtClean="0"/>
              <a:t>: </a:t>
            </a:r>
            <a:r>
              <a:rPr lang="es-MX" sz="2000" dirty="0" smtClean="0"/>
              <a:t>carpintería, drywall, electricidad, gasfitería, jardinería, melamina, </a:t>
            </a:r>
            <a:r>
              <a:rPr lang="es-MX" sz="2000" dirty="0" smtClean="0"/>
              <a:t>pintura y </a:t>
            </a:r>
            <a:r>
              <a:rPr lang="es-MX" sz="2000" dirty="0" smtClean="0"/>
              <a:t>vidriería. Otros servicios no se consideran.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endParaRPr lang="es-MX" sz="2000" dirty="0" smtClean="0"/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es-PE" sz="2000" dirty="0" smtClean="0"/>
              <a:t>Solución basada en el caso </a:t>
            </a:r>
            <a:r>
              <a:rPr lang="es-PE" sz="2000" dirty="0"/>
              <a:t>de negocio </a:t>
            </a:r>
            <a:r>
              <a:rPr lang="es-PE" sz="2000" dirty="0" smtClean="0"/>
              <a:t>que incluye 5 procesos (OE2) cada </a:t>
            </a:r>
            <a:r>
              <a:rPr lang="es-PE" sz="2000" dirty="0"/>
              <a:t>uno </a:t>
            </a:r>
            <a:r>
              <a:rPr lang="es-PE" sz="2000" dirty="0" smtClean="0"/>
              <a:t>con reglas </a:t>
            </a:r>
            <a:r>
              <a:rPr lang="es-PE" sz="2000" dirty="0"/>
              <a:t>de negocio y que forman parte de un flujo de </a:t>
            </a:r>
            <a:r>
              <a:rPr lang="es-PE" sz="2000" dirty="0" smtClean="0"/>
              <a:t>procesos.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endParaRPr lang="es-PE" sz="2000" dirty="0" smtClean="0"/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es-PE" sz="2000" dirty="0" smtClean="0"/>
              <a:t>Producto </a:t>
            </a:r>
            <a:r>
              <a:rPr lang="es-PE" sz="2000" dirty="0"/>
              <a:t>final a </a:t>
            </a:r>
            <a:r>
              <a:rPr lang="es-PE" sz="2000" dirty="0" smtClean="0"/>
              <a:t>desarrollar: sistema </a:t>
            </a:r>
            <a:r>
              <a:rPr lang="es-PE" sz="2000" dirty="0"/>
              <a:t>de información web </a:t>
            </a:r>
            <a:r>
              <a:rPr lang="es-PE" sz="2000" dirty="0" smtClean="0"/>
              <a:t>con todas </a:t>
            </a:r>
            <a:r>
              <a:rPr lang="es-PE" sz="2000" dirty="0"/>
              <a:t>las funcionalidades </a:t>
            </a:r>
            <a:r>
              <a:rPr lang="es-PE" sz="2000" dirty="0" smtClean="0"/>
              <a:t>que brinden soporte al </a:t>
            </a:r>
            <a:r>
              <a:rPr lang="es-PE" sz="2000" dirty="0"/>
              <a:t>caso de </a:t>
            </a:r>
            <a:r>
              <a:rPr lang="es-PE" sz="2000" dirty="0" smtClean="0"/>
              <a:t>negocio y sus procesos.</a:t>
            </a:r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es-PE" sz="2000" dirty="0" smtClean="0"/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sp>
        <p:nvSpPr>
          <p:cNvPr id="1126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>
                <a:solidFill>
                  <a:srgbClr val="17375E"/>
                </a:solidFill>
                <a:cs typeface="Arial" charset="0"/>
              </a:rPr>
              <a:t>Alcance y limitaciones</a:t>
            </a:r>
          </a:p>
        </p:txBody>
      </p:sp>
      <p:grpSp>
        <p:nvGrpSpPr>
          <p:cNvPr id="11269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1270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11271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BB585CE-A497-4045-88B3-BAC9EF0F0C82}" type="slidenum">
              <a:rPr lang="pt-BR" smtClean="0">
                <a:latin typeface="Arial" charset="0"/>
              </a:rPr>
              <a:pPr/>
              <a:t>12</a:t>
            </a:fld>
            <a:endParaRPr lang="pt-BR" smtClean="0"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981075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LIMITACIONES I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 smtClean="0"/>
              <a:t>La obtención </a:t>
            </a:r>
            <a:r>
              <a:rPr lang="es-PE" sz="2000" dirty="0"/>
              <a:t>de requerimientos </a:t>
            </a:r>
            <a:r>
              <a:rPr lang="es-PE" sz="2000" dirty="0" smtClean="0"/>
              <a:t>se </a:t>
            </a:r>
            <a:r>
              <a:rPr lang="es-PE" sz="2000" dirty="0"/>
              <a:t>realizará a partir de </a:t>
            </a:r>
            <a:r>
              <a:rPr lang="es-PE" sz="2000" dirty="0" smtClean="0"/>
              <a:t>un grupo </a:t>
            </a:r>
            <a:r>
              <a:rPr lang="es-PE" sz="2000" dirty="0"/>
              <a:t>limitado </a:t>
            </a:r>
            <a:r>
              <a:rPr lang="es-PE" sz="2000" dirty="0" smtClean="0"/>
              <a:t>de trabajadores independientes (una muestra de usuarios principales del sistema)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se recabará y validará la mayor cantidad de información posible.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MX" sz="2000" dirty="0" smtClean="0"/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/>
              <a:t>E</a:t>
            </a:r>
            <a:r>
              <a:rPr lang="es-PE" sz="2000" dirty="0" smtClean="0"/>
              <a:t>l </a:t>
            </a:r>
            <a:r>
              <a:rPr lang="es-PE" sz="2000" dirty="0"/>
              <a:t>levantamiento de información podría dificultarse </a:t>
            </a:r>
            <a:r>
              <a:rPr lang="es-PE" sz="2000" dirty="0" smtClean="0"/>
              <a:t>pues existe la </a:t>
            </a:r>
            <a:r>
              <a:rPr lang="es-PE" sz="2000" dirty="0"/>
              <a:t>posibilidad de que </a:t>
            </a:r>
            <a:r>
              <a:rPr lang="es-PE" sz="2000" dirty="0" smtClean="0"/>
              <a:t>la muestra de </a:t>
            </a:r>
            <a:r>
              <a:rPr lang="es-PE" sz="2000" dirty="0"/>
              <a:t>usuarios no sepa explicar con el suficiente </a:t>
            </a:r>
            <a:r>
              <a:rPr lang="es-PE" sz="2000" dirty="0" smtClean="0"/>
              <a:t>nivel de detalle </a:t>
            </a:r>
            <a:r>
              <a:rPr lang="es-PE" sz="2000" dirty="0"/>
              <a:t>qué esperan y qué </a:t>
            </a:r>
            <a:r>
              <a:rPr lang="es-PE" sz="2000" dirty="0" smtClean="0"/>
              <a:t>necesitan de la herramienta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constante comunicación con los usuarios así como constante revisión y confirmación de toda la información recabada.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PE" sz="2000" dirty="0" smtClean="0"/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>
                <a:solidFill>
                  <a:srgbClr val="17375E"/>
                </a:solidFill>
                <a:cs typeface="Arial" charset="0"/>
              </a:rPr>
              <a:t>Alcance y limitaciones</a:t>
            </a:r>
          </a:p>
        </p:txBody>
      </p:sp>
      <p:grpSp>
        <p:nvGrpSpPr>
          <p:cNvPr id="12293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2294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12295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C7A9389-20D9-483F-B480-F608F6C079B4}" type="slidenum">
              <a:rPr lang="pt-BR" smtClean="0">
                <a:latin typeface="Arial" charset="0"/>
              </a:rPr>
              <a:pPr/>
              <a:t>13</a:t>
            </a:fld>
            <a:endParaRPr lang="pt-BR" smtClean="0"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981075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LIMITACIONES II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/>
              <a:t>La facilidad para el desarrollo dependerá de las tecnologías escogidas (lenguaje de programación, </a:t>
            </a:r>
            <a:r>
              <a:rPr lang="es-PE" sz="2000" dirty="0" err="1"/>
              <a:t>frameworks</a:t>
            </a:r>
            <a:r>
              <a:rPr lang="es-PE" sz="2000" dirty="0"/>
              <a:t>, entorno de desarrollo, entre otros) así como de la habilidad y experiencia del </a:t>
            </a:r>
            <a:r>
              <a:rPr lang="es-PE" sz="2000" dirty="0" err="1"/>
              <a:t>tesista</a:t>
            </a:r>
            <a:r>
              <a:rPr lang="es-PE" sz="2000" dirty="0"/>
              <a:t> </a:t>
            </a:r>
            <a:r>
              <a:rPr lang="es-PE" sz="2000" dirty="0" smtClean="0"/>
              <a:t>desarrollador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se escogerán aquellas tecnologías que faciliten y beneficien más el desarrollo del proyecto.</a:t>
            </a:r>
            <a:br>
              <a:rPr lang="es-PE" sz="2000" dirty="0" smtClean="0">
                <a:sym typeface="Wingdings" pitchFamily="2" charset="2"/>
              </a:rPr>
            </a:br>
            <a:endParaRPr lang="es-PE" sz="2000" dirty="0"/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 smtClean="0"/>
              <a:t>El </a:t>
            </a:r>
            <a:r>
              <a:rPr lang="es-PE" sz="2000" dirty="0"/>
              <a:t>tiempo requerido para desarrollar el producto y llevar a cabo todo el proyecto está condicionado por el tiempo que el </a:t>
            </a:r>
            <a:r>
              <a:rPr lang="es-PE" sz="2000" dirty="0" err="1"/>
              <a:t>tesista</a:t>
            </a:r>
            <a:r>
              <a:rPr lang="es-PE" sz="2000" dirty="0"/>
              <a:t> le pueda brindar, siendo en este caso un período no mayor a un ciclo académico regular (4 meses</a:t>
            </a:r>
            <a:r>
              <a:rPr lang="es-PE" sz="2000" dirty="0" smtClean="0"/>
              <a:t>) </a:t>
            </a:r>
            <a:r>
              <a:rPr lang="es-PE" sz="2000" dirty="0" smtClean="0">
                <a:sym typeface="Wingdings" pitchFamily="2" charset="2"/>
              </a:rPr>
              <a:t> se realizará una programación y seguimiento de todas las actividades mediante un Diagrama de Gantt.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MX" sz="2000" dirty="0" smtClean="0"/>
          </a:p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sp>
        <p:nvSpPr>
          <p:cNvPr id="13316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>
                <a:solidFill>
                  <a:srgbClr val="17375E"/>
                </a:solidFill>
                <a:cs typeface="Arial" charset="0"/>
              </a:rPr>
              <a:t>Alcance y limitaciones</a:t>
            </a:r>
          </a:p>
        </p:txBody>
      </p:sp>
      <p:grpSp>
        <p:nvGrpSpPr>
          <p:cNvPr id="13317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3318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13319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4F7AE34-BEB6-4260-9F6D-F8C9E7121C02}" type="slidenum">
              <a:rPr lang="pt-BR" smtClean="0">
                <a:latin typeface="Arial" charset="0"/>
              </a:rPr>
              <a:pPr/>
              <a:t>14</a:t>
            </a:fld>
            <a:endParaRPr lang="pt-BR" smtClean="0">
              <a:latin typeface="Arial" charset="0"/>
            </a:endParaRPr>
          </a:p>
        </p:txBody>
      </p:sp>
      <p:sp>
        <p:nvSpPr>
          <p:cNvPr id="1433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>
                <a:solidFill>
                  <a:srgbClr val="17375E"/>
                </a:solidFill>
                <a:cs typeface="Arial" charset="0"/>
              </a:rPr>
              <a:t>Referencias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4525963"/>
          </a:xfrm>
        </p:spPr>
        <p:txBody>
          <a:bodyPr/>
          <a:lstStyle/>
          <a:p>
            <a:pPr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ORGANIZACIÓN INTERNACIONAL DEL TRABAJO</a:t>
            </a:r>
            <a:endParaRPr lang="es-PE" sz="1600" dirty="0" smtClean="0">
              <a:ea typeface="Times New Roman"/>
            </a:endParaRPr>
          </a:p>
          <a:p>
            <a:pPr marL="895350" indent="-895350"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2011		</a:t>
            </a:r>
            <a:r>
              <a:rPr lang="es-ES" sz="1600" i="1" dirty="0" smtClean="0">
                <a:ea typeface="Times New Roman"/>
              </a:rPr>
              <a:t>Panorama Laboral 2012. </a:t>
            </a:r>
            <a:r>
              <a:rPr lang="es-ES" sz="1600" dirty="0" smtClean="0">
                <a:ea typeface="Times New Roman"/>
              </a:rPr>
              <a:t>Lima, 2012, p. 44. Consulta: 6 de abril del 2013.</a:t>
            </a:r>
            <a:endParaRPr lang="es-PE" sz="1600" dirty="0" smtClean="0">
              <a:ea typeface="Times New Roman"/>
            </a:endParaRPr>
          </a:p>
          <a:p>
            <a:pPr marL="895350"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	&lt;http://www.ilo.org/wcmsp5/groups/public/---americas/---ro-lima/documents/publication/wcms_195884.pdf&gt;</a:t>
            </a:r>
            <a:endParaRPr lang="es-PE" sz="1600" dirty="0" smtClean="0">
              <a:ea typeface="Times New Roman"/>
            </a:endParaRPr>
          </a:p>
          <a:p>
            <a:pPr>
              <a:defRPr/>
            </a:pPr>
            <a:endParaRPr lang="es-PE" sz="1600" dirty="0"/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MINISTERIO DEL TRABAJO Y PROMOCIÓN DEL EMPLEO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2011	“Perú: Distribución de la PEA Ocupada, según Sexo y Estructura de Mercado, 	2001 - 2011”. 	</a:t>
            </a:r>
            <a:r>
              <a:rPr lang="es-ES" sz="16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Perú Total por Sexo. </a:t>
            </a: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Consulta: 6 de abril del 2013.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&lt;http://www.mintra.gob.pe/archivos/file/estadisticas/peel/estadisticas/2001-	2011/sexo/peru_total_sexo_003.pdf&gt;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 marL="0" indent="0">
              <a:buFontTx/>
              <a:buNone/>
              <a:defRPr/>
            </a:pPr>
            <a:endParaRPr lang="es-PE" sz="1600" dirty="0"/>
          </a:p>
          <a:p>
            <a:pPr marL="0" indent="0">
              <a:buFontTx/>
              <a:buNone/>
              <a:defRPr/>
            </a:pPr>
            <a:endParaRPr lang="es-PE" sz="1600" dirty="0"/>
          </a:p>
          <a:p>
            <a:pPr marL="0" indent="0">
              <a:buFontTx/>
              <a:buNone/>
              <a:defRPr/>
            </a:pPr>
            <a:endParaRPr lang="es-PE" sz="3600" dirty="0"/>
          </a:p>
        </p:txBody>
      </p:sp>
      <p:grpSp>
        <p:nvGrpSpPr>
          <p:cNvPr id="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6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7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4F7AE34-BEB6-4260-9F6D-F8C9E7121C02}" type="slidenum">
              <a:rPr lang="pt-BR" smtClean="0">
                <a:latin typeface="Arial" charset="0"/>
              </a:rPr>
              <a:pPr/>
              <a:t>15</a:t>
            </a:fld>
            <a:endParaRPr lang="pt-BR" smtClean="0">
              <a:latin typeface="Arial" charset="0"/>
            </a:endParaRPr>
          </a:p>
        </p:txBody>
      </p:sp>
      <p:sp>
        <p:nvSpPr>
          <p:cNvPr id="14339" name="CaixaDeTexto 3"/>
          <p:cNvSpPr txBox="1">
            <a:spLocks noChangeArrowheads="1"/>
          </p:cNvSpPr>
          <p:nvPr/>
        </p:nvSpPr>
        <p:spPr bwMode="auto">
          <a:xfrm>
            <a:off x="2195736" y="2348880"/>
            <a:ext cx="46085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7200" b="1" dirty="0" smtClean="0">
                <a:solidFill>
                  <a:srgbClr val="17375E"/>
                </a:solidFill>
                <a:cs typeface="Arial" charset="0"/>
              </a:rPr>
              <a:t>Gracias</a:t>
            </a:r>
            <a:endParaRPr lang="pt-BR" sz="72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3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6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7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EBA121D-42CE-42A0-A79F-0798247DC1E2}" type="slidenum">
              <a:rPr lang="pt-BR" smtClean="0">
                <a:latin typeface="Arial" charset="0"/>
              </a:rPr>
              <a:pPr/>
              <a:t>2</a:t>
            </a:fld>
            <a:endParaRPr lang="pt-BR" smtClean="0">
              <a:latin typeface="Arial" charset="0"/>
            </a:endParaRPr>
          </a:p>
        </p:txBody>
      </p:sp>
      <p:sp>
        <p:nvSpPr>
          <p:cNvPr id="409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>
                <a:solidFill>
                  <a:srgbClr val="17375E"/>
                </a:solidFill>
                <a:cs typeface="Arial" charset="0"/>
              </a:rPr>
              <a:t>Título Provisorio</a:t>
            </a:r>
          </a:p>
        </p:txBody>
      </p: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827088" y="4700588"/>
            <a:ext cx="7343775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pt-BR" sz="2000" b="1" dirty="0" err="1"/>
              <a:t>Palabras</a:t>
            </a:r>
            <a:r>
              <a:rPr lang="pt-BR" sz="2000" b="1" dirty="0"/>
              <a:t>-claves</a:t>
            </a:r>
            <a:r>
              <a:rPr lang="pt-BR" sz="2000" dirty="0"/>
              <a:t>: </a:t>
            </a:r>
            <a:r>
              <a:rPr lang="pt-BR" sz="2000" dirty="0" err="1"/>
              <a:t>Implementación</a:t>
            </a:r>
            <a:r>
              <a:rPr lang="pt-BR" sz="2000" dirty="0"/>
              <a:t>. Sistema web. </a:t>
            </a:r>
            <a:r>
              <a:rPr lang="pt-BR" sz="2000" dirty="0" err="1"/>
              <a:t>Servicios</a:t>
            </a:r>
            <a:r>
              <a:rPr lang="pt-BR" sz="2000" dirty="0"/>
              <a:t> </a:t>
            </a:r>
            <a:r>
              <a:rPr lang="pt-BR" sz="2000" dirty="0" err="1"/>
              <a:t>Generales</a:t>
            </a:r>
            <a:r>
              <a:rPr lang="pt-BR" sz="2000" dirty="0"/>
              <a:t>. </a:t>
            </a:r>
            <a:r>
              <a:rPr lang="pt-BR" sz="2000" dirty="0" err="1" smtClean="0"/>
              <a:t>Trabajadores</a:t>
            </a:r>
            <a:r>
              <a:rPr lang="pt-BR" sz="2000" dirty="0" smtClean="0"/>
              <a:t> </a:t>
            </a:r>
            <a:r>
              <a:rPr lang="pt-BR" sz="2000" dirty="0" err="1" smtClean="0"/>
              <a:t>independientes</a:t>
            </a:r>
            <a:r>
              <a:rPr lang="pt-BR" sz="2000" dirty="0"/>
              <a:t>. Modelo de negocio.</a:t>
            </a:r>
          </a:p>
        </p:txBody>
      </p:sp>
      <p:sp>
        <p:nvSpPr>
          <p:cNvPr id="4101" name="Rectangle 20"/>
          <p:cNvSpPr>
            <a:spLocks noChangeArrowheads="1"/>
          </p:cNvSpPr>
          <p:nvPr/>
        </p:nvSpPr>
        <p:spPr bwMode="auto">
          <a:xfrm>
            <a:off x="827088" y="2130425"/>
            <a:ext cx="7416800" cy="165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s-PE" sz="2000" b="1"/>
              <a:t>ANÁLISIS, DISEÑO E IMPLEMENTACIÓN DE UN SISTEMA DE INFORMACIÓN PARA LA GESTIÓN DE ENTREGA DE SERVICIOS GENERALES Y MANTENIMIENTO A HOGARES</a:t>
            </a:r>
          </a:p>
          <a:p>
            <a:pPr algn="ctr">
              <a:lnSpc>
                <a:spcPct val="110000"/>
              </a:lnSpc>
            </a:pPr>
            <a:endParaRPr lang="pt-BR" sz="2400" b="1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4102" name="Imagem 7" descr="tarjapowerpoint1.jpg"/>
          <p:cNvPicPr>
            <a:picLocks noChangeAspect="1"/>
          </p:cNvPicPr>
          <p:nvPr/>
        </p:nvPicPr>
        <p:blipFill>
          <a:blip r:embed="rId3" cstate="print"/>
          <a:srcRect l="208" t="49780"/>
          <a:stretch>
            <a:fillRect/>
          </a:stretch>
        </p:blipFill>
        <p:spPr bwMode="auto">
          <a:xfrm>
            <a:off x="19050" y="6494463"/>
            <a:ext cx="9161463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03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4104" name="7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4105" name="15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3</a:t>
            </a:fld>
            <a:endParaRPr lang="pt-BR" dirty="0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Problemática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512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0" name="Diagram 9"/>
          <p:cNvGraphicFramePr/>
          <p:nvPr/>
        </p:nvGraphicFramePr>
        <p:xfrm>
          <a:off x="4211960" y="836712"/>
          <a:ext cx="468052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1 CuadroTexto"/>
          <p:cNvSpPr txBox="1">
            <a:spLocks noChangeArrowheads="1"/>
          </p:cNvSpPr>
          <p:nvPr/>
        </p:nvSpPr>
        <p:spPr bwMode="auto">
          <a:xfrm>
            <a:off x="395536" y="1197327"/>
            <a:ext cx="3780284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/>
              <a:t>Presencia de informalidad laboral en el </a:t>
            </a:r>
            <a:r>
              <a:rPr lang="es-PE" sz="1600" dirty="0" smtClean="0"/>
              <a:t>Perú</a:t>
            </a:r>
            <a:r>
              <a:rPr lang="es-PE" sz="1600" dirty="0"/>
              <a:t>: 68.8% en el 2011 según la Organización Internacional del Trabajo [OIT, 2011</a:t>
            </a:r>
            <a:r>
              <a:rPr lang="es-PE" sz="1600" dirty="0" smtClean="0"/>
              <a:t>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El 33.7% de la </a:t>
            </a:r>
            <a:r>
              <a:rPr lang="es-PE" sz="1600" dirty="0"/>
              <a:t>población económicamente activa (PEA) lo componen los trabajadores independientes </a:t>
            </a:r>
            <a:r>
              <a:rPr lang="es-PE" sz="1600" dirty="0" smtClean="0"/>
              <a:t>no profesionales/no técnicos al 2011 [MINTRA, 2011].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ES" sz="1600" dirty="0" smtClean="0"/>
              <a:t>Independientes </a:t>
            </a:r>
            <a:r>
              <a:rPr lang="es-ES" sz="1600" dirty="0"/>
              <a:t>que prestan servicios generales y de mantenimiento </a:t>
            </a:r>
            <a:r>
              <a:rPr lang="es-ES" sz="1600" dirty="0" smtClean="0"/>
              <a:t>a hogares (como </a:t>
            </a:r>
            <a:r>
              <a:rPr lang="es-ES" sz="1600" dirty="0"/>
              <a:t>por ejemplo pintura, limpieza, gasfitería, </a:t>
            </a:r>
            <a:r>
              <a:rPr lang="es-ES" sz="1600" dirty="0" smtClean="0"/>
              <a:t>electricidad, entre otros) presentan los siguientes inconvenientes:</a:t>
            </a:r>
            <a:endParaRPr lang="es-PE" sz="1600" dirty="0"/>
          </a:p>
        </p:txBody>
      </p:sp>
      <p:sp>
        <p:nvSpPr>
          <p:cNvPr id="2" name="1 CuadroTexto"/>
          <p:cNvSpPr txBox="1"/>
          <p:nvPr/>
        </p:nvSpPr>
        <p:spPr>
          <a:xfrm>
            <a:off x="3851920" y="5522525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Solo debe ir un texto simple. La idea es que tu desarrolles en la exposición</a:t>
            </a:r>
            <a:endParaRPr lang="es-P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4</a:t>
            </a:fld>
            <a:endParaRPr lang="pt-BR" dirty="0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Problemática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512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722671687"/>
              </p:ext>
            </p:extLst>
          </p:nvPr>
        </p:nvGraphicFramePr>
        <p:xfrm>
          <a:off x="4211960" y="836712"/>
          <a:ext cx="468052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1 CuadroTexto"/>
          <p:cNvSpPr txBox="1">
            <a:spLocks noChangeArrowheads="1"/>
          </p:cNvSpPr>
          <p:nvPr/>
        </p:nvSpPr>
        <p:spPr bwMode="auto">
          <a:xfrm>
            <a:off x="395536" y="1197327"/>
            <a:ext cx="3780284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/>
              <a:t>Presencia de informalidad laboral en el </a:t>
            </a:r>
            <a:r>
              <a:rPr lang="es-PE" sz="1600" dirty="0" smtClean="0"/>
              <a:t>Perú</a:t>
            </a:r>
            <a:r>
              <a:rPr lang="es-PE" sz="1600" dirty="0"/>
              <a:t>: 68.8% en el 2011 según la Organización Internacional del Trabajo [OIT, 2011</a:t>
            </a:r>
            <a:r>
              <a:rPr lang="es-PE" sz="1600" dirty="0" smtClean="0"/>
              <a:t>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El 33.7% de la </a:t>
            </a:r>
            <a:r>
              <a:rPr lang="es-PE" sz="1600" dirty="0"/>
              <a:t>población económicamente activa (PEA) lo componen los trabajadores independientes </a:t>
            </a:r>
            <a:r>
              <a:rPr lang="es-PE" sz="1600" dirty="0" smtClean="0"/>
              <a:t>no profesionales/no técnicos al 2011 [MINTRA, 2011].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ES" sz="1600" dirty="0" smtClean="0"/>
              <a:t>Independientes </a:t>
            </a:r>
            <a:r>
              <a:rPr lang="es-ES" sz="1600" dirty="0"/>
              <a:t>que prestan servicios generales y de mantenimiento </a:t>
            </a:r>
            <a:r>
              <a:rPr lang="es-ES" sz="1600" dirty="0" smtClean="0"/>
              <a:t>a hogares (como </a:t>
            </a:r>
            <a:r>
              <a:rPr lang="es-ES" sz="1600" dirty="0"/>
              <a:t>por ejemplo pintura, limpieza, gasfitería, </a:t>
            </a:r>
            <a:r>
              <a:rPr lang="es-ES" sz="1600" dirty="0" smtClean="0"/>
              <a:t>electricidad, entre otros) presentan los siguientes inconvenientes:</a:t>
            </a:r>
            <a:endParaRPr lang="es-PE" sz="1600" dirty="0"/>
          </a:p>
        </p:txBody>
      </p:sp>
      <p:sp>
        <p:nvSpPr>
          <p:cNvPr id="2" name="1 CuadroTexto"/>
          <p:cNvSpPr txBox="1"/>
          <p:nvPr/>
        </p:nvSpPr>
        <p:spPr>
          <a:xfrm>
            <a:off x="4499992" y="5522525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Solo debe ir n texto simple. Algo así</a:t>
            </a:r>
            <a:endParaRPr lang="es-P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81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5</a:t>
            </a:fld>
            <a:endParaRPr lang="pt-BR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Problemática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2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647700" y="984250"/>
            <a:ext cx="781208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dirty="0" smtClean="0"/>
              <a:t>Problema central es la falta de una herramienta que permita: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Proporcionar un espacio de anuncio al trabajador independiente.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Gestionar el tiempo de disponibilidad del proveedor.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Encontrar proveedores disponibles y cercanos al cliente fácilmente.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Manejar tarifas (de servicios y materiales) estandarizados.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Controlar las ventas e insumos utilizados por el proveedor.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Realizar encuestas de satisfacción al cliente por los trabajos recibidos.</a:t>
            </a:r>
            <a:endParaRPr lang="es-PE" dirty="0"/>
          </a:p>
        </p:txBody>
      </p:sp>
      <p:sp>
        <p:nvSpPr>
          <p:cNvPr id="10" name="TextBox 9"/>
          <p:cNvSpPr txBox="1"/>
          <p:nvPr/>
        </p:nvSpPr>
        <p:spPr>
          <a:xfrm>
            <a:off x="1763688" y="38610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(imagen aquí)</a:t>
            </a:r>
            <a:endParaRPr lang="es-PE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38610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(imagen aquí)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6</a:t>
            </a:fld>
            <a:endParaRPr lang="pt-BR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Problemática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2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647700" y="984250"/>
            <a:ext cx="781208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dirty="0" smtClean="0"/>
              <a:t>Problema central es la falta de </a:t>
            </a:r>
            <a:r>
              <a:rPr lang="es-PE" dirty="0" smtClean="0"/>
              <a:t>un mecanismo que </a:t>
            </a:r>
            <a:r>
              <a:rPr lang="es-PE" dirty="0" smtClean="0"/>
              <a:t>permita: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Proporcionar un espacio de anuncio al trabajador independiente.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Gestionar el tiempo de disponibilidad del proveedor.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Encontrar proveedores disponibles y cercanos al cliente fácilmente.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Manejar tarifas (de servicios y materiales) estandarizados.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Controlar las ventas e insumos utilizados por el proveedor.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Realizar encuestas de satisfacción al cliente por los trabajos recibidos.</a:t>
            </a:r>
            <a:endParaRPr lang="es-PE" dirty="0"/>
          </a:p>
        </p:txBody>
      </p:sp>
      <p:sp>
        <p:nvSpPr>
          <p:cNvPr id="3" name="2 Rectángulo"/>
          <p:cNvSpPr/>
          <p:nvPr/>
        </p:nvSpPr>
        <p:spPr>
          <a:xfrm>
            <a:off x="1619672" y="3429000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Cliente</a:t>
            </a:r>
            <a:endParaRPr lang="es-PE" dirty="0"/>
          </a:p>
        </p:txBody>
      </p:sp>
      <p:sp>
        <p:nvSpPr>
          <p:cNvPr id="12" name="11 Rectángulo"/>
          <p:cNvSpPr/>
          <p:nvPr/>
        </p:nvSpPr>
        <p:spPr>
          <a:xfrm>
            <a:off x="6660232" y="3416300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Proveedor</a:t>
            </a:r>
            <a:endParaRPr lang="es-PE" dirty="0"/>
          </a:p>
        </p:txBody>
      </p:sp>
      <p:sp>
        <p:nvSpPr>
          <p:cNvPr id="13" name="12 Rectángulo"/>
          <p:cNvSpPr/>
          <p:nvPr/>
        </p:nvSpPr>
        <p:spPr>
          <a:xfrm>
            <a:off x="1619672" y="4653136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Cliente</a:t>
            </a:r>
            <a:endParaRPr lang="es-PE" dirty="0"/>
          </a:p>
        </p:txBody>
      </p:sp>
      <p:sp>
        <p:nvSpPr>
          <p:cNvPr id="14" name="13 Rectángulo"/>
          <p:cNvSpPr/>
          <p:nvPr/>
        </p:nvSpPr>
        <p:spPr>
          <a:xfrm>
            <a:off x="6660232" y="4653136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Proveedor</a:t>
            </a:r>
            <a:endParaRPr lang="es-PE" dirty="0"/>
          </a:p>
        </p:txBody>
      </p:sp>
      <p:sp>
        <p:nvSpPr>
          <p:cNvPr id="4" name="3 Flecha izquierda y derecha"/>
          <p:cNvSpPr/>
          <p:nvPr/>
        </p:nvSpPr>
        <p:spPr>
          <a:xfrm>
            <a:off x="3419475" y="3416300"/>
            <a:ext cx="2880717" cy="5887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4 Multiplicar"/>
          <p:cNvSpPr/>
          <p:nvPr/>
        </p:nvSpPr>
        <p:spPr>
          <a:xfrm>
            <a:off x="4374232" y="3200276"/>
            <a:ext cx="917848" cy="100811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15 Rectángulo"/>
          <p:cNvSpPr/>
          <p:nvPr/>
        </p:nvSpPr>
        <p:spPr>
          <a:xfrm>
            <a:off x="4139952" y="4653136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>
                <a:solidFill>
                  <a:schemeClr val="tx1"/>
                </a:solidFill>
              </a:rPr>
              <a:t>REGULADOR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7" name="16 Flecha izquierda y derecha"/>
          <p:cNvSpPr/>
          <p:nvPr/>
        </p:nvSpPr>
        <p:spPr>
          <a:xfrm>
            <a:off x="3059832" y="4640436"/>
            <a:ext cx="1043794" cy="5887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17 Flecha izquierda y derecha"/>
          <p:cNvSpPr/>
          <p:nvPr/>
        </p:nvSpPr>
        <p:spPr>
          <a:xfrm>
            <a:off x="5580112" y="4653136"/>
            <a:ext cx="1043794" cy="5887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5 Cinta perforada"/>
          <p:cNvSpPr/>
          <p:nvPr/>
        </p:nvSpPr>
        <p:spPr>
          <a:xfrm>
            <a:off x="3347864" y="5445224"/>
            <a:ext cx="864418" cy="504056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smtClean="0">
                <a:solidFill>
                  <a:schemeClr val="tx1"/>
                </a:solidFill>
              </a:rPr>
              <a:t>Materiales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20" name="19 Cinta perforada"/>
          <p:cNvSpPr/>
          <p:nvPr/>
        </p:nvSpPr>
        <p:spPr>
          <a:xfrm>
            <a:off x="4364484" y="5416748"/>
            <a:ext cx="864418" cy="504056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smtClean="0">
                <a:solidFill>
                  <a:schemeClr val="tx1"/>
                </a:solidFill>
              </a:rPr>
              <a:t>Precio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23528" y="3573016"/>
            <a:ext cx="111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Actual</a:t>
            </a:r>
            <a:endParaRPr lang="es-PE" dirty="0"/>
          </a:p>
        </p:txBody>
      </p:sp>
      <p:sp>
        <p:nvSpPr>
          <p:cNvPr id="22" name="21 CuadroTexto"/>
          <p:cNvSpPr txBox="1"/>
          <p:nvPr/>
        </p:nvSpPr>
        <p:spPr>
          <a:xfrm>
            <a:off x="179388" y="4762852"/>
            <a:ext cx="138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Propuesta</a:t>
            </a:r>
            <a:endParaRPr lang="es-PE" dirty="0"/>
          </a:p>
        </p:txBody>
      </p:sp>
      <p:sp>
        <p:nvSpPr>
          <p:cNvPr id="23" name="22 Cinta perforada"/>
          <p:cNvSpPr/>
          <p:nvPr/>
        </p:nvSpPr>
        <p:spPr>
          <a:xfrm>
            <a:off x="5403130" y="5416748"/>
            <a:ext cx="864418" cy="504056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smtClean="0">
                <a:solidFill>
                  <a:schemeClr val="tx1"/>
                </a:solidFill>
              </a:rPr>
              <a:t>Post</a:t>
            </a:r>
            <a:endParaRPr lang="es-P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6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" grpId="0" animBg="1"/>
      <p:bldP spid="5" grpId="0" animBg="1"/>
      <p:bldP spid="16" grpId="0" animBg="1"/>
      <p:bldP spid="17" grpId="0" animBg="1"/>
      <p:bldP spid="18" grpId="0" animBg="1"/>
      <p:bldP spid="6" grpId="0" animBg="1"/>
      <p:bldP spid="20" grpId="0" animBg="1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16E1CB6-520E-4D67-8716-7DB10A750AD1}" type="slidenum">
              <a:rPr lang="pt-BR" smtClean="0">
                <a:latin typeface="Arial" charset="0"/>
              </a:rPr>
              <a:pPr/>
              <a:t>7</a:t>
            </a:fld>
            <a:endParaRPr lang="pt-BR" smtClean="0">
              <a:latin typeface="Arial" charset="0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body" idx="1"/>
          </p:nvPr>
        </p:nvSpPr>
        <p:spPr>
          <a:xfrm>
            <a:off x="250825" y="1412875"/>
            <a:ext cx="8353425" cy="4476750"/>
          </a:xfrm>
        </p:spPr>
        <p:txBody>
          <a:bodyPr/>
          <a:lstStyle/>
          <a:p>
            <a:pPr marL="444500" indent="4763" algn="just" eaLnBrk="1" hangingPunct="1">
              <a:spcBef>
                <a:spcPct val="40000"/>
              </a:spcBef>
              <a:buFontTx/>
              <a:buNone/>
            </a:pPr>
            <a:r>
              <a:rPr lang="es-ES" sz="2000" dirty="0" smtClean="0"/>
              <a:t>Implementar un sistema de información para la gestión de entrega de servicios generales y de mantenimiento a hogares basado en un esquema de comercio electrónico que permita el manejo de proveedores, control de las ventas e insumos, y gestión de encuestas al cliente post-servicio.</a:t>
            </a:r>
            <a:endParaRPr lang="pt-BR" sz="2000" dirty="0" smtClean="0"/>
          </a:p>
        </p:txBody>
      </p:sp>
      <p:sp>
        <p:nvSpPr>
          <p:cNvPr id="614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>
                <a:solidFill>
                  <a:srgbClr val="17375E"/>
                </a:solidFill>
                <a:cs typeface="Arial" charset="0"/>
              </a:rPr>
              <a:t>Objetivo General</a:t>
            </a:r>
          </a:p>
        </p:txBody>
      </p:sp>
      <p:grpSp>
        <p:nvGrpSpPr>
          <p:cNvPr id="6149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6150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6151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38610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(imagen aquí)</a:t>
            </a:r>
            <a:endParaRPr lang="es-PE" dirty="0"/>
          </a:p>
        </p:txBody>
      </p:sp>
      <p:sp>
        <p:nvSpPr>
          <p:cNvPr id="9" name="TextBox 8"/>
          <p:cNvSpPr txBox="1"/>
          <p:nvPr/>
        </p:nvSpPr>
        <p:spPr>
          <a:xfrm>
            <a:off x="5076056" y="38610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(imagen aquí)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D960CD-8E79-4A7F-B004-9D7EB63D9FC2}" type="slidenum">
              <a:rPr lang="pt-BR" smtClean="0">
                <a:latin typeface="Arial" charset="0"/>
              </a:rPr>
              <a:pPr/>
              <a:t>8</a:t>
            </a:fld>
            <a:endParaRPr lang="pt-BR" smtClean="0">
              <a:latin typeface="Arial" charset="0"/>
            </a:endParaRPr>
          </a:p>
        </p:txBody>
      </p:sp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Específicos I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7173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/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D960CD-8E79-4A7F-B004-9D7EB63D9FC2}" type="slidenum">
              <a:rPr lang="pt-BR" smtClean="0">
                <a:latin typeface="Arial" charset="0"/>
              </a:rPr>
              <a:pPr/>
              <a:t>9</a:t>
            </a:fld>
            <a:endParaRPr lang="pt-BR" smtClean="0">
              <a:latin typeface="Arial" charset="0"/>
            </a:endParaRPr>
          </a:p>
        </p:txBody>
      </p:sp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Específicos II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/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gruposAltoValor_Roberto</Template>
  <TotalTime>1412</TotalTime>
  <Words>1047</Words>
  <Application>Microsoft Office PowerPoint</Application>
  <PresentationFormat>Presentación en pantalla (4:3)</PresentationFormat>
  <Paragraphs>171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APRESENTACAO_IS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Informes CGPP</dc:title>
  <dc:creator>User</dc:creator>
  <cp:lastModifiedBy>César</cp:lastModifiedBy>
  <cp:revision>212</cp:revision>
  <dcterms:created xsi:type="dcterms:W3CDTF">2006-10-30T22:13:02Z</dcterms:created>
  <dcterms:modified xsi:type="dcterms:W3CDTF">2013-06-21T17:44:05Z</dcterms:modified>
</cp:coreProperties>
</file>