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  <p:sldMasterId id="2147483798" r:id="rId4"/>
    <p:sldMasterId id="2147483810" r:id="rId5"/>
  </p:sldMasterIdLst>
  <p:notesMasterIdLst>
    <p:notesMasterId r:id="rId22"/>
  </p:notesMasterIdLst>
  <p:sldIdLst>
    <p:sldId id="257" r:id="rId6"/>
    <p:sldId id="265" r:id="rId7"/>
    <p:sldId id="279" r:id="rId8"/>
    <p:sldId id="282" r:id="rId9"/>
    <p:sldId id="266" r:id="rId10"/>
    <p:sldId id="283" r:id="rId11"/>
    <p:sldId id="284" r:id="rId12"/>
    <p:sldId id="285" r:id="rId13"/>
    <p:sldId id="268" r:id="rId14"/>
    <p:sldId id="286" r:id="rId15"/>
    <p:sldId id="287" r:id="rId16"/>
    <p:sldId id="288" r:id="rId17"/>
    <p:sldId id="273" r:id="rId18"/>
    <p:sldId id="276" r:id="rId19"/>
    <p:sldId id="290" r:id="rId20"/>
    <p:sldId id="289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</a:t>
          </a:r>
          <a:r>
            <a:rPr lang="es-ES" sz="1600" smtClean="0"/>
            <a:t>post-servicio)</a:t>
          </a: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del mejor proveedor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Disponibilidad del proveedor, según calendario virtual.</a:t>
          </a:r>
          <a:br>
            <a:rPr lang="es-MX" sz="1600" dirty="0" smtClean="0"/>
          </a:br>
          <a:r>
            <a:rPr lang="es-MX" sz="1600" dirty="0" smtClean="0"/>
            <a:t>   b. Distanciamiento entre proveedor y cliente.</a:t>
          </a:r>
          <a:br>
            <a:rPr lang="es-MX" sz="1600" dirty="0" smtClean="0"/>
          </a:br>
          <a:r>
            <a:rPr lang="es-MX" sz="1600" dirty="0" smtClean="0"/>
            <a:t>   c.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clientes.</a:t>
          </a:r>
          <a:br>
            <a:rPr lang="es-MX" sz="1600" dirty="0" smtClean="0"/>
          </a:br>
          <a:r>
            <a:rPr lang="es-MX" sz="1600" dirty="0" smtClean="0"/>
            <a:t>   d.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2.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del mejor proveedor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12806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416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</a:t>
          </a:r>
          <a:r>
            <a:rPr lang="es-ES" sz="1600" kern="1200" smtClean="0"/>
            <a:t>post-servicio)</a:t>
          </a:r>
          <a:endParaRPr lang="es-PE" sz="1600" kern="1200" dirty="0"/>
        </a:p>
      </dsp:txBody>
      <dsp:txXfrm>
        <a:off x="0" y="1486946"/>
        <a:ext cx="8136904" cy="201600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39061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3906146"/>
        <a:ext cx="8136904" cy="960750"/>
      </dsp:txXfrm>
    </dsp:sp>
    <dsp:sp modelId="{E74DBF66-3AE1-4F14-A029-A5F2D0C36F78}">
      <dsp:nvSpPr>
        <dsp:cNvPr id="0" name=""/>
        <dsp:cNvSpPr/>
      </dsp:nvSpPr>
      <dsp:spPr>
        <a:xfrm>
          <a:off x="406845" y="36109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363976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40245"/>
          <a:ext cx="8136904" cy="20742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del mejor proveedor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Disponibilidad del proveedor, según calendario virtual.</a:t>
          </a:r>
          <a:br>
            <a:rPr lang="es-MX" sz="1600" kern="1200" dirty="0" smtClean="0"/>
          </a:br>
          <a:r>
            <a:rPr lang="es-MX" sz="1600" kern="1200" dirty="0" smtClean="0"/>
            <a:t>   b. Distanciamiento entre proveedor y cliente.</a:t>
          </a:r>
          <a:br>
            <a:rPr lang="es-MX" sz="1600" kern="1200" dirty="0" smtClean="0"/>
          </a:br>
          <a:r>
            <a:rPr lang="es-MX" sz="1600" kern="1200" dirty="0" smtClean="0"/>
            <a:t>   c.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clientes.</a:t>
          </a:r>
          <a:br>
            <a:rPr lang="es-MX" sz="1600" kern="1200" dirty="0" smtClean="0"/>
          </a:br>
          <a:r>
            <a:rPr lang="es-MX" sz="1600" kern="1200" dirty="0" smtClean="0"/>
            <a:t>   d. Cumplimiento por parte del proveedor de las reglas de negocio.</a:t>
          </a:r>
          <a:endParaRPr lang="es-PE" sz="1600" kern="1200" dirty="0"/>
        </a:p>
      </dsp:txBody>
      <dsp:txXfrm>
        <a:off x="0" y="340245"/>
        <a:ext cx="8136904" cy="2074297"/>
      </dsp:txXfrm>
    </dsp:sp>
    <dsp:sp modelId="{15417C44-1630-41CC-AC5B-95723803EAAC}">
      <dsp:nvSpPr>
        <dsp:cNvPr id="0" name=""/>
        <dsp:cNvSpPr/>
      </dsp:nvSpPr>
      <dsp:spPr>
        <a:xfrm>
          <a:off x="406845" y="5980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4225" y="87185"/>
        <a:ext cx="5641072" cy="506120"/>
      </dsp:txXfrm>
    </dsp:sp>
    <dsp:sp modelId="{3C682040-43AF-4BE8-950E-E13003E6C6C7}">
      <dsp:nvSpPr>
        <dsp:cNvPr id="0" name=""/>
        <dsp:cNvSpPr/>
      </dsp:nvSpPr>
      <dsp:spPr>
        <a:xfrm>
          <a:off x="0" y="2797582"/>
          <a:ext cx="8136904" cy="925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797582"/>
        <a:ext cx="8136904" cy="925852"/>
      </dsp:txXfrm>
    </dsp:sp>
    <dsp:sp modelId="{501DDC76-9B9F-4697-8027-10EB121BC8A9}">
      <dsp:nvSpPr>
        <dsp:cNvPr id="0" name=""/>
        <dsp:cNvSpPr/>
      </dsp:nvSpPr>
      <dsp:spPr>
        <a:xfrm>
          <a:off x="406845" y="2517142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4225" y="2544522"/>
        <a:ext cx="5641072" cy="506120"/>
      </dsp:txXfrm>
    </dsp:sp>
    <dsp:sp modelId="{FC04ED5C-48CE-49A3-98DF-4CA3B004B014}">
      <dsp:nvSpPr>
        <dsp:cNvPr id="0" name=""/>
        <dsp:cNvSpPr/>
      </dsp:nvSpPr>
      <dsp:spPr>
        <a:xfrm>
          <a:off x="0" y="4106475"/>
          <a:ext cx="8136904" cy="733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06475"/>
        <a:ext cx="8136904" cy="733162"/>
      </dsp:txXfrm>
    </dsp:sp>
    <dsp:sp modelId="{E74DBF66-3AE1-4F14-A029-A5F2D0C36F78}">
      <dsp:nvSpPr>
        <dsp:cNvPr id="0" name=""/>
        <dsp:cNvSpPr/>
      </dsp:nvSpPr>
      <dsp:spPr>
        <a:xfrm>
          <a:off x="406845" y="382603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4225" y="3853415"/>
        <a:ext cx="5641072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204325" y="-3086820"/>
          <a:ext cx="616216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7" y="107929"/>
        <a:ext cx="6915472" cy="556054"/>
      </dsp:txXfrm>
    </dsp:sp>
    <dsp:sp modelId="{A06528E6-100A-4976-B138-5E903706F02B}">
      <dsp:nvSpPr>
        <dsp:cNvPr id="0" name=""/>
        <dsp:cNvSpPr/>
      </dsp:nvSpPr>
      <dsp:spPr>
        <a:xfrm>
          <a:off x="220443" y="820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58045" y="38422"/>
        <a:ext cx="744009" cy="695067"/>
      </dsp:txXfrm>
    </dsp:sp>
    <dsp:sp modelId="{123E87A1-D0D6-46FD-AD18-592C1BD4BACE}">
      <dsp:nvSpPr>
        <dsp:cNvPr id="0" name=""/>
        <dsp:cNvSpPr/>
      </dsp:nvSpPr>
      <dsp:spPr>
        <a:xfrm rot="5400000">
          <a:off x="4202513" y="-2276223"/>
          <a:ext cx="61621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2.</a:t>
          </a:r>
          <a:endParaRPr lang="es-PE" sz="1400" kern="1200" dirty="0"/>
        </a:p>
      </dsp:txBody>
      <dsp:txXfrm rot="-5400000">
        <a:off x="1039658" y="916713"/>
        <a:ext cx="6911847" cy="556054"/>
      </dsp:txXfrm>
    </dsp:sp>
    <dsp:sp modelId="{A075BA52-9E9E-49BC-B10D-54726DBFECBB}">
      <dsp:nvSpPr>
        <dsp:cNvPr id="0" name=""/>
        <dsp:cNvSpPr/>
      </dsp:nvSpPr>
      <dsp:spPr>
        <a:xfrm>
          <a:off x="220443" y="809605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58045" y="847207"/>
        <a:ext cx="744009" cy="695067"/>
      </dsp:txXfrm>
    </dsp:sp>
    <dsp:sp modelId="{AFC1D999-AB59-46E9-9D86-EC2926324F27}">
      <dsp:nvSpPr>
        <dsp:cNvPr id="0" name=""/>
        <dsp:cNvSpPr/>
      </dsp:nvSpPr>
      <dsp:spPr>
        <a:xfrm rot="5400000">
          <a:off x="4042011" y="-1319145"/>
          <a:ext cx="872975" cy="686151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47743" y="1717738"/>
        <a:ext cx="6818897" cy="787745"/>
      </dsp:txXfrm>
    </dsp:sp>
    <dsp:sp modelId="{B3F5683C-6936-44A0-9206-6A2FB0D41DEA}">
      <dsp:nvSpPr>
        <dsp:cNvPr id="0" name=""/>
        <dsp:cNvSpPr/>
      </dsp:nvSpPr>
      <dsp:spPr>
        <a:xfrm>
          <a:off x="220443" y="1618390"/>
          <a:ext cx="827299" cy="98644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60828" y="1658775"/>
        <a:ext cx="746529" cy="905670"/>
      </dsp:txXfrm>
    </dsp:sp>
    <dsp:sp modelId="{E6AA9730-C1F3-4EA4-B4B8-FC8BA901A561}">
      <dsp:nvSpPr>
        <dsp:cNvPr id="0" name=""/>
        <dsp:cNvSpPr/>
      </dsp:nvSpPr>
      <dsp:spPr>
        <a:xfrm rot="5400000">
          <a:off x="4108959" y="-390106"/>
          <a:ext cx="794944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del mejor proveedor al cliente, dados los factores mencionados en el objetivo específico 4.</a:t>
          </a:r>
          <a:endParaRPr lang="es-PE" sz="1400" kern="1200" dirty="0"/>
        </a:p>
      </dsp:txBody>
      <dsp:txXfrm rot="-5400000">
        <a:off x="1038857" y="2718802"/>
        <a:ext cx="6896343" cy="717332"/>
      </dsp:txXfrm>
    </dsp:sp>
    <dsp:sp modelId="{5D93FB81-256D-417C-9473-A7133EA5EFFF}">
      <dsp:nvSpPr>
        <dsp:cNvPr id="0" name=""/>
        <dsp:cNvSpPr/>
      </dsp:nvSpPr>
      <dsp:spPr>
        <a:xfrm>
          <a:off x="220443" y="2696574"/>
          <a:ext cx="818413" cy="7636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7719" y="2733850"/>
        <a:ext cx="743861" cy="689048"/>
      </dsp:txXfrm>
    </dsp:sp>
    <dsp:sp modelId="{FB62193B-2F1D-4A91-B26C-671F94C83B03}">
      <dsp:nvSpPr>
        <dsp:cNvPr id="0" name=""/>
        <dsp:cNvSpPr/>
      </dsp:nvSpPr>
      <dsp:spPr>
        <a:xfrm rot="5400000">
          <a:off x="4181314" y="458745"/>
          <a:ext cx="616216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630484"/>
        <a:ext cx="6869450" cy="556054"/>
      </dsp:txXfrm>
    </dsp:sp>
    <dsp:sp modelId="{8A58B697-73FE-43B7-BCEA-3226F7839FCE}">
      <dsp:nvSpPr>
        <dsp:cNvPr id="0" name=""/>
        <dsp:cNvSpPr/>
      </dsp:nvSpPr>
      <dsp:spPr>
        <a:xfrm>
          <a:off x="220443" y="3478203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58045" y="3515805"/>
        <a:ext cx="744009" cy="695067"/>
      </dsp:txXfrm>
    </dsp:sp>
    <dsp:sp modelId="{453FC30B-1580-48DA-9784-2477E53F72C0}">
      <dsp:nvSpPr>
        <dsp:cNvPr id="0" name=""/>
        <dsp:cNvSpPr/>
      </dsp:nvSpPr>
      <dsp:spPr>
        <a:xfrm rot="5400000">
          <a:off x="4205954" y="1152253"/>
          <a:ext cx="616216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48632"/>
        <a:ext cx="6918730" cy="556054"/>
      </dsp:txXfrm>
    </dsp:sp>
    <dsp:sp modelId="{05F5B675-A481-4090-9BE1-378A47821575}">
      <dsp:nvSpPr>
        <dsp:cNvPr id="0" name=""/>
        <dsp:cNvSpPr/>
      </dsp:nvSpPr>
      <dsp:spPr>
        <a:xfrm>
          <a:off x="220443" y="4285586"/>
          <a:ext cx="819213" cy="68214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3743" y="4318886"/>
        <a:ext cx="752613" cy="61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A0F93-0DCF-455F-8753-3D7240776A0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solidFill>
                  <a:prstClr val="black"/>
                </a:solidFill>
              </a:rPr>
              <a:pPr/>
              <a:t>16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09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32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96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45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5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06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1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6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0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69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57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6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32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40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0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26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2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42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01/09/2013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1647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5967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3CBA-BC1E-4151-AD59-909A90782240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cerrajería, drywall, electricidad, gasfitería,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modelo de </a:t>
            </a:r>
            <a:r>
              <a:rPr lang="es-PE" sz="2000" dirty="0"/>
              <a:t>negocio </a:t>
            </a:r>
            <a:r>
              <a:rPr lang="es-PE" sz="2000" dirty="0" smtClean="0"/>
              <a:t>que incluye sus reglas y procesos de negocio. Stakeholders del modelo: clientes, proveedores y suministradores.</a:t>
            </a:r>
          </a:p>
          <a:p>
            <a:pPr marL="444500" indent="0" algn="just" eaLnBrk="1" hangingPunct="1">
              <a:spcBef>
                <a:spcPct val="40000"/>
              </a:spcBef>
              <a:buNone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modelo de negocio y a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585CE-A497-4045-88B3-BAC9EF0F0C8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11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A9389-20D9-483F-B480-F608F6C079B4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12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frameworks, entorno de desarrollo, entre otros) así como de la habilidad y experiencia del tesista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tesista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Métodos y procedimientos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04329"/>
              </p:ext>
            </p:extLst>
          </p:nvPr>
        </p:nvGraphicFramePr>
        <p:xfrm>
          <a:off x="251520" y="980728"/>
          <a:ext cx="8568952" cy="470027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20280"/>
                <a:gridCol w="6048672"/>
              </a:tblGrid>
              <a:tr h="255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 esperados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– Métodos – Procedimientos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</a:tr>
              <a:tr h="1112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RE1,</a:t>
                      </a:r>
                      <a:r>
                        <a:rPr lang="es-ES" sz="1600" baseline="0" dirty="0" smtClean="0">
                          <a:effectLst/>
                        </a:rPr>
                        <a:t> RE3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Case Guide (BCG): </a:t>
                      </a:r>
                      <a:r>
                        <a:rPr lang="es-ES" sz="1600" dirty="0">
                          <a:effectLst/>
                        </a:rPr>
                        <a:t>guía </a:t>
                      </a:r>
                      <a:r>
                        <a:rPr lang="es-ES" sz="1600" dirty="0" smtClean="0">
                          <a:effectLst/>
                        </a:rPr>
                        <a:t>que </a:t>
                      </a:r>
                      <a:r>
                        <a:rPr lang="es-ES" sz="1600" dirty="0">
                          <a:effectLst/>
                        </a:rPr>
                        <a:t>establece un modelo para la definición y desarrollo del caso de negocio (business case) mediante el cual se identifican fases y pasos claves para su elaboración.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RE2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</a:t>
                      </a:r>
                      <a:r>
                        <a:rPr lang="es-ES" sz="1600" b="1" dirty="0" err="1">
                          <a:effectLst/>
                        </a:rPr>
                        <a:t>Process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Modeling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Notation</a:t>
                      </a:r>
                      <a:r>
                        <a:rPr lang="es-ES" sz="1600" b="1" dirty="0">
                          <a:effectLst/>
                        </a:rPr>
                        <a:t> (BPMN): </a:t>
                      </a:r>
                      <a:r>
                        <a:rPr lang="es-ES" sz="1600" dirty="0">
                          <a:effectLst/>
                        </a:rPr>
                        <a:t>notación gráfica estandarizada que permite el modelado de procesos de negocio, en un formato de flujo de trabajo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65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RE5, RE6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Extreme Programming (XP):</a:t>
                      </a:r>
                      <a:r>
                        <a:rPr lang="es-ES" sz="1600" dirty="0">
                          <a:effectLst/>
                        </a:rPr>
                        <a:t> metodología ágil de desarrollo de software basada en una serie de principios tales como retroalimentación, simplicidad, desarrollo iterativo y adaptación a los cambios.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14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RE4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PSeudo</a:t>
                      </a:r>
                      <a:r>
                        <a:rPr lang="es-ES" sz="1600" b="1" dirty="0">
                          <a:effectLst/>
                        </a:rPr>
                        <a:t> Intérprete (</a:t>
                      </a:r>
                      <a:r>
                        <a:rPr lang="es-ES" sz="1600" b="1" dirty="0" err="1">
                          <a:effectLst/>
                        </a:rPr>
                        <a:t>PSeInt</a:t>
                      </a:r>
                      <a:r>
                        <a:rPr lang="es-ES" sz="1600" b="1" dirty="0">
                          <a:effectLst/>
                        </a:rPr>
                        <a:t>): </a:t>
                      </a:r>
                      <a:r>
                        <a:rPr lang="es-ES" sz="1600" dirty="0">
                          <a:effectLst/>
                        </a:rPr>
                        <a:t>herramienta que a partir de pseudocódigo escrito en lenguaje natural y en español, permite generar el diagrama de flujo correspondiente.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467544" y="908720"/>
            <a:ext cx="8353425" cy="496855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/>
              <a:t>Estructura </a:t>
            </a:r>
            <a:r>
              <a:rPr lang="es-MX" sz="2200" dirty="0"/>
              <a:t>de Descomposición de </a:t>
            </a:r>
            <a:r>
              <a:rPr lang="es-MX" sz="2200" dirty="0" smtClean="0"/>
              <a:t>Trabajo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/>
              <a:t>Plan de Trabajo – Tesis 2 (Gantt)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PE" sz="2200" dirty="0" smtClean="0">
                <a:solidFill>
                  <a:srgbClr val="000000"/>
                </a:solidFill>
              </a:rPr>
              <a:t>Acta de Constitución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/>
              <a:t>Plan de Gestión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Plan de Gestión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Matriz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Documento con el Caso de </a:t>
            </a:r>
            <a:r>
              <a:rPr lang="es-MX" sz="2200" dirty="0" smtClean="0">
                <a:solidFill>
                  <a:srgbClr val="000000"/>
                </a:solidFill>
              </a:rPr>
              <a:t>Negocio</a:t>
            </a:r>
            <a:endParaRPr lang="es-MX" sz="22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Diagramas de Procesos de </a:t>
            </a:r>
            <a:r>
              <a:rPr lang="es-MX" sz="2200" dirty="0" smtClean="0">
                <a:solidFill>
                  <a:srgbClr val="000000"/>
                </a:solidFill>
              </a:rPr>
              <a:t>Negocio</a:t>
            </a:r>
            <a:endParaRPr lang="es-MX" sz="22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Documento con las Reglas de </a:t>
            </a:r>
            <a:r>
              <a:rPr lang="es-MX" sz="2200" dirty="0" smtClean="0">
                <a:solidFill>
                  <a:srgbClr val="000000"/>
                </a:solidFill>
              </a:rPr>
              <a:t>Negocio</a:t>
            </a:r>
            <a:endParaRPr lang="es-MX" sz="22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Documento y cuadro comparativo con las herramientas tecnológicas disponibles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2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2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Avances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err="1" smtClean="0">
                <a:solidFill>
                  <a:srgbClr val="17375E"/>
                </a:solidFill>
                <a:cs typeface="Arial" charset="0"/>
              </a:rPr>
              <a:t>trabajo</a:t>
            </a:r>
            <a:r>
              <a:rPr lang="pt-BR" sz="2800" b="1" smtClean="0">
                <a:solidFill>
                  <a:srgbClr val="17375E"/>
                </a:solidFill>
                <a:cs typeface="Arial" charset="0"/>
              </a:rPr>
              <a:t> 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467544" y="908720"/>
            <a:ext cx="8353425" cy="496855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Lista </a:t>
            </a:r>
            <a:r>
              <a:rPr lang="pt-BR" sz="2400" dirty="0">
                <a:solidFill>
                  <a:srgbClr val="000000"/>
                </a:solidFill>
              </a:rPr>
              <a:t>de </a:t>
            </a:r>
            <a:r>
              <a:rPr lang="pt-BR" sz="2400" dirty="0" err="1">
                <a:solidFill>
                  <a:srgbClr val="000000"/>
                </a:solidFill>
              </a:rPr>
              <a:t>Requerimientos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es-MX" sz="2400" dirty="0" smtClean="0">
                <a:solidFill>
                  <a:srgbClr val="000000"/>
                </a:solidFill>
              </a:rPr>
              <a:t>(100%)</a:t>
            </a:r>
            <a:endParaRPr lang="pt-BR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Documento </a:t>
            </a:r>
            <a:r>
              <a:rPr lang="pt-BR" sz="2400" dirty="0" err="1" smtClean="0">
                <a:solidFill>
                  <a:srgbClr val="000000"/>
                </a:solidFill>
              </a:rPr>
              <a:t>con</a:t>
            </a:r>
            <a:r>
              <a:rPr lang="pt-BR" sz="2400" dirty="0" smtClean="0">
                <a:solidFill>
                  <a:srgbClr val="000000"/>
                </a:solidFill>
              </a:rPr>
              <a:t> Historias de </a:t>
            </a:r>
            <a:r>
              <a:rPr lang="pt-BR" sz="2400" dirty="0" err="1" smtClean="0">
                <a:solidFill>
                  <a:srgbClr val="000000"/>
                </a:solidFill>
              </a:rPr>
              <a:t>Usuarios</a:t>
            </a:r>
            <a:r>
              <a:rPr lang="pt-BR" sz="2400" dirty="0" smtClean="0">
                <a:solidFill>
                  <a:srgbClr val="000000"/>
                </a:solidFill>
              </a:rPr>
              <a:t> </a:t>
            </a:r>
            <a:r>
              <a:rPr lang="es-MX" sz="2400" dirty="0" smtClean="0">
                <a:solidFill>
                  <a:srgbClr val="000000"/>
                </a:solidFill>
              </a:rPr>
              <a:t>(100%)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</p:spTree>
    <p:extLst>
      <p:ext uri="{BB962C8B-B14F-4D97-AF65-F5344CB8AC3E}">
        <p14:creationId xmlns:p14="http://schemas.microsoft.com/office/powerpoint/2010/main" val="8565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F7AE34-BEB6-4260-9F6D-F8C9E7121C0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16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 err="1">
                <a:solidFill>
                  <a:srgbClr val="000000"/>
                </a:solidFill>
              </a:rPr>
              <a:t>Palabras</a:t>
            </a:r>
            <a:r>
              <a:rPr lang="pt-BR" sz="2000" b="1" dirty="0">
                <a:solidFill>
                  <a:srgbClr val="000000"/>
                </a:solidFill>
              </a:rPr>
              <a:t>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err="1">
                <a:solidFill>
                  <a:srgbClr val="000000"/>
                </a:solidFill>
              </a:rPr>
              <a:t>Implementación</a:t>
            </a:r>
            <a:r>
              <a:rPr lang="pt-BR" sz="2000" dirty="0">
                <a:solidFill>
                  <a:srgbClr val="000000"/>
                </a:solidFill>
              </a:rPr>
              <a:t>. Sistema web. </a:t>
            </a:r>
            <a:r>
              <a:rPr lang="pt-BR" sz="2000" dirty="0" err="1">
                <a:solidFill>
                  <a:srgbClr val="000000"/>
                </a:solidFill>
              </a:rPr>
              <a:t>Servicios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Generales</a:t>
            </a:r>
            <a:r>
              <a:rPr lang="pt-BR" sz="2000" dirty="0">
                <a:solidFill>
                  <a:srgbClr val="000000"/>
                </a:solidFill>
              </a:rPr>
              <a:t>. </a:t>
            </a:r>
            <a:r>
              <a:rPr lang="pt-BR" sz="2000" dirty="0" err="1">
                <a:solidFill>
                  <a:srgbClr val="000000"/>
                </a:solidFill>
              </a:rPr>
              <a:t>Trabajadores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independientes</a:t>
            </a:r>
            <a:r>
              <a:rPr lang="pt-BR" sz="2000" dirty="0">
                <a:solidFill>
                  <a:srgbClr val="000000"/>
                </a:solidFill>
              </a:rPr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UN SISTEMA DE INFORMACIÓN PARA LA GESTIÓN DE ENTREGA DE SERVICIOS GENERALES Y MANTENIMIENTO A HOGARES</a:t>
            </a:r>
          </a:p>
          <a:p>
            <a:pPr lvl="0" algn="ctr">
              <a:lnSpc>
                <a:spcPct val="110000"/>
              </a:lnSpc>
            </a:pP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</a:t>
            </a:r>
            <a:r>
              <a:rPr lang="es-MX" sz="1600" smtClean="0"/>
              <a:t>estadísticos sobre servicios </a:t>
            </a:r>
            <a:r>
              <a:rPr lang="es-MX" sz="1600" dirty="0" smtClean="0"/>
              <a:t>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6304856" y="4509120"/>
            <a:ext cx="769363" cy="691690"/>
            <a:chOff x="2232507" y="1375195"/>
            <a:chExt cx="2011682" cy="1793596"/>
          </a:xfrm>
        </p:grpSpPr>
        <p:sp>
          <p:nvSpPr>
            <p:cNvPr id="55" name="54 Elipse"/>
            <p:cNvSpPr/>
            <p:nvPr/>
          </p:nvSpPr>
          <p:spPr>
            <a:xfrm>
              <a:off x="2232507" y="1375195"/>
              <a:ext cx="2011682" cy="179359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56" name="Elipse 4"/>
            <p:cNvSpPr/>
            <p:nvPr/>
          </p:nvSpPr>
          <p:spPr>
            <a:xfrm>
              <a:off x="2484947" y="1675021"/>
              <a:ext cx="1485803" cy="1120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www</a:t>
              </a:r>
              <a:endParaRPr lang="es-ES" sz="8000" b="1" kern="1200" dirty="0"/>
            </a:p>
          </p:txBody>
        </p:sp>
      </p:grp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marR="0" lvl="0" indent="4763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Desarrollar un modelo de negocio y</a:t>
            </a:r>
            <a:r>
              <a:rPr kumimoji="0" lang="es-P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una plataforma web para la gestión de servicios generales basado en un esquema de comercio electrónico que permita conectar clientes, proveedores, y tiendas y cadenas de ferreterías. 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1531269200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7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/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D86602-BB05-4C1B-9E82-CC2802E4C47E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8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173352930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Words>946</Words>
  <Application>Microsoft Office PowerPoint</Application>
  <PresentationFormat>Presentación en pantalla (4:3)</PresentationFormat>
  <Paragraphs>164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Tema de Office</vt:lpstr>
      <vt:lpstr>APRESENTACAO_IS</vt:lpstr>
      <vt:lpstr>1_APRESENTACAO_IS</vt:lpstr>
      <vt:lpstr>2_APRESENTACAO_IS</vt:lpstr>
      <vt:lpstr>3_APRESENTACAO_IS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184</cp:revision>
  <dcterms:created xsi:type="dcterms:W3CDTF">2006-10-30T22:13:02Z</dcterms:created>
  <dcterms:modified xsi:type="dcterms:W3CDTF">2013-09-01T20:36:17Z</dcterms:modified>
</cp:coreProperties>
</file>