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7" r:id="rId2"/>
    <p:sldId id="265" r:id="rId3"/>
    <p:sldId id="275" r:id="rId4"/>
    <p:sldId id="293" r:id="rId5"/>
    <p:sldId id="285" r:id="rId6"/>
    <p:sldId id="292" r:id="rId7"/>
    <p:sldId id="266" r:id="rId8"/>
    <p:sldId id="276" r:id="rId9"/>
    <p:sldId id="288" r:id="rId10"/>
    <p:sldId id="290" r:id="rId11"/>
    <p:sldId id="282" r:id="rId12"/>
    <p:sldId id="281" r:id="rId13"/>
    <p:sldId id="283" r:id="rId14"/>
    <p:sldId id="286" r:id="rId15"/>
    <p:sldId id="291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7CB"/>
    <a:srgbClr val="5A69D8"/>
    <a:srgbClr val="597CDD"/>
    <a:srgbClr val="586EDA"/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396" autoAdjust="0"/>
    <p:restoredTop sz="94671" autoAdjust="0"/>
  </p:normalViewPr>
  <p:slideViewPr>
    <p:cSldViewPr>
      <p:cViewPr>
        <p:scale>
          <a:sx n="100" d="100"/>
          <a:sy n="100" d="100"/>
        </p:scale>
        <p:origin x="-1050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/>
      <dgm:t>
        <a:bodyPr/>
        <a:lstStyle/>
        <a:p>
          <a:pPr algn="just" rtl="0"/>
          <a:r>
            <a:rPr lang="es-PE" sz="1050" dirty="0" smtClean="0"/>
            <a:t>Actualmente, no cuentan con medios adecuados de comunicación pues los medios tradicionales, como por ejemplo las páginas amarillas, muchas veces están fuera de su alcance por su propia situación económica y además el anuncio que se hace en cuanto a tamaño y características depende de la inversión realizada.</a:t>
          </a:r>
          <a:endParaRPr lang="es-PE" sz="1050" dirty="0"/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endParaRPr lang="es-PE" sz="16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endParaRPr lang="es-PE" sz="1600"/>
        </a:p>
      </dgm:t>
    </dgm:pt>
    <dgm:pt modelId="{9ED13BB0-AD96-4CF1-B54B-7CCA7F1E819C}">
      <dgm:prSet custT="1"/>
      <dgm:spPr/>
      <dgm:t>
        <a:bodyPr/>
        <a:lstStyle/>
        <a:p>
          <a:pPr algn="just" rtl="0"/>
          <a:r>
            <a:rPr lang="es-ES" sz="1100" dirty="0" smtClean="0"/>
            <a:t>Por lo tanto, la forma tradicional que ellos tienen para </a:t>
          </a:r>
          <a:r>
            <a:rPr lang="es-ES" sz="1100" dirty="0" smtClean="0"/>
            <a:t>publicitar </a:t>
          </a:r>
          <a:r>
            <a:rPr lang="es-ES" sz="1100" dirty="0" smtClean="0"/>
            <a:t>lo que hacen y conseguir clientes es mediante la repartición de volantes </a:t>
          </a:r>
          <a:r>
            <a:rPr lang="es-ES" sz="1100" dirty="0" smtClean="0"/>
            <a:t>y </a:t>
          </a:r>
          <a:r>
            <a:rPr lang="es-ES" sz="1100" dirty="0" smtClean="0"/>
            <a:t>hasta pintados </a:t>
          </a:r>
          <a:r>
            <a:rPr lang="es-ES" sz="1100" dirty="0" smtClean="0"/>
            <a:t>públicos </a:t>
          </a:r>
          <a:r>
            <a:rPr lang="es-ES" sz="1100" dirty="0" smtClean="0"/>
            <a:t>por lo mismo que utilizar medios pagados </a:t>
          </a:r>
          <a:r>
            <a:rPr lang="es-ES" sz="1100" dirty="0" smtClean="0"/>
            <a:t>resulta muchas veces </a:t>
          </a:r>
          <a:r>
            <a:rPr lang="es-ES" sz="1100" dirty="0" smtClean="0"/>
            <a:t>complicado para ellos.</a:t>
          </a:r>
          <a:endParaRPr lang="es-PE" sz="1100" dirty="0"/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endParaRPr lang="es-PE" sz="16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endParaRPr lang="es-PE" sz="1600"/>
        </a:p>
      </dgm:t>
    </dgm:pt>
    <dgm:pt modelId="{2C4C63DA-5A24-4445-B893-B9AB00058C35}">
      <dgm:prSet custT="1"/>
      <dgm:spPr/>
      <dgm:t>
        <a:bodyPr/>
        <a:lstStyle/>
        <a:p>
          <a:pPr algn="just" rtl="0"/>
          <a:r>
            <a:rPr lang="es-ES" sz="1050" dirty="0" smtClean="0"/>
            <a:t>Por otro lado, también se tiene que  los </a:t>
          </a:r>
          <a:r>
            <a:rPr lang="es-ES" sz="1050" dirty="0" smtClean="0"/>
            <a:t>clientes que desean contratar </a:t>
          </a:r>
          <a:r>
            <a:rPr lang="es-ES" sz="1050" dirty="0" smtClean="0"/>
            <a:t>estos servicios suelen </a:t>
          </a:r>
          <a:r>
            <a:rPr lang="es-ES" sz="1050" dirty="0" smtClean="0"/>
            <a:t>percibir mayor confianza </a:t>
          </a:r>
          <a:r>
            <a:rPr lang="es-ES" sz="1050" dirty="0" smtClean="0"/>
            <a:t>en las </a:t>
          </a:r>
          <a:r>
            <a:rPr lang="es-ES" sz="1050" dirty="0" smtClean="0"/>
            <a:t>empresas </a:t>
          </a:r>
          <a:r>
            <a:rPr lang="es-ES" sz="1050" dirty="0" smtClean="0"/>
            <a:t>formales y medianas del </a:t>
          </a:r>
          <a:r>
            <a:rPr lang="es-ES" sz="1050" dirty="0" smtClean="0"/>
            <a:t>mismo </a:t>
          </a:r>
          <a:r>
            <a:rPr lang="es-ES" sz="1050" dirty="0" smtClean="0"/>
            <a:t>rubro. Esto es comprensible ya que no se sabe nada acerca de los independientes en cuanto a reputación histórica se refiere.</a:t>
          </a:r>
          <a:endParaRPr lang="es-PE" sz="1050" dirty="0"/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endParaRPr lang="es-PE" sz="16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endParaRPr lang="es-PE" sz="1600"/>
        </a:p>
      </dgm:t>
    </dgm:pt>
    <dgm:pt modelId="{D23BBA89-876D-4209-A812-5E5573431071}">
      <dgm:prSet custT="1"/>
      <dgm:spPr/>
      <dgm:t>
        <a:bodyPr/>
        <a:lstStyle/>
        <a:p>
          <a:pPr algn="just"/>
          <a:r>
            <a:rPr lang="es-ES" sz="1100" dirty="0" smtClean="0"/>
            <a:t>Además. no </a:t>
          </a:r>
          <a:r>
            <a:rPr lang="es-ES" sz="1100" dirty="0" smtClean="0"/>
            <a:t>existen las facilidades para la ubicación y contratación de proveedores de estos servicios </a:t>
          </a:r>
          <a:r>
            <a:rPr lang="es-ES" sz="1100" dirty="0" smtClean="0"/>
            <a:t>pues </a:t>
          </a:r>
          <a:r>
            <a:rPr lang="es-ES" sz="1100" dirty="0" smtClean="0"/>
            <a:t>el modo habitual es contratar o bien a una empresa </a:t>
          </a:r>
          <a:r>
            <a:rPr lang="es-ES" sz="1100" dirty="0" smtClean="0"/>
            <a:t>formal/establecida como dije, o </a:t>
          </a:r>
          <a:r>
            <a:rPr lang="es-ES" sz="1100" dirty="0" smtClean="0"/>
            <a:t>bien </a:t>
          </a:r>
          <a:r>
            <a:rPr lang="es-ES" sz="1100" dirty="0" smtClean="0"/>
            <a:t>al primero cuyo </a:t>
          </a:r>
          <a:r>
            <a:rPr lang="es-ES" sz="1100" dirty="0" smtClean="0"/>
            <a:t>aviso </a:t>
          </a:r>
          <a:r>
            <a:rPr lang="es-ES" sz="1100" smtClean="0"/>
            <a:t>hayamos encontrado por ahí.</a:t>
          </a:r>
          <a:endParaRPr lang="es-PE" sz="1100" dirty="0"/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endParaRPr lang="es-PE" sz="16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endParaRPr lang="es-PE" sz="16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/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11823993-24F0-466C-9868-8F1841130D85}" type="presOf" srcId="{276DACAC-6B1A-4559-8C40-8C5B1006405F}" destId="{769F8A24-5FC7-40FC-8830-4A480848B005}" srcOrd="0" destOrd="0" presId="urn:microsoft.com/office/officeart/2005/8/layout/matrix2"/>
    <dgm:cxn modelId="{2E4A6BB2-12F1-4B6A-9A1C-DFF7BEDC2347}" type="presOf" srcId="{D23BBA89-876D-4209-A812-5E5573431071}" destId="{D6D9EDA0-A779-4261-AB5C-40EA39DC70F9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B4F5D7EC-76E0-4AF8-BAF9-7C40E78D8482}" type="presOf" srcId="{2C4C63DA-5A24-4445-B893-B9AB00058C35}" destId="{D87024B9-5EE4-4C22-B59E-DFFCB1C8FC70}" srcOrd="0" destOrd="0" presId="urn:microsoft.com/office/officeart/2005/8/layout/matrix2"/>
    <dgm:cxn modelId="{92E6CFB4-E140-4A5C-AE2D-1E651E3EF7B8}" type="presOf" srcId="{D89734F5-909D-4467-8A34-928950C369ED}" destId="{768A7370-473F-452B-833D-C0ED6848816F}" srcOrd="0" destOrd="0" presId="urn:microsoft.com/office/officeart/2005/8/layout/matrix2"/>
    <dgm:cxn modelId="{E0546F8A-DF86-43CD-BA73-9FD26C23E69A}" type="presOf" srcId="{9ED13BB0-AD96-4CF1-B54B-7CCA7F1E819C}" destId="{95B9BF11-854D-45C4-B046-E30BC630DC36}" srcOrd="0" destOrd="0" presId="urn:microsoft.com/office/officeart/2005/8/layout/matrix2"/>
    <dgm:cxn modelId="{155010E7-F37D-4680-A92A-37FE6BDC9912}" type="presParOf" srcId="{768A7370-473F-452B-833D-C0ED6848816F}" destId="{13CF879B-3619-4F9E-B6B4-E2A520583F62}" srcOrd="0" destOrd="0" presId="urn:microsoft.com/office/officeart/2005/8/layout/matrix2"/>
    <dgm:cxn modelId="{5B7FEABB-492D-4C8F-BCEB-AC851772B8C3}" type="presParOf" srcId="{768A7370-473F-452B-833D-C0ED6848816F}" destId="{769F8A24-5FC7-40FC-8830-4A480848B005}" srcOrd="1" destOrd="0" presId="urn:microsoft.com/office/officeart/2005/8/layout/matrix2"/>
    <dgm:cxn modelId="{B45B3794-D69C-479A-B112-E3FC32B0A7A8}" type="presParOf" srcId="{768A7370-473F-452B-833D-C0ED6848816F}" destId="{95B9BF11-854D-45C4-B046-E30BC630DC36}" srcOrd="2" destOrd="0" presId="urn:microsoft.com/office/officeart/2005/8/layout/matrix2"/>
    <dgm:cxn modelId="{502E98CC-5A4C-46F7-9313-F0787BE3E07A}" type="presParOf" srcId="{768A7370-473F-452B-833D-C0ED6848816F}" destId="{D87024B9-5EE4-4C22-B59E-DFFCB1C8FC70}" srcOrd="3" destOrd="0" presId="urn:microsoft.com/office/officeart/2005/8/layout/matrix2"/>
    <dgm:cxn modelId="{BD6C242D-45D5-4D4B-84DA-A8A50AD5A26D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/>
      <dgm:t>
        <a:bodyPr/>
        <a:lstStyle/>
        <a:p>
          <a:pPr algn="ctr" rtl="0"/>
          <a:r>
            <a:rPr lang="es-ES" sz="1100" dirty="0" smtClean="0"/>
            <a:t>Medios de comunicación</a:t>
          </a:r>
          <a:endParaRPr lang="es-PE" sz="1100" dirty="0"/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endParaRPr lang="es-PE" sz="16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endParaRPr lang="es-PE" sz="1600"/>
        </a:p>
      </dgm:t>
    </dgm:pt>
    <dgm:pt modelId="{9ED13BB0-AD96-4CF1-B54B-7CCA7F1E819C}">
      <dgm:prSet custT="1"/>
      <dgm:spPr/>
      <dgm:t>
        <a:bodyPr/>
        <a:lstStyle/>
        <a:p>
          <a:pPr algn="ctr" rtl="0"/>
          <a:r>
            <a:rPr lang="es-ES" sz="1100" dirty="0" smtClean="0"/>
            <a:t>Publicitar sus servicios</a:t>
          </a:r>
          <a:endParaRPr lang="es-PE" sz="1100" dirty="0"/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endParaRPr lang="es-PE" sz="16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endParaRPr lang="es-PE" sz="1600"/>
        </a:p>
      </dgm:t>
    </dgm:pt>
    <dgm:pt modelId="{2C4C63DA-5A24-4445-B893-B9AB00058C35}">
      <dgm:prSet custT="1"/>
      <dgm:spPr/>
      <dgm:t>
        <a:bodyPr/>
        <a:lstStyle/>
        <a:p>
          <a:pPr algn="ctr" rtl="0"/>
          <a:r>
            <a:rPr lang="es-ES" sz="1050" dirty="0" smtClean="0"/>
            <a:t>Confianza</a:t>
          </a:r>
          <a:endParaRPr lang="es-PE" sz="1050" dirty="0"/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endParaRPr lang="es-PE" sz="16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endParaRPr lang="es-PE" sz="1600"/>
        </a:p>
      </dgm:t>
    </dgm:pt>
    <dgm:pt modelId="{D23BBA89-876D-4209-A812-5E5573431071}">
      <dgm:prSet custT="1"/>
      <dgm:spPr/>
      <dgm:t>
        <a:bodyPr/>
        <a:lstStyle/>
        <a:p>
          <a:pPr algn="ctr"/>
          <a:r>
            <a:rPr lang="es-ES" sz="1100" dirty="0" smtClean="0"/>
            <a:t>Forma de contacto o ubicación</a:t>
          </a:r>
          <a:endParaRPr lang="es-PE" sz="1100" dirty="0"/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endParaRPr lang="es-PE" sz="16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endParaRPr lang="es-PE" sz="16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/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DB2082CA-5CCA-485F-976D-2FE4512000AE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BEB0D0D6-0BCF-4B43-8A6A-2FCB06996744}" type="presOf" srcId="{D23BBA89-876D-4209-A812-5E5573431071}" destId="{D6D9EDA0-A779-4261-AB5C-40EA39DC70F9}" srcOrd="0" destOrd="0" presId="urn:microsoft.com/office/officeart/2005/8/layout/matrix2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DEC39B3B-758E-4DE4-8016-F2A7A6D071D3}" type="presOf" srcId="{9ED13BB0-AD96-4CF1-B54B-7CCA7F1E819C}" destId="{95B9BF11-854D-45C4-B046-E30BC630DC36}" srcOrd="0" destOrd="0" presId="urn:microsoft.com/office/officeart/2005/8/layout/matrix2"/>
    <dgm:cxn modelId="{F09BAAAD-8263-4DBF-A315-386FC1961D05}" type="presOf" srcId="{D89734F5-909D-4467-8A34-928950C369ED}" destId="{768A7370-473F-452B-833D-C0ED6848816F}" srcOrd="0" destOrd="0" presId="urn:microsoft.com/office/officeart/2005/8/layout/matrix2"/>
    <dgm:cxn modelId="{03D69E30-ECDD-41F3-9D3C-CEAEB3C56072}" type="presOf" srcId="{2C4C63DA-5A24-4445-B893-B9AB00058C35}" destId="{D87024B9-5EE4-4C22-B59E-DFFCB1C8FC70}" srcOrd="0" destOrd="0" presId="urn:microsoft.com/office/officeart/2005/8/layout/matrix2"/>
    <dgm:cxn modelId="{BD12D61E-A2CA-4747-83AB-C00FC4B90EFF}" type="presParOf" srcId="{768A7370-473F-452B-833D-C0ED6848816F}" destId="{13CF879B-3619-4F9E-B6B4-E2A520583F62}" srcOrd="0" destOrd="0" presId="urn:microsoft.com/office/officeart/2005/8/layout/matrix2"/>
    <dgm:cxn modelId="{A1BA2DC6-7DF5-4DE1-BA91-186626330163}" type="presParOf" srcId="{768A7370-473F-452B-833D-C0ED6848816F}" destId="{769F8A24-5FC7-40FC-8830-4A480848B005}" srcOrd="1" destOrd="0" presId="urn:microsoft.com/office/officeart/2005/8/layout/matrix2"/>
    <dgm:cxn modelId="{59F7FB97-4ECB-4B9A-A78F-A64E8B9CE329}" type="presParOf" srcId="{768A7370-473F-452B-833D-C0ED6848816F}" destId="{95B9BF11-854D-45C4-B046-E30BC630DC36}" srcOrd="2" destOrd="0" presId="urn:microsoft.com/office/officeart/2005/8/layout/matrix2"/>
    <dgm:cxn modelId="{3EEB82A9-6B98-46E7-8A04-7DFA3720F2C8}" type="presParOf" srcId="{768A7370-473F-452B-833D-C0ED6848816F}" destId="{D87024B9-5EE4-4C22-B59E-DFFCB1C8FC70}" srcOrd="3" destOrd="0" presId="urn:microsoft.com/office/officeart/2005/8/layout/matrix2"/>
    <dgm:cxn modelId="{DAF03920-5CB0-4046-B571-B6B422A25CD8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Contacto inicial.</a:t>
          </a:r>
          <a:br>
            <a:rPr lang="es-MX" sz="1600" dirty="0" smtClean="0"/>
          </a:br>
          <a:r>
            <a:rPr lang="es-MX" sz="1600" dirty="0" smtClean="0"/>
            <a:t>   b. Visita preliminar.</a:t>
          </a:r>
          <a:br>
            <a:rPr lang="es-MX" sz="1600" dirty="0" smtClean="0"/>
          </a:br>
          <a:r>
            <a:rPr lang="es-MX" sz="1600" dirty="0" smtClean="0"/>
            <a:t>   c. Selección y compra de insumos y materiales a usar.</a:t>
          </a:r>
          <a:br>
            <a:rPr lang="es-MX" sz="1600" dirty="0" smtClean="0"/>
          </a:br>
          <a:r>
            <a:rPr lang="es-MX" sz="1600" dirty="0" smtClean="0"/>
            <a:t>   d. Ejecución del trabajo.</a:t>
          </a:r>
          <a:br>
            <a:rPr lang="es-MX" sz="1600" dirty="0" smtClean="0"/>
          </a:br>
          <a:r>
            <a:rPr lang="es-MX" sz="1600" dirty="0" smtClean="0"/>
            <a:t>   e. Cierre y retroalimentación (post-servicio).</a:t>
          </a: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8A135B0-5176-43CE-94C7-538521A5C309}" type="presOf" srcId="{4D5D3E7B-9F50-4387-AFBC-12316FB9B2E8}" destId="{F126904A-86E7-4DEB-A715-98702053D074}" srcOrd="0" destOrd="0" presId="urn:microsoft.com/office/officeart/2005/8/layout/list1"/>
    <dgm:cxn modelId="{9A4D5443-72C2-4623-8272-CE6213469900}" type="presOf" srcId="{9BF01063-3BAB-4F4D-ADE8-387A89D22F7C}" destId="{159D9149-F9AA-45E8-ABA6-7AC56A21C1F8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B54B3DA4-2B96-4AE8-85A8-846D1DBB56BD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DF476789-D8DB-4B80-8CB5-2A655FED692D}" type="presOf" srcId="{4D5D3E7B-9F50-4387-AFBC-12316FB9B2E8}" destId="{15417C44-1630-41CC-AC5B-95723803EAAC}" srcOrd="1" destOrd="0" presId="urn:microsoft.com/office/officeart/2005/8/layout/list1"/>
    <dgm:cxn modelId="{ED1C23CB-A6DC-46B3-9B1A-C789513A723F}" type="presOf" srcId="{A43E1EE4-EA84-469B-B8E9-F87184BCD406}" destId="{FC04ED5C-48CE-49A3-98DF-4CA3B004B014}" srcOrd="0" destOrd="0" presId="urn:microsoft.com/office/officeart/2005/8/layout/list1"/>
    <dgm:cxn modelId="{F3EA058F-2F7C-42E8-823B-A5DF3DC51861}" type="presOf" srcId="{924689B8-E4E2-4802-BC6B-5B17E3AC8DDF}" destId="{E2ADE456-C079-4778-88D3-2ABF030BE345}" srcOrd="0" destOrd="0" presId="urn:microsoft.com/office/officeart/2005/8/layout/list1"/>
    <dgm:cxn modelId="{EA47FFEA-EDDA-449B-8095-01C6AE0F2E43}" type="presOf" srcId="{3BFDB7AE-EA70-4208-99E4-6652F73E09AF}" destId="{0F91977E-FD5F-4F09-AD28-B3380115D8C3}" srcOrd="0" destOrd="0" presId="urn:microsoft.com/office/officeart/2005/8/layout/list1"/>
    <dgm:cxn modelId="{F8EC875C-32C7-454D-83EA-717FCA503B65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7AD9D33-E63B-402C-BAB6-DEEEB0EBC245}" type="presOf" srcId="{4C11F0D3-B1D8-41E5-B4ED-D28D5406ED7A}" destId="{C94856A0-C8B1-4244-B645-C266926A0AAB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DA509B5-FB00-4F8A-8350-8623AE65C4E7}" type="presOf" srcId="{3BFDB7AE-EA70-4208-99E4-6652F73E09AF}" destId="{501DDC76-9B9F-4697-8027-10EB121BC8A9}" srcOrd="1" destOrd="0" presId="urn:microsoft.com/office/officeart/2005/8/layout/list1"/>
    <dgm:cxn modelId="{10C8FD0C-0D96-40D1-8846-B18A2B2078A2}" type="presParOf" srcId="{159D9149-F9AA-45E8-ABA6-7AC56A21C1F8}" destId="{1063D51E-A931-450E-B6C9-26E16E6105C8}" srcOrd="0" destOrd="0" presId="urn:microsoft.com/office/officeart/2005/8/layout/list1"/>
    <dgm:cxn modelId="{FCC7A449-807C-4D39-BF61-6A0CE921E270}" type="presParOf" srcId="{1063D51E-A931-450E-B6C9-26E16E6105C8}" destId="{F126904A-86E7-4DEB-A715-98702053D074}" srcOrd="0" destOrd="0" presId="urn:microsoft.com/office/officeart/2005/8/layout/list1"/>
    <dgm:cxn modelId="{1164C9CC-21A5-4D63-AC4A-4614A8B5938B}" type="presParOf" srcId="{1063D51E-A931-450E-B6C9-26E16E6105C8}" destId="{15417C44-1630-41CC-AC5B-95723803EAAC}" srcOrd="1" destOrd="0" presId="urn:microsoft.com/office/officeart/2005/8/layout/list1"/>
    <dgm:cxn modelId="{AB89FFAC-E981-4A81-871C-18BCDB5CEAE1}" type="presParOf" srcId="{159D9149-F9AA-45E8-ABA6-7AC56A21C1F8}" destId="{48ADC894-ECE6-4B93-975D-F11F75290E6D}" srcOrd="1" destOrd="0" presId="urn:microsoft.com/office/officeart/2005/8/layout/list1"/>
    <dgm:cxn modelId="{B0C336AA-81E6-463D-B991-77373EF6BC76}" type="presParOf" srcId="{159D9149-F9AA-45E8-ABA6-7AC56A21C1F8}" destId="{C94856A0-C8B1-4244-B645-C266926A0AAB}" srcOrd="2" destOrd="0" presId="urn:microsoft.com/office/officeart/2005/8/layout/list1"/>
    <dgm:cxn modelId="{07788EAB-CE80-4E92-9D59-A6EACA7E06A3}" type="presParOf" srcId="{159D9149-F9AA-45E8-ABA6-7AC56A21C1F8}" destId="{64C96E46-F92B-480F-9736-8905B5C7C2E1}" srcOrd="3" destOrd="0" presId="urn:microsoft.com/office/officeart/2005/8/layout/list1"/>
    <dgm:cxn modelId="{EC51AD17-70DD-4008-B4C8-8280CE257AEF}" type="presParOf" srcId="{159D9149-F9AA-45E8-ABA6-7AC56A21C1F8}" destId="{A7B00A30-C707-4B6D-88BE-AF9F821A1C88}" srcOrd="4" destOrd="0" presId="urn:microsoft.com/office/officeart/2005/8/layout/list1"/>
    <dgm:cxn modelId="{124956D7-FD08-4B75-88C8-643A9C50F9A2}" type="presParOf" srcId="{A7B00A30-C707-4B6D-88BE-AF9F821A1C88}" destId="{0F91977E-FD5F-4F09-AD28-B3380115D8C3}" srcOrd="0" destOrd="0" presId="urn:microsoft.com/office/officeart/2005/8/layout/list1"/>
    <dgm:cxn modelId="{C4602931-7D3F-4FE6-9384-0B169578EC17}" type="presParOf" srcId="{A7B00A30-C707-4B6D-88BE-AF9F821A1C88}" destId="{501DDC76-9B9F-4697-8027-10EB121BC8A9}" srcOrd="1" destOrd="0" presId="urn:microsoft.com/office/officeart/2005/8/layout/list1"/>
    <dgm:cxn modelId="{ECAA83B1-095B-4DCC-8147-40180D670CAD}" type="presParOf" srcId="{159D9149-F9AA-45E8-ABA6-7AC56A21C1F8}" destId="{C444A098-E56A-4556-A4EB-480D7763464E}" srcOrd="5" destOrd="0" presId="urn:microsoft.com/office/officeart/2005/8/layout/list1"/>
    <dgm:cxn modelId="{EA15EF21-A7F3-42FC-B4D0-E20548C7CF89}" type="presParOf" srcId="{159D9149-F9AA-45E8-ABA6-7AC56A21C1F8}" destId="{3C682040-43AF-4BE8-950E-E13003E6C6C7}" srcOrd="6" destOrd="0" presId="urn:microsoft.com/office/officeart/2005/8/layout/list1"/>
    <dgm:cxn modelId="{83AE84D2-A589-4A88-8927-BEAA5EC1B943}" type="presParOf" srcId="{159D9149-F9AA-45E8-ABA6-7AC56A21C1F8}" destId="{5B56E241-F389-49C3-B198-327CBCD856A4}" srcOrd="7" destOrd="0" presId="urn:microsoft.com/office/officeart/2005/8/layout/list1"/>
    <dgm:cxn modelId="{0039732E-355D-4F96-95F8-AD0DB375ABCC}" type="presParOf" srcId="{159D9149-F9AA-45E8-ABA6-7AC56A21C1F8}" destId="{0C34D543-FEE1-4DCD-8CF4-65041EC9D0DE}" srcOrd="8" destOrd="0" presId="urn:microsoft.com/office/officeart/2005/8/layout/list1"/>
    <dgm:cxn modelId="{8FAD5144-53A7-4EC5-BD4C-F371DBBD58CA}" type="presParOf" srcId="{0C34D543-FEE1-4DCD-8CF4-65041EC9D0DE}" destId="{E2ADE456-C079-4778-88D3-2ABF030BE345}" srcOrd="0" destOrd="0" presId="urn:microsoft.com/office/officeart/2005/8/layout/list1"/>
    <dgm:cxn modelId="{3A00CF71-B7EA-4556-A507-F880752A5598}" type="presParOf" srcId="{0C34D543-FEE1-4DCD-8CF4-65041EC9D0DE}" destId="{E74DBF66-3AE1-4F14-A029-A5F2D0C36F78}" srcOrd="1" destOrd="0" presId="urn:microsoft.com/office/officeart/2005/8/layout/list1"/>
    <dgm:cxn modelId="{94E4A029-CD56-4293-8E96-8EC427DC9701}" type="presParOf" srcId="{159D9149-F9AA-45E8-ABA6-7AC56A21C1F8}" destId="{663E0E38-956B-492C-8405-57CB40184674}" srcOrd="9" destOrd="0" presId="urn:microsoft.com/office/officeart/2005/8/layout/list1"/>
    <dgm:cxn modelId="{27DC4CFC-65F6-4EE6-B519-6A31AD90317C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del mejor proveedor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Disponibilidad del proveedor, según calendario virtual.</a:t>
          </a:r>
          <a:br>
            <a:rPr lang="es-MX" sz="1600" dirty="0" smtClean="0"/>
          </a:br>
          <a:r>
            <a:rPr lang="es-MX" sz="1600" dirty="0" smtClean="0"/>
            <a:t>   b. Distanciamiento entre proveedor y cliente.</a:t>
          </a:r>
          <a:br>
            <a:rPr lang="es-MX" sz="1600" dirty="0" smtClean="0"/>
          </a:br>
          <a:r>
            <a:rPr lang="es-MX" sz="1600" dirty="0" smtClean="0"/>
            <a:t>   c.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clientes.</a:t>
          </a:r>
          <a:br>
            <a:rPr lang="es-MX" sz="1600" dirty="0" smtClean="0"/>
          </a:br>
          <a:r>
            <a:rPr lang="es-MX" sz="1600" dirty="0" smtClean="0"/>
            <a:t>   d.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96B1B1-6E07-427D-8A10-C347D641794D}" type="presOf" srcId="{3BFDB7AE-EA70-4208-99E4-6652F73E09AF}" destId="{501DDC76-9B9F-4697-8027-10EB121BC8A9}" srcOrd="1" destOrd="0" presId="urn:microsoft.com/office/officeart/2005/8/layout/list1"/>
    <dgm:cxn modelId="{99B28ECE-6E7A-4BBB-A9F6-6E21AD3DECEA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A6AB94D5-D54E-40B0-B130-8EB5F0CB88C7}" type="presOf" srcId="{9BF01063-3BAB-4F4D-ADE8-387A89D22F7C}" destId="{159D9149-F9AA-45E8-ABA6-7AC56A21C1F8}" srcOrd="0" destOrd="0" presId="urn:microsoft.com/office/officeart/2005/8/layout/list1"/>
    <dgm:cxn modelId="{198A57FC-4B66-4936-82CE-13D8CA1AD1C0}" type="presOf" srcId="{4D5D3E7B-9F50-4387-AFBC-12316FB9B2E8}" destId="{F126904A-86E7-4DEB-A715-98702053D074}" srcOrd="0" destOrd="0" presId="urn:microsoft.com/office/officeart/2005/8/layout/list1"/>
    <dgm:cxn modelId="{49F81D02-D70A-4F2B-9CE4-5B35C4DBEA48}" type="presOf" srcId="{3BFDB7AE-EA70-4208-99E4-6652F73E09AF}" destId="{0F91977E-FD5F-4F09-AD28-B3380115D8C3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762A48AD-0F80-42F1-A14C-B47917FB05F0}" type="presOf" srcId="{924689B8-E4E2-4802-BC6B-5B17E3AC8DDF}" destId="{E2ADE456-C079-4778-88D3-2ABF030BE345}" srcOrd="0" destOrd="0" presId="urn:microsoft.com/office/officeart/2005/8/layout/list1"/>
    <dgm:cxn modelId="{2574EEDE-B8E7-488A-A48F-D17B50AF3787}" type="presOf" srcId="{A43E1EE4-EA84-469B-B8E9-F87184BCD406}" destId="{FC04ED5C-48CE-49A3-98DF-4CA3B004B014}" srcOrd="0" destOrd="0" presId="urn:microsoft.com/office/officeart/2005/8/layout/list1"/>
    <dgm:cxn modelId="{E91F903A-7BDD-4C9D-93F9-6B089175ECBB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5B2A33DE-E772-4FBA-B0D4-8CAF0D2FB68C}" type="presOf" srcId="{4C11F0D3-B1D8-41E5-B4ED-D28D5406ED7A}" destId="{C94856A0-C8B1-4244-B645-C266926A0AAB}" srcOrd="0" destOrd="0" presId="urn:microsoft.com/office/officeart/2005/8/layout/list1"/>
    <dgm:cxn modelId="{13784A0F-C37B-4B4E-82C1-6C2D3670DCD1}" type="presOf" srcId="{924689B8-E4E2-4802-BC6B-5B17E3AC8DDF}" destId="{E74DBF66-3AE1-4F14-A029-A5F2D0C36F78}" srcOrd="1" destOrd="0" presId="urn:microsoft.com/office/officeart/2005/8/layout/list1"/>
    <dgm:cxn modelId="{D84620DE-EC6C-4370-896E-3276F32C339B}" type="presParOf" srcId="{159D9149-F9AA-45E8-ABA6-7AC56A21C1F8}" destId="{1063D51E-A931-450E-B6C9-26E16E6105C8}" srcOrd="0" destOrd="0" presId="urn:microsoft.com/office/officeart/2005/8/layout/list1"/>
    <dgm:cxn modelId="{75875F38-07B8-4B7D-9B4F-61915F5603DE}" type="presParOf" srcId="{1063D51E-A931-450E-B6C9-26E16E6105C8}" destId="{F126904A-86E7-4DEB-A715-98702053D074}" srcOrd="0" destOrd="0" presId="urn:microsoft.com/office/officeart/2005/8/layout/list1"/>
    <dgm:cxn modelId="{3E21A71D-4A72-490F-81E0-1C65265E28DE}" type="presParOf" srcId="{1063D51E-A931-450E-B6C9-26E16E6105C8}" destId="{15417C44-1630-41CC-AC5B-95723803EAAC}" srcOrd="1" destOrd="0" presId="urn:microsoft.com/office/officeart/2005/8/layout/list1"/>
    <dgm:cxn modelId="{CC3F8F29-A27B-4891-8F90-4338DC22626E}" type="presParOf" srcId="{159D9149-F9AA-45E8-ABA6-7AC56A21C1F8}" destId="{48ADC894-ECE6-4B93-975D-F11F75290E6D}" srcOrd="1" destOrd="0" presId="urn:microsoft.com/office/officeart/2005/8/layout/list1"/>
    <dgm:cxn modelId="{4409812D-FB06-4F08-8C94-98FB9F6A4696}" type="presParOf" srcId="{159D9149-F9AA-45E8-ABA6-7AC56A21C1F8}" destId="{C94856A0-C8B1-4244-B645-C266926A0AAB}" srcOrd="2" destOrd="0" presId="urn:microsoft.com/office/officeart/2005/8/layout/list1"/>
    <dgm:cxn modelId="{B5A5B221-3772-42A3-A255-21C43EA015A4}" type="presParOf" srcId="{159D9149-F9AA-45E8-ABA6-7AC56A21C1F8}" destId="{64C96E46-F92B-480F-9736-8905B5C7C2E1}" srcOrd="3" destOrd="0" presId="urn:microsoft.com/office/officeart/2005/8/layout/list1"/>
    <dgm:cxn modelId="{F8F37936-8AFC-4054-91BD-5D96DD9BB266}" type="presParOf" srcId="{159D9149-F9AA-45E8-ABA6-7AC56A21C1F8}" destId="{A7B00A30-C707-4B6D-88BE-AF9F821A1C88}" srcOrd="4" destOrd="0" presId="urn:microsoft.com/office/officeart/2005/8/layout/list1"/>
    <dgm:cxn modelId="{DE986E4A-4F0F-4141-8A99-4EB98F0E4F7D}" type="presParOf" srcId="{A7B00A30-C707-4B6D-88BE-AF9F821A1C88}" destId="{0F91977E-FD5F-4F09-AD28-B3380115D8C3}" srcOrd="0" destOrd="0" presId="urn:microsoft.com/office/officeart/2005/8/layout/list1"/>
    <dgm:cxn modelId="{7EEE6B8F-A4D2-4DA1-87FD-A1B2D42D057E}" type="presParOf" srcId="{A7B00A30-C707-4B6D-88BE-AF9F821A1C88}" destId="{501DDC76-9B9F-4697-8027-10EB121BC8A9}" srcOrd="1" destOrd="0" presId="urn:microsoft.com/office/officeart/2005/8/layout/list1"/>
    <dgm:cxn modelId="{27DFE820-5069-4A1C-A752-CB9279D0A847}" type="presParOf" srcId="{159D9149-F9AA-45E8-ABA6-7AC56A21C1F8}" destId="{C444A098-E56A-4556-A4EB-480D7763464E}" srcOrd="5" destOrd="0" presId="urn:microsoft.com/office/officeart/2005/8/layout/list1"/>
    <dgm:cxn modelId="{26AD7496-8122-4407-88A1-82534732AE8A}" type="presParOf" srcId="{159D9149-F9AA-45E8-ABA6-7AC56A21C1F8}" destId="{3C682040-43AF-4BE8-950E-E13003E6C6C7}" srcOrd="6" destOrd="0" presId="urn:microsoft.com/office/officeart/2005/8/layout/list1"/>
    <dgm:cxn modelId="{060FD5EC-D7D0-47A3-BC95-BD611E78F542}" type="presParOf" srcId="{159D9149-F9AA-45E8-ABA6-7AC56A21C1F8}" destId="{5B56E241-F389-49C3-B198-327CBCD856A4}" srcOrd="7" destOrd="0" presId="urn:microsoft.com/office/officeart/2005/8/layout/list1"/>
    <dgm:cxn modelId="{C3666EAF-7D28-433F-8399-FA7D6D531DB7}" type="presParOf" srcId="{159D9149-F9AA-45E8-ABA6-7AC56A21C1F8}" destId="{0C34D543-FEE1-4DCD-8CF4-65041EC9D0DE}" srcOrd="8" destOrd="0" presId="urn:microsoft.com/office/officeart/2005/8/layout/list1"/>
    <dgm:cxn modelId="{D40A3888-0159-4996-A8C4-4FF23E08D365}" type="presParOf" srcId="{0C34D543-FEE1-4DCD-8CF4-65041EC9D0DE}" destId="{E2ADE456-C079-4778-88D3-2ABF030BE345}" srcOrd="0" destOrd="0" presId="urn:microsoft.com/office/officeart/2005/8/layout/list1"/>
    <dgm:cxn modelId="{C1DE2733-7701-45D4-83EE-D3B76434A1E6}" type="presParOf" srcId="{0C34D543-FEE1-4DCD-8CF4-65041EC9D0DE}" destId="{E74DBF66-3AE1-4F14-A029-A5F2D0C36F78}" srcOrd="1" destOrd="0" presId="urn:microsoft.com/office/officeart/2005/8/layout/list1"/>
    <dgm:cxn modelId="{8C35CE3A-7143-48EB-A55F-4C24799D9374}" type="presParOf" srcId="{159D9149-F9AA-45E8-ABA6-7AC56A21C1F8}" destId="{663E0E38-956B-492C-8405-57CB40184674}" srcOrd="9" destOrd="0" presId="urn:microsoft.com/office/officeart/2005/8/layout/list1"/>
    <dgm:cxn modelId="{1F02249F-B8CE-4920-BA10-7B508BB54307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2.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tanto por clientes como proveedores a fin de poder llevar a cabo el caso de negocio cumpliendo el flujo de procesos involucrados.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12806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416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206E9472-478D-4C55-8570-56593B64BE36}" type="presOf" srcId="{E84173FC-3A9A-411E-9CA6-0C4FBEF0171C}" destId="{A06528E6-100A-4976-B138-5E903706F02B}" srcOrd="0" destOrd="0" presId="urn:microsoft.com/office/officeart/2005/8/layout/vList5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CD9F162B-2547-4C96-AC65-3960C9BC48B6}" type="presOf" srcId="{74B08D14-3D69-4315-8054-C69D98914B47}" destId="{4A36661D-72F7-4550-AEEF-C572017E5FE0}" srcOrd="0" destOrd="0" presId="urn:microsoft.com/office/officeart/2005/8/layout/vList5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B78D2C33-AF75-4C3C-AD32-6D15AFE9E72F}" type="presOf" srcId="{BB7FC414-5851-4AE2-B36B-DDDACD64A9D9}" destId="{B3F5683C-6936-44A0-9206-6A2FB0D41DEA}" srcOrd="0" destOrd="0" presId="urn:microsoft.com/office/officeart/2005/8/layout/vList5"/>
    <dgm:cxn modelId="{E5A7E086-80DD-4FD7-AFBC-0B8D02F44876}" type="presOf" srcId="{D1BC2852-F435-43FD-9978-51C6F465810C}" destId="{B329E14B-4171-468C-B617-C6F5AC90CCDD}" srcOrd="0" destOrd="0" presId="urn:microsoft.com/office/officeart/2005/8/layout/vList5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51949576-9D04-4355-A7AD-F2F6C885017C}" type="presOf" srcId="{C6A5E890-85A9-46DC-89A3-DAC2898CC317}" destId="{5D93FB81-256D-417C-9473-A7133EA5EFFF}" srcOrd="0" destOrd="0" presId="urn:microsoft.com/office/officeart/2005/8/layout/vList5"/>
    <dgm:cxn modelId="{FFF0CD76-64A9-43CE-8ECA-753ADAFDE426}" type="presOf" srcId="{5954327B-41CB-4731-928E-E09CA110C67C}" destId="{123E87A1-D0D6-46FD-AD18-592C1BD4BACE}" srcOrd="0" destOrd="0" presId="urn:microsoft.com/office/officeart/2005/8/layout/vList5"/>
    <dgm:cxn modelId="{C9A8FD20-E1F2-4DA7-9D73-36A39338A961}" type="presOf" srcId="{B23FF221-BCE0-45A2-A8E7-C5839946C20A}" destId="{05F5B675-A481-4090-9BE1-378A47821575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3AFA3530-CDB9-4790-BB8B-5A72E575B43D}" type="presOf" srcId="{48489976-AF02-4119-82BE-0CA3AC45BC30}" destId="{FB62193B-2F1D-4A91-B26C-671F94C83B03}" srcOrd="0" destOrd="0" presId="urn:microsoft.com/office/officeart/2005/8/layout/vList5"/>
    <dgm:cxn modelId="{7C4062C0-DD79-4957-B905-D0096D41A76B}" type="presOf" srcId="{435DC60F-67DF-4C3F-8884-A3E18B4F7F92}" destId="{A075BA52-9E9E-49BC-B10D-54726DBFECBB}" srcOrd="0" destOrd="0" presId="urn:microsoft.com/office/officeart/2005/8/layout/vList5"/>
    <dgm:cxn modelId="{44C3E60E-6F47-4102-A45D-F52BE23D11DA}" type="presOf" srcId="{0E4CBE44-A463-4F0C-A47D-5164B794EAEA}" destId="{8A58B697-73FE-43B7-BCEA-3226F7839FCE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6FF4B9A5-D205-48DE-99EC-0E4E6856329A}" type="presOf" srcId="{B2C85D1F-2AD7-4FAF-B72E-7DCAE3F641E7}" destId="{AFC1D999-AB59-46E9-9D86-EC2926324F27}" srcOrd="0" destOrd="0" presId="urn:microsoft.com/office/officeart/2005/8/layout/vList5"/>
    <dgm:cxn modelId="{17744E5D-5536-4AE9-BD50-64B288B9D133}" type="presOf" srcId="{FB3ECE75-ACE6-4EB0-A89B-96C73221C952}" destId="{E6AA9730-C1F3-4EA4-B4B8-FC8BA901A561}" srcOrd="0" destOrd="0" presId="urn:microsoft.com/office/officeart/2005/8/layout/vList5"/>
    <dgm:cxn modelId="{90A7B0EF-33BC-405C-A34F-58EC05E88E3D}" type="presOf" srcId="{815CE41C-1510-4917-8F50-B9C240B00277}" destId="{453FC30B-1580-48DA-9784-2477E53F72C0}" srcOrd="0" destOrd="0" presId="urn:microsoft.com/office/officeart/2005/8/layout/vList5"/>
    <dgm:cxn modelId="{B3191878-C1AA-4F37-B7B1-DF1E7057D29E}" type="presParOf" srcId="{B329E14B-4171-468C-B617-C6F5AC90CCDD}" destId="{418B6DDD-C4B3-43B5-96E8-61CF12A96A9C}" srcOrd="0" destOrd="0" presId="urn:microsoft.com/office/officeart/2005/8/layout/vList5"/>
    <dgm:cxn modelId="{8E027689-F530-4656-98B4-29F4E8572E8C}" type="presParOf" srcId="{418B6DDD-C4B3-43B5-96E8-61CF12A96A9C}" destId="{A06528E6-100A-4976-B138-5E903706F02B}" srcOrd="0" destOrd="0" presId="urn:microsoft.com/office/officeart/2005/8/layout/vList5"/>
    <dgm:cxn modelId="{BE5B25D2-9C67-41FC-B31A-15886BF78604}" type="presParOf" srcId="{418B6DDD-C4B3-43B5-96E8-61CF12A96A9C}" destId="{4A36661D-72F7-4550-AEEF-C572017E5FE0}" srcOrd="1" destOrd="0" presId="urn:microsoft.com/office/officeart/2005/8/layout/vList5"/>
    <dgm:cxn modelId="{4CCF5C87-6518-433E-9C5E-08E9384441DB}" type="presParOf" srcId="{B329E14B-4171-468C-B617-C6F5AC90CCDD}" destId="{A4EA5FA4-9353-4976-B8A4-CB94FE2F7C61}" srcOrd="1" destOrd="0" presId="urn:microsoft.com/office/officeart/2005/8/layout/vList5"/>
    <dgm:cxn modelId="{88A734D6-514D-4D2A-8830-1596539845B3}" type="presParOf" srcId="{B329E14B-4171-468C-B617-C6F5AC90CCDD}" destId="{0F3D93E0-74D3-4C74-B856-40239CD75A63}" srcOrd="2" destOrd="0" presId="urn:microsoft.com/office/officeart/2005/8/layout/vList5"/>
    <dgm:cxn modelId="{07A3EBA8-B78F-42B8-A3B6-06C50A703769}" type="presParOf" srcId="{0F3D93E0-74D3-4C74-B856-40239CD75A63}" destId="{A075BA52-9E9E-49BC-B10D-54726DBFECBB}" srcOrd="0" destOrd="0" presId="urn:microsoft.com/office/officeart/2005/8/layout/vList5"/>
    <dgm:cxn modelId="{A1A2B213-5851-42F8-B08E-546EB104E619}" type="presParOf" srcId="{0F3D93E0-74D3-4C74-B856-40239CD75A63}" destId="{123E87A1-D0D6-46FD-AD18-592C1BD4BACE}" srcOrd="1" destOrd="0" presId="urn:microsoft.com/office/officeart/2005/8/layout/vList5"/>
    <dgm:cxn modelId="{E232E41E-F8E8-4E69-8791-803929534CA3}" type="presParOf" srcId="{B329E14B-4171-468C-B617-C6F5AC90CCDD}" destId="{B4406B60-4895-4ACA-804A-44D2D6DD1F06}" srcOrd="3" destOrd="0" presId="urn:microsoft.com/office/officeart/2005/8/layout/vList5"/>
    <dgm:cxn modelId="{95574DBE-6181-4D8B-BA2D-5596D9B47F42}" type="presParOf" srcId="{B329E14B-4171-468C-B617-C6F5AC90CCDD}" destId="{7DE8FA9F-AA4B-4607-AE35-6B36BE492EE9}" srcOrd="4" destOrd="0" presId="urn:microsoft.com/office/officeart/2005/8/layout/vList5"/>
    <dgm:cxn modelId="{5B265C04-79D2-47C3-9FD2-C925FE781907}" type="presParOf" srcId="{7DE8FA9F-AA4B-4607-AE35-6B36BE492EE9}" destId="{B3F5683C-6936-44A0-9206-6A2FB0D41DEA}" srcOrd="0" destOrd="0" presId="urn:microsoft.com/office/officeart/2005/8/layout/vList5"/>
    <dgm:cxn modelId="{13BF6FF1-0B35-4DDA-9C75-5AD8A1EE6211}" type="presParOf" srcId="{7DE8FA9F-AA4B-4607-AE35-6B36BE492EE9}" destId="{AFC1D999-AB59-46E9-9D86-EC2926324F27}" srcOrd="1" destOrd="0" presId="urn:microsoft.com/office/officeart/2005/8/layout/vList5"/>
    <dgm:cxn modelId="{985437A4-B20C-4248-9068-C85493353931}" type="presParOf" srcId="{B329E14B-4171-468C-B617-C6F5AC90CCDD}" destId="{8A68D2C7-9285-40A6-A497-CF1C007EA7A6}" srcOrd="5" destOrd="0" presId="urn:microsoft.com/office/officeart/2005/8/layout/vList5"/>
    <dgm:cxn modelId="{0E72D1F1-1579-48DD-845E-B0AEDFE93B92}" type="presParOf" srcId="{B329E14B-4171-468C-B617-C6F5AC90CCDD}" destId="{5FE9DAD2-7D16-4148-9B3D-617CD87E9645}" srcOrd="6" destOrd="0" presId="urn:microsoft.com/office/officeart/2005/8/layout/vList5"/>
    <dgm:cxn modelId="{6C893597-3B44-4BF2-9E89-78A7ED7C3E22}" type="presParOf" srcId="{5FE9DAD2-7D16-4148-9B3D-617CD87E9645}" destId="{5D93FB81-256D-417C-9473-A7133EA5EFFF}" srcOrd="0" destOrd="0" presId="urn:microsoft.com/office/officeart/2005/8/layout/vList5"/>
    <dgm:cxn modelId="{F7F9CF46-0A2F-4FC1-8269-C2CD96B0A85F}" type="presParOf" srcId="{5FE9DAD2-7D16-4148-9B3D-617CD87E9645}" destId="{E6AA9730-C1F3-4EA4-B4B8-FC8BA901A561}" srcOrd="1" destOrd="0" presId="urn:microsoft.com/office/officeart/2005/8/layout/vList5"/>
    <dgm:cxn modelId="{0D9739B7-EDF7-4F95-AB7E-013A001623E6}" type="presParOf" srcId="{B329E14B-4171-468C-B617-C6F5AC90CCDD}" destId="{9ED19AD2-350B-4427-B8F7-D6B4F31D87C7}" srcOrd="7" destOrd="0" presId="urn:microsoft.com/office/officeart/2005/8/layout/vList5"/>
    <dgm:cxn modelId="{705C62D3-D22D-4387-B710-0248ACC974DA}" type="presParOf" srcId="{B329E14B-4171-468C-B617-C6F5AC90CCDD}" destId="{ABD97109-2BFD-4875-B084-81D2D264567B}" srcOrd="8" destOrd="0" presId="urn:microsoft.com/office/officeart/2005/8/layout/vList5"/>
    <dgm:cxn modelId="{5EE30A10-47C3-4957-8170-FBB0EEE3ABFB}" type="presParOf" srcId="{ABD97109-2BFD-4875-B084-81D2D264567B}" destId="{8A58B697-73FE-43B7-BCEA-3226F7839FCE}" srcOrd="0" destOrd="0" presId="urn:microsoft.com/office/officeart/2005/8/layout/vList5"/>
    <dgm:cxn modelId="{8D6941AB-366B-4692-B47A-8C0C110F990C}" type="presParOf" srcId="{ABD97109-2BFD-4875-B084-81D2D264567B}" destId="{FB62193B-2F1D-4A91-B26C-671F94C83B03}" srcOrd="1" destOrd="0" presId="urn:microsoft.com/office/officeart/2005/8/layout/vList5"/>
    <dgm:cxn modelId="{081BECB8-4CD7-4440-B496-644CF4047107}" type="presParOf" srcId="{B329E14B-4171-468C-B617-C6F5AC90CCDD}" destId="{F0F0A37E-3D8B-453F-9F5E-F609481D059A}" srcOrd="9" destOrd="0" presId="urn:microsoft.com/office/officeart/2005/8/layout/vList5"/>
    <dgm:cxn modelId="{B1CB7D8C-F164-4D1B-9F94-A9A01E86ED51}" type="presParOf" srcId="{B329E14B-4171-468C-B617-C6F5AC90CCDD}" destId="{15EB1617-723B-4A7F-A027-585FFED583C5}" srcOrd="10" destOrd="0" presId="urn:microsoft.com/office/officeart/2005/8/layout/vList5"/>
    <dgm:cxn modelId="{63E0D3DB-1771-4DCB-A5B0-A60D72ACF76C}" type="presParOf" srcId="{15EB1617-723B-4A7F-A027-585FFED583C5}" destId="{05F5B675-A481-4090-9BE1-378A47821575}" srcOrd="0" destOrd="0" presId="urn:microsoft.com/office/officeart/2005/8/layout/vList5"/>
    <dgm:cxn modelId="{95163649-4F24-44EC-A2B8-0BDB6918A574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50" kern="1200" dirty="0" smtClean="0"/>
            <a:t>Actualmente, no cuentan con medios adecuados de comunicación pues los medios tradicionales, como por ejemplo las páginas amarillas, muchas veces están fuera de su alcance por su propia situación económica y además el anuncio que se hace en cuanto a tamaño y características depende de la inversión realizada.</a:t>
          </a:r>
          <a:endParaRPr lang="es-PE" sz="1050" kern="1200" dirty="0"/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Por lo tanto, la forma tradicional que ellos tienen para </a:t>
          </a:r>
          <a:r>
            <a:rPr lang="es-ES" sz="1100" kern="1200" dirty="0" smtClean="0"/>
            <a:t>publicitar </a:t>
          </a:r>
          <a:r>
            <a:rPr lang="es-ES" sz="1100" kern="1200" dirty="0" smtClean="0"/>
            <a:t>lo que hacen y conseguir clientes es mediante la repartición de volantes </a:t>
          </a:r>
          <a:r>
            <a:rPr lang="es-ES" sz="1100" kern="1200" dirty="0" smtClean="0"/>
            <a:t>y </a:t>
          </a:r>
          <a:r>
            <a:rPr lang="es-ES" sz="1100" kern="1200" dirty="0" smtClean="0"/>
            <a:t>hasta pintados </a:t>
          </a:r>
          <a:r>
            <a:rPr lang="es-ES" sz="1100" kern="1200" dirty="0" smtClean="0"/>
            <a:t>públicos </a:t>
          </a:r>
          <a:r>
            <a:rPr lang="es-ES" sz="1100" kern="1200" dirty="0" smtClean="0"/>
            <a:t>por lo mismo que utilizar medios pagados </a:t>
          </a:r>
          <a:r>
            <a:rPr lang="es-ES" sz="1100" kern="1200" dirty="0" smtClean="0"/>
            <a:t>resulta muchas veces </a:t>
          </a:r>
          <a:r>
            <a:rPr lang="es-ES" sz="1100" kern="1200" dirty="0" smtClean="0"/>
            <a:t>complicado para ellos.</a:t>
          </a:r>
          <a:endParaRPr lang="es-PE" sz="1100" kern="1200" dirty="0"/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Por otro lado, también se tiene que  los </a:t>
          </a:r>
          <a:r>
            <a:rPr lang="es-ES" sz="1050" kern="1200" dirty="0" smtClean="0"/>
            <a:t>clientes que desean contratar </a:t>
          </a:r>
          <a:r>
            <a:rPr lang="es-ES" sz="1050" kern="1200" dirty="0" smtClean="0"/>
            <a:t>estos servicios suelen </a:t>
          </a:r>
          <a:r>
            <a:rPr lang="es-ES" sz="1050" kern="1200" dirty="0" smtClean="0"/>
            <a:t>percibir mayor confianza </a:t>
          </a:r>
          <a:r>
            <a:rPr lang="es-ES" sz="1050" kern="1200" dirty="0" smtClean="0"/>
            <a:t>en las </a:t>
          </a:r>
          <a:r>
            <a:rPr lang="es-ES" sz="1050" kern="1200" dirty="0" smtClean="0"/>
            <a:t>empresas </a:t>
          </a:r>
          <a:r>
            <a:rPr lang="es-ES" sz="1050" kern="1200" dirty="0" smtClean="0"/>
            <a:t>formales y medianas del </a:t>
          </a:r>
          <a:r>
            <a:rPr lang="es-ES" sz="1050" kern="1200" dirty="0" smtClean="0"/>
            <a:t>mismo </a:t>
          </a:r>
          <a:r>
            <a:rPr lang="es-ES" sz="1050" kern="1200" dirty="0" smtClean="0"/>
            <a:t>rubro. Esto es comprensible ya que no se sabe nada acerca de los independientes en cuanto a reputación histórica se refiere.</a:t>
          </a:r>
          <a:endParaRPr lang="es-PE" sz="1050" kern="1200" dirty="0"/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Además. no </a:t>
          </a:r>
          <a:r>
            <a:rPr lang="es-ES" sz="1100" kern="1200" dirty="0" smtClean="0"/>
            <a:t>existen las facilidades para la ubicación y contratación de proveedores de estos servicios </a:t>
          </a:r>
          <a:r>
            <a:rPr lang="es-ES" sz="1100" kern="1200" dirty="0" smtClean="0"/>
            <a:t>pues </a:t>
          </a:r>
          <a:r>
            <a:rPr lang="es-ES" sz="1100" kern="1200" dirty="0" smtClean="0"/>
            <a:t>el modo habitual es contratar o bien a una empresa </a:t>
          </a:r>
          <a:r>
            <a:rPr lang="es-ES" sz="1100" kern="1200" dirty="0" smtClean="0"/>
            <a:t>formal/establecida como dije, o </a:t>
          </a:r>
          <a:r>
            <a:rPr lang="es-ES" sz="1100" kern="1200" dirty="0" smtClean="0"/>
            <a:t>bien </a:t>
          </a:r>
          <a:r>
            <a:rPr lang="es-ES" sz="1100" kern="1200" dirty="0" smtClean="0"/>
            <a:t>al primero cuyo </a:t>
          </a:r>
          <a:r>
            <a:rPr lang="es-ES" sz="1100" kern="1200" dirty="0" smtClean="0"/>
            <a:t>aviso </a:t>
          </a:r>
          <a:r>
            <a:rPr lang="es-ES" sz="1100" kern="1200" smtClean="0"/>
            <a:t>hayamos encontrado por ahí.</a:t>
          </a:r>
          <a:endParaRPr lang="es-PE" sz="1100" kern="1200" dirty="0"/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Medios de comunicación</a:t>
          </a:r>
          <a:endParaRPr lang="es-PE" sz="1100" kern="1200" dirty="0"/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Publicitar sus servicios</a:t>
          </a:r>
          <a:endParaRPr lang="es-PE" sz="1100" kern="1200" dirty="0"/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Confianza</a:t>
          </a:r>
          <a:endParaRPr lang="es-PE" sz="1050" kern="1200" dirty="0"/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Forma de contacto o ubicación</a:t>
          </a:r>
          <a:endParaRPr lang="es-PE" sz="1100" kern="1200" dirty="0"/>
        </a:p>
      </dsp:txBody>
      <dsp:txXfrm>
        <a:off x="2595472" y="2703484"/>
        <a:ext cx="1689420" cy="1689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Contacto inicial.</a:t>
          </a:r>
          <a:br>
            <a:rPr lang="es-MX" sz="1600" kern="1200" dirty="0" smtClean="0"/>
          </a:br>
          <a:r>
            <a:rPr lang="es-MX" sz="1600" kern="1200" dirty="0" smtClean="0"/>
            <a:t>   b. Visita preliminar.</a:t>
          </a:r>
          <a:br>
            <a:rPr lang="es-MX" sz="1600" kern="1200" dirty="0" smtClean="0"/>
          </a:br>
          <a:r>
            <a:rPr lang="es-MX" sz="1600" kern="1200" dirty="0" smtClean="0"/>
            <a:t>   c. Selección y compra de insumos y materiales a usar.</a:t>
          </a:r>
          <a:br>
            <a:rPr lang="es-MX" sz="1600" kern="1200" dirty="0" smtClean="0"/>
          </a:br>
          <a:r>
            <a:rPr lang="es-MX" sz="1600" kern="1200" dirty="0" smtClean="0"/>
            <a:t>   d. Ejecución del trabajo.</a:t>
          </a:r>
          <a:br>
            <a:rPr lang="es-MX" sz="1600" kern="1200" dirty="0" smtClean="0"/>
          </a:br>
          <a:r>
            <a:rPr lang="es-MX" sz="1600" kern="1200" dirty="0" smtClean="0"/>
            <a:t>   e. Cierre y retroalimentación (post-servicio).</a:t>
          </a:r>
          <a:endParaRPr lang="es-PE" sz="1600" kern="1200" dirty="0"/>
        </a:p>
      </dsp:txBody>
      <dsp:txXfrm>
        <a:off x="0" y="1486946"/>
        <a:ext cx="8136904" cy="201600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39061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3906146"/>
        <a:ext cx="8136904" cy="960750"/>
      </dsp:txXfrm>
    </dsp:sp>
    <dsp:sp modelId="{E74DBF66-3AE1-4F14-A029-A5F2D0C36F78}">
      <dsp:nvSpPr>
        <dsp:cNvPr id="0" name=""/>
        <dsp:cNvSpPr/>
      </dsp:nvSpPr>
      <dsp:spPr>
        <a:xfrm>
          <a:off x="406845" y="36109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3639767"/>
        <a:ext cx="5638190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40245"/>
          <a:ext cx="8136904" cy="20742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del mejor proveedor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Disponibilidad del proveedor, según calendario virtual.</a:t>
          </a:r>
          <a:br>
            <a:rPr lang="es-MX" sz="1600" kern="1200" dirty="0" smtClean="0"/>
          </a:br>
          <a:r>
            <a:rPr lang="es-MX" sz="1600" kern="1200" dirty="0" smtClean="0"/>
            <a:t>   b. Distanciamiento entre proveedor y cliente.</a:t>
          </a:r>
          <a:br>
            <a:rPr lang="es-MX" sz="1600" kern="1200" dirty="0" smtClean="0"/>
          </a:br>
          <a:r>
            <a:rPr lang="es-MX" sz="1600" kern="1200" dirty="0" smtClean="0"/>
            <a:t>   c.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clientes.</a:t>
          </a:r>
          <a:br>
            <a:rPr lang="es-MX" sz="1600" kern="1200" dirty="0" smtClean="0"/>
          </a:br>
          <a:r>
            <a:rPr lang="es-MX" sz="1600" kern="1200" dirty="0" smtClean="0"/>
            <a:t>   d. Cumplimiento por parte del proveedor de las reglas de negocio.</a:t>
          </a:r>
          <a:endParaRPr lang="es-PE" sz="1600" kern="1200" dirty="0"/>
        </a:p>
      </dsp:txBody>
      <dsp:txXfrm>
        <a:off x="0" y="340245"/>
        <a:ext cx="8136904" cy="2074297"/>
      </dsp:txXfrm>
    </dsp:sp>
    <dsp:sp modelId="{15417C44-1630-41CC-AC5B-95723803EAAC}">
      <dsp:nvSpPr>
        <dsp:cNvPr id="0" name=""/>
        <dsp:cNvSpPr/>
      </dsp:nvSpPr>
      <dsp:spPr>
        <a:xfrm>
          <a:off x="406845" y="5980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4225" y="87185"/>
        <a:ext cx="5641072" cy="506120"/>
      </dsp:txXfrm>
    </dsp:sp>
    <dsp:sp modelId="{3C682040-43AF-4BE8-950E-E13003E6C6C7}">
      <dsp:nvSpPr>
        <dsp:cNvPr id="0" name=""/>
        <dsp:cNvSpPr/>
      </dsp:nvSpPr>
      <dsp:spPr>
        <a:xfrm>
          <a:off x="0" y="2797582"/>
          <a:ext cx="8136904" cy="925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797582"/>
        <a:ext cx="8136904" cy="925852"/>
      </dsp:txXfrm>
    </dsp:sp>
    <dsp:sp modelId="{501DDC76-9B9F-4697-8027-10EB121BC8A9}">
      <dsp:nvSpPr>
        <dsp:cNvPr id="0" name=""/>
        <dsp:cNvSpPr/>
      </dsp:nvSpPr>
      <dsp:spPr>
        <a:xfrm>
          <a:off x="406845" y="2517142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4225" y="2544522"/>
        <a:ext cx="5641072" cy="506120"/>
      </dsp:txXfrm>
    </dsp:sp>
    <dsp:sp modelId="{FC04ED5C-48CE-49A3-98DF-4CA3B004B014}">
      <dsp:nvSpPr>
        <dsp:cNvPr id="0" name=""/>
        <dsp:cNvSpPr/>
      </dsp:nvSpPr>
      <dsp:spPr>
        <a:xfrm>
          <a:off x="0" y="4106475"/>
          <a:ext cx="8136904" cy="733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06475"/>
        <a:ext cx="8136904" cy="733162"/>
      </dsp:txXfrm>
    </dsp:sp>
    <dsp:sp modelId="{E74DBF66-3AE1-4F14-A029-A5F2D0C36F78}">
      <dsp:nvSpPr>
        <dsp:cNvPr id="0" name=""/>
        <dsp:cNvSpPr/>
      </dsp:nvSpPr>
      <dsp:spPr>
        <a:xfrm>
          <a:off x="406845" y="382603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4225" y="3853415"/>
        <a:ext cx="5641072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093985-F029-49A1-BD94-6B2391EC50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78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7D04B-A0C0-452E-9CE6-F1792DDB5DCB}" type="slidenum">
              <a:rPr lang="pt-BR" smtClean="0">
                <a:latin typeface="Arial" charset="0"/>
              </a:rPr>
              <a:pPr/>
              <a:t>1</a:t>
            </a:fld>
            <a:endParaRPr lang="pt-BR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>
                <a:latin typeface="Arial" charset="0"/>
              </a:rPr>
              <a:t>Número total: 65+#2007  (</a:t>
            </a:r>
            <a:r>
              <a:rPr lang="en-US" smtClean="0">
                <a:latin typeface="Arial" charset="0"/>
              </a:rPr>
              <a:t>Segundo minhas anotações, na RD 1b de 15/1/2007 se levantou este número)</a:t>
            </a: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latin typeface="Arial" charset="0"/>
              </a:rPr>
              <a:pPr/>
              <a:t>10</a:t>
            </a:fld>
            <a:endParaRPr lang="pt-BR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latin typeface="Arial" charset="0"/>
              </a:rPr>
              <a:pPr/>
              <a:t>11</a:t>
            </a:fld>
            <a:endParaRPr lang="pt-BR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latin typeface="Arial" charset="0"/>
              </a:rPr>
              <a:pPr/>
              <a:t>12</a:t>
            </a:fld>
            <a:endParaRPr lang="pt-BR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latin typeface="Arial" charset="0"/>
              </a:rPr>
              <a:pPr/>
              <a:t>13</a:t>
            </a:fld>
            <a:endParaRPr lang="pt-BR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latin typeface="Arial" charset="0"/>
              </a:rPr>
              <a:pPr/>
              <a:t>14</a:t>
            </a:fld>
            <a:endParaRPr lang="pt-BR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latin typeface="Arial" charset="0"/>
              </a:rPr>
              <a:pPr/>
              <a:t>15</a:t>
            </a:fld>
            <a:endParaRPr lang="pt-BR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89FD1-1095-4720-A49E-8B205568C5B4}" type="slidenum">
              <a:rPr lang="pt-BR" smtClean="0">
                <a:latin typeface="Arial" charset="0"/>
              </a:rPr>
              <a:pPr/>
              <a:t>2</a:t>
            </a:fld>
            <a:endParaRPr lang="pt-BR" smtClean="0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5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6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7E01A-E23A-4365-A90B-0EEB5C946319}" type="slidenum">
              <a:rPr lang="pt-BR" smtClean="0">
                <a:latin typeface="Arial" charset="0"/>
              </a:rPr>
              <a:pPr/>
              <a:t>7</a:t>
            </a:fld>
            <a:endParaRPr lang="pt-BR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latin typeface="Arial" charset="0"/>
              </a:rPr>
              <a:pPr/>
              <a:t>8</a:t>
            </a:fld>
            <a:endParaRPr lang="pt-BR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latin typeface="Arial" charset="0"/>
              </a:rPr>
              <a:pPr/>
              <a:t>9</a:t>
            </a:fld>
            <a:endParaRPr lang="pt-BR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smtClean="0">
                <a:solidFill>
                  <a:schemeClr val="bg1"/>
                </a:solidFill>
                <a:cs typeface="Arial" charset="0"/>
              </a:rPr>
              <a:t>Nombre del tesista</a:t>
            </a:r>
            <a:endParaRPr lang="pt-BR" sz="1400" b="1" smtClean="0"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smtClean="0">
                <a:solidFill>
                  <a:schemeClr val="bg1"/>
                </a:solidFill>
                <a:cs typeface="Arial" charset="0"/>
              </a:rPr>
              <a:t>Título abreviado de la tesis</a:t>
            </a:r>
            <a:endParaRPr lang="pt-BR" sz="1400" b="1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1625600"/>
            <a:ext cx="7416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PE" sz="2500" b="1">
                <a:solidFill>
                  <a:srgbClr val="37269A"/>
                </a:solidFill>
              </a:rPr>
              <a:t>Christian Miguel Méndez Anchante</a:t>
            </a:r>
            <a:r>
              <a:rPr lang="es-PE" sz="2400" i="1">
                <a:solidFill>
                  <a:srgbClr val="37269A"/>
                </a:solidFill>
              </a:rPr>
              <a:t/>
            </a:r>
            <a:br>
              <a:rPr lang="es-PE" sz="2400" i="1">
                <a:solidFill>
                  <a:srgbClr val="37269A"/>
                </a:solidFill>
              </a:rPr>
            </a:br>
            <a:r>
              <a:rPr lang="es-PE" sz="1400">
                <a:solidFill>
                  <a:schemeClr val="accent2"/>
                </a:solidFill>
              </a:rPr>
              <a:t/>
            </a:r>
            <a:br>
              <a:rPr lang="es-PE" sz="1400">
                <a:solidFill>
                  <a:schemeClr val="accent2"/>
                </a:solidFill>
              </a:rPr>
            </a:br>
            <a:r>
              <a:rPr lang="es-PE" sz="2000" b="1"/>
              <a:t>PROYECTO DE FIN DE CARRERA</a:t>
            </a:r>
          </a:p>
          <a:p>
            <a:pPr algn="ctr"/>
            <a:r>
              <a:rPr lang="es-PE" sz="2000" b="1"/>
              <a:t/>
            </a:r>
            <a:br>
              <a:rPr lang="es-PE" sz="2000" b="1"/>
            </a:br>
            <a:r>
              <a:rPr lang="es-PE" sz="2000" b="1"/>
              <a:t>Asesor: César Augusto Aguilera Serpa</a:t>
            </a:r>
            <a:br>
              <a:rPr lang="es-PE" sz="2000" b="1"/>
            </a:br>
            <a:endParaRPr lang="es-PE" sz="2000" b="1"/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/>
              <a:t>Implementación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latin typeface="Arial" charset="0"/>
              </a:rPr>
              <a:pPr/>
              <a:t>10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Resultados esperados</a:t>
            </a: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/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latin typeface="Arial" charset="0"/>
              </a:rPr>
              <a:pPr/>
              <a:t>11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drywall, electricidad, gasfitería, jardinería,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caso </a:t>
            </a:r>
            <a:r>
              <a:rPr lang="es-PE" sz="2000" dirty="0"/>
              <a:t>de negocio </a:t>
            </a:r>
            <a:r>
              <a:rPr lang="es-PE" sz="2000" dirty="0" smtClean="0"/>
              <a:t>que incluye 5 procesos (OE2) cada </a:t>
            </a:r>
            <a:r>
              <a:rPr lang="es-PE" sz="2000" dirty="0"/>
              <a:t>uno </a:t>
            </a:r>
            <a:r>
              <a:rPr lang="es-PE" sz="2000" dirty="0" smtClean="0"/>
              <a:t>con reglas </a:t>
            </a:r>
            <a:r>
              <a:rPr lang="es-PE" sz="2000" dirty="0"/>
              <a:t>de negocio y que forman parte de un flujo de </a:t>
            </a:r>
            <a:r>
              <a:rPr lang="es-PE" sz="2000" dirty="0" smtClean="0"/>
              <a:t>procesos.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</a:t>
            </a:r>
            <a:r>
              <a:rPr lang="es-PE" sz="2000" dirty="0"/>
              <a:t>caso de </a:t>
            </a:r>
            <a:r>
              <a:rPr lang="es-PE" sz="2000" dirty="0" smtClean="0"/>
              <a:t>negocio y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Alcance y limitaciones</a:t>
            </a: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latin typeface="Arial" charset="0"/>
              </a:rPr>
              <a:pPr/>
              <a:t>12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Alcance y limitaciones</a:t>
            </a: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latin typeface="Arial" charset="0"/>
              </a:rPr>
              <a:pPr/>
              <a:t>13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</a:t>
            </a:r>
            <a:r>
              <a:rPr lang="es-PE" sz="2000" dirty="0" err="1"/>
              <a:t>frameworks</a:t>
            </a:r>
            <a:r>
              <a:rPr lang="es-PE" sz="2000" dirty="0"/>
              <a:t>, entorno de desarrollo, entre otros) así como de la habilidad y experiencia del </a:t>
            </a:r>
            <a:r>
              <a:rPr lang="es-PE" sz="2000" dirty="0" err="1"/>
              <a:t>tesista</a:t>
            </a:r>
            <a:r>
              <a:rPr lang="es-PE" sz="2000" dirty="0"/>
              <a:t>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</a:t>
            </a:r>
            <a:r>
              <a:rPr lang="es-PE" sz="2000" dirty="0" err="1"/>
              <a:t>tesista</a:t>
            </a:r>
            <a:r>
              <a:rPr lang="es-PE" sz="2000" dirty="0"/>
              <a:t>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Alcance y limitaciones</a:t>
            </a: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7AE34-BEB6-4260-9F6D-F8C9E7121C02}" type="slidenum">
              <a:rPr lang="pt-BR" smtClean="0">
                <a:latin typeface="Arial" charset="0"/>
              </a:rPr>
              <a:pPr/>
              <a:t>14</a:t>
            </a:fld>
            <a:endParaRPr lang="pt-BR" smtClean="0">
              <a:latin typeface="Arial" charset="0"/>
            </a:endParaRPr>
          </a:p>
        </p:txBody>
      </p:sp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7AE34-BEB6-4260-9F6D-F8C9E7121C02}" type="slidenum">
              <a:rPr lang="pt-BR" smtClean="0">
                <a:latin typeface="Arial" charset="0"/>
              </a:rPr>
              <a:pPr/>
              <a:t>15</a:t>
            </a:fld>
            <a:endParaRPr lang="pt-BR" smtClean="0">
              <a:latin typeface="Arial" charset="0"/>
            </a:endParaRPr>
          </a:p>
        </p:txBody>
      </p:sp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2195736" y="2348880"/>
            <a:ext cx="46085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17375E"/>
                </a:solidFill>
                <a:cs typeface="Arial" charset="0"/>
              </a:rPr>
              <a:t>Gracias</a:t>
            </a:r>
            <a:endParaRPr lang="pt-BR" sz="72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BA121D-42CE-42A0-A79F-0798247DC1E2}" type="slidenum">
              <a:rPr lang="pt-BR" smtClean="0">
                <a:latin typeface="Arial" charset="0"/>
              </a:rPr>
              <a:pPr/>
              <a:t>2</a:t>
            </a:fld>
            <a:endParaRPr lang="pt-BR" smtClean="0">
              <a:latin typeface="Arial" charset="0"/>
            </a:endParaRPr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2000" b="1" dirty="0" err="1"/>
              <a:t>Palabras</a:t>
            </a:r>
            <a:r>
              <a:rPr lang="pt-BR" sz="2000" b="1" dirty="0"/>
              <a:t>-claves</a:t>
            </a:r>
            <a:r>
              <a:rPr lang="pt-BR" sz="2000" dirty="0"/>
              <a:t>: </a:t>
            </a:r>
            <a:r>
              <a:rPr lang="pt-BR" sz="2000" dirty="0" err="1"/>
              <a:t>Implementación</a:t>
            </a:r>
            <a:r>
              <a:rPr lang="pt-BR" sz="2000" dirty="0"/>
              <a:t>. Sistema web. </a:t>
            </a:r>
            <a:r>
              <a:rPr lang="pt-BR" sz="2000" dirty="0" err="1"/>
              <a:t>Servicios</a:t>
            </a:r>
            <a:r>
              <a:rPr lang="pt-BR" sz="2000" dirty="0"/>
              <a:t> </a:t>
            </a:r>
            <a:r>
              <a:rPr lang="pt-BR" sz="2000" dirty="0" err="1"/>
              <a:t>Generales</a:t>
            </a:r>
            <a:r>
              <a:rPr lang="pt-BR" sz="2000" dirty="0"/>
              <a:t>. </a:t>
            </a:r>
            <a:r>
              <a:rPr lang="pt-BR" sz="2000" dirty="0" err="1" smtClean="0"/>
              <a:t>Trabajadores</a:t>
            </a:r>
            <a:r>
              <a:rPr lang="pt-BR" sz="2000" dirty="0" smtClean="0"/>
              <a:t> </a:t>
            </a:r>
            <a:r>
              <a:rPr lang="pt-BR" sz="2000" dirty="0" err="1" smtClean="0"/>
              <a:t>independientes</a:t>
            </a:r>
            <a:r>
              <a:rPr lang="pt-BR" sz="2000" dirty="0"/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s-PE" sz="2000" b="1"/>
              <a:t>ANÁLISIS, DISEÑO E IMPLEMENTACIÓN DE UN SISTEMA DE INFORMACIÓN PARA LA GESTIÓN DE ENTREGA DE SERVICIOS GENERALES Y MANTENIMIENTO A HOGARES</a:t>
            </a:r>
          </a:p>
          <a:p>
            <a:pPr algn="ctr">
              <a:lnSpc>
                <a:spcPct val="110000"/>
              </a:lnSpc>
            </a:pPr>
            <a:endParaRPr lang="pt-BR" sz="2400" b="1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 cstate="print"/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4104" name="7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4105" name="15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82087136"/>
              </p:ext>
            </p:extLst>
          </p:nvPr>
        </p:nvGraphicFramePr>
        <p:xfrm>
          <a:off x="4211960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395536" y="1197327"/>
            <a:ext cx="3780284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pintura, limpieza, 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851920" y="552252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Solo debe ir un texto simple. La idea es que tu desarrolles en la exposición</a:t>
            </a:r>
            <a:endParaRPr lang="es-P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22671687"/>
              </p:ext>
            </p:extLst>
          </p:nvPr>
        </p:nvGraphicFramePr>
        <p:xfrm>
          <a:off x="4211960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395536" y="1197327"/>
            <a:ext cx="3780284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pintura, limpieza, 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499992" y="552252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Solo debe ir n texto simple. Algo así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5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647700" y="984250"/>
            <a:ext cx="78120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Problema central es la falta de una herramienta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Proporcionar un espacio de anuncio al trabajador independiente.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Gestionar el tiempo de disponibilidad del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Encontrar proveedores disponibles y cercanos al cliente fácilmente.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Manejar tarifas (de servicios y materiales) estandarizados.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Controlar las ventas e insumos utilizados por 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Realizar encuestas de satisfacción al cliente por los trabajos recibidos.</a:t>
            </a:r>
            <a:endParaRPr lang="es-PE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6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647700" y="984250"/>
            <a:ext cx="78120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Proporcionar un espacio de anuncio al trabajador independiente.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Gestionar el tiempo de disponibilidad del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Encontrar proveedores disponibles y cercanos al cliente fácilmente.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Manejar tarifas (de servicios y materiales) estandarizados.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Controlar las ventas e insumos utilizados por 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Realizar encuestas de satisfacción al cliente por los trabajos recibidos.</a:t>
            </a:r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1619672" y="342900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Cliente</a:t>
            </a:r>
            <a:endParaRPr lang="es-PE" dirty="0"/>
          </a:p>
        </p:txBody>
      </p:sp>
      <p:sp>
        <p:nvSpPr>
          <p:cNvPr id="12" name="11 Rectángulo"/>
          <p:cNvSpPr/>
          <p:nvPr/>
        </p:nvSpPr>
        <p:spPr>
          <a:xfrm>
            <a:off x="6660232" y="341630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Proveedor</a:t>
            </a:r>
            <a:endParaRPr lang="es-PE" dirty="0"/>
          </a:p>
        </p:txBody>
      </p:sp>
      <p:sp>
        <p:nvSpPr>
          <p:cNvPr id="13" name="12 Rectángulo"/>
          <p:cNvSpPr/>
          <p:nvPr/>
        </p:nvSpPr>
        <p:spPr>
          <a:xfrm>
            <a:off x="1619672" y="465313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Cliente</a:t>
            </a:r>
            <a:endParaRPr lang="es-PE" dirty="0"/>
          </a:p>
        </p:txBody>
      </p:sp>
      <p:sp>
        <p:nvSpPr>
          <p:cNvPr id="14" name="13 Rectángulo"/>
          <p:cNvSpPr/>
          <p:nvPr/>
        </p:nvSpPr>
        <p:spPr>
          <a:xfrm>
            <a:off x="6660232" y="465313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Proveedor</a:t>
            </a:r>
            <a:endParaRPr lang="es-PE" dirty="0"/>
          </a:p>
        </p:txBody>
      </p:sp>
      <p:sp>
        <p:nvSpPr>
          <p:cNvPr id="4" name="3 Flecha izquierda y derecha"/>
          <p:cNvSpPr/>
          <p:nvPr/>
        </p:nvSpPr>
        <p:spPr>
          <a:xfrm>
            <a:off x="3419475" y="3416300"/>
            <a:ext cx="2880717" cy="58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Multiplicar"/>
          <p:cNvSpPr/>
          <p:nvPr/>
        </p:nvSpPr>
        <p:spPr>
          <a:xfrm>
            <a:off x="4374232" y="3200276"/>
            <a:ext cx="917848" cy="10081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Rectángulo"/>
          <p:cNvSpPr/>
          <p:nvPr/>
        </p:nvSpPr>
        <p:spPr>
          <a:xfrm>
            <a:off x="4139952" y="465313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tx1"/>
                </a:solidFill>
              </a:rPr>
              <a:t>REGULADOR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7" name="16 Flecha izquierda y derecha"/>
          <p:cNvSpPr/>
          <p:nvPr/>
        </p:nvSpPr>
        <p:spPr>
          <a:xfrm>
            <a:off x="3059832" y="4640436"/>
            <a:ext cx="1043794" cy="58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Flecha izquierda y derecha"/>
          <p:cNvSpPr/>
          <p:nvPr/>
        </p:nvSpPr>
        <p:spPr>
          <a:xfrm>
            <a:off x="5580112" y="4653136"/>
            <a:ext cx="1043794" cy="58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inta perforada"/>
          <p:cNvSpPr/>
          <p:nvPr/>
        </p:nvSpPr>
        <p:spPr>
          <a:xfrm>
            <a:off x="3347864" y="5445224"/>
            <a:ext cx="864418" cy="5040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tx1"/>
                </a:solidFill>
              </a:rPr>
              <a:t>Materiales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0" name="19 Cinta perforada"/>
          <p:cNvSpPr/>
          <p:nvPr/>
        </p:nvSpPr>
        <p:spPr>
          <a:xfrm>
            <a:off x="4364484" y="5416748"/>
            <a:ext cx="864418" cy="5040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tx1"/>
                </a:solidFill>
              </a:rPr>
              <a:t>Precio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3573016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Actual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79388" y="4762852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Propuesta</a:t>
            </a:r>
            <a:endParaRPr lang="es-PE" dirty="0"/>
          </a:p>
        </p:txBody>
      </p:sp>
      <p:sp>
        <p:nvSpPr>
          <p:cNvPr id="23" name="22 Cinta perforada"/>
          <p:cNvSpPr/>
          <p:nvPr/>
        </p:nvSpPr>
        <p:spPr>
          <a:xfrm>
            <a:off x="5403130" y="5416748"/>
            <a:ext cx="864418" cy="5040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tx1"/>
                </a:solidFill>
              </a:rPr>
              <a:t>Post</a:t>
            </a:r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16" grpId="0" animBg="1"/>
      <p:bldP spid="17" grpId="0" animBg="1"/>
      <p:bldP spid="18" grpId="0" animBg="1"/>
      <p:bldP spid="6" grpId="0" animBg="1"/>
      <p:bldP spid="20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6E1CB6-520E-4D67-8716-7DB10A750AD1}" type="slidenum">
              <a:rPr lang="pt-BR" smtClean="0">
                <a:latin typeface="Arial" charset="0"/>
              </a:rPr>
              <a:pPr/>
              <a:t>7</a:t>
            </a:fld>
            <a:endParaRPr lang="pt-BR" smtClean="0">
              <a:latin typeface="Arial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body" idx="1"/>
          </p:nvPr>
        </p:nvSpPr>
        <p:spPr>
          <a:xfrm>
            <a:off x="250825" y="1412875"/>
            <a:ext cx="8353425" cy="4476750"/>
          </a:xfrm>
        </p:spPr>
        <p:txBody>
          <a:bodyPr/>
          <a:lstStyle/>
          <a:p>
            <a:pPr marL="444500" indent="4763" algn="just" eaLnBrk="1" hangingPunct="1">
              <a:spcBef>
                <a:spcPct val="40000"/>
              </a:spcBef>
              <a:buFontTx/>
              <a:buNone/>
            </a:pPr>
            <a:r>
              <a:rPr lang="es-ES" sz="2000" dirty="0" smtClean="0"/>
              <a:t>Implementar un sistema de información para la gestión de entrega de servicios generales y de mantenimiento a hogares basado en un esquema de comercio electrónico que permita el manejo de proveedores, control de las ventas e insumos, y gestión de encuestas al cliente post-servicio.</a:t>
            </a:r>
            <a:endParaRPr lang="pt-BR" sz="2000" dirty="0" smtClean="0"/>
          </a:p>
        </p:txBody>
      </p:sp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grpSp>
        <p:nvGrpSpPr>
          <p:cNvPr id="6149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150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6151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latin typeface="Arial" charset="0"/>
              </a:rPr>
              <a:pPr/>
              <a:t>8</a:t>
            </a:fld>
            <a:endParaRPr lang="pt-BR" smtClean="0"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Específicos I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latin typeface="Arial" charset="0"/>
              </a:rPr>
              <a:pPr/>
              <a:t>9</a:t>
            </a:fld>
            <a:endParaRPr lang="pt-BR" smtClean="0"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Específicos II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gruposAltoValor_Roberto</Template>
  <TotalTime>1613</TotalTime>
  <Words>1075</Words>
  <Application>Microsoft Office PowerPoint</Application>
  <PresentationFormat>Presentación en pantalla (4:3)</PresentationFormat>
  <Paragraphs>171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238</cp:revision>
  <dcterms:created xsi:type="dcterms:W3CDTF">2006-10-30T22:13:02Z</dcterms:created>
  <dcterms:modified xsi:type="dcterms:W3CDTF">2013-11-24T04:00:36Z</dcterms:modified>
</cp:coreProperties>
</file>