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74" r:id="rId2"/>
    <p:sldMasterId id="2147483786" r:id="rId3"/>
    <p:sldMasterId id="2147483798" r:id="rId4"/>
    <p:sldMasterId id="2147483810" r:id="rId5"/>
  </p:sldMasterIdLst>
  <p:notesMasterIdLst>
    <p:notesMasterId r:id="rId25"/>
  </p:notesMasterIdLst>
  <p:sldIdLst>
    <p:sldId id="257" r:id="rId6"/>
    <p:sldId id="265" r:id="rId7"/>
    <p:sldId id="279" r:id="rId8"/>
    <p:sldId id="282" r:id="rId9"/>
    <p:sldId id="266" r:id="rId10"/>
    <p:sldId id="283" r:id="rId11"/>
    <p:sldId id="284" r:id="rId12"/>
    <p:sldId id="285" r:id="rId13"/>
    <p:sldId id="268" r:id="rId14"/>
    <p:sldId id="286" r:id="rId15"/>
    <p:sldId id="287" r:id="rId16"/>
    <p:sldId id="288" r:id="rId17"/>
    <p:sldId id="273" r:id="rId18"/>
    <p:sldId id="290" r:id="rId19"/>
    <p:sldId id="291" r:id="rId20"/>
    <p:sldId id="292" r:id="rId21"/>
    <p:sldId id="294" r:id="rId22"/>
    <p:sldId id="293" r:id="rId23"/>
    <p:sldId id="289" r:id="rId2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E51C07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8" autoAdjust="0"/>
    <p:restoredTop sz="94737" autoAdjust="0"/>
  </p:normalViewPr>
  <p:slideViewPr>
    <p:cSldViewPr>
      <p:cViewPr>
        <p:scale>
          <a:sx n="75" d="100"/>
          <a:sy n="75" d="100"/>
        </p:scale>
        <p:origin x="-11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734F5-909D-4467-8A34-928950C369ED}" type="doc">
      <dgm:prSet loTypeId="urn:microsoft.com/office/officeart/2005/8/layout/matrix2" loCatId="matrix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PE"/>
        </a:p>
      </dgm:t>
    </dgm:pt>
    <dgm:pt modelId="{276DACAC-6B1A-4559-8C40-8C5B1006405F}">
      <dgm:prSet custT="1"/>
      <dgm:spPr>
        <a:xfrm>
          <a:off x="304233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Medios de comunicación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9E6068D-A775-4CE9-8860-33A8B54962FC}" type="par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10B86E29-4775-434D-AF67-81D29D29C792}" type="sibTrans" cxnId="{9948CF5A-8D1D-4048-8B53-55B49568B471}">
      <dgm:prSet/>
      <dgm:spPr/>
      <dgm:t>
        <a:bodyPr/>
        <a:lstStyle/>
        <a:p>
          <a:pPr algn="ctr"/>
          <a:endParaRPr lang="es-PE" sz="2800"/>
        </a:p>
      </dgm:t>
    </dgm:pt>
    <dgm:pt modelId="{9ED13BB0-AD96-4CF1-B54B-7CCA7F1E819C}">
      <dgm:prSet custT="1"/>
      <dgm:spPr>
        <a:xfrm>
          <a:off x="2504078" y="412245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Publicitar servicios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28BEA105-ECAE-4E1F-BD05-2A5EC69C5510}" type="par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C4F22098-FB3C-4EF5-9509-7EB9343646F6}" type="sibTrans" cxnId="{0BCBA3A7-81ED-43A8-8EB0-6C49D3D0548E}">
      <dgm:prSet/>
      <dgm:spPr/>
      <dgm:t>
        <a:bodyPr/>
        <a:lstStyle/>
        <a:p>
          <a:pPr algn="ctr"/>
          <a:endParaRPr lang="es-PE" sz="2800"/>
        </a:p>
      </dgm:t>
    </dgm:pt>
    <dgm:pt modelId="{2C4C63DA-5A24-4445-B893-B9AB00058C35}">
      <dgm:prSet custT="1"/>
      <dgm:spPr>
        <a:xfrm>
          <a:off x="304233" y="2612090"/>
          <a:ext cx="1872208" cy="1872208"/>
        </a:xfrm>
        <a:prstGeom prst="roundRect">
          <a:avLst/>
        </a:prstGeom>
      </dgm:spPr>
      <dgm:t>
        <a:bodyPr/>
        <a:lstStyle/>
        <a:p>
          <a:pPr algn="ctr" rtl="0"/>
          <a:r>
            <a:rPr lang="es-ES" sz="1800" smtClean="0">
              <a:latin typeface="Arial"/>
              <a:ea typeface="+mn-ea"/>
              <a:cs typeface="+mn-cs"/>
            </a:rPr>
            <a:t>Confianza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3A6D4ED7-433D-4F8F-B6E1-79D1359CE963}" type="par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F84DEF92-9F03-48C2-982E-B31845091E7B}" type="sibTrans" cxnId="{FEDCF5A8-C9E5-4804-A43E-ADDFD55F9D47}">
      <dgm:prSet/>
      <dgm:spPr/>
      <dgm:t>
        <a:bodyPr/>
        <a:lstStyle/>
        <a:p>
          <a:pPr algn="ctr"/>
          <a:endParaRPr lang="es-PE" sz="2800"/>
        </a:p>
      </dgm:t>
    </dgm:pt>
    <dgm:pt modelId="{D23BBA89-876D-4209-A812-5E5573431071}">
      <dgm:prSet custT="1"/>
      <dgm:spPr>
        <a:xfrm>
          <a:off x="2504078" y="2612090"/>
          <a:ext cx="1872208" cy="1872208"/>
        </a:xfrm>
        <a:prstGeom prst="roundRect">
          <a:avLst/>
        </a:prstGeom>
      </dgm:spPr>
      <dgm:t>
        <a:bodyPr/>
        <a:lstStyle/>
        <a:p>
          <a:pPr algn="ctr"/>
          <a:r>
            <a:rPr lang="es-ES" sz="1800" smtClean="0">
              <a:latin typeface="Arial"/>
              <a:ea typeface="+mn-ea"/>
              <a:cs typeface="+mn-cs"/>
            </a:rPr>
            <a:t>Forma de contacto y ubicación</a:t>
          </a:r>
          <a:endParaRPr lang="es-PE" sz="1800" dirty="0">
            <a:latin typeface="Arial"/>
            <a:ea typeface="+mn-ea"/>
            <a:cs typeface="+mn-cs"/>
          </a:endParaRPr>
        </a:p>
      </dgm:t>
    </dgm:pt>
    <dgm:pt modelId="{C8591743-DDBE-4488-9AD8-85B2A600EB7E}" type="par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89DDC5AD-93AE-46B9-BE6B-CB40795DBFA9}" type="sibTrans" cxnId="{F8A8B42B-4E38-4F64-8A3E-EC618B1B0942}">
      <dgm:prSet/>
      <dgm:spPr/>
      <dgm:t>
        <a:bodyPr/>
        <a:lstStyle/>
        <a:p>
          <a:pPr algn="ctr"/>
          <a:endParaRPr lang="es-PE" sz="2800"/>
        </a:p>
      </dgm:t>
    </dgm:pt>
    <dgm:pt modelId="{768A7370-473F-452B-833D-C0ED6848816F}" type="pres">
      <dgm:prSet presAssocID="{D89734F5-909D-4467-8A34-928950C369E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3CF879B-3619-4F9E-B6B4-E2A520583F62}" type="pres">
      <dgm:prSet presAssocID="{D89734F5-909D-4467-8A34-928950C369ED}" presName="axisShape" presStyleLbl="bgShp" presStyleIdx="0" presStyleCnt="1"/>
      <dgm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</dgm:spPr>
      <dgm:t>
        <a:bodyPr/>
        <a:lstStyle/>
        <a:p>
          <a:endParaRPr lang="es-ES"/>
        </a:p>
      </dgm:t>
    </dgm:pt>
    <dgm:pt modelId="{769F8A24-5FC7-40FC-8830-4A480848B005}" type="pres">
      <dgm:prSet presAssocID="{D89734F5-909D-4467-8A34-928950C369ED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5B9BF11-854D-45C4-B046-E30BC630DC36}" type="pres">
      <dgm:prSet presAssocID="{D89734F5-909D-4467-8A34-928950C369ED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87024B9-5EE4-4C22-B59E-DFFCB1C8FC70}" type="pres">
      <dgm:prSet presAssocID="{D89734F5-909D-4467-8A34-928950C369ED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6D9EDA0-A779-4261-AB5C-40EA39DC70F9}" type="pres">
      <dgm:prSet presAssocID="{D89734F5-909D-4467-8A34-928950C369ED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9948CF5A-8D1D-4048-8B53-55B49568B471}" srcId="{D89734F5-909D-4467-8A34-928950C369ED}" destId="{276DACAC-6B1A-4559-8C40-8C5B1006405F}" srcOrd="0" destOrd="0" parTransId="{C9E6068D-A775-4CE9-8860-33A8B54962FC}" sibTransId="{10B86E29-4775-434D-AF67-81D29D29C792}"/>
    <dgm:cxn modelId="{2D1C59D1-5343-4200-B8A0-5C30214AB015}" type="presOf" srcId="{2C4C63DA-5A24-4445-B893-B9AB00058C35}" destId="{D87024B9-5EE4-4C22-B59E-DFFCB1C8FC70}" srcOrd="0" destOrd="0" presId="urn:microsoft.com/office/officeart/2005/8/layout/matrix2"/>
    <dgm:cxn modelId="{4CA19DAE-A6BE-4843-A38F-9CF2395B9637}" type="presOf" srcId="{276DACAC-6B1A-4559-8C40-8C5B1006405F}" destId="{769F8A24-5FC7-40FC-8830-4A480848B005}" srcOrd="0" destOrd="0" presId="urn:microsoft.com/office/officeart/2005/8/layout/matrix2"/>
    <dgm:cxn modelId="{0BCBA3A7-81ED-43A8-8EB0-6C49D3D0548E}" srcId="{D89734F5-909D-4467-8A34-928950C369ED}" destId="{9ED13BB0-AD96-4CF1-B54B-7CCA7F1E819C}" srcOrd="1" destOrd="0" parTransId="{28BEA105-ECAE-4E1F-BD05-2A5EC69C5510}" sibTransId="{C4F22098-FB3C-4EF5-9509-7EB9343646F6}"/>
    <dgm:cxn modelId="{F8A8B42B-4E38-4F64-8A3E-EC618B1B0942}" srcId="{D89734F5-909D-4467-8A34-928950C369ED}" destId="{D23BBA89-876D-4209-A812-5E5573431071}" srcOrd="3" destOrd="0" parTransId="{C8591743-DDBE-4488-9AD8-85B2A600EB7E}" sibTransId="{89DDC5AD-93AE-46B9-BE6B-CB40795DBFA9}"/>
    <dgm:cxn modelId="{3A3E9D90-F1DD-49C5-AAAD-ED0027D7D79D}" type="presOf" srcId="{D23BBA89-876D-4209-A812-5E5573431071}" destId="{D6D9EDA0-A779-4261-AB5C-40EA39DC70F9}" srcOrd="0" destOrd="0" presId="urn:microsoft.com/office/officeart/2005/8/layout/matrix2"/>
    <dgm:cxn modelId="{77C67054-D447-43D5-A1D1-3564D24DAA23}" type="presOf" srcId="{D89734F5-909D-4467-8A34-928950C369ED}" destId="{768A7370-473F-452B-833D-C0ED6848816F}" srcOrd="0" destOrd="0" presId="urn:microsoft.com/office/officeart/2005/8/layout/matrix2"/>
    <dgm:cxn modelId="{FEDCF5A8-C9E5-4804-A43E-ADDFD55F9D47}" srcId="{D89734F5-909D-4467-8A34-928950C369ED}" destId="{2C4C63DA-5A24-4445-B893-B9AB00058C35}" srcOrd="2" destOrd="0" parTransId="{3A6D4ED7-433D-4F8F-B6E1-79D1359CE963}" sibTransId="{F84DEF92-9F03-48C2-982E-B31845091E7B}"/>
    <dgm:cxn modelId="{03D1C118-A60F-4BE2-9BD9-E1FE0F6D646E}" type="presOf" srcId="{9ED13BB0-AD96-4CF1-B54B-7CCA7F1E819C}" destId="{95B9BF11-854D-45C4-B046-E30BC630DC36}" srcOrd="0" destOrd="0" presId="urn:microsoft.com/office/officeart/2005/8/layout/matrix2"/>
    <dgm:cxn modelId="{C836BD45-3D36-4DDA-A5BB-AE7BA544FF7D}" type="presParOf" srcId="{768A7370-473F-452B-833D-C0ED6848816F}" destId="{13CF879B-3619-4F9E-B6B4-E2A520583F62}" srcOrd="0" destOrd="0" presId="urn:microsoft.com/office/officeart/2005/8/layout/matrix2"/>
    <dgm:cxn modelId="{7C52493C-3890-42CE-A642-ABFBAE3E75E5}" type="presParOf" srcId="{768A7370-473F-452B-833D-C0ED6848816F}" destId="{769F8A24-5FC7-40FC-8830-4A480848B005}" srcOrd="1" destOrd="0" presId="urn:microsoft.com/office/officeart/2005/8/layout/matrix2"/>
    <dgm:cxn modelId="{46D81144-D018-4E10-9763-269727ED775C}" type="presParOf" srcId="{768A7370-473F-452B-833D-C0ED6848816F}" destId="{95B9BF11-854D-45C4-B046-E30BC630DC36}" srcOrd="2" destOrd="0" presId="urn:microsoft.com/office/officeart/2005/8/layout/matrix2"/>
    <dgm:cxn modelId="{12985C87-15CE-48BA-BD3C-4CEAD7DCABBF}" type="presParOf" srcId="{768A7370-473F-452B-833D-C0ED6848816F}" destId="{D87024B9-5EE4-4C22-B59E-DFFCB1C8FC70}" srcOrd="3" destOrd="0" presId="urn:microsoft.com/office/officeart/2005/8/layout/matrix2"/>
    <dgm:cxn modelId="{7F080C2B-229C-429B-A330-67A13E3A7ABF}" type="presParOf" srcId="{768A7370-473F-452B-833D-C0ED6848816F}" destId="{D6D9EDA0-A779-4261-AB5C-40EA39DC70F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1 [OE1]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Modelar los procesos de negocios que serán soportados por la solución planteada. </a:t>
          </a:r>
          <a:r>
            <a:rPr lang="es-MX" sz="1600" dirty="0" smtClean="0"/>
            <a:t>Dichos procesos deberán ser los siguientes:</a:t>
          </a:r>
          <a:br>
            <a:rPr lang="es-MX" sz="1600" dirty="0" smtClean="0"/>
          </a:br>
          <a:r>
            <a:rPr lang="es-MX" sz="1600" dirty="0" smtClean="0"/>
            <a:t>   a. </a:t>
          </a:r>
          <a:r>
            <a:rPr lang="es-ES" sz="1600" dirty="0" smtClean="0"/>
            <a:t>Proceso General – Macroproceso</a:t>
          </a:r>
          <a:r>
            <a:rPr lang="es-MX" sz="1600" dirty="0" smtClean="0"/>
            <a:t/>
          </a:r>
          <a:br>
            <a:rPr lang="es-MX" sz="1600" dirty="0" smtClean="0"/>
          </a:br>
          <a:r>
            <a:rPr lang="es-MX" sz="1600" dirty="0" smtClean="0"/>
            <a:t>   b. Registro de clientes y proveedores</a:t>
          </a:r>
          <a:br>
            <a:rPr lang="es-MX" sz="1600" dirty="0" smtClean="0"/>
          </a:br>
          <a:r>
            <a:rPr lang="es-MX" sz="1600" dirty="0" smtClean="0"/>
            <a:t>   c. Búsqueda y selección de proveedores</a:t>
          </a:r>
          <a:br>
            <a:rPr lang="es-MX" sz="1600" dirty="0" smtClean="0"/>
          </a:br>
          <a:r>
            <a:rPr lang="es-MX" sz="1600" dirty="0" smtClean="0"/>
            <a:t>   d. Recarga de leads y habilitación de proveedores</a:t>
          </a:r>
          <a:br>
            <a:rPr lang="es-MX" sz="1600" dirty="0" smtClean="0"/>
          </a:br>
          <a:r>
            <a:rPr lang="es-MX" sz="1600" dirty="0" smtClean="0"/>
            <a:t>   e. </a:t>
          </a:r>
          <a:r>
            <a:rPr lang="es-ES" sz="1600" dirty="0" smtClean="0"/>
            <a:t>Cierre y retroalimentación (post-servicio)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3 [OE3]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Elaborar el caso de negocio de la solución planteada. 	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" sz="1600" dirty="0" smtClean="0"/>
            <a:t>Definir las reglas y políticas de negocio que deben cumplir todos los actores involucrados.</a:t>
          </a:r>
          <a:endParaRPr lang="es-PE" sz="1600" dirty="0"/>
        </a:p>
      </dgm:t>
    </dgm:pt>
    <dgm:pt modelId="{3BFDB7AE-EA70-4208-99E4-6652F73E09AF}">
      <dgm:prSet phldrT="[Texto]"/>
      <dgm:spPr/>
      <dgm:t>
        <a:bodyPr/>
        <a:lstStyle/>
        <a:p>
          <a:r>
            <a:rPr lang="es-PE" b="1" dirty="0" smtClean="0"/>
            <a:t>Objetivo Específico 2 [OE2]</a:t>
          </a:r>
          <a:endParaRPr lang="es-PE" b="1" dirty="0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BD60DB73-8134-4B08-8B87-672F928306BD}" type="presOf" srcId="{4D5D3E7B-9F50-4387-AFBC-12316FB9B2E8}" destId="{F126904A-86E7-4DEB-A715-98702053D074}" srcOrd="0" destOrd="0" presId="urn:microsoft.com/office/officeart/2005/8/layout/list1"/>
    <dgm:cxn modelId="{7FCA774C-49DF-44D9-B13C-13383A798E04}" type="presOf" srcId="{3BFDB7AE-EA70-4208-99E4-6652F73E09AF}" destId="{0F91977E-FD5F-4F09-AD28-B3380115D8C3}" srcOrd="0" destOrd="0" presId="urn:microsoft.com/office/officeart/2005/8/layout/list1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3DDFFC73-4F35-421B-A35E-E239663F10CB}" type="presOf" srcId="{924689B8-E4E2-4802-BC6B-5B17E3AC8DDF}" destId="{E2ADE456-C079-4778-88D3-2ABF030BE345}" srcOrd="0" destOrd="0" presId="urn:microsoft.com/office/officeart/2005/8/layout/list1"/>
    <dgm:cxn modelId="{D796E00B-2179-4520-A769-BFA15D575299}" type="presOf" srcId="{9BF01063-3BAB-4F4D-ADE8-387A89D22F7C}" destId="{159D9149-F9AA-45E8-ABA6-7AC56A21C1F8}" srcOrd="0" destOrd="0" presId="urn:microsoft.com/office/officeart/2005/8/layout/list1"/>
    <dgm:cxn modelId="{90C81A9D-C038-42C9-A0E6-DDDC737A15A0}" type="presOf" srcId="{924689B8-E4E2-4802-BC6B-5B17E3AC8DDF}" destId="{E74DBF66-3AE1-4F14-A029-A5F2D0C36F78}" srcOrd="1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AE6CD679-A6F9-4466-BFFE-B5A80F7B4F6F}" type="presOf" srcId="{5D56325C-A28C-4982-810F-F3CCECEC2E7D}" destId="{3C682040-43AF-4BE8-950E-E13003E6C6C7}" srcOrd="0" destOrd="0" presId="urn:microsoft.com/office/officeart/2005/8/layout/list1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2CCCA5AB-1185-4D68-8928-2C7F2255E296}" type="presOf" srcId="{4D5D3E7B-9F50-4387-AFBC-12316FB9B2E8}" destId="{15417C44-1630-41CC-AC5B-95723803EAAC}" srcOrd="1" destOrd="0" presId="urn:microsoft.com/office/officeart/2005/8/layout/list1"/>
    <dgm:cxn modelId="{38877F7A-E77B-40D6-91FE-E61A67D52B0D}" type="presOf" srcId="{3BFDB7AE-EA70-4208-99E4-6652F73E09AF}" destId="{501DDC76-9B9F-4697-8027-10EB121BC8A9}" srcOrd="1" destOrd="0" presId="urn:microsoft.com/office/officeart/2005/8/layout/list1"/>
    <dgm:cxn modelId="{52F26CAB-1912-4A59-AF92-7ED48085FF0C}" type="presOf" srcId="{A43E1EE4-EA84-469B-B8E9-F87184BCD406}" destId="{FC04ED5C-48CE-49A3-98DF-4CA3B004B014}" srcOrd="0" destOrd="0" presId="urn:microsoft.com/office/officeart/2005/8/layout/list1"/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14434682-B918-4993-9326-561513334117}" type="presOf" srcId="{4C11F0D3-B1D8-41E5-B4ED-D28D5406ED7A}" destId="{C94856A0-C8B1-4244-B645-C266926A0AAB}" srcOrd="0" destOrd="0" presId="urn:microsoft.com/office/officeart/2005/8/layout/list1"/>
    <dgm:cxn modelId="{1467C3D7-070E-4583-AF3A-3269B34F8CDC}" type="presParOf" srcId="{159D9149-F9AA-45E8-ABA6-7AC56A21C1F8}" destId="{1063D51E-A931-450E-B6C9-26E16E6105C8}" srcOrd="0" destOrd="0" presId="urn:microsoft.com/office/officeart/2005/8/layout/list1"/>
    <dgm:cxn modelId="{945ED3D0-08B9-4A77-A7DE-B1B3F626CAC3}" type="presParOf" srcId="{1063D51E-A931-450E-B6C9-26E16E6105C8}" destId="{F126904A-86E7-4DEB-A715-98702053D074}" srcOrd="0" destOrd="0" presId="urn:microsoft.com/office/officeart/2005/8/layout/list1"/>
    <dgm:cxn modelId="{4E3F7043-A46F-4602-B27B-622BD6DCAF97}" type="presParOf" srcId="{1063D51E-A931-450E-B6C9-26E16E6105C8}" destId="{15417C44-1630-41CC-AC5B-95723803EAAC}" srcOrd="1" destOrd="0" presId="urn:microsoft.com/office/officeart/2005/8/layout/list1"/>
    <dgm:cxn modelId="{2A390DD1-09D3-480E-8266-F056F6B8D58B}" type="presParOf" srcId="{159D9149-F9AA-45E8-ABA6-7AC56A21C1F8}" destId="{48ADC894-ECE6-4B93-975D-F11F75290E6D}" srcOrd="1" destOrd="0" presId="urn:microsoft.com/office/officeart/2005/8/layout/list1"/>
    <dgm:cxn modelId="{1989EC89-A103-4718-97FE-F96380163049}" type="presParOf" srcId="{159D9149-F9AA-45E8-ABA6-7AC56A21C1F8}" destId="{C94856A0-C8B1-4244-B645-C266926A0AAB}" srcOrd="2" destOrd="0" presId="urn:microsoft.com/office/officeart/2005/8/layout/list1"/>
    <dgm:cxn modelId="{1AB5020F-3748-44EA-A126-63F0868F129E}" type="presParOf" srcId="{159D9149-F9AA-45E8-ABA6-7AC56A21C1F8}" destId="{64C96E46-F92B-480F-9736-8905B5C7C2E1}" srcOrd="3" destOrd="0" presId="urn:microsoft.com/office/officeart/2005/8/layout/list1"/>
    <dgm:cxn modelId="{49710BDF-599D-47CC-8240-C1735F94FAFC}" type="presParOf" srcId="{159D9149-F9AA-45E8-ABA6-7AC56A21C1F8}" destId="{A7B00A30-C707-4B6D-88BE-AF9F821A1C88}" srcOrd="4" destOrd="0" presId="urn:microsoft.com/office/officeart/2005/8/layout/list1"/>
    <dgm:cxn modelId="{49D856A9-0DCB-4DBB-BC7E-DD6552347E00}" type="presParOf" srcId="{A7B00A30-C707-4B6D-88BE-AF9F821A1C88}" destId="{0F91977E-FD5F-4F09-AD28-B3380115D8C3}" srcOrd="0" destOrd="0" presId="urn:microsoft.com/office/officeart/2005/8/layout/list1"/>
    <dgm:cxn modelId="{5B53E5CC-1350-4536-8FCA-2B1423881B2B}" type="presParOf" srcId="{A7B00A30-C707-4B6D-88BE-AF9F821A1C88}" destId="{501DDC76-9B9F-4697-8027-10EB121BC8A9}" srcOrd="1" destOrd="0" presId="urn:microsoft.com/office/officeart/2005/8/layout/list1"/>
    <dgm:cxn modelId="{F226D829-F2BB-42A8-84D5-0EE9D48DA0CD}" type="presParOf" srcId="{159D9149-F9AA-45E8-ABA6-7AC56A21C1F8}" destId="{C444A098-E56A-4556-A4EB-480D7763464E}" srcOrd="5" destOrd="0" presId="urn:microsoft.com/office/officeart/2005/8/layout/list1"/>
    <dgm:cxn modelId="{E1267D8F-7524-43BA-8B56-EDD2DF6BCCA6}" type="presParOf" srcId="{159D9149-F9AA-45E8-ABA6-7AC56A21C1F8}" destId="{3C682040-43AF-4BE8-950E-E13003E6C6C7}" srcOrd="6" destOrd="0" presId="urn:microsoft.com/office/officeart/2005/8/layout/list1"/>
    <dgm:cxn modelId="{FF1DBE8E-C57D-4DEA-9580-D5BC060847C8}" type="presParOf" srcId="{159D9149-F9AA-45E8-ABA6-7AC56A21C1F8}" destId="{5B56E241-F389-49C3-B198-327CBCD856A4}" srcOrd="7" destOrd="0" presId="urn:microsoft.com/office/officeart/2005/8/layout/list1"/>
    <dgm:cxn modelId="{3F906F96-B557-4A02-A93F-C888734545AF}" type="presParOf" srcId="{159D9149-F9AA-45E8-ABA6-7AC56A21C1F8}" destId="{0C34D543-FEE1-4DCD-8CF4-65041EC9D0DE}" srcOrd="8" destOrd="0" presId="urn:microsoft.com/office/officeart/2005/8/layout/list1"/>
    <dgm:cxn modelId="{7B8DBE3D-901E-4F6E-8EE0-747FE56E53AB}" type="presParOf" srcId="{0C34D543-FEE1-4DCD-8CF4-65041EC9D0DE}" destId="{E2ADE456-C079-4778-88D3-2ABF030BE345}" srcOrd="0" destOrd="0" presId="urn:microsoft.com/office/officeart/2005/8/layout/list1"/>
    <dgm:cxn modelId="{15DC9FB3-3FDD-47FA-808C-AF268A5FD717}" type="presParOf" srcId="{0C34D543-FEE1-4DCD-8CF4-65041EC9D0DE}" destId="{E74DBF66-3AE1-4F14-A029-A5F2D0C36F78}" srcOrd="1" destOrd="0" presId="urn:microsoft.com/office/officeart/2005/8/layout/list1"/>
    <dgm:cxn modelId="{30B21685-7D6F-48B9-92D7-119C00348E85}" type="presParOf" srcId="{159D9149-F9AA-45E8-ABA6-7AC56A21C1F8}" destId="{663E0E38-956B-492C-8405-57CB40184674}" srcOrd="9" destOrd="0" presId="urn:microsoft.com/office/officeart/2005/8/layout/list1"/>
    <dgm:cxn modelId="{2729461B-19D5-40C6-808D-DB0D6BBA1053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F01063-3BAB-4F4D-ADE8-387A89D22F7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PE"/>
        </a:p>
      </dgm:t>
    </dgm:pt>
    <dgm:pt modelId="{4D5D3E7B-9F50-4387-AFBC-12316FB9B2E8}">
      <dgm:prSet phldrT="[Texto]" custT="1"/>
      <dgm:spPr/>
      <dgm:t>
        <a:bodyPr/>
        <a:lstStyle/>
        <a:p>
          <a:r>
            <a:rPr lang="es-PE" sz="2000" b="1" dirty="0" smtClean="0"/>
            <a:t>Objetivo Específico 4 [OE4]</a:t>
          </a:r>
          <a:endParaRPr lang="es-PE" sz="2000" b="1" dirty="0"/>
        </a:p>
      </dgm:t>
    </dgm:pt>
    <dgm:pt modelId="{4B140464-D0A6-4FE6-BFF1-D92A0DD7F2F3}" type="parTrans" cxnId="{DED07964-2F3D-434B-8896-63F590AFB3D4}">
      <dgm:prSet/>
      <dgm:spPr/>
      <dgm:t>
        <a:bodyPr/>
        <a:lstStyle/>
        <a:p>
          <a:endParaRPr lang="es-PE"/>
        </a:p>
      </dgm:t>
    </dgm:pt>
    <dgm:pt modelId="{86595B4C-0A5C-4BD5-A6B3-FDB543D91B73}" type="sibTrans" cxnId="{DED07964-2F3D-434B-8896-63F590AFB3D4}">
      <dgm:prSet/>
      <dgm:spPr/>
      <dgm:t>
        <a:bodyPr/>
        <a:lstStyle/>
        <a:p>
          <a:endParaRPr lang="es-PE"/>
        </a:p>
      </dgm:t>
    </dgm:pt>
    <dgm:pt modelId="{3BFDB7AE-EA70-4208-99E4-6652F73E09AF}">
      <dgm:prSet phldrT="[Texto]" custT="1"/>
      <dgm:spPr/>
      <dgm:t>
        <a:bodyPr/>
        <a:lstStyle/>
        <a:p>
          <a:r>
            <a:rPr lang="es-PE" sz="2000" b="1" dirty="0" smtClean="0"/>
            <a:t>Objetivo Específico 5 [OE5]</a:t>
          </a:r>
          <a:endParaRPr lang="es-PE" sz="2000" b="1" dirty="0"/>
        </a:p>
      </dgm:t>
    </dgm:pt>
    <dgm:pt modelId="{54A7580C-2761-4683-A631-30A94395D65A}" type="parTrans" cxnId="{E344A32A-539A-4B7E-ACFA-95DEF5620BA5}">
      <dgm:prSet/>
      <dgm:spPr/>
      <dgm:t>
        <a:bodyPr/>
        <a:lstStyle/>
        <a:p>
          <a:endParaRPr lang="es-PE"/>
        </a:p>
      </dgm:t>
    </dgm:pt>
    <dgm:pt modelId="{9EFD2A57-70D2-4814-9534-F69C1AAF4BEC}" type="sibTrans" cxnId="{E344A32A-539A-4B7E-ACFA-95DEF5620BA5}">
      <dgm:prSet/>
      <dgm:spPr/>
      <dgm:t>
        <a:bodyPr/>
        <a:lstStyle/>
        <a:p>
          <a:endParaRPr lang="es-PE"/>
        </a:p>
      </dgm:t>
    </dgm:pt>
    <dgm:pt modelId="{A43E1EE4-EA84-469B-B8E9-F87184BCD406}">
      <dgm:prSet phldrT="[Texto]" custT="1"/>
      <dgm:spPr/>
      <dgm:t>
        <a:bodyPr/>
        <a:lstStyle/>
        <a:p>
          <a:r>
            <a:rPr lang="es-ES" sz="1600" dirty="0" smtClean="0"/>
            <a:t>Implementación de la solución.</a:t>
          </a:r>
          <a:endParaRPr lang="es-PE" sz="1600" dirty="0"/>
        </a:p>
      </dgm:t>
    </dgm:pt>
    <dgm:pt modelId="{B5EEE765-35D4-4DF0-BFEC-78B63BE24D65}" type="parTrans" cxnId="{C611089B-F9C4-4CB8-A2DC-4A6E2B8ECF02}">
      <dgm:prSet/>
      <dgm:spPr/>
      <dgm:t>
        <a:bodyPr/>
        <a:lstStyle/>
        <a:p>
          <a:endParaRPr lang="es-PE"/>
        </a:p>
      </dgm:t>
    </dgm:pt>
    <dgm:pt modelId="{DFDEAEA3-03A5-44E8-ACA1-35C31669F285}" type="sibTrans" cxnId="{C611089B-F9C4-4CB8-A2DC-4A6E2B8ECF02}">
      <dgm:prSet/>
      <dgm:spPr/>
      <dgm:t>
        <a:bodyPr/>
        <a:lstStyle/>
        <a:p>
          <a:endParaRPr lang="es-PE"/>
        </a:p>
      </dgm:t>
    </dgm:pt>
    <dgm:pt modelId="{924689B8-E4E2-4802-BC6B-5B17E3AC8DDF}">
      <dgm:prSet phldrT="[Texto]" custT="1"/>
      <dgm:spPr/>
      <dgm:t>
        <a:bodyPr/>
        <a:lstStyle/>
        <a:p>
          <a:r>
            <a:rPr lang="es-PE" sz="2000" b="1" dirty="0" smtClean="0"/>
            <a:t>Objetivo Específico 6 [OE6]</a:t>
          </a:r>
          <a:endParaRPr lang="es-PE" sz="2000" b="1" dirty="0"/>
        </a:p>
      </dgm:t>
    </dgm:pt>
    <dgm:pt modelId="{A9E69FD6-91A0-40D3-96F5-93981AACB6C2}" type="sibTrans" cxnId="{5BEF8FBD-F7BC-444D-94D8-BB8E5A82AA43}">
      <dgm:prSet/>
      <dgm:spPr/>
      <dgm:t>
        <a:bodyPr/>
        <a:lstStyle/>
        <a:p>
          <a:endParaRPr lang="es-PE"/>
        </a:p>
      </dgm:t>
    </dgm:pt>
    <dgm:pt modelId="{670CB166-EC54-4ECF-99EE-166A3C70F39E}" type="parTrans" cxnId="{5BEF8FBD-F7BC-444D-94D8-BB8E5A82AA43}">
      <dgm:prSet/>
      <dgm:spPr/>
      <dgm:t>
        <a:bodyPr/>
        <a:lstStyle/>
        <a:p>
          <a:endParaRPr lang="es-PE"/>
        </a:p>
      </dgm:t>
    </dgm:pt>
    <dgm:pt modelId="{5D56325C-A28C-4982-810F-F3CCECEC2E7D}">
      <dgm:prSet phldrT="[Texto]" custT="1"/>
      <dgm:spPr/>
      <dgm:t>
        <a:bodyPr/>
        <a:lstStyle/>
        <a:p>
          <a:r>
            <a:rPr lang="es-ES_tradnl" sz="1600" dirty="0" smtClean="0"/>
            <a:t>Realizar un análisis comparativo de herramientas tecnológicas y adoptar las que mejor se adecuen a los requerimientos del sistema.</a:t>
          </a:r>
          <a:r>
            <a:rPr lang="es-MX" sz="1600" dirty="0" smtClean="0"/>
            <a:t/>
          </a:r>
          <a:br>
            <a:rPr lang="es-MX" sz="1600" dirty="0" smtClean="0"/>
          </a:br>
          <a:endParaRPr lang="es-PE" sz="1600" dirty="0"/>
        </a:p>
      </dgm:t>
    </dgm:pt>
    <dgm:pt modelId="{5D99972C-BEA3-4759-BAAC-F0514ABC1FE1}" type="parTrans" cxnId="{2206174B-0967-4701-B7BB-572D079B3A22}">
      <dgm:prSet/>
      <dgm:spPr/>
      <dgm:t>
        <a:bodyPr/>
        <a:lstStyle/>
        <a:p>
          <a:endParaRPr lang="es-PE"/>
        </a:p>
      </dgm:t>
    </dgm:pt>
    <dgm:pt modelId="{ECCC7701-505F-42F0-B3C4-E9890A7BB77B}" type="sibTrans" cxnId="{2206174B-0967-4701-B7BB-572D079B3A22}">
      <dgm:prSet/>
      <dgm:spPr/>
      <dgm:t>
        <a:bodyPr/>
        <a:lstStyle/>
        <a:p>
          <a:endParaRPr lang="es-PE"/>
        </a:p>
      </dgm:t>
    </dgm:pt>
    <dgm:pt modelId="{4C11F0D3-B1D8-41E5-B4ED-D28D5406ED7A}">
      <dgm:prSet phldrT="[Texto]" custT="1"/>
      <dgm:spPr/>
      <dgm:t>
        <a:bodyPr/>
        <a:lstStyle/>
        <a:p>
          <a:r>
            <a:rPr lang="es-ES" sz="1600" dirty="0" smtClean="0"/>
            <a:t>Implementar un proceso de búsqueda para la asignación automática de los mejores proveedores al cliente basada en el algoritmo Tabú </a:t>
          </a:r>
          <a:r>
            <a:rPr lang="es-MX" sz="1600" dirty="0" smtClean="0"/>
            <a:t>considerando los siguientes factores:</a:t>
          </a:r>
          <a:br>
            <a:rPr lang="es-MX" sz="1600" dirty="0" smtClean="0"/>
          </a:br>
          <a:r>
            <a:rPr lang="es-MX" sz="1600" dirty="0" smtClean="0"/>
            <a:t>   a. Tipos de servicios requeridos por el cliente.</a:t>
          </a:r>
          <a:br>
            <a:rPr lang="es-MX" sz="1600" dirty="0" smtClean="0"/>
          </a:br>
          <a:r>
            <a:rPr lang="es-MX" sz="1600" dirty="0" smtClean="0"/>
            <a:t>   b. Servicios brindados por los proveedores.</a:t>
          </a:r>
          <a:br>
            <a:rPr lang="es-MX" sz="1600" dirty="0" smtClean="0"/>
          </a:br>
          <a:r>
            <a:rPr lang="es-MX" sz="1600" dirty="0" smtClean="0"/>
            <a:t>   c. Distanciamiento entre proveedores y cliente.</a:t>
          </a:r>
          <a:br>
            <a:rPr lang="es-MX" sz="1600" dirty="0" smtClean="0"/>
          </a:br>
          <a:r>
            <a:rPr lang="es-MX" sz="1600" dirty="0" smtClean="0"/>
            <a:t>   d. Puntuación promedio del proveedor, según la calificación de los   </a:t>
          </a:r>
          <a:br>
            <a:rPr lang="es-MX" sz="1600" dirty="0" smtClean="0"/>
          </a:br>
          <a:r>
            <a:rPr lang="es-MX" sz="1600" dirty="0" smtClean="0"/>
            <a:t>       clientes por trabajos anteriores.</a:t>
          </a:r>
          <a:br>
            <a:rPr lang="es-MX" sz="1600" dirty="0" smtClean="0"/>
          </a:br>
          <a:r>
            <a:rPr lang="es-MX" sz="1600" dirty="0" smtClean="0"/>
            <a:t>   e. Cumplimiento por parte del proveedor de las reglas de negocio.</a:t>
          </a:r>
          <a:endParaRPr lang="es-PE" sz="1600" dirty="0"/>
        </a:p>
      </dgm:t>
    </dgm:pt>
    <dgm:pt modelId="{C60CEBD2-531F-45D5-9CB2-1FBB715F4879}" type="parTrans" cxnId="{FB20BC1E-834C-48C0-BD4E-04A5E0873844}">
      <dgm:prSet/>
      <dgm:spPr/>
      <dgm:t>
        <a:bodyPr/>
        <a:lstStyle/>
        <a:p>
          <a:endParaRPr lang="es-PE"/>
        </a:p>
      </dgm:t>
    </dgm:pt>
    <dgm:pt modelId="{A1BF3405-CB09-4D5F-AAD9-E76A127FDC0C}" type="sibTrans" cxnId="{FB20BC1E-834C-48C0-BD4E-04A5E0873844}">
      <dgm:prSet/>
      <dgm:spPr/>
      <dgm:t>
        <a:bodyPr/>
        <a:lstStyle/>
        <a:p>
          <a:endParaRPr lang="es-PE"/>
        </a:p>
      </dgm:t>
    </dgm:pt>
    <dgm:pt modelId="{159D9149-F9AA-45E8-ABA6-7AC56A21C1F8}" type="pres">
      <dgm:prSet presAssocID="{9BF01063-3BAB-4F4D-ADE8-387A89D22F7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063D51E-A931-450E-B6C9-26E16E6105C8}" type="pres">
      <dgm:prSet presAssocID="{4D5D3E7B-9F50-4387-AFBC-12316FB9B2E8}" presName="parentLin" presStyleCnt="0"/>
      <dgm:spPr/>
      <dgm:t>
        <a:bodyPr/>
        <a:lstStyle/>
        <a:p>
          <a:endParaRPr lang="es-PE"/>
        </a:p>
      </dgm:t>
    </dgm:pt>
    <dgm:pt modelId="{F126904A-86E7-4DEB-A715-98702053D074}" type="pres">
      <dgm:prSet presAssocID="{4D5D3E7B-9F50-4387-AFBC-12316FB9B2E8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15417C44-1630-41CC-AC5B-95723803EAAC}" type="pres">
      <dgm:prSet presAssocID="{4D5D3E7B-9F50-4387-AFBC-12316FB9B2E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8ADC894-ECE6-4B93-975D-F11F75290E6D}" type="pres">
      <dgm:prSet presAssocID="{4D5D3E7B-9F50-4387-AFBC-12316FB9B2E8}" presName="negativeSpace" presStyleCnt="0"/>
      <dgm:spPr/>
      <dgm:t>
        <a:bodyPr/>
        <a:lstStyle/>
        <a:p>
          <a:endParaRPr lang="es-PE"/>
        </a:p>
      </dgm:t>
    </dgm:pt>
    <dgm:pt modelId="{C94856A0-C8B1-4244-B645-C266926A0AAB}" type="pres">
      <dgm:prSet presAssocID="{4D5D3E7B-9F50-4387-AFBC-12316FB9B2E8}" presName="childText" presStyleLbl="conFgAcc1" presStyleIdx="0" presStyleCnt="3" custScaleY="9367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C96E46-F92B-480F-9736-8905B5C7C2E1}" type="pres">
      <dgm:prSet presAssocID="{86595B4C-0A5C-4BD5-A6B3-FDB543D91B73}" presName="spaceBetweenRectangles" presStyleCnt="0"/>
      <dgm:spPr/>
      <dgm:t>
        <a:bodyPr/>
        <a:lstStyle/>
        <a:p>
          <a:endParaRPr lang="es-PE"/>
        </a:p>
      </dgm:t>
    </dgm:pt>
    <dgm:pt modelId="{A7B00A30-C707-4B6D-88BE-AF9F821A1C88}" type="pres">
      <dgm:prSet presAssocID="{3BFDB7AE-EA70-4208-99E4-6652F73E09AF}" presName="parentLin" presStyleCnt="0"/>
      <dgm:spPr/>
      <dgm:t>
        <a:bodyPr/>
        <a:lstStyle/>
        <a:p>
          <a:endParaRPr lang="es-PE"/>
        </a:p>
      </dgm:t>
    </dgm:pt>
    <dgm:pt modelId="{0F91977E-FD5F-4F09-AD28-B3380115D8C3}" type="pres">
      <dgm:prSet presAssocID="{3BFDB7AE-EA70-4208-99E4-6652F73E09AF}" presName="parentLeftMargin" presStyleLbl="node1" presStyleIdx="0" presStyleCnt="3"/>
      <dgm:spPr/>
      <dgm:t>
        <a:bodyPr/>
        <a:lstStyle/>
        <a:p>
          <a:endParaRPr lang="es-PE"/>
        </a:p>
      </dgm:t>
    </dgm:pt>
    <dgm:pt modelId="{501DDC76-9B9F-4697-8027-10EB121BC8A9}" type="pres">
      <dgm:prSet presAssocID="{3BFDB7AE-EA70-4208-99E4-6652F73E09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444A098-E56A-4556-A4EB-480D7763464E}" type="pres">
      <dgm:prSet presAssocID="{3BFDB7AE-EA70-4208-99E4-6652F73E09AF}" presName="negativeSpace" presStyleCnt="0"/>
      <dgm:spPr/>
      <dgm:t>
        <a:bodyPr/>
        <a:lstStyle/>
        <a:p>
          <a:endParaRPr lang="es-PE"/>
        </a:p>
      </dgm:t>
    </dgm:pt>
    <dgm:pt modelId="{3C682040-43AF-4BE8-950E-E13003E6C6C7}" type="pres">
      <dgm:prSet presAssocID="{3BFDB7AE-EA70-4208-99E4-6652F73E09AF}" presName="childText" presStyleLbl="conFgAcc1" presStyleIdx="1" presStyleCnt="3" custScaleY="7933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B56E241-F389-49C3-B198-327CBCD856A4}" type="pres">
      <dgm:prSet presAssocID="{9EFD2A57-70D2-4814-9534-F69C1AAF4BEC}" presName="spaceBetweenRectangles" presStyleCnt="0"/>
      <dgm:spPr/>
      <dgm:t>
        <a:bodyPr/>
        <a:lstStyle/>
        <a:p>
          <a:endParaRPr lang="es-PE"/>
        </a:p>
      </dgm:t>
    </dgm:pt>
    <dgm:pt modelId="{0C34D543-FEE1-4DCD-8CF4-65041EC9D0DE}" type="pres">
      <dgm:prSet presAssocID="{924689B8-E4E2-4802-BC6B-5B17E3AC8DDF}" presName="parentLin" presStyleCnt="0"/>
      <dgm:spPr/>
      <dgm:t>
        <a:bodyPr/>
        <a:lstStyle/>
        <a:p>
          <a:endParaRPr lang="es-PE"/>
        </a:p>
      </dgm:t>
    </dgm:pt>
    <dgm:pt modelId="{E2ADE456-C079-4778-88D3-2ABF030BE345}" type="pres">
      <dgm:prSet presAssocID="{924689B8-E4E2-4802-BC6B-5B17E3AC8DDF}" presName="parentLeftMargin" presStyleLbl="node1" presStyleIdx="1" presStyleCnt="3"/>
      <dgm:spPr/>
      <dgm:t>
        <a:bodyPr/>
        <a:lstStyle/>
        <a:p>
          <a:endParaRPr lang="es-PE"/>
        </a:p>
      </dgm:t>
    </dgm:pt>
    <dgm:pt modelId="{E74DBF66-3AE1-4F14-A029-A5F2D0C36F78}" type="pres">
      <dgm:prSet presAssocID="{924689B8-E4E2-4802-BC6B-5B17E3AC8DD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63E0E38-956B-492C-8405-57CB40184674}" type="pres">
      <dgm:prSet presAssocID="{924689B8-E4E2-4802-BC6B-5B17E3AC8DDF}" presName="negativeSpace" presStyleCnt="0"/>
      <dgm:spPr/>
      <dgm:t>
        <a:bodyPr/>
        <a:lstStyle/>
        <a:p>
          <a:endParaRPr lang="es-PE"/>
        </a:p>
      </dgm:t>
    </dgm:pt>
    <dgm:pt modelId="{FC04ED5C-48CE-49A3-98DF-4CA3B004B014}" type="pres">
      <dgm:prSet presAssocID="{924689B8-E4E2-4802-BC6B-5B17E3AC8DD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8C0F103-0BC0-46BC-BBBC-D58341736E99}" type="presOf" srcId="{5D56325C-A28C-4982-810F-F3CCECEC2E7D}" destId="{3C682040-43AF-4BE8-950E-E13003E6C6C7}" srcOrd="0" destOrd="0" presId="urn:microsoft.com/office/officeart/2005/8/layout/list1"/>
    <dgm:cxn modelId="{2206174B-0967-4701-B7BB-572D079B3A22}" srcId="{3BFDB7AE-EA70-4208-99E4-6652F73E09AF}" destId="{5D56325C-A28C-4982-810F-F3CCECEC2E7D}" srcOrd="0" destOrd="0" parTransId="{5D99972C-BEA3-4759-BAAC-F0514ABC1FE1}" sibTransId="{ECCC7701-505F-42F0-B3C4-E9890A7BB77B}"/>
    <dgm:cxn modelId="{C611089B-F9C4-4CB8-A2DC-4A6E2B8ECF02}" srcId="{924689B8-E4E2-4802-BC6B-5B17E3AC8DDF}" destId="{A43E1EE4-EA84-469B-B8E9-F87184BCD406}" srcOrd="0" destOrd="0" parTransId="{B5EEE765-35D4-4DF0-BFEC-78B63BE24D65}" sibTransId="{DFDEAEA3-03A5-44E8-ACA1-35C31669F285}"/>
    <dgm:cxn modelId="{FB20BC1E-834C-48C0-BD4E-04A5E0873844}" srcId="{4D5D3E7B-9F50-4387-AFBC-12316FB9B2E8}" destId="{4C11F0D3-B1D8-41E5-B4ED-D28D5406ED7A}" srcOrd="0" destOrd="0" parTransId="{C60CEBD2-531F-45D5-9CB2-1FBB715F4879}" sibTransId="{A1BF3405-CB09-4D5F-AAD9-E76A127FDC0C}"/>
    <dgm:cxn modelId="{4219486A-1AA6-4D7C-8DCD-F38DE310E10B}" type="presOf" srcId="{924689B8-E4E2-4802-BC6B-5B17E3AC8DDF}" destId="{E2ADE456-C079-4778-88D3-2ABF030BE345}" srcOrd="0" destOrd="0" presId="urn:microsoft.com/office/officeart/2005/8/layout/list1"/>
    <dgm:cxn modelId="{26882D24-1258-440C-9950-32BA7E116E89}" type="presOf" srcId="{A43E1EE4-EA84-469B-B8E9-F87184BCD406}" destId="{FC04ED5C-48CE-49A3-98DF-4CA3B004B014}" srcOrd="0" destOrd="0" presId="urn:microsoft.com/office/officeart/2005/8/layout/list1"/>
    <dgm:cxn modelId="{108E09CC-8703-4C9A-9F4C-239B367EEF86}" type="presOf" srcId="{3BFDB7AE-EA70-4208-99E4-6652F73E09AF}" destId="{501DDC76-9B9F-4697-8027-10EB121BC8A9}" srcOrd="1" destOrd="0" presId="urn:microsoft.com/office/officeart/2005/8/layout/list1"/>
    <dgm:cxn modelId="{5D020E2A-D409-452B-ABB3-0EFE3A92652C}" type="presOf" srcId="{4C11F0D3-B1D8-41E5-B4ED-D28D5406ED7A}" destId="{C94856A0-C8B1-4244-B645-C266926A0AAB}" srcOrd="0" destOrd="0" presId="urn:microsoft.com/office/officeart/2005/8/layout/list1"/>
    <dgm:cxn modelId="{9738BE00-F026-4DB2-B7F4-EA1061D3A7FF}" type="presOf" srcId="{3BFDB7AE-EA70-4208-99E4-6652F73E09AF}" destId="{0F91977E-FD5F-4F09-AD28-B3380115D8C3}" srcOrd="0" destOrd="0" presId="urn:microsoft.com/office/officeart/2005/8/layout/list1"/>
    <dgm:cxn modelId="{D348ABC0-E7C5-475A-B6F1-B134560759E1}" type="presOf" srcId="{4D5D3E7B-9F50-4387-AFBC-12316FB9B2E8}" destId="{F126904A-86E7-4DEB-A715-98702053D074}" srcOrd="0" destOrd="0" presId="urn:microsoft.com/office/officeart/2005/8/layout/list1"/>
    <dgm:cxn modelId="{3B487C66-25D7-4E41-A5C2-F42C47637A7A}" type="presOf" srcId="{924689B8-E4E2-4802-BC6B-5B17E3AC8DDF}" destId="{E74DBF66-3AE1-4F14-A029-A5F2D0C36F78}" srcOrd="1" destOrd="0" presId="urn:microsoft.com/office/officeart/2005/8/layout/list1"/>
    <dgm:cxn modelId="{A1CD1BE4-A834-4463-86D1-583A19E39584}" type="presOf" srcId="{9BF01063-3BAB-4F4D-ADE8-387A89D22F7C}" destId="{159D9149-F9AA-45E8-ABA6-7AC56A21C1F8}" srcOrd="0" destOrd="0" presId="urn:microsoft.com/office/officeart/2005/8/layout/list1"/>
    <dgm:cxn modelId="{DED07964-2F3D-434B-8896-63F590AFB3D4}" srcId="{9BF01063-3BAB-4F4D-ADE8-387A89D22F7C}" destId="{4D5D3E7B-9F50-4387-AFBC-12316FB9B2E8}" srcOrd="0" destOrd="0" parTransId="{4B140464-D0A6-4FE6-BFF1-D92A0DD7F2F3}" sibTransId="{86595B4C-0A5C-4BD5-A6B3-FDB543D91B73}"/>
    <dgm:cxn modelId="{E344A32A-539A-4B7E-ACFA-95DEF5620BA5}" srcId="{9BF01063-3BAB-4F4D-ADE8-387A89D22F7C}" destId="{3BFDB7AE-EA70-4208-99E4-6652F73E09AF}" srcOrd="1" destOrd="0" parTransId="{54A7580C-2761-4683-A631-30A94395D65A}" sibTransId="{9EFD2A57-70D2-4814-9534-F69C1AAF4BEC}"/>
    <dgm:cxn modelId="{418BDB1E-B14B-41A7-9D8C-9C6887C8BC7F}" type="presOf" srcId="{4D5D3E7B-9F50-4387-AFBC-12316FB9B2E8}" destId="{15417C44-1630-41CC-AC5B-95723803EAAC}" srcOrd="1" destOrd="0" presId="urn:microsoft.com/office/officeart/2005/8/layout/list1"/>
    <dgm:cxn modelId="{5BEF8FBD-F7BC-444D-94D8-BB8E5A82AA43}" srcId="{9BF01063-3BAB-4F4D-ADE8-387A89D22F7C}" destId="{924689B8-E4E2-4802-BC6B-5B17E3AC8DDF}" srcOrd="2" destOrd="0" parTransId="{670CB166-EC54-4ECF-99EE-166A3C70F39E}" sibTransId="{A9E69FD6-91A0-40D3-96F5-93981AACB6C2}"/>
    <dgm:cxn modelId="{BE00BBB3-1184-461B-97F7-D315BDD3D691}" type="presParOf" srcId="{159D9149-F9AA-45E8-ABA6-7AC56A21C1F8}" destId="{1063D51E-A931-450E-B6C9-26E16E6105C8}" srcOrd="0" destOrd="0" presId="urn:microsoft.com/office/officeart/2005/8/layout/list1"/>
    <dgm:cxn modelId="{79CF50A7-E302-42DE-B4FA-14593CA58892}" type="presParOf" srcId="{1063D51E-A931-450E-B6C9-26E16E6105C8}" destId="{F126904A-86E7-4DEB-A715-98702053D074}" srcOrd="0" destOrd="0" presId="urn:microsoft.com/office/officeart/2005/8/layout/list1"/>
    <dgm:cxn modelId="{3ABCB8CF-0045-4A73-BD75-619AA227F38A}" type="presParOf" srcId="{1063D51E-A931-450E-B6C9-26E16E6105C8}" destId="{15417C44-1630-41CC-AC5B-95723803EAAC}" srcOrd="1" destOrd="0" presId="urn:microsoft.com/office/officeart/2005/8/layout/list1"/>
    <dgm:cxn modelId="{05A394E4-DA15-444B-AF63-A6249F8ED6C6}" type="presParOf" srcId="{159D9149-F9AA-45E8-ABA6-7AC56A21C1F8}" destId="{48ADC894-ECE6-4B93-975D-F11F75290E6D}" srcOrd="1" destOrd="0" presId="urn:microsoft.com/office/officeart/2005/8/layout/list1"/>
    <dgm:cxn modelId="{789470C8-0342-48AB-B3B5-78EAA8A98534}" type="presParOf" srcId="{159D9149-F9AA-45E8-ABA6-7AC56A21C1F8}" destId="{C94856A0-C8B1-4244-B645-C266926A0AAB}" srcOrd="2" destOrd="0" presId="urn:microsoft.com/office/officeart/2005/8/layout/list1"/>
    <dgm:cxn modelId="{4056701E-0AB7-40D3-B974-3F99B016C1F2}" type="presParOf" srcId="{159D9149-F9AA-45E8-ABA6-7AC56A21C1F8}" destId="{64C96E46-F92B-480F-9736-8905B5C7C2E1}" srcOrd="3" destOrd="0" presId="urn:microsoft.com/office/officeart/2005/8/layout/list1"/>
    <dgm:cxn modelId="{87D52752-EB27-4986-B82D-C66066CF69F1}" type="presParOf" srcId="{159D9149-F9AA-45E8-ABA6-7AC56A21C1F8}" destId="{A7B00A30-C707-4B6D-88BE-AF9F821A1C88}" srcOrd="4" destOrd="0" presId="urn:microsoft.com/office/officeart/2005/8/layout/list1"/>
    <dgm:cxn modelId="{15947302-C48E-40AE-AB83-6813B4EB51F3}" type="presParOf" srcId="{A7B00A30-C707-4B6D-88BE-AF9F821A1C88}" destId="{0F91977E-FD5F-4F09-AD28-B3380115D8C3}" srcOrd="0" destOrd="0" presId="urn:microsoft.com/office/officeart/2005/8/layout/list1"/>
    <dgm:cxn modelId="{4F117866-448A-47A2-8FAF-978C04BB9B0F}" type="presParOf" srcId="{A7B00A30-C707-4B6D-88BE-AF9F821A1C88}" destId="{501DDC76-9B9F-4697-8027-10EB121BC8A9}" srcOrd="1" destOrd="0" presId="urn:microsoft.com/office/officeart/2005/8/layout/list1"/>
    <dgm:cxn modelId="{E3F1C9AC-6F1D-477E-B00D-1E319F4A0525}" type="presParOf" srcId="{159D9149-F9AA-45E8-ABA6-7AC56A21C1F8}" destId="{C444A098-E56A-4556-A4EB-480D7763464E}" srcOrd="5" destOrd="0" presId="urn:microsoft.com/office/officeart/2005/8/layout/list1"/>
    <dgm:cxn modelId="{4A141A96-C614-4550-8EE2-EEA505099FE7}" type="presParOf" srcId="{159D9149-F9AA-45E8-ABA6-7AC56A21C1F8}" destId="{3C682040-43AF-4BE8-950E-E13003E6C6C7}" srcOrd="6" destOrd="0" presId="urn:microsoft.com/office/officeart/2005/8/layout/list1"/>
    <dgm:cxn modelId="{624271CC-4D42-445A-B24B-65D7BA4A5B5C}" type="presParOf" srcId="{159D9149-F9AA-45E8-ABA6-7AC56A21C1F8}" destId="{5B56E241-F389-49C3-B198-327CBCD856A4}" srcOrd="7" destOrd="0" presId="urn:microsoft.com/office/officeart/2005/8/layout/list1"/>
    <dgm:cxn modelId="{3DAA0DCB-E662-48B5-B9D9-555907717D3E}" type="presParOf" srcId="{159D9149-F9AA-45E8-ABA6-7AC56A21C1F8}" destId="{0C34D543-FEE1-4DCD-8CF4-65041EC9D0DE}" srcOrd="8" destOrd="0" presId="urn:microsoft.com/office/officeart/2005/8/layout/list1"/>
    <dgm:cxn modelId="{9F6AB067-BFA1-4C79-87D8-85AD1171BE1F}" type="presParOf" srcId="{0C34D543-FEE1-4DCD-8CF4-65041EC9D0DE}" destId="{E2ADE456-C079-4778-88D3-2ABF030BE345}" srcOrd="0" destOrd="0" presId="urn:microsoft.com/office/officeart/2005/8/layout/list1"/>
    <dgm:cxn modelId="{F87BF6C8-CB71-46DD-80C0-E98B39DC23C9}" type="presParOf" srcId="{0C34D543-FEE1-4DCD-8CF4-65041EC9D0DE}" destId="{E74DBF66-3AE1-4F14-A029-A5F2D0C36F78}" srcOrd="1" destOrd="0" presId="urn:microsoft.com/office/officeart/2005/8/layout/list1"/>
    <dgm:cxn modelId="{CCF83023-639C-4CBD-924F-7C16A1341E36}" type="presParOf" srcId="{159D9149-F9AA-45E8-ABA6-7AC56A21C1F8}" destId="{663E0E38-956B-492C-8405-57CB40184674}" srcOrd="9" destOrd="0" presId="urn:microsoft.com/office/officeart/2005/8/layout/list1"/>
    <dgm:cxn modelId="{BC19CC4F-2342-4723-B160-E64FE622BC5E}" type="presParOf" srcId="{159D9149-F9AA-45E8-ABA6-7AC56A21C1F8}" destId="{FC04ED5C-48CE-49A3-98DF-4CA3B004B0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BC2852-F435-43FD-9978-51C6F465810C}" type="doc">
      <dgm:prSet loTypeId="urn:microsoft.com/office/officeart/2005/8/layout/vList5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PE"/>
        </a:p>
      </dgm:t>
    </dgm:pt>
    <dgm:pt modelId="{E84173FC-3A9A-411E-9CA6-0C4FBEF0171C}">
      <dgm:prSet phldrT="[Texto]" custT="1"/>
      <dgm:spPr/>
      <dgm:t>
        <a:bodyPr/>
        <a:lstStyle/>
        <a:p>
          <a:r>
            <a:rPr lang="es-PE" sz="1400" b="1" dirty="0" smtClean="0"/>
            <a:t>RE1 para OE1</a:t>
          </a:r>
          <a:endParaRPr lang="es-PE" sz="1400" b="1" dirty="0"/>
        </a:p>
      </dgm:t>
    </dgm:pt>
    <dgm:pt modelId="{FB354760-7635-4556-9247-B61E778E32E4}" type="parTrans" cxnId="{EE967C7F-F20E-4C94-9CBA-1598056CA94D}">
      <dgm:prSet/>
      <dgm:spPr/>
      <dgm:t>
        <a:bodyPr/>
        <a:lstStyle/>
        <a:p>
          <a:endParaRPr lang="es-PE" sz="1400"/>
        </a:p>
      </dgm:t>
    </dgm:pt>
    <dgm:pt modelId="{8967AF39-84C1-4182-AD6B-9A2A62782D66}" type="sibTrans" cxnId="{EE967C7F-F20E-4C94-9CBA-1598056CA94D}">
      <dgm:prSet/>
      <dgm:spPr/>
      <dgm:t>
        <a:bodyPr/>
        <a:lstStyle/>
        <a:p>
          <a:endParaRPr lang="es-PE" sz="1400"/>
        </a:p>
      </dgm:t>
    </dgm:pt>
    <dgm:pt modelId="{74B08D14-3D69-4315-8054-C69D98914B47}">
      <dgm:prSet phldrT="[Texto]" custT="1"/>
      <dgm:spPr/>
      <dgm:t>
        <a:bodyPr/>
        <a:lstStyle/>
        <a:p>
          <a:r>
            <a:rPr lang="es-ES" sz="1400" dirty="0" smtClean="0"/>
            <a:t>Documento que contiene la descripción del caso de negocio.</a:t>
          </a:r>
          <a:endParaRPr lang="es-PE" sz="1400" dirty="0"/>
        </a:p>
      </dgm:t>
    </dgm:pt>
    <dgm:pt modelId="{31EE225E-AC08-4635-967C-3D10396DA8BE}" type="parTrans" cxnId="{3C216458-3CE0-4BC8-A425-4799717D5F2A}">
      <dgm:prSet/>
      <dgm:spPr/>
      <dgm:t>
        <a:bodyPr/>
        <a:lstStyle/>
        <a:p>
          <a:endParaRPr lang="es-PE" sz="1400"/>
        </a:p>
      </dgm:t>
    </dgm:pt>
    <dgm:pt modelId="{DCF518B5-FB68-4F3A-9320-7CDB78127BF4}" type="sibTrans" cxnId="{3C216458-3CE0-4BC8-A425-4799717D5F2A}">
      <dgm:prSet/>
      <dgm:spPr/>
      <dgm:t>
        <a:bodyPr/>
        <a:lstStyle/>
        <a:p>
          <a:endParaRPr lang="es-PE" sz="1400"/>
        </a:p>
      </dgm:t>
    </dgm:pt>
    <dgm:pt modelId="{435DC60F-67DF-4C3F-8884-A3E18B4F7F92}">
      <dgm:prSet phldrT="[Texto]" custT="1"/>
      <dgm:spPr/>
      <dgm:t>
        <a:bodyPr/>
        <a:lstStyle/>
        <a:p>
          <a:r>
            <a:rPr lang="es-PE" sz="1400" b="1" dirty="0" smtClean="0"/>
            <a:t>RE2 para OE2</a:t>
          </a:r>
          <a:endParaRPr lang="es-PE" sz="1400" dirty="0"/>
        </a:p>
      </dgm:t>
    </dgm:pt>
    <dgm:pt modelId="{AEB3E601-F823-4601-9221-CF01ADE7D308}" type="parTrans" cxnId="{7D7A7F0B-E18A-4501-9656-BA66894742C8}">
      <dgm:prSet/>
      <dgm:spPr/>
      <dgm:t>
        <a:bodyPr/>
        <a:lstStyle/>
        <a:p>
          <a:endParaRPr lang="es-PE" sz="1400"/>
        </a:p>
      </dgm:t>
    </dgm:pt>
    <dgm:pt modelId="{5B8DBA47-F253-4642-A912-9735AD5EEEB1}" type="sibTrans" cxnId="{7D7A7F0B-E18A-4501-9656-BA66894742C8}">
      <dgm:prSet/>
      <dgm:spPr/>
      <dgm:t>
        <a:bodyPr/>
        <a:lstStyle/>
        <a:p>
          <a:endParaRPr lang="es-PE" sz="1400"/>
        </a:p>
      </dgm:t>
    </dgm:pt>
    <dgm:pt modelId="{5954327B-41CB-4731-928E-E09CA110C67C}">
      <dgm:prSet phldrT="[Texto]" custT="1"/>
      <dgm:spPr/>
      <dgm:t>
        <a:bodyPr/>
        <a:lstStyle/>
        <a:p>
          <a:r>
            <a:rPr lang="es-PE" sz="1400" dirty="0" smtClean="0"/>
            <a:t>Documento que contiene y describe todas las reglas y políticas de negocio que deben ser cumplidas por </a:t>
          </a:r>
          <a:r>
            <a:rPr lang="es-ES" sz="1400" dirty="0" smtClean="0"/>
            <a:t>clientes, proveedores y suministradores </a:t>
          </a:r>
          <a:r>
            <a:rPr lang="es-PE" sz="1400" dirty="0" smtClean="0"/>
            <a:t>a fin de poder llevar a cabo el caso de negocio.</a:t>
          </a:r>
          <a:endParaRPr lang="es-PE" sz="1400" dirty="0"/>
        </a:p>
      </dgm:t>
    </dgm:pt>
    <dgm:pt modelId="{D3A1AC1A-109A-4E54-A90D-A76D0DE4D84C}" type="parTrans" cxnId="{B30EA60E-B450-45A3-A4D3-997912F8A53F}">
      <dgm:prSet/>
      <dgm:spPr/>
      <dgm:t>
        <a:bodyPr/>
        <a:lstStyle/>
        <a:p>
          <a:endParaRPr lang="es-PE" sz="1400"/>
        </a:p>
      </dgm:t>
    </dgm:pt>
    <dgm:pt modelId="{9FA31C40-84D2-4AE5-AF1C-C3F38C2CFB22}" type="sibTrans" cxnId="{B30EA60E-B450-45A3-A4D3-997912F8A53F}">
      <dgm:prSet/>
      <dgm:spPr/>
      <dgm:t>
        <a:bodyPr/>
        <a:lstStyle/>
        <a:p>
          <a:endParaRPr lang="es-PE" sz="1400"/>
        </a:p>
      </dgm:t>
    </dgm:pt>
    <dgm:pt modelId="{BB7FC414-5851-4AE2-B36B-DDDACD64A9D9}">
      <dgm:prSet phldrT="[Texto]" custT="1"/>
      <dgm:spPr/>
      <dgm:t>
        <a:bodyPr/>
        <a:lstStyle/>
        <a:p>
          <a:r>
            <a:rPr lang="es-PE" sz="1400" b="1" dirty="0" smtClean="0"/>
            <a:t>RE3 para OE3</a:t>
          </a:r>
          <a:endParaRPr lang="es-PE" sz="1400" dirty="0"/>
        </a:p>
      </dgm:t>
    </dgm:pt>
    <dgm:pt modelId="{2EAAC6FF-62FD-4BD2-89CF-43C3F1CBB8E7}" type="parTrans" cxnId="{B14A061E-C16C-45CC-AA1E-C58718C9D87D}">
      <dgm:prSet/>
      <dgm:spPr/>
      <dgm:t>
        <a:bodyPr/>
        <a:lstStyle/>
        <a:p>
          <a:endParaRPr lang="es-PE" sz="1400"/>
        </a:p>
      </dgm:t>
    </dgm:pt>
    <dgm:pt modelId="{97553316-DDF8-440A-B5C9-94195FA7519B}" type="sibTrans" cxnId="{B14A061E-C16C-45CC-AA1E-C58718C9D87D}">
      <dgm:prSet/>
      <dgm:spPr/>
      <dgm:t>
        <a:bodyPr/>
        <a:lstStyle/>
        <a:p>
          <a:endParaRPr lang="es-PE" sz="1400"/>
        </a:p>
      </dgm:t>
    </dgm:pt>
    <dgm:pt modelId="{B2C85D1F-2AD7-4FAF-B72E-7DCAE3F641E7}">
      <dgm:prSet phldrT="[Texto]" custT="1"/>
      <dgm:spPr/>
      <dgm:t>
        <a:bodyPr/>
        <a:lstStyle/>
        <a:p>
          <a:r>
            <a:rPr lang="es-PE" sz="1400" dirty="0" smtClean="0"/>
            <a:t>Documento que contiene los diagramas de procesos de negocio mencionados en el objetivo específico 3.</a:t>
          </a:r>
          <a:endParaRPr lang="es-PE" sz="1400" dirty="0"/>
        </a:p>
      </dgm:t>
    </dgm:pt>
    <dgm:pt modelId="{BE6E0EE1-C84E-4A25-AE9E-602039404834}" type="parTrans" cxnId="{ABC0621D-389E-4211-837D-0ACD7411F147}">
      <dgm:prSet/>
      <dgm:spPr/>
      <dgm:t>
        <a:bodyPr/>
        <a:lstStyle/>
        <a:p>
          <a:endParaRPr lang="es-PE" sz="1400"/>
        </a:p>
      </dgm:t>
    </dgm:pt>
    <dgm:pt modelId="{3FFA2CD1-DA1D-47F7-9EB9-E9DE41BD974D}" type="sibTrans" cxnId="{ABC0621D-389E-4211-837D-0ACD7411F147}">
      <dgm:prSet/>
      <dgm:spPr/>
      <dgm:t>
        <a:bodyPr/>
        <a:lstStyle/>
        <a:p>
          <a:endParaRPr lang="es-PE" sz="1400"/>
        </a:p>
      </dgm:t>
    </dgm:pt>
    <dgm:pt modelId="{C6A5E890-85A9-46DC-89A3-DAC2898CC317}">
      <dgm:prSet phldrT="[Texto]" custT="1"/>
      <dgm:spPr/>
      <dgm:t>
        <a:bodyPr/>
        <a:lstStyle/>
        <a:p>
          <a:r>
            <a:rPr lang="es-PE" sz="1400" b="1" dirty="0" smtClean="0"/>
            <a:t>RE4 para OE4</a:t>
          </a:r>
          <a:endParaRPr lang="es-PE" sz="1400" dirty="0"/>
        </a:p>
      </dgm:t>
    </dgm:pt>
    <dgm:pt modelId="{6E14D68F-C95C-455B-A2AA-F882F85CAACD}" type="parTrans" cxnId="{07BC4F13-6868-4859-A4D3-52E8C6BD93FA}">
      <dgm:prSet/>
      <dgm:spPr/>
      <dgm:t>
        <a:bodyPr/>
        <a:lstStyle/>
        <a:p>
          <a:endParaRPr lang="es-PE" sz="1400"/>
        </a:p>
      </dgm:t>
    </dgm:pt>
    <dgm:pt modelId="{262CB26B-55CA-4793-B88F-15B2B0207632}" type="sibTrans" cxnId="{07BC4F13-6868-4859-A4D3-52E8C6BD93FA}">
      <dgm:prSet/>
      <dgm:spPr/>
      <dgm:t>
        <a:bodyPr/>
        <a:lstStyle/>
        <a:p>
          <a:endParaRPr lang="es-PE" sz="1400"/>
        </a:p>
      </dgm:t>
    </dgm:pt>
    <dgm:pt modelId="{FB3ECE75-ACE6-4EB0-A89B-96C73221C952}">
      <dgm:prSet phldrT="[Texto]" custT="1"/>
      <dgm:spPr/>
      <dgm:t>
        <a:bodyPr/>
        <a:lstStyle/>
        <a:p>
          <a:r>
            <a:rPr lang="es-PE" sz="1400" dirty="0" smtClean="0"/>
            <a:t>Documento que contiene en lenguaje natural y en español el pseudocódigo del algoritmo Tabú para la asignación de los mejores proveedores al cliente, dados los factores mencionados en el objetivo específico 4.</a:t>
          </a:r>
          <a:endParaRPr lang="es-PE" sz="1400" dirty="0"/>
        </a:p>
      </dgm:t>
    </dgm:pt>
    <dgm:pt modelId="{65F4E920-87C7-4F0A-8053-4D3E911A2D28}" type="parTrans" cxnId="{250A2DAF-E62B-4B43-B928-0CE8C59120D4}">
      <dgm:prSet/>
      <dgm:spPr/>
      <dgm:t>
        <a:bodyPr/>
        <a:lstStyle/>
        <a:p>
          <a:endParaRPr lang="es-PE" sz="1400"/>
        </a:p>
      </dgm:t>
    </dgm:pt>
    <dgm:pt modelId="{A88C9F4E-FD8E-4EA3-9DC2-223C303C657E}" type="sibTrans" cxnId="{250A2DAF-E62B-4B43-B928-0CE8C59120D4}">
      <dgm:prSet/>
      <dgm:spPr/>
      <dgm:t>
        <a:bodyPr/>
        <a:lstStyle/>
        <a:p>
          <a:endParaRPr lang="es-PE" sz="1400"/>
        </a:p>
      </dgm:t>
    </dgm:pt>
    <dgm:pt modelId="{0E4CBE44-A463-4F0C-A47D-5164B794EAEA}">
      <dgm:prSet phldrT="[Texto]" custT="1"/>
      <dgm:spPr/>
      <dgm:t>
        <a:bodyPr/>
        <a:lstStyle/>
        <a:p>
          <a:r>
            <a:rPr lang="es-PE" sz="1400" b="1" dirty="0" smtClean="0"/>
            <a:t>RE5 para OE5</a:t>
          </a:r>
          <a:endParaRPr lang="es-PE" sz="1400" dirty="0"/>
        </a:p>
      </dgm:t>
    </dgm:pt>
    <dgm:pt modelId="{6B562FBF-4A3E-44B0-9AF1-FB5DDD82CE71}" type="parTrans" cxnId="{0C8398FE-A41B-4F70-AB69-7D553F254D51}">
      <dgm:prSet/>
      <dgm:spPr/>
      <dgm:t>
        <a:bodyPr/>
        <a:lstStyle/>
        <a:p>
          <a:endParaRPr lang="es-PE" sz="1400"/>
        </a:p>
      </dgm:t>
    </dgm:pt>
    <dgm:pt modelId="{88B33A5A-24EE-4352-A758-5E066CBA110B}" type="sibTrans" cxnId="{0C8398FE-A41B-4F70-AB69-7D553F254D51}">
      <dgm:prSet/>
      <dgm:spPr/>
      <dgm:t>
        <a:bodyPr/>
        <a:lstStyle/>
        <a:p>
          <a:endParaRPr lang="es-PE" sz="1400"/>
        </a:p>
      </dgm:t>
    </dgm:pt>
    <dgm:pt modelId="{48489976-AF02-4119-82BE-0CA3AC45BC30}">
      <dgm:prSet phldrT="[Texto]" custT="1"/>
      <dgm:spPr/>
      <dgm:t>
        <a:bodyPr/>
        <a:lstStyle/>
        <a:p>
          <a:r>
            <a:rPr lang="es-ES_tradnl" sz="1400" dirty="0" smtClean="0"/>
            <a:t>Documento y cuadro </a:t>
          </a:r>
          <a:r>
            <a:rPr lang="es-ES_tradnl" sz="1400" dirty="0" smtClean="0"/>
            <a:t>comparativo entre herramientas y tecnologías disponibles a fin de seleccionar aquellas que se van a utilizar en el proyecto.</a:t>
          </a:r>
          <a:endParaRPr lang="es-PE" sz="1400" dirty="0"/>
        </a:p>
      </dgm:t>
    </dgm:pt>
    <dgm:pt modelId="{911D3380-A0E0-4794-9337-404C4FDFA698}" type="parTrans" cxnId="{AF948315-0BCA-43FA-A76E-D522956929CD}">
      <dgm:prSet/>
      <dgm:spPr/>
      <dgm:t>
        <a:bodyPr/>
        <a:lstStyle/>
        <a:p>
          <a:endParaRPr lang="es-PE" sz="1400"/>
        </a:p>
      </dgm:t>
    </dgm:pt>
    <dgm:pt modelId="{7399AB18-C66D-44DD-B197-6B848E0CCD22}" type="sibTrans" cxnId="{AF948315-0BCA-43FA-A76E-D522956929CD}">
      <dgm:prSet/>
      <dgm:spPr/>
      <dgm:t>
        <a:bodyPr/>
        <a:lstStyle/>
        <a:p>
          <a:endParaRPr lang="es-PE" sz="1400"/>
        </a:p>
      </dgm:t>
    </dgm:pt>
    <dgm:pt modelId="{B23FF221-BCE0-45A2-A8E7-C5839946C20A}">
      <dgm:prSet phldrT="[Texto]" custT="1"/>
      <dgm:spPr/>
      <dgm:t>
        <a:bodyPr/>
        <a:lstStyle/>
        <a:p>
          <a:r>
            <a:rPr lang="es-PE" sz="1400" b="1" dirty="0" smtClean="0"/>
            <a:t>RE6 para OE6</a:t>
          </a:r>
          <a:endParaRPr lang="es-PE" sz="1400" dirty="0"/>
        </a:p>
      </dgm:t>
    </dgm:pt>
    <dgm:pt modelId="{0B836B10-3008-49A0-9953-DA7A70F94A42}" type="parTrans" cxnId="{0ADDD00B-F355-4789-B807-DD8AE94C540B}">
      <dgm:prSet/>
      <dgm:spPr/>
      <dgm:t>
        <a:bodyPr/>
        <a:lstStyle/>
        <a:p>
          <a:endParaRPr lang="es-PE" sz="1400"/>
        </a:p>
      </dgm:t>
    </dgm:pt>
    <dgm:pt modelId="{72BA368A-C99C-4F12-AB14-C60EB61A6C3C}" type="sibTrans" cxnId="{0ADDD00B-F355-4789-B807-DD8AE94C540B}">
      <dgm:prSet/>
      <dgm:spPr/>
      <dgm:t>
        <a:bodyPr/>
        <a:lstStyle/>
        <a:p>
          <a:endParaRPr lang="es-PE" sz="1400"/>
        </a:p>
      </dgm:t>
    </dgm:pt>
    <dgm:pt modelId="{815CE41C-1510-4917-8F50-B9C240B00277}">
      <dgm:prSet phldrT="[Texto]" custT="1"/>
      <dgm:spPr/>
      <dgm:t>
        <a:bodyPr/>
        <a:lstStyle/>
        <a:p>
          <a:r>
            <a:rPr lang="es-PE" sz="1400" dirty="0" smtClean="0"/>
            <a:t>Producto software implementado.</a:t>
          </a:r>
          <a:endParaRPr lang="es-PE" sz="1400" dirty="0"/>
        </a:p>
      </dgm:t>
    </dgm:pt>
    <dgm:pt modelId="{178F5FFF-E060-4958-B7DD-CC6528E6D2E4}" type="parTrans" cxnId="{70CC366D-307A-4D0D-82E2-73E2840C4496}">
      <dgm:prSet/>
      <dgm:spPr/>
      <dgm:t>
        <a:bodyPr/>
        <a:lstStyle/>
        <a:p>
          <a:endParaRPr lang="es-PE" sz="1400"/>
        </a:p>
      </dgm:t>
    </dgm:pt>
    <dgm:pt modelId="{6BC83D8C-F00B-4A58-9FB1-33C98A8F5B50}" type="sibTrans" cxnId="{70CC366D-307A-4D0D-82E2-73E2840C4496}">
      <dgm:prSet/>
      <dgm:spPr/>
      <dgm:t>
        <a:bodyPr/>
        <a:lstStyle/>
        <a:p>
          <a:endParaRPr lang="es-PE" sz="1400"/>
        </a:p>
      </dgm:t>
    </dgm:pt>
    <dgm:pt modelId="{B329E14B-4171-468C-B617-C6F5AC90CCDD}" type="pres">
      <dgm:prSet presAssocID="{D1BC2852-F435-43FD-9978-51C6F465810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418B6DDD-C4B3-43B5-96E8-61CF12A96A9C}" type="pres">
      <dgm:prSet presAssocID="{E84173FC-3A9A-411E-9CA6-0C4FBEF0171C}" presName="linNode" presStyleCnt="0"/>
      <dgm:spPr/>
    </dgm:pt>
    <dgm:pt modelId="{A06528E6-100A-4976-B138-5E903706F02B}" type="pres">
      <dgm:prSet presAssocID="{E84173FC-3A9A-411E-9CA6-0C4FBEF0171C}" presName="parentText" presStyleLbl="node1" presStyleIdx="0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A36661D-72F7-4550-AEEF-C572017E5FE0}" type="pres">
      <dgm:prSet presAssocID="{E84173FC-3A9A-411E-9CA6-0C4FBEF0171C}" presName="descendantText" presStyleLbl="alignAccFollowNode1" presStyleIdx="0" presStyleCnt="6" custScaleX="13220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4EA5FA4-9353-4976-B8A4-CB94FE2F7C61}" type="pres">
      <dgm:prSet presAssocID="{8967AF39-84C1-4182-AD6B-9A2A62782D66}" presName="sp" presStyleCnt="0"/>
      <dgm:spPr/>
    </dgm:pt>
    <dgm:pt modelId="{0F3D93E0-74D3-4C74-B856-40239CD75A63}" type="pres">
      <dgm:prSet presAssocID="{435DC60F-67DF-4C3F-8884-A3E18B4F7F92}" presName="linNode" presStyleCnt="0"/>
      <dgm:spPr/>
    </dgm:pt>
    <dgm:pt modelId="{A075BA52-9E9E-49BC-B10D-54726DBFECBB}" type="pres">
      <dgm:prSet presAssocID="{435DC60F-67DF-4C3F-8884-A3E18B4F7F92}" presName="parentText" presStyleLbl="node1" presStyleIdx="1" presStyleCnt="6" custScaleX="27721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23E87A1-D0D6-46FD-AD18-592C1BD4BACE}" type="pres">
      <dgm:prSet presAssocID="{435DC60F-67DF-4C3F-8884-A3E18B4F7F92}" presName="descendantText" presStyleLbl="alignAccFollowNode1" presStyleIdx="1" presStyleCnt="6" custScaleX="132134" custScaleY="111236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4406B60-4895-4ACA-804A-44D2D6DD1F06}" type="pres">
      <dgm:prSet presAssocID="{5B8DBA47-F253-4642-A912-9735AD5EEEB1}" presName="sp" presStyleCnt="0"/>
      <dgm:spPr/>
    </dgm:pt>
    <dgm:pt modelId="{7DE8FA9F-AA4B-4607-AE35-6B36BE492EE9}" type="pres">
      <dgm:prSet presAssocID="{BB7FC414-5851-4AE2-B36B-DDDACD64A9D9}" presName="linNode" presStyleCnt="0"/>
      <dgm:spPr/>
    </dgm:pt>
    <dgm:pt modelId="{B3F5683C-6936-44A0-9206-6A2FB0D41DEA}" type="pres">
      <dgm:prSet presAssocID="{BB7FC414-5851-4AE2-B36B-DDDACD64A9D9}" presName="parentText" presStyleLbl="node1" presStyleIdx="2" presStyleCnt="6" custScaleX="28022" custScaleY="9435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FC1D999-AB59-46E9-9D86-EC2926324F27}" type="pres">
      <dgm:prSet presAssocID="{BB7FC414-5851-4AE2-B36B-DDDACD64A9D9}" presName="descendantText" presStyleLbl="alignAccFollowNode1" presStyleIdx="2" presStyleCnt="6" custScaleX="130731" custScaleY="10107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A68D2C7-9285-40A6-A497-CF1C007EA7A6}" type="pres">
      <dgm:prSet presAssocID="{97553316-DDF8-440A-B5C9-94195FA7519B}" presName="sp" presStyleCnt="0"/>
      <dgm:spPr/>
    </dgm:pt>
    <dgm:pt modelId="{5FE9DAD2-7D16-4148-9B3D-617CD87E9645}" type="pres">
      <dgm:prSet presAssocID="{C6A5E890-85A9-46DC-89A3-DAC2898CC317}" presName="linNode" presStyleCnt="0"/>
      <dgm:spPr/>
    </dgm:pt>
    <dgm:pt modelId="{5D93FB81-256D-417C-9473-A7133EA5EFFF}" type="pres">
      <dgm:prSet presAssocID="{C6A5E890-85A9-46DC-89A3-DAC2898CC317}" presName="parentText" presStyleLbl="node1" presStyleIdx="3" presStyleCnt="6" custScaleX="27721" custScaleY="99134" custLinFactNeighborY="4876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E6AA9730-C1F3-4EA4-B4B8-FC8BA901A561}" type="pres">
      <dgm:prSet presAssocID="{C6A5E890-85A9-46DC-89A3-DAC2898CC317}" presName="descendantText" presStyleLbl="alignAccFollowNode1" presStyleIdx="3" presStyleCnt="6" custScaleX="132134" custScaleY="129004" custLinFactNeighborY="594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ED19AD2-350B-4427-B8F7-D6B4F31D87C7}" type="pres">
      <dgm:prSet presAssocID="{262CB26B-55CA-4793-B88F-15B2B0207632}" presName="sp" presStyleCnt="0"/>
      <dgm:spPr/>
    </dgm:pt>
    <dgm:pt modelId="{ABD97109-2BFD-4875-B084-81D2D264567B}" type="pres">
      <dgm:prSet presAssocID="{0E4CBE44-A463-4F0C-A47D-5164B794EAEA}" presName="linNode" presStyleCnt="0"/>
      <dgm:spPr/>
    </dgm:pt>
    <dgm:pt modelId="{8A58B697-73FE-43B7-BCEA-3226F7839FCE}" type="pres">
      <dgm:prSet presAssocID="{0E4CBE44-A463-4F0C-A47D-5164B794EAEA}" presName="parentText" presStyleLbl="node1" presStyleIdx="4" presStyleCnt="6" custScaleX="27721" custLinFactNeighborY="182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B62193B-2F1D-4A91-B26C-671F94C83B03}" type="pres">
      <dgm:prSet presAssocID="{0E4CBE44-A463-4F0C-A47D-5164B794EAEA}" presName="descendantText" presStyleLbl="alignAccFollowNode1" presStyleIdx="4" presStyleCnt="6" custScaleX="131327" custLinFactNeighborY="755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F0A37E-3D8B-453F-9F5E-F609481D059A}" type="pres">
      <dgm:prSet presAssocID="{88B33A5A-24EE-4352-A758-5E066CBA110B}" presName="sp" presStyleCnt="0"/>
      <dgm:spPr/>
    </dgm:pt>
    <dgm:pt modelId="{15EB1617-723B-4A7F-A027-585FFED583C5}" type="pres">
      <dgm:prSet presAssocID="{B23FF221-BCE0-45A2-A8E7-C5839946C20A}" presName="linNode" presStyleCnt="0"/>
      <dgm:spPr/>
    </dgm:pt>
    <dgm:pt modelId="{05F5B675-A481-4090-9BE1-378A47821575}" type="pres">
      <dgm:prSet presAssocID="{B23FF221-BCE0-45A2-A8E7-C5839946C20A}" presName="parentText" presStyleLbl="node1" presStyleIdx="5" presStyleCnt="6" custScaleX="27721" custScaleY="8855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53FC30B-1580-48DA-9784-2477E53F72C0}" type="pres">
      <dgm:prSet presAssocID="{B23FF221-BCE0-45A2-A8E7-C5839946C20A}" presName="descendantText" presStyleLbl="alignAccFollowNode1" presStyleIdx="5" presStyleCnt="6" custScaleX="13226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ABC0621D-389E-4211-837D-0ACD7411F147}" srcId="{BB7FC414-5851-4AE2-B36B-DDDACD64A9D9}" destId="{B2C85D1F-2AD7-4FAF-B72E-7DCAE3F641E7}" srcOrd="0" destOrd="0" parTransId="{BE6E0EE1-C84E-4A25-AE9E-602039404834}" sibTransId="{3FFA2CD1-DA1D-47F7-9EB9-E9DE41BD974D}"/>
    <dgm:cxn modelId="{00A8D468-7F26-4D33-8EA4-06F38A253050}" type="presOf" srcId="{5954327B-41CB-4731-928E-E09CA110C67C}" destId="{123E87A1-D0D6-46FD-AD18-592C1BD4BACE}" srcOrd="0" destOrd="0" presId="urn:microsoft.com/office/officeart/2005/8/layout/vList5"/>
    <dgm:cxn modelId="{7D7A7F0B-E18A-4501-9656-BA66894742C8}" srcId="{D1BC2852-F435-43FD-9978-51C6F465810C}" destId="{435DC60F-67DF-4C3F-8884-A3E18B4F7F92}" srcOrd="1" destOrd="0" parTransId="{AEB3E601-F823-4601-9221-CF01ADE7D308}" sibTransId="{5B8DBA47-F253-4642-A912-9735AD5EEEB1}"/>
    <dgm:cxn modelId="{AF948315-0BCA-43FA-A76E-D522956929CD}" srcId="{0E4CBE44-A463-4F0C-A47D-5164B794EAEA}" destId="{48489976-AF02-4119-82BE-0CA3AC45BC30}" srcOrd="0" destOrd="0" parTransId="{911D3380-A0E0-4794-9337-404C4FDFA698}" sibTransId="{7399AB18-C66D-44DD-B197-6B848E0CCD22}"/>
    <dgm:cxn modelId="{07BC4F13-6868-4859-A4D3-52E8C6BD93FA}" srcId="{D1BC2852-F435-43FD-9978-51C6F465810C}" destId="{C6A5E890-85A9-46DC-89A3-DAC2898CC317}" srcOrd="3" destOrd="0" parTransId="{6E14D68F-C95C-455B-A2AA-F882F85CAACD}" sibTransId="{262CB26B-55CA-4793-B88F-15B2B0207632}"/>
    <dgm:cxn modelId="{250A2DAF-E62B-4B43-B928-0CE8C59120D4}" srcId="{C6A5E890-85A9-46DC-89A3-DAC2898CC317}" destId="{FB3ECE75-ACE6-4EB0-A89B-96C73221C952}" srcOrd="0" destOrd="0" parTransId="{65F4E920-87C7-4F0A-8053-4D3E911A2D28}" sibTransId="{A88C9F4E-FD8E-4EA3-9DC2-223C303C657E}"/>
    <dgm:cxn modelId="{94A268AA-575F-4FEB-972E-D12E9FDBACE9}" type="presOf" srcId="{74B08D14-3D69-4315-8054-C69D98914B47}" destId="{4A36661D-72F7-4550-AEEF-C572017E5FE0}" srcOrd="0" destOrd="0" presId="urn:microsoft.com/office/officeart/2005/8/layout/vList5"/>
    <dgm:cxn modelId="{0C8398FE-A41B-4F70-AB69-7D553F254D51}" srcId="{D1BC2852-F435-43FD-9978-51C6F465810C}" destId="{0E4CBE44-A463-4F0C-A47D-5164B794EAEA}" srcOrd="4" destOrd="0" parTransId="{6B562FBF-4A3E-44B0-9AF1-FB5DDD82CE71}" sibTransId="{88B33A5A-24EE-4352-A758-5E066CBA110B}"/>
    <dgm:cxn modelId="{0ADDD00B-F355-4789-B807-DD8AE94C540B}" srcId="{D1BC2852-F435-43FD-9978-51C6F465810C}" destId="{B23FF221-BCE0-45A2-A8E7-C5839946C20A}" srcOrd="5" destOrd="0" parTransId="{0B836B10-3008-49A0-9953-DA7A70F94A42}" sibTransId="{72BA368A-C99C-4F12-AB14-C60EB61A6C3C}"/>
    <dgm:cxn modelId="{41F31C33-7A40-442E-B30E-16C6C6E3437D}" type="presOf" srcId="{FB3ECE75-ACE6-4EB0-A89B-96C73221C952}" destId="{E6AA9730-C1F3-4EA4-B4B8-FC8BA901A561}" srcOrd="0" destOrd="0" presId="urn:microsoft.com/office/officeart/2005/8/layout/vList5"/>
    <dgm:cxn modelId="{3C216458-3CE0-4BC8-A425-4799717D5F2A}" srcId="{E84173FC-3A9A-411E-9CA6-0C4FBEF0171C}" destId="{74B08D14-3D69-4315-8054-C69D98914B47}" srcOrd="0" destOrd="0" parTransId="{31EE225E-AC08-4635-967C-3D10396DA8BE}" sibTransId="{DCF518B5-FB68-4F3A-9320-7CDB78127BF4}"/>
    <dgm:cxn modelId="{B30EA60E-B450-45A3-A4D3-997912F8A53F}" srcId="{435DC60F-67DF-4C3F-8884-A3E18B4F7F92}" destId="{5954327B-41CB-4731-928E-E09CA110C67C}" srcOrd="0" destOrd="0" parTransId="{D3A1AC1A-109A-4E54-A90D-A76D0DE4D84C}" sibTransId="{9FA31C40-84D2-4AE5-AF1C-C3F38C2CFB22}"/>
    <dgm:cxn modelId="{6893A667-0522-4047-BB1A-955FAA147DF4}" type="presOf" srcId="{815CE41C-1510-4917-8F50-B9C240B00277}" destId="{453FC30B-1580-48DA-9784-2477E53F72C0}" srcOrd="0" destOrd="0" presId="urn:microsoft.com/office/officeart/2005/8/layout/vList5"/>
    <dgm:cxn modelId="{B14A061E-C16C-45CC-AA1E-C58718C9D87D}" srcId="{D1BC2852-F435-43FD-9978-51C6F465810C}" destId="{BB7FC414-5851-4AE2-B36B-DDDACD64A9D9}" srcOrd="2" destOrd="0" parTransId="{2EAAC6FF-62FD-4BD2-89CF-43C3F1CBB8E7}" sibTransId="{97553316-DDF8-440A-B5C9-94195FA7519B}"/>
    <dgm:cxn modelId="{9EDFD480-E77E-4CA0-98A6-E171877FA756}" type="presOf" srcId="{D1BC2852-F435-43FD-9978-51C6F465810C}" destId="{B329E14B-4171-468C-B617-C6F5AC90CCDD}" srcOrd="0" destOrd="0" presId="urn:microsoft.com/office/officeart/2005/8/layout/vList5"/>
    <dgm:cxn modelId="{979798E0-124C-41C6-BC30-37852CB78A43}" type="presOf" srcId="{E84173FC-3A9A-411E-9CA6-0C4FBEF0171C}" destId="{A06528E6-100A-4976-B138-5E903706F02B}" srcOrd="0" destOrd="0" presId="urn:microsoft.com/office/officeart/2005/8/layout/vList5"/>
    <dgm:cxn modelId="{EE967C7F-F20E-4C94-9CBA-1598056CA94D}" srcId="{D1BC2852-F435-43FD-9978-51C6F465810C}" destId="{E84173FC-3A9A-411E-9CA6-0C4FBEF0171C}" srcOrd="0" destOrd="0" parTransId="{FB354760-7635-4556-9247-B61E778E32E4}" sibTransId="{8967AF39-84C1-4182-AD6B-9A2A62782D66}"/>
    <dgm:cxn modelId="{70CC366D-307A-4D0D-82E2-73E2840C4496}" srcId="{B23FF221-BCE0-45A2-A8E7-C5839946C20A}" destId="{815CE41C-1510-4917-8F50-B9C240B00277}" srcOrd="0" destOrd="0" parTransId="{178F5FFF-E060-4958-B7DD-CC6528E6D2E4}" sibTransId="{6BC83D8C-F00B-4A58-9FB1-33C98A8F5B50}"/>
    <dgm:cxn modelId="{A19E6D54-6EF5-47F9-8F87-6A1BB8295D21}" type="presOf" srcId="{0E4CBE44-A463-4F0C-A47D-5164B794EAEA}" destId="{8A58B697-73FE-43B7-BCEA-3226F7839FCE}" srcOrd="0" destOrd="0" presId="urn:microsoft.com/office/officeart/2005/8/layout/vList5"/>
    <dgm:cxn modelId="{DD1FF2A5-46E6-4DF2-B0A6-29D0983FB9B9}" type="presOf" srcId="{BB7FC414-5851-4AE2-B36B-DDDACD64A9D9}" destId="{B3F5683C-6936-44A0-9206-6A2FB0D41DEA}" srcOrd="0" destOrd="0" presId="urn:microsoft.com/office/officeart/2005/8/layout/vList5"/>
    <dgm:cxn modelId="{AB839986-1221-4C18-89C8-D041E3E76832}" type="presOf" srcId="{B2C85D1F-2AD7-4FAF-B72E-7DCAE3F641E7}" destId="{AFC1D999-AB59-46E9-9D86-EC2926324F27}" srcOrd="0" destOrd="0" presId="urn:microsoft.com/office/officeart/2005/8/layout/vList5"/>
    <dgm:cxn modelId="{9C319762-93BF-4E2D-9425-4BF390112FC8}" type="presOf" srcId="{B23FF221-BCE0-45A2-A8E7-C5839946C20A}" destId="{05F5B675-A481-4090-9BE1-378A47821575}" srcOrd="0" destOrd="0" presId="urn:microsoft.com/office/officeart/2005/8/layout/vList5"/>
    <dgm:cxn modelId="{7D87DE89-FE1B-4108-B770-5BDB84C63693}" type="presOf" srcId="{C6A5E890-85A9-46DC-89A3-DAC2898CC317}" destId="{5D93FB81-256D-417C-9473-A7133EA5EFFF}" srcOrd="0" destOrd="0" presId="urn:microsoft.com/office/officeart/2005/8/layout/vList5"/>
    <dgm:cxn modelId="{6C9FBF78-0527-4BE4-B329-F537FE91A626}" type="presOf" srcId="{48489976-AF02-4119-82BE-0CA3AC45BC30}" destId="{FB62193B-2F1D-4A91-B26C-671F94C83B03}" srcOrd="0" destOrd="0" presId="urn:microsoft.com/office/officeart/2005/8/layout/vList5"/>
    <dgm:cxn modelId="{14461D80-6D8E-4B59-9FAD-6B797389ECDD}" type="presOf" srcId="{435DC60F-67DF-4C3F-8884-A3E18B4F7F92}" destId="{A075BA52-9E9E-49BC-B10D-54726DBFECBB}" srcOrd="0" destOrd="0" presId="urn:microsoft.com/office/officeart/2005/8/layout/vList5"/>
    <dgm:cxn modelId="{844FD6B1-8118-4238-8D19-D0C86AB1B224}" type="presParOf" srcId="{B329E14B-4171-468C-B617-C6F5AC90CCDD}" destId="{418B6DDD-C4B3-43B5-96E8-61CF12A96A9C}" srcOrd="0" destOrd="0" presId="urn:microsoft.com/office/officeart/2005/8/layout/vList5"/>
    <dgm:cxn modelId="{7C25967F-4F25-4BB0-8263-25D3A942D02F}" type="presParOf" srcId="{418B6DDD-C4B3-43B5-96E8-61CF12A96A9C}" destId="{A06528E6-100A-4976-B138-5E903706F02B}" srcOrd="0" destOrd="0" presId="urn:microsoft.com/office/officeart/2005/8/layout/vList5"/>
    <dgm:cxn modelId="{710BBBFA-E7BD-488E-9682-4F069E1D37A3}" type="presParOf" srcId="{418B6DDD-C4B3-43B5-96E8-61CF12A96A9C}" destId="{4A36661D-72F7-4550-AEEF-C572017E5FE0}" srcOrd="1" destOrd="0" presId="urn:microsoft.com/office/officeart/2005/8/layout/vList5"/>
    <dgm:cxn modelId="{D4C047C2-7BF6-49C4-9D5A-BAC01CE5761D}" type="presParOf" srcId="{B329E14B-4171-468C-B617-C6F5AC90CCDD}" destId="{A4EA5FA4-9353-4976-B8A4-CB94FE2F7C61}" srcOrd="1" destOrd="0" presId="urn:microsoft.com/office/officeart/2005/8/layout/vList5"/>
    <dgm:cxn modelId="{4931FD54-C438-42B6-BDCC-21C31AB304B1}" type="presParOf" srcId="{B329E14B-4171-468C-B617-C6F5AC90CCDD}" destId="{0F3D93E0-74D3-4C74-B856-40239CD75A63}" srcOrd="2" destOrd="0" presId="urn:microsoft.com/office/officeart/2005/8/layout/vList5"/>
    <dgm:cxn modelId="{6D2B0E54-1DAF-49FF-BD70-99EAAFDF424E}" type="presParOf" srcId="{0F3D93E0-74D3-4C74-B856-40239CD75A63}" destId="{A075BA52-9E9E-49BC-B10D-54726DBFECBB}" srcOrd="0" destOrd="0" presId="urn:microsoft.com/office/officeart/2005/8/layout/vList5"/>
    <dgm:cxn modelId="{7EF5B5DA-D7A6-4E08-A613-462CEBEA782F}" type="presParOf" srcId="{0F3D93E0-74D3-4C74-B856-40239CD75A63}" destId="{123E87A1-D0D6-46FD-AD18-592C1BD4BACE}" srcOrd="1" destOrd="0" presId="urn:microsoft.com/office/officeart/2005/8/layout/vList5"/>
    <dgm:cxn modelId="{F0750CBB-61D1-4AE1-9BD7-815E9BACE0CC}" type="presParOf" srcId="{B329E14B-4171-468C-B617-C6F5AC90CCDD}" destId="{B4406B60-4895-4ACA-804A-44D2D6DD1F06}" srcOrd="3" destOrd="0" presId="urn:microsoft.com/office/officeart/2005/8/layout/vList5"/>
    <dgm:cxn modelId="{59BB1138-0894-48C3-8DF5-D6289EAB6CBF}" type="presParOf" srcId="{B329E14B-4171-468C-B617-C6F5AC90CCDD}" destId="{7DE8FA9F-AA4B-4607-AE35-6B36BE492EE9}" srcOrd="4" destOrd="0" presId="urn:microsoft.com/office/officeart/2005/8/layout/vList5"/>
    <dgm:cxn modelId="{2912107F-20C3-4B29-8BE8-BB5739EBCE04}" type="presParOf" srcId="{7DE8FA9F-AA4B-4607-AE35-6B36BE492EE9}" destId="{B3F5683C-6936-44A0-9206-6A2FB0D41DEA}" srcOrd="0" destOrd="0" presId="urn:microsoft.com/office/officeart/2005/8/layout/vList5"/>
    <dgm:cxn modelId="{97E14A6C-594D-4434-85A2-F59926E7FF8B}" type="presParOf" srcId="{7DE8FA9F-AA4B-4607-AE35-6B36BE492EE9}" destId="{AFC1D999-AB59-46E9-9D86-EC2926324F27}" srcOrd="1" destOrd="0" presId="urn:microsoft.com/office/officeart/2005/8/layout/vList5"/>
    <dgm:cxn modelId="{E106E149-9756-4E5F-9A06-1A994DC4AB9B}" type="presParOf" srcId="{B329E14B-4171-468C-B617-C6F5AC90CCDD}" destId="{8A68D2C7-9285-40A6-A497-CF1C007EA7A6}" srcOrd="5" destOrd="0" presId="urn:microsoft.com/office/officeart/2005/8/layout/vList5"/>
    <dgm:cxn modelId="{B5D49CD7-CD1C-405F-B3BC-D19F89A98347}" type="presParOf" srcId="{B329E14B-4171-468C-B617-C6F5AC90CCDD}" destId="{5FE9DAD2-7D16-4148-9B3D-617CD87E9645}" srcOrd="6" destOrd="0" presId="urn:microsoft.com/office/officeart/2005/8/layout/vList5"/>
    <dgm:cxn modelId="{58A5EEC4-33FB-4098-8D9D-9AB53829EDE5}" type="presParOf" srcId="{5FE9DAD2-7D16-4148-9B3D-617CD87E9645}" destId="{5D93FB81-256D-417C-9473-A7133EA5EFFF}" srcOrd="0" destOrd="0" presId="urn:microsoft.com/office/officeart/2005/8/layout/vList5"/>
    <dgm:cxn modelId="{9A596974-9096-4E86-8BC8-BB4CFF0766BE}" type="presParOf" srcId="{5FE9DAD2-7D16-4148-9B3D-617CD87E9645}" destId="{E6AA9730-C1F3-4EA4-B4B8-FC8BA901A561}" srcOrd="1" destOrd="0" presId="urn:microsoft.com/office/officeart/2005/8/layout/vList5"/>
    <dgm:cxn modelId="{EE7812E6-1004-4A76-BEE7-390DE7B45AAB}" type="presParOf" srcId="{B329E14B-4171-468C-B617-C6F5AC90CCDD}" destId="{9ED19AD2-350B-4427-B8F7-D6B4F31D87C7}" srcOrd="7" destOrd="0" presId="urn:microsoft.com/office/officeart/2005/8/layout/vList5"/>
    <dgm:cxn modelId="{A0E6E1AE-D07D-4130-ACF6-1B4377EB6FB8}" type="presParOf" srcId="{B329E14B-4171-468C-B617-C6F5AC90CCDD}" destId="{ABD97109-2BFD-4875-B084-81D2D264567B}" srcOrd="8" destOrd="0" presId="urn:microsoft.com/office/officeart/2005/8/layout/vList5"/>
    <dgm:cxn modelId="{2864B6C1-3323-4934-9BBA-E0F6C3AF2877}" type="presParOf" srcId="{ABD97109-2BFD-4875-B084-81D2D264567B}" destId="{8A58B697-73FE-43B7-BCEA-3226F7839FCE}" srcOrd="0" destOrd="0" presId="urn:microsoft.com/office/officeart/2005/8/layout/vList5"/>
    <dgm:cxn modelId="{338D80A9-3BBE-49A8-ABBB-5C2E733DAC90}" type="presParOf" srcId="{ABD97109-2BFD-4875-B084-81D2D264567B}" destId="{FB62193B-2F1D-4A91-B26C-671F94C83B03}" srcOrd="1" destOrd="0" presId="urn:microsoft.com/office/officeart/2005/8/layout/vList5"/>
    <dgm:cxn modelId="{FB9A8CAA-3E23-4FB8-BF26-077247568E34}" type="presParOf" srcId="{B329E14B-4171-468C-B617-C6F5AC90CCDD}" destId="{F0F0A37E-3D8B-453F-9F5E-F609481D059A}" srcOrd="9" destOrd="0" presId="urn:microsoft.com/office/officeart/2005/8/layout/vList5"/>
    <dgm:cxn modelId="{A79F550C-DF7C-47B0-8D55-6418819D2A07}" type="presParOf" srcId="{B329E14B-4171-468C-B617-C6F5AC90CCDD}" destId="{15EB1617-723B-4A7F-A027-585FFED583C5}" srcOrd="10" destOrd="0" presId="urn:microsoft.com/office/officeart/2005/8/layout/vList5"/>
    <dgm:cxn modelId="{E4AAE838-360E-4D64-B2DC-172A44E6C517}" type="presParOf" srcId="{15EB1617-723B-4A7F-A027-585FFED583C5}" destId="{05F5B675-A481-4090-9BE1-378A47821575}" srcOrd="0" destOrd="0" presId="urn:microsoft.com/office/officeart/2005/8/layout/vList5"/>
    <dgm:cxn modelId="{920D5DD4-E747-4B7E-BA98-65B84B42FB07}" type="presParOf" srcId="{15EB1617-723B-4A7F-A027-585FFED583C5}" destId="{453FC30B-1580-48DA-9784-2477E53F72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F879B-3619-4F9E-B6B4-E2A520583F62}">
      <dsp:nvSpPr>
        <dsp:cNvPr id="0" name=""/>
        <dsp:cNvSpPr/>
      </dsp:nvSpPr>
      <dsp:spPr>
        <a:xfrm>
          <a:off x="0" y="108011"/>
          <a:ext cx="4680520" cy="468052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F8A24-5FC7-40FC-8830-4A480848B005}">
      <dsp:nvSpPr>
        <dsp:cNvPr id="0" name=""/>
        <dsp:cNvSpPr/>
      </dsp:nvSpPr>
      <dsp:spPr>
        <a:xfrm>
          <a:off x="304233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Medios de comunicación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503639"/>
        <a:ext cx="1689420" cy="1689420"/>
      </dsp:txXfrm>
    </dsp:sp>
    <dsp:sp modelId="{95B9BF11-854D-45C4-B046-E30BC630DC36}">
      <dsp:nvSpPr>
        <dsp:cNvPr id="0" name=""/>
        <dsp:cNvSpPr/>
      </dsp:nvSpPr>
      <dsp:spPr>
        <a:xfrm>
          <a:off x="2504078" y="412245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Publicitar servicios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503639"/>
        <a:ext cx="1689420" cy="1689420"/>
      </dsp:txXfrm>
    </dsp:sp>
    <dsp:sp modelId="{D87024B9-5EE4-4C22-B59E-DFFCB1C8FC70}">
      <dsp:nvSpPr>
        <dsp:cNvPr id="0" name=""/>
        <dsp:cNvSpPr/>
      </dsp:nvSpPr>
      <dsp:spPr>
        <a:xfrm>
          <a:off x="304233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361437"/>
            <a:satOff val="-7560"/>
            <a:lumOff val="420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Confianza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395627" y="2703484"/>
        <a:ext cx="1689420" cy="1689420"/>
      </dsp:txXfrm>
    </dsp:sp>
    <dsp:sp modelId="{D6D9EDA0-A779-4261-AB5C-40EA39DC70F9}">
      <dsp:nvSpPr>
        <dsp:cNvPr id="0" name=""/>
        <dsp:cNvSpPr/>
      </dsp:nvSpPr>
      <dsp:spPr>
        <a:xfrm>
          <a:off x="2504078" y="2612090"/>
          <a:ext cx="1872208" cy="1872208"/>
        </a:xfrm>
        <a:prstGeom prst="roundRect">
          <a:avLst/>
        </a:prstGeom>
        <a:solidFill>
          <a:schemeClr val="accent1">
            <a:shade val="50000"/>
            <a:hueOff val="180719"/>
            <a:satOff val="-3780"/>
            <a:lumOff val="210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>
              <a:latin typeface="Arial"/>
              <a:ea typeface="+mn-ea"/>
              <a:cs typeface="+mn-cs"/>
            </a:rPr>
            <a:t>Forma de contacto y ubicación</a:t>
          </a:r>
          <a:endParaRPr lang="es-PE" sz="1800" kern="1200" dirty="0">
            <a:latin typeface="Arial"/>
            <a:ea typeface="+mn-ea"/>
            <a:cs typeface="+mn-cs"/>
          </a:endParaRPr>
        </a:p>
      </dsp:txBody>
      <dsp:txXfrm>
        <a:off x="2595472" y="2703484"/>
        <a:ext cx="1689420" cy="1689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327746"/>
          <a:ext cx="813690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Elaborar el caso de negocio de la solución planteada. 	</a:t>
          </a:r>
          <a:endParaRPr lang="es-PE" sz="1600" kern="1200" dirty="0"/>
        </a:p>
      </dsp:txBody>
      <dsp:txXfrm>
        <a:off x="0" y="327746"/>
        <a:ext cx="8136904" cy="756000"/>
      </dsp:txXfrm>
    </dsp:sp>
    <dsp:sp modelId="{15417C44-1630-41CC-AC5B-95723803EAAC}">
      <dsp:nvSpPr>
        <dsp:cNvPr id="0" name=""/>
        <dsp:cNvSpPr/>
      </dsp:nvSpPr>
      <dsp:spPr>
        <a:xfrm>
          <a:off x="406845" y="325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1 [OE1]</a:t>
          </a:r>
          <a:endParaRPr lang="es-PE" sz="2000" b="1" kern="1200" dirty="0"/>
        </a:p>
      </dsp:txBody>
      <dsp:txXfrm>
        <a:off x="435666" y="61367"/>
        <a:ext cx="5638190" cy="532758"/>
      </dsp:txXfrm>
    </dsp:sp>
    <dsp:sp modelId="{3C682040-43AF-4BE8-950E-E13003E6C6C7}">
      <dsp:nvSpPr>
        <dsp:cNvPr id="0" name=""/>
        <dsp:cNvSpPr/>
      </dsp:nvSpPr>
      <dsp:spPr>
        <a:xfrm>
          <a:off x="0" y="1486946"/>
          <a:ext cx="8136904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Definir las reglas y políticas de negocio que deben cumplir todos los actores involucrados.</a:t>
          </a:r>
          <a:endParaRPr lang="es-PE" sz="1600" kern="1200" dirty="0"/>
        </a:p>
      </dsp:txBody>
      <dsp:txXfrm>
        <a:off x="0" y="1486946"/>
        <a:ext cx="8136904" cy="960750"/>
      </dsp:txXfrm>
    </dsp:sp>
    <dsp:sp modelId="{501DDC76-9B9F-4697-8027-10EB121BC8A9}">
      <dsp:nvSpPr>
        <dsp:cNvPr id="0" name=""/>
        <dsp:cNvSpPr/>
      </dsp:nvSpPr>
      <dsp:spPr>
        <a:xfrm>
          <a:off x="406845" y="119174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2 [OE2]</a:t>
          </a:r>
          <a:endParaRPr lang="es-PE" sz="2000" b="1" kern="1200" dirty="0"/>
        </a:p>
      </dsp:txBody>
      <dsp:txXfrm>
        <a:off x="435666" y="1220567"/>
        <a:ext cx="5638190" cy="532758"/>
      </dsp:txXfrm>
    </dsp:sp>
    <dsp:sp modelId="{FC04ED5C-48CE-49A3-98DF-4CA3B004B014}">
      <dsp:nvSpPr>
        <dsp:cNvPr id="0" name=""/>
        <dsp:cNvSpPr/>
      </dsp:nvSpPr>
      <dsp:spPr>
        <a:xfrm>
          <a:off x="0" y="2850896"/>
          <a:ext cx="8136904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416560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Modelar los procesos de negocios que serán soportados por la solución planteada. </a:t>
          </a:r>
          <a:r>
            <a:rPr lang="es-MX" sz="1600" kern="1200" dirty="0" smtClean="0"/>
            <a:t>Dichos procesos deberán ser los siguientes:</a:t>
          </a:r>
          <a:br>
            <a:rPr lang="es-MX" sz="1600" kern="1200" dirty="0" smtClean="0"/>
          </a:br>
          <a:r>
            <a:rPr lang="es-MX" sz="1600" kern="1200" dirty="0" smtClean="0"/>
            <a:t>   a. </a:t>
          </a:r>
          <a:r>
            <a:rPr lang="es-ES" sz="1600" kern="1200" dirty="0" smtClean="0"/>
            <a:t>Proceso General – Macroproceso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r>
            <a:rPr lang="es-MX" sz="1600" kern="1200" dirty="0" smtClean="0"/>
            <a:t>   b. Registro de clientes y proveedores</a:t>
          </a:r>
          <a:br>
            <a:rPr lang="es-MX" sz="1600" kern="1200" dirty="0" smtClean="0"/>
          </a:br>
          <a:r>
            <a:rPr lang="es-MX" sz="1600" kern="1200" dirty="0" smtClean="0"/>
            <a:t>   c. Búsqueda y selección de proveedores</a:t>
          </a:r>
          <a:br>
            <a:rPr lang="es-MX" sz="1600" kern="1200" dirty="0" smtClean="0"/>
          </a:br>
          <a:r>
            <a:rPr lang="es-MX" sz="1600" kern="1200" dirty="0" smtClean="0"/>
            <a:t>   d. Recarga de leads y habilitación de proveedores</a:t>
          </a:r>
          <a:br>
            <a:rPr lang="es-MX" sz="1600" kern="1200" dirty="0" smtClean="0"/>
          </a:br>
          <a:r>
            <a:rPr lang="es-MX" sz="1600" kern="1200" dirty="0" smtClean="0"/>
            <a:t>   e. </a:t>
          </a:r>
          <a:r>
            <a:rPr lang="es-ES" sz="1600" kern="1200" dirty="0" smtClean="0"/>
            <a:t>Cierre y retroalimentación (post-servicio)</a:t>
          </a:r>
          <a:endParaRPr lang="es-PE" sz="1600" kern="1200" dirty="0"/>
        </a:p>
      </dsp:txBody>
      <dsp:txXfrm>
        <a:off x="0" y="2850896"/>
        <a:ext cx="8136904" cy="2016000"/>
      </dsp:txXfrm>
    </dsp:sp>
    <dsp:sp modelId="{E74DBF66-3AE1-4F14-A029-A5F2D0C36F78}">
      <dsp:nvSpPr>
        <dsp:cNvPr id="0" name=""/>
        <dsp:cNvSpPr/>
      </dsp:nvSpPr>
      <dsp:spPr>
        <a:xfrm>
          <a:off x="406845" y="2555696"/>
          <a:ext cx="56958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3 [OE3]</a:t>
          </a:r>
          <a:endParaRPr lang="es-PE" sz="2000" b="1" kern="1200" dirty="0"/>
        </a:p>
      </dsp:txBody>
      <dsp:txXfrm>
        <a:off x="435666" y="2584517"/>
        <a:ext cx="5638190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856A0-C8B1-4244-B645-C266926A0AAB}">
      <dsp:nvSpPr>
        <dsp:cNvPr id="0" name=""/>
        <dsp:cNvSpPr/>
      </dsp:nvSpPr>
      <dsp:spPr>
        <a:xfrm>
          <a:off x="0" y="273603"/>
          <a:ext cx="8136904" cy="228379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Implementar un proceso de búsqueda para la asignación automática de los mejores proveedores al cliente basada en el algoritmo Tabú </a:t>
          </a:r>
          <a:r>
            <a:rPr lang="es-MX" sz="1600" kern="1200" dirty="0" smtClean="0"/>
            <a:t>considerando los siguientes factores:</a:t>
          </a:r>
          <a:br>
            <a:rPr lang="es-MX" sz="1600" kern="1200" dirty="0" smtClean="0"/>
          </a:br>
          <a:r>
            <a:rPr lang="es-MX" sz="1600" kern="1200" dirty="0" smtClean="0"/>
            <a:t>   a. Tipos de servicios requeridos por el cliente.</a:t>
          </a:r>
          <a:br>
            <a:rPr lang="es-MX" sz="1600" kern="1200" dirty="0" smtClean="0"/>
          </a:br>
          <a:r>
            <a:rPr lang="es-MX" sz="1600" kern="1200" dirty="0" smtClean="0"/>
            <a:t>   b. Servicios brindados por los proveedores.</a:t>
          </a:r>
          <a:br>
            <a:rPr lang="es-MX" sz="1600" kern="1200" dirty="0" smtClean="0"/>
          </a:br>
          <a:r>
            <a:rPr lang="es-MX" sz="1600" kern="1200" dirty="0" smtClean="0"/>
            <a:t>   c. Distanciamiento entre proveedores y cliente.</a:t>
          </a:r>
          <a:br>
            <a:rPr lang="es-MX" sz="1600" kern="1200" dirty="0" smtClean="0"/>
          </a:br>
          <a:r>
            <a:rPr lang="es-MX" sz="1600" kern="1200" dirty="0" smtClean="0"/>
            <a:t>   d. Puntuación promedio del proveedor, según la calificación de los   </a:t>
          </a:r>
          <a:br>
            <a:rPr lang="es-MX" sz="1600" kern="1200" dirty="0" smtClean="0"/>
          </a:br>
          <a:r>
            <a:rPr lang="es-MX" sz="1600" kern="1200" dirty="0" smtClean="0"/>
            <a:t>       clientes por trabajos anteriores.</a:t>
          </a:r>
          <a:br>
            <a:rPr lang="es-MX" sz="1600" kern="1200" dirty="0" smtClean="0"/>
          </a:br>
          <a:r>
            <a:rPr lang="es-MX" sz="1600" kern="1200" dirty="0" smtClean="0"/>
            <a:t>   e. Cumplimiento por parte del proveedor de las reglas de negocio.</a:t>
          </a:r>
          <a:endParaRPr lang="es-PE" sz="1600" kern="1200" dirty="0"/>
        </a:p>
      </dsp:txBody>
      <dsp:txXfrm>
        <a:off x="0" y="273603"/>
        <a:ext cx="8136904" cy="2283792"/>
      </dsp:txXfrm>
    </dsp:sp>
    <dsp:sp modelId="{15417C44-1630-41CC-AC5B-95723803EAAC}">
      <dsp:nvSpPr>
        <dsp:cNvPr id="0" name=""/>
        <dsp:cNvSpPr/>
      </dsp:nvSpPr>
      <dsp:spPr>
        <a:xfrm>
          <a:off x="406845" y="7923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4 [OE4]</a:t>
          </a:r>
          <a:endParaRPr lang="es-PE" sz="2000" b="1" kern="1200" dirty="0"/>
        </a:p>
      </dsp:txBody>
      <dsp:txXfrm>
        <a:off x="432784" y="33862"/>
        <a:ext cx="5643954" cy="479482"/>
      </dsp:txXfrm>
    </dsp:sp>
    <dsp:sp modelId="{3C682040-43AF-4BE8-950E-E13003E6C6C7}">
      <dsp:nvSpPr>
        <dsp:cNvPr id="0" name=""/>
        <dsp:cNvSpPr/>
      </dsp:nvSpPr>
      <dsp:spPr>
        <a:xfrm>
          <a:off x="0" y="2920276"/>
          <a:ext cx="8136904" cy="8996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600" kern="1200" dirty="0" smtClean="0"/>
            <a:t>Realizar un análisis comparativo de herramientas tecnológicas y adoptar las que mejor se adecuen a los requerimientos del sistema.</a:t>
          </a:r>
          <a:r>
            <a:rPr lang="es-MX" sz="1600" kern="1200" dirty="0" smtClean="0"/>
            <a:t/>
          </a:r>
          <a:br>
            <a:rPr lang="es-MX" sz="1600" kern="1200" dirty="0" smtClean="0"/>
          </a:br>
          <a:endParaRPr lang="es-PE" sz="1600" kern="1200" dirty="0"/>
        </a:p>
      </dsp:txBody>
      <dsp:txXfrm>
        <a:off x="0" y="2920276"/>
        <a:ext cx="8136904" cy="899613"/>
      </dsp:txXfrm>
    </dsp:sp>
    <dsp:sp modelId="{501DDC76-9B9F-4697-8027-10EB121BC8A9}">
      <dsp:nvSpPr>
        <dsp:cNvPr id="0" name=""/>
        <dsp:cNvSpPr/>
      </dsp:nvSpPr>
      <dsp:spPr>
        <a:xfrm>
          <a:off x="406845" y="2654596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5 [OE5]</a:t>
          </a:r>
          <a:endParaRPr lang="es-PE" sz="2000" b="1" kern="1200" dirty="0"/>
        </a:p>
      </dsp:txBody>
      <dsp:txXfrm>
        <a:off x="432784" y="2680535"/>
        <a:ext cx="5643954" cy="479482"/>
      </dsp:txXfrm>
    </dsp:sp>
    <dsp:sp modelId="{FC04ED5C-48CE-49A3-98DF-4CA3B004B014}">
      <dsp:nvSpPr>
        <dsp:cNvPr id="0" name=""/>
        <dsp:cNvSpPr/>
      </dsp:nvSpPr>
      <dsp:spPr>
        <a:xfrm>
          <a:off x="0" y="4182769"/>
          <a:ext cx="8136904" cy="70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1514" tIns="270764" rIns="6315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smtClean="0"/>
            <a:t>Implementación de la solución.</a:t>
          </a:r>
          <a:endParaRPr lang="es-PE" sz="1600" kern="1200" dirty="0"/>
        </a:p>
      </dsp:txBody>
      <dsp:txXfrm>
        <a:off x="0" y="4182769"/>
        <a:ext cx="8136904" cy="708750"/>
      </dsp:txXfrm>
    </dsp:sp>
    <dsp:sp modelId="{E74DBF66-3AE1-4F14-A029-A5F2D0C36F78}">
      <dsp:nvSpPr>
        <dsp:cNvPr id="0" name=""/>
        <dsp:cNvSpPr/>
      </dsp:nvSpPr>
      <dsp:spPr>
        <a:xfrm>
          <a:off x="406845" y="3917089"/>
          <a:ext cx="5695832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89" tIns="0" rIns="21528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/>
            <a:t>Objetivo Específico 6 [OE6]</a:t>
          </a:r>
          <a:endParaRPr lang="es-PE" sz="2000" b="1" kern="1200" dirty="0"/>
        </a:p>
      </dsp:txBody>
      <dsp:txXfrm>
        <a:off x="432784" y="3943028"/>
        <a:ext cx="5643954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661D-72F7-4550-AEEF-C572017E5FE0}">
      <dsp:nvSpPr>
        <dsp:cNvPr id="0" name=""/>
        <dsp:cNvSpPr/>
      </dsp:nvSpPr>
      <dsp:spPr>
        <a:xfrm rot="5400000">
          <a:off x="4187343" y="-3065486"/>
          <a:ext cx="650181" cy="694555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Documento que contiene la descripción del caso de negocio.</a:t>
          </a:r>
          <a:endParaRPr lang="es-PE" sz="1400" kern="1200" dirty="0"/>
        </a:p>
      </dsp:txBody>
      <dsp:txXfrm rot="-5400000">
        <a:off x="1039658" y="113938"/>
        <a:ext cx="6913814" cy="586703"/>
      </dsp:txXfrm>
    </dsp:sp>
    <dsp:sp modelId="{A06528E6-100A-4976-B138-5E903706F02B}">
      <dsp:nvSpPr>
        <dsp:cNvPr id="0" name=""/>
        <dsp:cNvSpPr/>
      </dsp:nvSpPr>
      <dsp:spPr>
        <a:xfrm>
          <a:off x="220443" y="926"/>
          <a:ext cx="819213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RE1 para OE1</a:t>
          </a:r>
          <a:endParaRPr lang="es-PE" sz="1400" b="1" kern="1200" dirty="0"/>
        </a:p>
      </dsp:txBody>
      <dsp:txXfrm>
        <a:off x="260117" y="40600"/>
        <a:ext cx="739865" cy="733379"/>
      </dsp:txXfrm>
    </dsp:sp>
    <dsp:sp modelId="{123E87A1-D0D6-46FD-AD18-592C1BD4BACE}">
      <dsp:nvSpPr>
        <dsp:cNvPr id="0" name=""/>
        <dsp:cNvSpPr/>
      </dsp:nvSpPr>
      <dsp:spPr>
        <a:xfrm rot="5400000">
          <a:off x="4149003" y="-2210310"/>
          <a:ext cx="723236" cy="694192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y describe todas las reglas y políticas de negocio que deben ser cumplidas por </a:t>
          </a:r>
          <a:r>
            <a:rPr lang="es-ES" sz="1400" kern="1200" dirty="0" smtClean="0"/>
            <a:t>clientes, proveedores y suministradores </a:t>
          </a:r>
          <a:r>
            <a:rPr lang="es-PE" sz="1400" kern="1200" dirty="0" smtClean="0"/>
            <a:t>a fin de poder llevar a cabo el caso de negocio.</a:t>
          </a:r>
          <a:endParaRPr lang="es-PE" sz="1400" kern="1200" dirty="0"/>
        </a:p>
      </dsp:txBody>
      <dsp:txXfrm rot="-5400000">
        <a:off x="1039658" y="934340"/>
        <a:ext cx="6906623" cy="652626"/>
      </dsp:txXfrm>
    </dsp:sp>
    <dsp:sp modelId="{A075BA52-9E9E-49BC-B10D-54726DBFECBB}">
      <dsp:nvSpPr>
        <dsp:cNvPr id="0" name=""/>
        <dsp:cNvSpPr/>
      </dsp:nvSpPr>
      <dsp:spPr>
        <a:xfrm>
          <a:off x="220443" y="854290"/>
          <a:ext cx="819213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RE2 para OE2</a:t>
          </a:r>
          <a:endParaRPr lang="es-PE" sz="1400" kern="1200" dirty="0"/>
        </a:p>
      </dsp:txBody>
      <dsp:txXfrm>
        <a:off x="260117" y="893964"/>
        <a:ext cx="739865" cy="733379"/>
      </dsp:txXfrm>
    </dsp:sp>
    <dsp:sp modelId="{AFC1D999-AB59-46E9-9D86-EC2926324F27}">
      <dsp:nvSpPr>
        <dsp:cNvPr id="0" name=""/>
        <dsp:cNvSpPr/>
      </dsp:nvSpPr>
      <dsp:spPr>
        <a:xfrm rot="5400000">
          <a:off x="4154086" y="-1343039"/>
          <a:ext cx="657151" cy="686821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los diagramas de procesos de negocio mencionados en el objetivo específico 3.</a:t>
          </a:r>
          <a:endParaRPr lang="es-PE" sz="1400" kern="1200" dirty="0"/>
        </a:p>
      </dsp:txBody>
      <dsp:txXfrm rot="-5400000">
        <a:off x="1048553" y="1794573"/>
        <a:ext cx="6836140" cy="592993"/>
      </dsp:txXfrm>
    </dsp:sp>
    <dsp:sp modelId="{B3F5683C-6936-44A0-9206-6A2FB0D41DEA}">
      <dsp:nvSpPr>
        <dsp:cNvPr id="0" name=""/>
        <dsp:cNvSpPr/>
      </dsp:nvSpPr>
      <dsp:spPr>
        <a:xfrm>
          <a:off x="220443" y="1707653"/>
          <a:ext cx="828108" cy="76683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RE3 para OE3</a:t>
          </a:r>
          <a:endParaRPr lang="es-PE" sz="1400" kern="1200" dirty="0"/>
        </a:p>
      </dsp:txBody>
      <dsp:txXfrm>
        <a:off x="257877" y="1745087"/>
        <a:ext cx="753240" cy="691964"/>
      </dsp:txXfrm>
    </dsp:sp>
    <dsp:sp modelId="{E6AA9730-C1F3-4EA4-B4B8-FC8BA901A561}">
      <dsp:nvSpPr>
        <dsp:cNvPr id="0" name=""/>
        <dsp:cNvSpPr/>
      </dsp:nvSpPr>
      <dsp:spPr>
        <a:xfrm rot="5400000">
          <a:off x="4087051" y="-494399"/>
          <a:ext cx="838760" cy="6935149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Documento que contiene en lenguaje natural y en español el pseudocódigo del algoritmo Tabú para la asignación de los mejores proveedores al cliente, dados los factores mencionados en el objetivo específico 4.</a:t>
          </a:r>
          <a:endParaRPr lang="es-PE" sz="1400" kern="1200" dirty="0"/>
        </a:p>
      </dsp:txBody>
      <dsp:txXfrm rot="-5400000">
        <a:off x="1038857" y="2594740"/>
        <a:ext cx="6894204" cy="756870"/>
      </dsp:txXfrm>
    </dsp:sp>
    <dsp:sp modelId="{5D93FB81-256D-417C-9473-A7133EA5EFFF}">
      <dsp:nvSpPr>
        <dsp:cNvPr id="0" name=""/>
        <dsp:cNvSpPr/>
      </dsp:nvSpPr>
      <dsp:spPr>
        <a:xfrm>
          <a:off x="220443" y="2571286"/>
          <a:ext cx="818413" cy="805688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RE4 para OE4</a:t>
          </a:r>
          <a:endParaRPr lang="es-PE" sz="1400" kern="1200" dirty="0"/>
        </a:p>
      </dsp:txBody>
      <dsp:txXfrm>
        <a:off x="259773" y="2610616"/>
        <a:ext cx="739753" cy="727028"/>
      </dsp:txXfrm>
    </dsp:sp>
    <dsp:sp modelId="{FB62193B-2F1D-4A91-B26C-671F94C83B03}">
      <dsp:nvSpPr>
        <dsp:cNvPr id="0" name=""/>
        <dsp:cNvSpPr/>
      </dsp:nvSpPr>
      <dsp:spPr>
        <a:xfrm rot="5400000">
          <a:off x="4164331" y="400257"/>
          <a:ext cx="650181" cy="689953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kern="1200" dirty="0" smtClean="0"/>
            <a:t>Documento y cuadro </a:t>
          </a:r>
          <a:r>
            <a:rPr lang="es-ES_tradnl" sz="1400" kern="1200" dirty="0" smtClean="0"/>
            <a:t>comparativo entre herramientas y tecnologías disponibles a fin de seleccionar aquellas que se van a utilizar en el proyecto.</a:t>
          </a:r>
          <a:endParaRPr lang="es-PE" sz="1400" kern="1200" dirty="0"/>
        </a:p>
      </dsp:txBody>
      <dsp:txXfrm rot="-5400000">
        <a:off x="1039657" y="3556671"/>
        <a:ext cx="6867792" cy="586703"/>
      </dsp:txXfrm>
    </dsp:sp>
    <dsp:sp modelId="{8A58B697-73FE-43B7-BCEA-3226F7839FCE}">
      <dsp:nvSpPr>
        <dsp:cNvPr id="0" name=""/>
        <dsp:cNvSpPr/>
      </dsp:nvSpPr>
      <dsp:spPr>
        <a:xfrm>
          <a:off x="220443" y="3395998"/>
          <a:ext cx="819213" cy="812727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RE5 para OE5</a:t>
          </a:r>
          <a:endParaRPr lang="es-PE" sz="1400" kern="1200" dirty="0"/>
        </a:p>
      </dsp:txBody>
      <dsp:txXfrm>
        <a:off x="260117" y="3435672"/>
        <a:ext cx="739865" cy="733379"/>
      </dsp:txXfrm>
    </dsp:sp>
    <dsp:sp modelId="{453FC30B-1580-48DA-9784-2477E53F72C0}">
      <dsp:nvSpPr>
        <dsp:cNvPr id="0" name=""/>
        <dsp:cNvSpPr/>
      </dsp:nvSpPr>
      <dsp:spPr>
        <a:xfrm rot="5400000">
          <a:off x="4188971" y="1133348"/>
          <a:ext cx="650181" cy="6948811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400" kern="1200" dirty="0" smtClean="0"/>
            <a:t>Producto software implementado.</a:t>
          </a:r>
          <a:endParaRPr lang="es-PE" sz="1400" kern="1200" dirty="0"/>
        </a:p>
      </dsp:txBody>
      <dsp:txXfrm rot="-5400000">
        <a:off x="1039657" y="4314402"/>
        <a:ext cx="6917072" cy="586703"/>
      </dsp:txXfrm>
    </dsp:sp>
    <dsp:sp modelId="{05F5B675-A481-4090-9BE1-378A47821575}">
      <dsp:nvSpPr>
        <dsp:cNvPr id="0" name=""/>
        <dsp:cNvSpPr/>
      </dsp:nvSpPr>
      <dsp:spPr>
        <a:xfrm>
          <a:off x="220443" y="4247882"/>
          <a:ext cx="819213" cy="719742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b="1" kern="1200" dirty="0" smtClean="0"/>
            <a:t>RE6 para OE6</a:t>
          </a:r>
          <a:endParaRPr lang="es-PE" sz="1400" kern="1200" dirty="0"/>
        </a:p>
      </dsp:txBody>
      <dsp:txXfrm>
        <a:off x="255578" y="4283017"/>
        <a:ext cx="748943" cy="649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8813455-94DD-4C09-8104-42706C8BA3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952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82834F-43F5-4E21-8449-08499FFFAF27}" type="slidenum">
              <a:rPr lang="pt-BR" smtClean="0"/>
              <a:pPr eaLnBrk="1" hangingPunct="1"/>
              <a:t>1</a:t>
            </a:fld>
            <a:endParaRPr lang="pt-BR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PE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C48CF-CB96-47AE-BBD5-AD125C89A1D0}" type="slidenum">
              <a:rPr lang="pt-BR" smtClean="0">
                <a:solidFill>
                  <a:prstClr val="black"/>
                </a:solidFill>
              </a:rPr>
              <a:pPr/>
              <a:t>10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64D7A-E491-4590-974E-3F0B871C984F}" type="slidenum">
              <a:rPr lang="pt-BR" smtClean="0">
                <a:solidFill>
                  <a:prstClr val="black"/>
                </a:solidFill>
              </a:rPr>
              <a:pPr/>
              <a:t>11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6C4F79-9878-4269-85B8-A532F696F3AD}" type="slidenum">
              <a:rPr lang="pt-BR" smtClean="0">
                <a:solidFill>
                  <a:prstClr val="black"/>
                </a:solidFill>
              </a:rPr>
              <a:pPr/>
              <a:t>12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DA0F93-0DCF-455F-8753-3D7240776A04}" type="slidenum">
              <a:rPr lang="pt-BR" smtClean="0"/>
              <a:pPr eaLnBrk="1" hangingPunct="1"/>
              <a:t>13</a:t>
            </a:fld>
            <a:endParaRPr lang="pt-BR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14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15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16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A84954-99BE-4A84-9D76-D0FB30F80B52}" type="slidenum">
              <a:rPr lang="pt-BR" smtClean="0"/>
              <a:pPr eaLnBrk="1" hangingPunct="1"/>
              <a:t>17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13A496-257D-4726-8CF3-42737291D3B3}" type="slidenum">
              <a:rPr lang="pt-BR" smtClean="0"/>
              <a:pPr eaLnBrk="1" hangingPunct="1"/>
              <a:t>18</a:t>
            </a:fld>
            <a:endParaRPr lang="pt-BR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1FAA54-4BDD-4EA4-95F2-BF75E20913B2}" type="slidenum">
              <a:rPr lang="pt-BR" smtClean="0">
                <a:solidFill>
                  <a:prstClr val="black"/>
                </a:solidFill>
              </a:rPr>
              <a:pPr/>
              <a:t>19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9EE65B-1041-40D9-9B7C-AF5FC4DD90AA}" type="slidenum">
              <a:rPr lang="pt-BR" smtClean="0"/>
              <a:pPr eaLnBrk="1" hangingPunct="1"/>
              <a:t>2</a:t>
            </a:fld>
            <a:endParaRPr lang="pt-B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3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F932D-25BE-43D8-BF02-DF7976F1D717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1B36C2-7463-4422-BDA3-DCC54F5CAEEB}" type="slidenum">
              <a:rPr lang="pt-BR" smtClean="0"/>
              <a:pPr eaLnBrk="1" hangingPunct="1"/>
              <a:t>5</a:t>
            </a:fld>
            <a:endParaRPr lang="pt-B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80E65-90D8-4D0C-B698-B6ABB750973D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B18AC-CAFA-45F5-8D38-1F92A11F9F0E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PE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DCD55D-4032-4E0D-BCA6-8682BA5913F8}" type="slidenum">
              <a:rPr lang="pt-BR" smtClean="0"/>
              <a:pPr eaLnBrk="1" hangingPunct="1"/>
              <a:t>9</a:t>
            </a:fld>
            <a:endParaRPr lang="pt-BR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395288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0" y="0"/>
            <a:ext cx="6858000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0" y="9001125"/>
            <a:ext cx="6524625" cy="107950"/>
          </a:xfrm>
          <a:prstGeom prst="rect">
            <a:avLst/>
          </a:prstGeom>
          <a:solidFill>
            <a:srgbClr val="5B91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C6DBB-29B6-4D72-AD30-2C40CA911014}" type="datetimeFigureOut">
              <a:rPr lang="es-PE"/>
              <a:pPr>
                <a:defRPr/>
              </a:pPr>
              <a:t>12/10/2013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96C09-0BCD-46E6-8DE6-35F5663BC8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0392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79B40-A5BB-4239-9214-66B49156D659}" type="datetimeFigureOut">
              <a:rPr lang="es-PE"/>
              <a:pPr>
                <a:defRPr/>
              </a:pPr>
              <a:t>12/10/2013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6ECDA-6B60-4768-AA88-C40FB802C9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70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CFD0B-FA04-44DB-9123-C366CB19DC40}" type="datetimeFigureOut">
              <a:rPr lang="es-PE"/>
              <a:pPr>
                <a:defRPr/>
              </a:pPr>
              <a:t>12/10/2013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6482F-93D1-40B6-B5CA-E5906137C5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293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82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598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87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8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628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94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56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2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7A8BB-DC14-4C33-8875-37159DC8B99E}" type="datetimeFigureOut">
              <a:rPr lang="es-PE"/>
              <a:pPr>
                <a:defRPr/>
              </a:pPr>
              <a:t>12/10/2013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6803-6185-445D-A032-BCD50F04EA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241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905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6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82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536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842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6076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634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86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0501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ED506-DF80-46F5-8A41-EF1923D20F12}" type="datetimeFigureOut">
              <a:rPr lang="es-PE"/>
              <a:pPr>
                <a:defRPr/>
              </a:pPr>
              <a:t>12/10/2013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9F9D2-7114-4EF2-B2E8-6C86FDCBEF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887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55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775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432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360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0180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3095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322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7969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3459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50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F8A7D-4A3F-4008-B7B7-77A98468005C}" type="datetimeFigureOut">
              <a:rPr lang="es-PE"/>
              <a:pPr>
                <a:defRPr/>
              </a:pPr>
              <a:t>12/10/2013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5A13E-A44D-4D03-A1EF-4C7D8A4A018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420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5351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066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16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9697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203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698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570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BC338-1FFA-4DCA-BFA3-D77271EED4F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768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A71E2-F4A4-4A88-89A6-4742940E9E3B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3328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90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1551" y="14843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9D13E-2462-4B1D-9A74-CE79F71B20A3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61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2F46F-DF88-43B7-9FC6-89F45B2C19D7}" type="datetimeFigureOut">
              <a:rPr lang="es-PE"/>
              <a:pPr>
                <a:defRPr/>
              </a:pPr>
              <a:t>12/10/2013</a:t>
            </a:fld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D8C99-B136-4A49-B58C-5B8A89DDCC3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825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7B8F-E5DC-487C-86DA-32FA63B9685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240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1435-2824-403C-B128-7AFB813C096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07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C3CC-A1BC-4DBE-9656-74463C80EBDE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5264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4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5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0C9B-3714-4A7F-979B-EA4899E9276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25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8CEF5-C29A-48D6-A313-2658F35BB3E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0427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99B42-5075-4F07-8CA5-2B3CE11F7AD7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55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9418" y="274640"/>
            <a:ext cx="2090737" cy="5735637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119813" cy="57356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25BF-A011-47CD-BBB0-A1B1878B7F92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96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EBD5-EFDA-48E3-BAD2-51C5A284FC6D}" type="datetimeFigureOut">
              <a:rPr lang="es-PE"/>
              <a:pPr>
                <a:defRPr/>
              </a:pPr>
              <a:t>12/10/2013</a:t>
            </a:fld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33DA6-64A9-49A9-A7F0-15718F0AC9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D0980-0F4A-4809-85EB-9141DD9D8EFC}" type="datetimeFigureOut">
              <a:rPr lang="es-PE"/>
              <a:pPr>
                <a:defRPr/>
              </a:pPr>
              <a:t>12/10/2013</a:t>
            </a:fld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7F188-F304-41D9-858D-68F382BCF57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56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24A38-4F71-429F-812E-3FBD493B72BF}" type="datetimeFigureOut">
              <a:rPr lang="es-PE"/>
              <a:pPr>
                <a:defRPr/>
              </a:pPr>
              <a:t>12/10/2013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3FD34-834C-4B07-8EEB-5E755F8343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79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3124B-C016-469E-9B64-2AC76860B5DC}" type="datetimeFigureOut">
              <a:rPr lang="es-PE"/>
              <a:pPr>
                <a:defRPr/>
              </a:pPr>
              <a:t>12/10/2013</a:t>
            </a:fld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AB099-DA9F-4264-82BD-E6D14272DE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52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PE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55A9DF-670B-4B36-8EC4-73609F0A74A3}" type="datetimeFigureOut">
              <a:rPr lang="es-PE"/>
              <a:pPr>
                <a:defRPr/>
              </a:pPr>
              <a:t>12/10/2013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B8F7E10-A5A3-48DD-B02E-618C9F5A69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chemeClr val="bg1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32" name="Imagem 7" descr="tarjapowerpoint1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Christian</a:t>
            </a:r>
            <a:r>
              <a:rPr lang="pt-BR" sz="1400" b="1" i="1" baseline="0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 Mendez Anchante</a:t>
            </a:r>
            <a:endParaRPr lang="pt-BR" sz="1400" b="1" dirty="0" smtClean="0">
              <a:latin typeface="Calibri" pitchFamily="34" charset="0"/>
            </a:endParaRPr>
          </a:p>
        </p:txBody>
      </p:sp>
      <p:sp>
        <p:nvSpPr>
          <p:cNvPr id="10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chemeClr val="bg1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366210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404404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164774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86663" y="5734050"/>
            <a:ext cx="1557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EB32809-022E-40CC-9240-5C93D6F4AC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  <p:sp>
        <p:nvSpPr>
          <p:cNvPr id="1027" name="Text Box 12"/>
          <p:cNvSpPr txBox="1">
            <a:spLocks noChangeArrowheads="1"/>
          </p:cNvSpPr>
          <p:nvPr userDrawn="1"/>
        </p:nvSpPr>
        <p:spPr bwMode="auto">
          <a:xfrm>
            <a:off x="3563938" y="6338888"/>
            <a:ext cx="3671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BR" sz="1400" b="1" smtClean="0">
                <a:solidFill>
                  <a:srgbClr val="FFFFFF"/>
                </a:solidFill>
              </a:rPr>
              <a:t>Valores: Integridade , Comprometimento, Cooperação, Inovação e Eqüidade</a:t>
            </a:r>
          </a:p>
        </p:txBody>
      </p:sp>
      <p:pic>
        <p:nvPicPr>
          <p:cNvPr id="1028" name="Imagem 7" descr="tarjapowerpoint1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134100"/>
            <a:ext cx="91805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CaixaDeTexto 5"/>
          <p:cNvSpPr txBox="1">
            <a:spLocks noChangeArrowheads="1"/>
          </p:cNvSpPr>
          <p:nvPr userDrawn="1"/>
        </p:nvSpPr>
        <p:spPr bwMode="auto">
          <a:xfrm>
            <a:off x="142875" y="6196013"/>
            <a:ext cx="4357688" cy="26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pt-BR" sz="1400" b="1" i="1" dirty="0" smtClean="0">
                <a:solidFill>
                  <a:srgbClr val="FFFFFF"/>
                </a:solidFill>
                <a:cs typeface="Arial" charset="0"/>
              </a:rPr>
              <a:t>Christian Mendez Anchante</a:t>
            </a:r>
            <a:endParaRPr lang="pt-BR" sz="1400" b="1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030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590550" y="14843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128588" y="6556375"/>
            <a:ext cx="896461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r>
              <a:rPr lang="es-MX" sz="1400" b="1" dirty="0" smtClean="0">
                <a:solidFill>
                  <a:srgbClr val="FFFFFF"/>
                </a:solidFill>
                <a:cs typeface="Arial" charset="0"/>
              </a:rPr>
              <a:t>Implementación de un sistema web para la gestión de servicios generales</a:t>
            </a:r>
          </a:p>
        </p:txBody>
      </p:sp>
    </p:spTree>
    <p:extLst>
      <p:ext uri="{BB962C8B-B14F-4D97-AF65-F5344CB8AC3E}">
        <p14:creationId xmlns:p14="http://schemas.microsoft.com/office/powerpoint/2010/main" val="59675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ChangeArrowheads="1"/>
          </p:cNvSpPr>
          <p:nvPr/>
        </p:nvSpPr>
        <p:spPr bwMode="auto">
          <a:xfrm>
            <a:off x="827088" y="2130425"/>
            <a:ext cx="7416800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/>
            <a:r>
              <a:rPr lang="es-PE" sz="2500" b="1" dirty="0">
                <a:solidFill>
                  <a:srgbClr val="37269A"/>
                </a:solidFill>
              </a:rPr>
              <a:t>Christian Miguel Méndez Anchante</a:t>
            </a:r>
            <a:r>
              <a:rPr lang="es-PE" sz="2400" i="1" dirty="0">
                <a:solidFill>
                  <a:srgbClr val="37269A"/>
                </a:solidFill>
              </a:rPr>
              <a:t/>
            </a:r>
            <a:br>
              <a:rPr lang="es-PE" sz="2400" i="1" dirty="0">
                <a:solidFill>
                  <a:srgbClr val="37269A"/>
                </a:solidFill>
              </a:rPr>
            </a:br>
            <a:r>
              <a:rPr lang="es-PE" sz="1400" dirty="0">
                <a:solidFill>
                  <a:srgbClr val="333399"/>
                </a:solidFill>
              </a:rPr>
              <a:t/>
            </a:r>
            <a:br>
              <a:rPr lang="es-PE" sz="1400" dirty="0">
                <a:solidFill>
                  <a:srgbClr val="333399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PROYECTO DE FIN DE CARRERA</a:t>
            </a:r>
          </a:p>
          <a:p>
            <a:pPr lvl="0" algn="ctr"/>
            <a:r>
              <a:rPr lang="es-PE" sz="2000" b="1" dirty="0">
                <a:solidFill>
                  <a:srgbClr val="000000"/>
                </a:solidFill>
              </a:rPr>
              <a:t/>
            </a:r>
            <a:br>
              <a:rPr lang="es-PE" sz="2000" b="1" dirty="0">
                <a:solidFill>
                  <a:srgbClr val="000000"/>
                </a:solidFill>
              </a:rPr>
            </a:br>
            <a:r>
              <a:rPr lang="es-PE" sz="2000" b="1" dirty="0">
                <a:solidFill>
                  <a:srgbClr val="000000"/>
                </a:solidFill>
              </a:rPr>
              <a:t>Asesor: César Augusto Aguilera Serpa</a:t>
            </a:r>
            <a:br>
              <a:rPr lang="es-PE" sz="2000" b="1" dirty="0">
                <a:solidFill>
                  <a:srgbClr val="000000"/>
                </a:solidFill>
              </a:rPr>
            </a:br>
            <a:endParaRPr lang="es-PE" sz="2000" b="1" dirty="0">
              <a:solidFill>
                <a:srgbClr val="000000"/>
              </a:solidFill>
            </a:endParaRPr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900113" y="4268788"/>
            <a:ext cx="7273925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Área: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Sistemas de Información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endParaRPr lang="es-PE" sz="2000" dirty="0" smtClean="0"/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dirty="0" smtClean="0">
                <a:solidFill>
                  <a:srgbClr val="37269A"/>
                </a:solidFill>
              </a:rPr>
              <a:t>Tipo de Proyecto:</a:t>
            </a: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</a:pPr>
            <a:r>
              <a:rPr lang="es-PE" sz="2000" b="1" dirty="0" smtClean="0"/>
              <a:t>Implementación</a:t>
            </a:r>
            <a:endParaRPr lang="es-PE" sz="2000" b="1" dirty="0"/>
          </a:p>
        </p:txBody>
      </p:sp>
      <p:sp>
        <p:nvSpPr>
          <p:cNvPr id="307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Presentación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7373CBA-BC1E-4151-AD59-909A90782240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10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896938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ALCANCE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pt-BR" sz="2000" dirty="0" smtClean="0">
                <a:solidFill>
                  <a:srgbClr val="000000"/>
                </a:solidFill>
              </a:rPr>
              <a:t>S</a:t>
            </a:r>
            <a:r>
              <a:rPr lang="es-PE" sz="2000" dirty="0" smtClean="0"/>
              <a:t>ector </a:t>
            </a:r>
            <a:r>
              <a:rPr lang="es-PE" sz="2000" dirty="0"/>
              <a:t>de personas naturales que ofrecen </a:t>
            </a:r>
            <a:r>
              <a:rPr lang="es-PE" sz="2000" dirty="0" smtClean="0"/>
              <a:t>algunos de los siguientes </a:t>
            </a:r>
            <a:r>
              <a:rPr lang="es-PE" sz="2000" i="1" dirty="0" smtClean="0"/>
              <a:t>servicios generales</a:t>
            </a:r>
            <a:r>
              <a:rPr lang="es-PE" sz="2000" dirty="0" smtClean="0"/>
              <a:t>: </a:t>
            </a:r>
            <a:r>
              <a:rPr lang="es-MX" sz="2000" dirty="0" smtClean="0"/>
              <a:t>carpintería, cerrajería, drywall, electricidad, gasfitería, melamina, pintura y vidriería. Otros servicios no se consideran.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endParaRPr lang="es-MX" sz="2000" dirty="0" smtClean="0"/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es-PE" sz="2000" dirty="0" smtClean="0"/>
              <a:t>Solución basada en el modelo de </a:t>
            </a:r>
            <a:r>
              <a:rPr lang="es-PE" sz="2000" dirty="0"/>
              <a:t>negocio </a:t>
            </a:r>
            <a:r>
              <a:rPr lang="es-PE" sz="2000" dirty="0" smtClean="0"/>
              <a:t>que incluye sus reglas y procesos de negocio. Stakeholders del modelo: clientes, proveedores y suministradores.</a:t>
            </a:r>
          </a:p>
          <a:p>
            <a:pPr marL="444500" indent="0" algn="just" eaLnBrk="1" hangingPunct="1">
              <a:spcBef>
                <a:spcPct val="40000"/>
              </a:spcBef>
              <a:buNone/>
              <a:defRPr/>
            </a:pPr>
            <a:endParaRPr lang="es-PE" sz="2000" dirty="0" smtClean="0"/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ü"/>
              <a:defRPr/>
            </a:pPr>
            <a:r>
              <a:rPr lang="es-PE" sz="2000" dirty="0" smtClean="0"/>
              <a:t>Producto </a:t>
            </a:r>
            <a:r>
              <a:rPr lang="es-PE" sz="2000" dirty="0"/>
              <a:t>final a </a:t>
            </a:r>
            <a:r>
              <a:rPr lang="es-PE" sz="2000" dirty="0" smtClean="0"/>
              <a:t>desarrollar: sistema </a:t>
            </a:r>
            <a:r>
              <a:rPr lang="es-PE" sz="2000" dirty="0"/>
              <a:t>de información web </a:t>
            </a:r>
            <a:r>
              <a:rPr lang="es-PE" sz="2000" dirty="0" smtClean="0"/>
              <a:t>con todas </a:t>
            </a:r>
            <a:r>
              <a:rPr lang="es-PE" sz="2000" dirty="0"/>
              <a:t>las funcionalidades </a:t>
            </a:r>
            <a:r>
              <a:rPr lang="es-PE" sz="2000" dirty="0" smtClean="0"/>
              <a:t>que brinden soporte al modelo de negocio y a sus procesos.</a:t>
            </a:r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es-PE" sz="2000" dirty="0" smtClean="0"/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grpSp>
        <p:nvGrpSpPr>
          <p:cNvPr id="11269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1270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 dirty="0">
                  <a:solidFill>
                    <a:srgbClr val="FFFFFF"/>
                  </a:solidFill>
                </a:rPr>
                <a:t>Christian Méndez Anchante</a:t>
              </a:r>
              <a:endParaRPr lang="es-MX" b="1" i="1" dirty="0">
                <a:solidFill>
                  <a:srgbClr val="FFFFFF"/>
                </a:solidFill>
              </a:endParaRPr>
            </a:p>
          </p:txBody>
        </p:sp>
        <p:sp>
          <p:nvSpPr>
            <p:cNvPr id="11271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Límites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43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BB585CE-A497-4045-88B3-BAC9EF0F0C82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11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981075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LIMITACIONES I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 smtClean="0"/>
              <a:t>La obtención </a:t>
            </a:r>
            <a:r>
              <a:rPr lang="es-PE" sz="2000" dirty="0"/>
              <a:t>de requerimientos </a:t>
            </a:r>
            <a:r>
              <a:rPr lang="es-PE" sz="2000" dirty="0" smtClean="0"/>
              <a:t>se </a:t>
            </a:r>
            <a:r>
              <a:rPr lang="es-PE" sz="2000" dirty="0"/>
              <a:t>realizará a partir de </a:t>
            </a:r>
            <a:r>
              <a:rPr lang="es-PE" sz="2000" dirty="0" smtClean="0"/>
              <a:t>un grupo </a:t>
            </a:r>
            <a:r>
              <a:rPr lang="es-PE" sz="2000" dirty="0"/>
              <a:t>limitado </a:t>
            </a:r>
            <a:r>
              <a:rPr lang="es-PE" sz="2000" dirty="0" smtClean="0"/>
              <a:t>de trabajadores independientes (una muestra de usuarios principales del sistema)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se recabará y validará la mayor cantidad de información posible.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MX" sz="2000" dirty="0" smtClean="0"/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/>
              <a:t>E</a:t>
            </a:r>
            <a:r>
              <a:rPr lang="es-PE" sz="2000" dirty="0" smtClean="0"/>
              <a:t>l </a:t>
            </a:r>
            <a:r>
              <a:rPr lang="es-PE" sz="2000" dirty="0"/>
              <a:t>levantamiento de información podría dificultarse </a:t>
            </a:r>
            <a:r>
              <a:rPr lang="es-PE" sz="2000" dirty="0" smtClean="0"/>
              <a:t>pues existe la </a:t>
            </a:r>
            <a:r>
              <a:rPr lang="es-PE" sz="2000" dirty="0"/>
              <a:t>posibilidad de que </a:t>
            </a:r>
            <a:r>
              <a:rPr lang="es-PE" sz="2000" dirty="0" smtClean="0"/>
              <a:t>la muestra de </a:t>
            </a:r>
            <a:r>
              <a:rPr lang="es-PE" sz="2000" dirty="0"/>
              <a:t>usuarios no sepa explicar con el suficiente </a:t>
            </a:r>
            <a:r>
              <a:rPr lang="es-PE" sz="2000" dirty="0" smtClean="0"/>
              <a:t>nivel de detalle </a:t>
            </a:r>
            <a:r>
              <a:rPr lang="es-PE" sz="2000" dirty="0"/>
              <a:t>qué esperan y qué </a:t>
            </a:r>
            <a:r>
              <a:rPr lang="es-PE" sz="2000" dirty="0" smtClean="0"/>
              <a:t>necesitan de la herramienta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constante comunicación con los usuarios así como constante revisión y confirmación de toda la información recabada.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PE" sz="2000" dirty="0" smtClean="0"/>
          </a:p>
          <a:p>
            <a:pPr marL="787400" eaLnBrk="1" hangingPunct="1">
              <a:spcBef>
                <a:spcPct val="40000"/>
              </a:spcBef>
              <a:buFont typeface="Arial" pitchFamily="34" charset="0"/>
              <a:buChar char="•"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grpSp>
        <p:nvGrpSpPr>
          <p:cNvPr id="12293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2294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12295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sp>
        <p:nvSpPr>
          <p:cNvPr id="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Límites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9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C7A9389-20D9-483F-B480-F608F6C079B4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12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body" idx="1"/>
          </p:nvPr>
        </p:nvSpPr>
        <p:spPr>
          <a:xfrm>
            <a:off x="323850" y="981075"/>
            <a:ext cx="8353425" cy="4908550"/>
          </a:xfrm>
        </p:spPr>
        <p:txBody>
          <a:bodyPr/>
          <a:lstStyle/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r>
              <a:rPr lang="pt-BR" sz="2000" b="1" dirty="0" smtClean="0">
                <a:solidFill>
                  <a:srgbClr val="000000"/>
                </a:solidFill>
              </a:rPr>
              <a:t>LIMITACIONES II</a:t>
            </a:r>
            <a:br>
              <a:rPr lang="pt-BR" sz="2000" b="1" dirty="0" smtClean="0">
                <a:solidFill>
                  <a:srgbClr val="000000"/>
                </a:solidFill>
              </a:rPr>
            </a:br>
            <a:endParaRPr lang="pt-BR" sz="2000" b="1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/>
              <a:t>La facilidad para el desarrollo dependerá de las tecnologías escogidas (lenguaje de programación, frameworks, entorno de desarrollo, entre otros) así como de la habilidad y experiencia del tesista </a:t>
            </a:r>
            <a:r>
              <a:rPr lang="es-PE" sz="2000" dirty="0" smtClean="0"/>
              <a:t>desarrollador </a:t>
            </a:r>
            <a:r>
              <a:rPr lang="es-PE" sz="2000" dirty="0">
                <a:sym typeface="Wingdings" pitchFamily="2" charset="2"/>
              </a:rPr>
              <a:t> </a:t>
            </a:r>
            <a:r>
              <a:rPr lang="es-PE" sz="2000" dirty="0" smtClean="0">
                <a:sym typeface="Wingdings" pitchFamily="2" charset="2"/>
              </a:rPr>
              <a:t>se escogerán aquellas tecnologías que faciliten y beneficien más el desarrollo del proyecto.</a:t>
            </a:r>
            <a:br>
              <a:rPr lang="es-PE" sz="2000" dirty="0" smtClean="0">
                <a:sym typeface="Wingdings" pitchFamily="2" charset="2"/>
              </a:rPr>
            </a:br>
            <a:endParaRPr lang="es-PE" sz="2000" dirty="0"/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Ø"/>
              <a:defRPr/>
            </a:pPr>
            <a:r>
              <a:rPr lang="es-PE" sz="2000" dirty="0" smtClean="0"/>
              <a:t>El </a:t>
            </a:r>
            <a:r>
              <a:rPr lang="es-PE" sz="2000" dirty="0"/>
              <a:t>tiempo requerido para desarrollar el producto y llevar a cabo todo el proyecto está condicionado por el tiempo que el tesista le pueda brindar, siendo en este caso un período no mayor a un ciclo académico regular (4 meses</a:t>
            </a:r>
            <a:r>
              <a:rPr lang="es-PE" sz="2000" dirty="0" smtClean="0"/>
              <a:t>) </a:t>
            </a:r>
            <a:r>
              <a:rPr lang="es-PE" sz="2000" dirty="0" smtClean="0">
                <a:sym typeface="Wingdings" pitchFamily="2" charset="2"/>
              </a:rPr>
              <a:t> se realizará una programación y seguimiento de todas las actividades mediante un Diagrama de Gantt.</a:t>
            </a:r>
            <a:r>
              <a:rPr lang="es-PE" sz="2000" dirty="0" smtClean="0"/>
              <a:t/>
            </a:r>
            <a:br>
              <a:rPr lang="es-PE" sz="2000" dirty="0" smtClean="0"/>
            </a:br>
            <a:endParaRPr lang="es-MX" sz="2000" dirty="0" smtClean="0"/>
          </a:p>
          <a:p>
            <a:pPr marL="444500" indent="0" eaLnBrk="1" hangingPunct="1">
              <a:spcBef>
                <a:spcPct val="40000"/>
              </a:spcBef>
              <a:buFontTx/>
              <a:buNone/>
              <a:defRPr/>
            </a:pPr>
            <a:endParaRPr lang="pt-BR" sz="2000" dirty="0" smtClean="0">
              <a:solidFill>
                <a:srgbClr val="000000"/>
              </a:solidFill>
            </a:endParaRPr>
          </a:p>
        </p:txBody>
      </p:sp>
      <p:grpSp>
        <p:nvGrpSpPr>
          <p:cNvPr id="13317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13318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13319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sp>
        <p:nvSpPr>
          <p:cNvPr id="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Límites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 </a:t>
            </a:r>
            <a:r>
              <a:rPr lang="pt-BR" sz="2800" b="1" dirty="0" err="1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1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Métodos y procedimientos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04329"/>
              </p:ext>
            </p:extLst>
          </p:nvPr>
        </p:nvGraphicFramePr>
        <p:xfrm>
          <a:off x="251520" y="980728"/>
          <a:ext cx="8568952" cy="4700271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520280"/>
                <a:gridCol w="6048672"/>
              </a:tblGrid>
              <a:tr h="255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Resultados esperados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600" dirty="0">
                          <a:effectLst/>
                        </a:rPr>
                        <a:t>Herramientas – Métodos – Procedimientos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 anchor="ctr"/>
                </a:tc>
              </a:tr>
              <a:tr h="11125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RE1,</a:t>
                      </a:r>
                      <a:r>
                        <a:rPr lang="es-ES" sz="1600" baseline="0" dirty="0" smtClean="0">
                          <a:effectLst/>
                        </a:rPr>
                        <a:t> RE3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Business Case Guide (BCG): </a:t>
                      </a:r>
                      <a:r>
                        <a:rPr lang="es-ES" sz="1600" dirty="0">
                          <a:effectLst/>
                        </a:rPr>
                        <a:t>guía </a:t>
                      </a:r>
                      <a:r>
                        <a:rPr lang="es-ES" sz="1600" dirty="0" smtClean="0">
                          <a:effectLst/>
                        </a:rPr>
                        <a:t>que </a:t>
                      </a:r>
                      <a:r>
                        <a:rPr lang="es-ES" sz="1600" dirty="0">
                          <a:effectLst/>
                        </a:rPr>
                        <a:t>establece un modelo para la definición y desarrollo del caso de negocio (business case) mediante el cual se identifican fases y pasos claves para su elaboración.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1521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RE2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Business </a:t>
                      </a:r>
                      <a:r>
                        <a:rPr lang="es-ES" sz="1600" b="1" dirty="0" err="1">
                          <a:effectLst/>
                        </a:rPr>
                        <a:t>Process</a:t>
                      </a:r>
                      <a:r>
                        <a:rPr lang="es-ES" sz="1600" b="1" dirty="0">
                          <a:effectLst/>
                        </a:rPr>
                        <a:t> </a:t>
                      </a:r>
                      <a:r>
                        <a:rPr lang="es-ES" sz="1600" b="1" dirty="0" err="1">
                          <a:effectLst/>
                        </a:rPr>
                        <a:t>Modeling</a:t>
                      </a:r>
                      <a:r>
                        <a:rPr lang="es-ES" sz="1600" b="1" dirty="0">
                          <a:effectLst/>
                        </a:rPr>
                        <a:t> </a:t>
                      </a:r>
                      <a:r>
                        <a:rPr lang="es-ES" sz="1600" b="1" dirty="0" err="1">
                          <a:effectLst/>
                        </a:rPr>
                        <a:t>Notation</a:t>
                      </a:r>
                      <a:r>
                        <a:rPr lang="es-ES" sz="1600" b="1" dirty="0">
                          <a:effectLst/>
                        </a:rPr>
                        <a:t> (BPMN): </a:t>
                      </a:r>
                      <a:r>
                        <a:rPr lang="es-ES" sz="1600" dirty="0">
                          <a:effectLst/>
                        </a:rPr>
                        <a:t>notación gráfica estandarizada que permite el modelado de procesos de negocio, en un formato de flujo de trabajo</a:t>
                      </a:r>
                      <a:r>
                        <a:rPr lang="es-ES" sz="1600" dirty="0" smtClean="0">
                          <a:effectLst/>
                        </a:rPr>
                        <a:t>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1655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RE5, RE6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>
                          <a:effectLst/>
                        </a:rPr>
                        <a:t>Extreme Programming (XP):</a:t>
                      </a:r>
                      <a:r>
                        <a:rPr lang="es-ES" sz="1600" dirty="0">
                          <a:effectLst/>
                        </a:rPr>
                        <a:t> metodología ágil de desarrollo de software basada en una serie de principios tales como retroalimentación, simplicidad, desarrollo iterativo y adaptación a los cambios.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144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dirty="0" smtClean="0">
                          <a:effectLst/>
                        </a:rPr>
                        <a:t>RE4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" sz="1600" b="1" dirty="0" err="1">
                          <a:effectLst/>
                        </a:rPr>
                        <a:t>PSeudo</a:t>
                      </a:r>
                      <a:r>
                        <a:rPr lang="es-ES" sz="1600" b="1" dirty="0">
                          <a:effectLst/>
                        </a:rPr>
                        <a:t> Intérprete (</a:t>
                      </a:r>
                      <a:r>
                        <a:rPr lang="es-ES" sz="1600" b="1" dirty="0" err="1">
                          <a:effectLst/>
                        </a:rPr>
                        <a:t>PSeInt</a:t>
                      </a:r>
                      <a:r>
                        <a:rPr lang="es-ES" sz="1600" b="1" dirty="0">
                          <a:effectLst/>
                        </a:rPr>
                        <a:t>): </a:t>
                      </a:r>
                      <a:r>
                        <a:rPr lang="es-ES" sz="1600" dirty="0">
                          <a:effectLst/>
                        </a:rPr>
                        <a:t>herramienta que a partir de pseudocódigo escrito en lenguaje natural y en español, permite generar el diagrama de flujo correspondiente.</a:t>
                      </a:r>
                      <a:endParaRPr lang="es-E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220" marR="5522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395536" y="1628800"/>
            <a:ext cx="8353425" cy="3888432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/>
              <a:t>Estructura </a:t>
            </a:r>
            <a:r>
              <a:rPr lang="es-MX" sz="2400" dirty="0"/>
              <a:t>de Descomposición de </a:t>
            </a:r>
            <a:r>
              <a:rPr lang="es-MX" sz="2400" dirty="0" smtClean="0"/>
              <a:t>Trabajo (EDT)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/>
              <a:t>Plan de Trabajo – Tesis 2 (Diagrama de Gantt)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PE" sz="2400" dirty="0" smtClean="0">
                <a:solidFill>
                  <a:srgbClr val="000000"/>
                </a:solidFill>
              </a:rPr>
              <a:t>Acta de Constitución del Proyecto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/>
              <a:t>Plan de Gestión del Proyecto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Plan de Gestión de Riesgos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Matriz de Riesgos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MX" sz="2400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PE" sz="2400" dirty="0" smtClean="0">
              <a:solidFill>
                <a:srgbClr val="000000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1691680" y="285750"/>
            <a:ext cx="73443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Avances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 </a:t>
            </a:r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del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 </a:t>
            </a:r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836712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Gestión de Proyecto</a:t>
            </a:r>
            <a:endParaRPr lang="es-PE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323031" y="1196752"/>
            <a:ext cx="8353425" cy="5184576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Documento con el Caso de Negocio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Diagramas de Procesos de Negocio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Documento con las Reglas de Negocio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Documento y cuadro comparativo con las herramientas tecnológicas disponibles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pt-BR" sz="2400" dirty="0" smtClean="0">
                <a:solidFill>
                  <a:srgbClr val="000000"/>
                </a:solidFill>
              </a:rPr>
              <a:t>Lista </a:t>
            </a:r>
            <a:r>
              <a:rPr lang="pt-BR" sz="2400" dirty="0">
                <a:solidFill>
                  <a:srgbClr val="000000"/>
                </a:solidFill>
              </a:rPr>
              <a:t>de </a:t>
            </a:r>
            <a:r>
              <a:rPr lang="es-ES" sz="2400" dirty="0" smtClean="0">
                <a:solidFill>
                  <a:srgbClr val="000000"/>
                </a:solidFill>
              </a:rPr>
              <a:t>Requerimientos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pt-BR" sz="2400" dirty="0" smtClean="0">
                <a:solidFill>
                  <a:srgbClr val="000000"/>
                </a:solidFill>
              </a:rPr>
              <a:t>Documento </a:t>
            </a:r>
            <a:r>
              <a:rPr lang="es-ES" sz="2400" dirty="0" smtClean="0">
                <a:solidFill>
                  <a:srgbClr val="000000"/>
                </a:solidFill>
              </a:rPr>
              <a:t>con</a:t>
            </a:r>
            <a:r>
              <a:rPr lang="pt-BR" sz="2400" dirty="0" smtClean="0">
                <a:solidFill>
                  <a:srgbClr val="000000"/>
                </a:solidFill>
              </a:rPr>
              <a:t> Historias de </a:t>
            </a:r>
            <a:r>
              <a:rPr lang="es-ES" sz="2400" dirty="0" smtClean="0">
                <a:solidFill>
                  <a:srgbClr val="000000"/>
                </a:solidFill>
              </a:rPr>
              <a:t>Usuario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>
                <a:solidFill>
                  <a:srgbClr val="000000"/>
                </a:solidFill>
              </a:rPr>
              <a:t>Diagrama de Clases de </a:t>
            </a:r>
            <a:r>
              <a:rPr lang="es-MX" sz="2400" dirty="0" smtClean="0">
                <a:solidFill>
                  <a:srgbClr val="000000"/>
                </a:solidFill>
              </a:rPr>
              <a:t>Análisis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Principales </a:t>
            </a:r>
            <a:r>
              <a:rPr lang="es-MX" sz="2400" dirty="0">
                <a:solidFill>
                  <a:srgbClr val="000000"/>
                </a:solidFill>
              </a:rPr>
              <a:t>Prototipos de Interfaz </a:t>
            </a:r>
            <a:r>
              <a:rPr lang="es-MX" sz="2400" dirty="0" smtClean="0">
                <a:solidFill>
                  <a:srgbClr val="000000"/>
                </a:solidFill>
              </a:rPr>
              <a:t>Gráfica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Documento de Arquitectura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endParaRPr lang="es-PE" sz="2800" dirty="0" smtClean="0">
              <a:solidFill>
                <a:srgbClr val="000000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2195736" y="285750"/>
            <a:ext cx="68403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Avances del 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trabajo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764704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Análisis y Diseño</a:t>
            </a:r>
            <a:endParaRPr lang="es-PE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3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251520" y="1340768"/>
            <a:ext cx="8353425" cy="4392488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Mecanismo de búsqueda manual y automatizada de proveedores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Creación del proyecto en entorno integrado de desarrollo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Adhesión de plantillas, estilos, y scripts al proyecto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Perfiles, seguridad, </a:t>
            </a:r>
            <a:r>
              <a:rPr lang="es-MX" sz="2400" dirty="0" err="1" smtClean="0">
                <a:solidFill>
                  <a:srgbClr val="000000"/>
                </a:solidFill>
              </a:rPr>
              <a:t>login</a:t>
            </a:r>
            <a:r>
              <a:rPr lang="es-MX" sz="2400" dirty="0" smtClean="0">
                <a:solidFill>
                  <a:srgbClr val="000000"/>
                </a:solidFill>
              </a:rPr>
              <a:t>/</a:t>
            </a:r>
            <a:r>
              <a:rPr lang="es-MX" sz="2400" dirty="0" err="1" smtClean="0">
                <a:solidFill>
                  <a:srgbClr val="000000"/>
                </a:solidFill>
              </a:rPr>
              <a:t>logout</a:t>
            </a:r>
            <a:endParaRPr lang="es-MX" sz="2400" dirty="0" smtClean="0">
              <a:solidFill>
                <a:srgbClr val="000000"/>
              </a:solidFill>
            </a:endParaRP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Mapeo de 11 clases/tablas – levantamiento de base de datos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Registro de proveedores, clientes y suministradores</a:t>
            </a:r>
            <a:endParaRPr lang="es-PE" sz="2400" dirty="0" smtClean="0">
              <a:solidFill>
                <a:srgbClr val="000000"/>
              </a:solidFill>
            </a:endParaRP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Avances del trabajo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764704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Implementación</a:t>
            </a:r>
            <a:endParaRPr lang="es-PE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6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idx="1"/>
          </p:nvPr>
        </p:nvSpPr>
        <p:spPr>
          <a:xfrm>
            <a:off x="251520" y="1340768"/>
            <a:ext cx="8353425" cy="4392488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>
                <a:solidFill>
                  <a:srgbClr val="000000"/>
                </a:solidFill>
              </a:rPr>
              <a:t>Registro de </a:t>
            </a:r>
            <a:r>
              <a:rPr lang="es-MX" sz="2400" dirty="0" smtClean="0">
                <a:solidFill>
                  <a:srgbClr val="000000"/>
                </a:solidFill>
              </a:rPr>
              <a:t>usuarios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Integración </a:t>
            </a:r>
            <a:r>
              <a:rPr lang="es-MX" sz="2400" dirty="0">
                <a:solidFill>
                  <a:srgbClr val="000000"/>
                </a:solidFill>
              </a:rPr>
              <a:t>con Google </a:t>
            </a:r>
            <a:r>
              <a:rPr lang="es-MX" sz="2400" dirty="0" err="1">
                <a:solidFill>
                  <a:srgbClr val="000000"/>
                </a:solidFill>
              </a:rPr>
              <a:t>Maps</a:t>
            </a:r>
            <a:r>
              <a:rPr lang="es-MX" sz="2400" dirty="0">
                <a:solidFill>
                  <a:srgbClr val="000000"/>
                </a:solidFill>
              </a:rPr>
              <a:t> para registro de ubicación de </a:t>
            </a:r>
            <a:r>
              <a:rPr lang="es-MX" sz="2400" dirty="0" smtClean="0">
                <a:solidFill>
                  <a:srgbClr val="000000"/>
                </a:solidFill>
              </a:rPr>
              <a:t>usuario</a:t>
            </a:r>
          </a:p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Recarga </a:t>
            </a:r>
            <a:r>
              <a:rPr lang="es-MX" sz="2400" dirty="0">
                <a:solidFill>
                  <a:srgbClr val="000000"/>
                </a:solidFill>
              </a:rPr>
              <a:t>de leads </a:t>
            </a:r>
          </a:p>
        </p:txBody>
      </p:sp>
      <p:sp>
        <p:nvSpPr>
          <p:cNvPr id="1229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Avances del trabajo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764704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Implementación</a:t>
            </a:r>
            <a:endParaRPr lang="es-PE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04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4476750"/>
          </a:xfrm>
        </p:spPr>
        <p:txBody>
          <a:bodyPr/>
          <a:lstStyle/>
          <a:p>
            <a:pPr marL="787400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s-MX" sz="2400" dirty="0" smtClean="0">
                <a:solidFill>
                  <a:srgbClr val="000000"/>
                </a:solidFill>
              </a:rPr>
              <a:t>Implementación Algoritmo Tabú (60%)</a:t>
            </a:r>
            <a:endParaRPr lang="es-MX" sz="2400" dirty="0">
              <a:solidFill>
                <a:srgbClr val="000000"/>
              </a:solidFill>
            </a:endParaRPr>
          </a:p>
        </p:txBody>
      </p:sp>
      <p:sp>
        <p:nvSpPr>
          <p:cNvPr id="13316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PE" sz="2800" b="1">
                <a:solidFill>
                  <a:srgbClr val="17375E"/>
                </a:solidFill>
                <a:cs typeface="Arial" charset="0"/>
              </a:rPr>
              <a:t>Compromiso para la próxima presentación </a:t>
            </a:r>
          </a:p>
        </p:txBody>
      </p:sp>
    </p:spTree>
    <p:extLst>
      <p:ext uri="{BB962C8B-B14F-4D97-AF65-F5344CB8AC3E}">
        <p14:creationId xmlns:p14="http://schemas.microsoft.com/office/powerpoint/2010/main" val="247630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>
                <a:solidFill>
                  <a:srgbClr val="17375E"/>
                </a:solidFill>
                <a:cs typeface="Arial" charset="0"/>
              </a:rPr>
              <a:t>Referencias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288" y="1412875"/>
            <a:ext cx="8353425" cy="4525963"/>
          </a:xfrm>
        </p:spPr>
        <p:txBody>
          <a:bodyPr/>
          <a:lstStyle/>
          <a:p>
            <a:pPr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ORGANIZACIÓN INTERNACIONAL DEL TRABAJO</a:t>
            </a:r>
            <a:endParaRPr lang="es-PE" sz="1600" dirty="0" smtClean="0">
              <a:ea typeface="Times New Roman"/>
            </a:endParaRPr>
          </a:p>
          <a:p>
            <a:pPr marL="895350" indent="-895350"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2011		</a:t>
            </a:r>
            <a:r>
              <a:rPr lang="es-ES" sz="1600" i="1" dirty="0" smtClean="0">
                <a:ea typeface="Times New Roman"/>
              </a:rPr>
              <a:t>Panorama Laboral 2012. </a:t>
            </a:r>
            <a:r>
              <a:rPr lang="es-ES" sz="1600" dirty="0" smtClean="0">
                <a:ea typeface="Times New Roman"/>
              </a:rPr>
              <a:t>Lima, 2012, p. 44. Consulta: 6 de abril del 2013.</a:t>
            </a:r>
            <a:endParaRPr lang="es-PE" sz="1600" dirty="0" smtClean="0">
              <a:ea typeface="Times New Roman"/>
            </a:endParaRPr>
          </a:p>
          <a:p>
            <a:pPr marL="895350" algn="just">
              <a:spcAft>
                <a:spcPts val="0"/>
              </a:spcAft>
              <a:buNone/>
            </a:pPr>
            <a:r>
              <a:rPr lang="es-ES" sz="1600" dirty="0" smtClean="0">
                <a:ea typeface="Times New Roman"/>
              </a:rPr>
              <a:t>	&lt;http://www.ilo.org/wcmsp5/groups/public/---americas/---ro-lima/documents/publication/wcms_195884.pdf&gt;</a:t>
            </a:r>
            <a:endParaRPr lang="es-PE" sz="1600" dirty="0" smtClean="0">
              <a:ea typeface="Times New Roman"/>
            </a:endParaRPr>
          </a:p>
          <a:p>
            <a:pPr>
              <a:defRPr/>
            </a:pPr>
            <a:endParaRPr lang="es-PE" sz="1600" dirty="0"/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MINISTERIO DEL TRABAJO Y PROMOCIÓN DEL EMPLEO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2011	“Perú: Distribución de la PEA Ocupada, según Sexo y Estructura de Mercado, 	2001 - 2011”. 	</a:t>
            </a:r>
            <a:r>
              <a:rPr lang="es-ES" sz="16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Perú Total por Sexo. </a:t>
            </a: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Consulta: 6 de abril del 2013.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s-E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&lt;http://www.mintra.gob.pe/archivos/file/estadisticas/peel/estadisticas/2001-	2011/sexo/peru_total_sexo_003.pdf&gt;</a:t>
            </a:r>
            <a:endParaRPr lang="es-PE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 marL="0" indent="0">
              <a:buFontTx/>
              <a:buNone/>
              <a:defRPr/>
            </a:pPr>
            <a:endParaRPr lang="es-PE" sz="1600" dirty="0"/>
          </a:p>
          <a:p>
            <a:pPr marL="0" indent="0">
              <a:buFontTx/>
              <a:buNone/>
              <a:defRPr/>
            </a:pPr>
            <a:endParaRPr lang="es-PE" sz="1600" dirty="0"/>
          </a:p>
          <a:p>
            <a:pPr marL="0" indent="0">
              <a:buFontTx/>
              <a:buNone/>
              <a:defRPr/>
            </a:pPr>
            <a:endParaRPr lang="es-PE" sz="3600" dirty="0"/>
          </a:p>
        </p:txBody>
      </p:sp>
      <p:grpSp>
        <p:nvGrpSpPr>
          <p:cNvPr id="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6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484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47A079-CCD3-4002-ACE1-7425AA17937D}" type="slidenum">
              <a:rPr lang="pt-BR" smtClean="0"/>
              <a:pPr eaLnBrk="1" hangingPunct="1"/>
              <a:t>2</a:t>
            </a:fld>
            <a:endParaRPr lang="pt-BR" smtClean="0"/>
          </a:p>
        </p:txBody>
      </p:sp>
      <p:sp>
        <p:nvSpPr>
          <p:cNvPr id="409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Título Provisorio</a:t>
            </a:r>
          </a:p>
        </p:txBody>
      </p:sp>
      <p:sp>
        <p:nvSpPr>
          <p:cNvPr id="4100" name="Rectangle 12"/>
          <p:cNvSpPr>
            <a:spLocks noChangeArrowheads="1"/>
          </p:cNvSpPr>
          <p:nvPr/>
        </p:nvSpPr>
        <p:spPr bwMode="auto">
          <a:xfrm>
            <a:off x="827088" y="4700588"/>
            <a:ext cx="7343775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0" indent="-342900" algn="ctr">
              <a:spcBef>
                <a:spcPct val="20000"/>
              </a:spcBef>
            </a:pPr>
            <a:r>
              <a:rPr lang="pt-BR" sz="2000" b="1" dirty="0" err="1">
                <a:solidFill>
                  <a:srgbClr val="000000"/>
                </a:solidFill>
              </a:rPr>
              <a:t>Palabras</a:t>
            </a:r>
            <a:r>
              <a:rPr lang="pt-BR" sz="2000" b="1" dirty="0">
                <a:solidFill>
                  <a:srgbClr val="000000"/>
                </a:solidFill>
              </a:rPr>
              <a:t>-claves</a:t>
            </a:r>
            <a:r>
              <a:rPr lang="pt-BR" sz="2000" dirty="0">
                <a:solidFill>
                  <a:srgbClr val="000000"/>
                </a:solidFill>
              </a:rPr>
              <a:t>: </a:t>
            </a:r>
            <a:r>
              <a:rPr lang="pt-BR" sz="2000" dirty="0" err="1">
                <a:solidFill>
                  <a:srgbClr val="000000"/>
                </a:solidFill>
              </a:rPr>
              <a:t>Implementación</a:t>
            </a:r>
            <a:r>
              <a:rPr lang="pt-BR" sz="2000" dirty="0">
                <a:solidFill>
                  <a:srgbClr val="000000"/>
                </a:solidFill>
              </a:rPr>
              <a:t>. Sistema web. </a:t>
            </a:r>
            <a:r>
              <a:rPr lang="pt-BR" sz="2000" dirty="0" err="1">
                <a:solidFill>
                  <a:srgbClr val="000000"/>
                </a:solidFill>
              </a:rPr>
              <a:t>Servicios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 err="1">
                <a:solidFill>
                  <a:srgbClr val="000000"/>
                </a:solidFill>
              </a:rPr>
              <a:t>Generales</a:t>
            </a:r>
            <a:r>
              <a:rPr lang="pt-BR" sz="2000" dirty="0">
                <a:solidFill>
                  <a:srgbClr val="000000"/>
                </a:solidFill>
              </a:rPr>
              <a:t>. </a:t>
            </a:r>
            <a:r>
              <a:rPr lang="pt-BR" sz="2000" dirty="0" err="1">
                <a:solidFill>
                  <a:srgbClr val="000000"/>
                </a:solidFill>
              </a:rPr>
              <a:t>Trabajadores</a:t>
            </a:r>
            <a:r>
              <a:rPr lang="pt-BR" sz="2000" dirty="0">
                <a:solidFill>
                  <a:srgbClr val="000000"/>
                </a:solidFill>
              </a:rPr>
              <a:t> </a:t>
            </a:r>
            <a:r>
              <a:rPr lang="pt-BR" sz="2000" dirty="0" err="1">
                <a:solidFill>
                  <a:srgbClr val="000000"/>
                </a:solidFill>
              </a:rPr>
              <a:t>independientes</a:t>
            </a:r>
            <a:r>
              <a:rPr lang="pt-BR" sz="2000" dirty="0">
                <a:solidFill>
                  <a:srgbClr val="000000"/>
                </a:solidFill>
              </a:rPr>
              <a:t>. Modelo de negocio.</a:t>
            </a:r>
          </a:p>
        </p:txBody>
      </p:sp>
      <p:sp>
        <p:nvSpPr>
          <p:cNvPr id="4101" name="Rectangle 20"/>
          <p:cNvSpPr>
            <a:spLocks noChangeArrowheads="1"/>
          </p:cNvSpPr>
          <p:nvPr/>
        </p:nvSpPr>
        <p:spPr bwMode="auto">
          <a:xfrm>
            <a:off x="827088" y="2130425"/>
            <a:ext cx="7416800" cy="16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 algn="ctr">
              <a:lnSpc>
                <a:spcPct val="110000"/>
              </a:lnSpc>
            </a:pPr>
            <a:r>
              <a:rPr lang="es-PE" sz="2000" b="1" dirty="0">
                <a:solidFill>
                  <a:srgbClr val="000000"/>
                </a:solidFill>
              </a:rPr>
              <a:t>ANÁLISIS, DISEÑO E IMPLEMENTACIÓN DE UN SISTEMA DE INFORMACIÓN PARA LA GESTIÓN DE ENTREGA DE SERVICIOS GENERALES Y MANTENIMIENTO A HOGARES</a:t>
            </a:r>
          </a:p>
          <a:p>
            <a:pPr lvl="0" algn="ctr">
              <a:lnSpc>
                <a:spcPct val="110000"/>
              </a:lnSpc>
            </a:pPr>
            <a:endParaRPr lang="pt-BR" sz="24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4102" name="Imagem 7" descr="tarjapowerpoint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" t="49780"/>
          <a:stretch>
            <a:fillRect/>
          </a:stretch>
        </p:blipFill>
        <p:spPr bwMode="auto">
          <a:xfrm>
            <a:off x="19050" y="6494463"/>
            <a:ext cx="9161463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3</a:t>
            </a:fld>
            <a:endParaRPr lang="pt-BR" dirty="0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5125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11" name="1 CuadroTexto"/>
          <p:cNvSpPr txBox="1">
            <a:spLocks noChangeArrowheads="1"/>
          </p:cNvSpPr>
          <p:nvPr/>
        </p:nvSpPr>
        <p:spPr bwMode="auto">
          <a:xfrm>
            <a:off x="251520" y="1197327"/>
            <a:ext cx="378028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/>
              <a:t>Presencia de informalidad laboral en el </a:t>
            </a:r>
            <a:r>
              <a:rPr lang="es-PE" sz="1600" dirty="0" smtClean="0"/>
              <a:t>Perú</a:t>
            </a:r>
            <a:r>
              <a:rPr lang="es-PE" sz="1600" dirty="0"/>
              <a:t>: 68.8% en el 2011 según la Organización Internacional del Trabajo [OIT, 2011</a:t>
            </a:r>
            <a:r>
              <a:rPr lang="es-PE" sz="1600" dirty="0" smtClean="0"/>
              <a:t>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El 33.7% de la </a:t>
            </a:r>
            <a:r>
              <a:rPr lang="es-PE" sz="1600" dirty="0"/>
              <a:t>población económicamente activa (PEA) lo componen los trabajadores independientes </a:t>
            </a:r>
            <a:r>
              <a:rPr lang="es-PE" sz="1600" dirty="0" smtClean="0"/>
              <a:t>no profesionales/no técnicos al 2011 [MINTRA, 2011].</a:t>
            </a:r>
            <a:br>
              <a:rPr lang="es-PE" sz="1600" dirty="0" smtClean="0"/>
            </a:br>
            <a:endParaRPr lang="es-P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s-ES" sz="1600" dirty="0" smtClean="0"/>
              <a:t>Independientes </a:t>
            </a:r>
            <a:r>
              <a:rPr lang="es-ES" sz="1600" dirty="0"/>
              <a:t>que prestan servicios generales y de mantenimiento </a:t>
            </a:r>
            <a:r>
              <a:rPr lang="es-ES" sz="1600" dirty="0" smtClean="0"/>
              <a:t>a hogares (como </a:t>
            </a:r>
            <a:r>
              <a:rPr lang="es-ES" sz="1600" dirty="0"/>
              <a:t>por ejemplo </a:t>
            </a:r>
            <a:r>
              <a:rPr lang="es-ES" sz="1600" dirty="0" smtClean="0"/>
              <a:t>carpintería, pintura, </a:t>
            </a:r>
            <a:r>
              <a:rPr lang="es-ES" sz="1600" dirty="0"/>
              <a:t>gasfitería, </a:t>
            </a:r>
            <a:r>
              <a:rPr lang="es-ES" sz="1600" dirty="0" smtClean="0"/>
              <a:t>electricidad, entre otros) presentan los siguientes inconvenientes:</a:t>
            </a:r>
            <a:endParaRPr lang="es-PE" sz="1600" dirty="0"/>
          </a:p>
        </p:txBody>
      </p:sp>
      <p:graphicFrame>
        <p:nvGraphicFramePr>
          <p:cNvPr id="12" name="Diagram 9"/>
          <p:cNvGraphicFramePr/>
          <p:nvPr>
            <p:extLst>
              <p:ext uri="{D42A27DB-BD31-4B8C-83A1-F6EECF244321}">
                <p14:modId xmlns:p14="http://schemas.microsoft.com/office/powerpoint/2010/main" val="1318476665"/>
              </p:ext>
            </p:extLst>
          </p:nvPr>
        </p:nvGraphicFramePr>
        <p:xfrm>
          <a:off x="4283968" y="836712"/>
          <a:ext cx="468052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4" name="13 Conector recto"/>
          <p:cNvCxnSpPr/>
          <p:nvPr/>
        </p:nvCxnSpPr>
        <p:spPr>
          <a:xfrm flipV="1">
            <a:off x="4139952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8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53E414-3A18-4D21-8004-218E35B2F378}" type="slidenum">
              <a:rPr lang="pt-BR" smtClean="0">
                <a:latin typeface="Arial" charset="0"/>
              </a:rPr>
              <a:pPr/>
              <a:t>4</a:t>
            </a:fld>
            <a:endParaRPr lang="pt-BR" smtClean="0">
              <a:latin typeface="Arial" charset="0"/>
            </a:endParaRPr>
          </a:p>
        </p:txBody>
      </p:sp>
      <p:sp>
        <p:nvSpPr>
          <p:cNvPr id="5124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ES" sz="2800" b="1" dirty="0" smtClean="0">
                <a:solidFill>
                  <a:srgbClr val="17375E"/>
                </a:solidFill>
                <a:cs typeface="Arial" charset="0"/>
              </a:rPr>
              <a:t>Presentación del Problema</a:t>
            </a:r>
          </a:p>
          <a:p>
            <a:pPr algn="r"/>
            <a:endParaRPr lang="es-ES" sz="2800" b="1" dirty="0">
              <a:solidFill>
                <a:srgbClr val="17375E"/>
              </a:solidFill>
              <a:cs typeface="Arial" charset="0"/>
            </a:endParaRPr>
          </a:p>
        </p:txBody>
      </p:sp>
      <p:grpSp>
        <p:nvGrpSpPr>
          <p:cNvPr id="2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512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chemeClr val="bg1"/>
                  </a:solidFill>
                </a:rPr>
                <a:t>Christian Méndez Anchante</a:t>
              </a:r>
              <a:endParaRPr lang="es-MX" b="1" i="1">
                <a:solidFill>
                  <a:schemeClr val="bg1"/>
                </a:solidFill>
              </a:endParaRPr>
            </a:p>
          </p:txBody>
        </p:sp>
        <p:sp>
          <p:nvSpPr>
            <p:cNvPr id="512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chemeClr val="bg1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chemeClr val="bg1"/>
                </a:solidFill>
              </a:endParaRPr>
            </a:p>
          </p:txBody>
        </p:sp>
      </p:grpSp>
      <p:sp>
        <p:nvSpPr>
          <p:cNvPr id="5126" name="1 CuadroTexto"/>
          <p:cNvSpPr txBox="1">
            <a:spLocks noChangeArrowheads="1"/>
          </p:cNvSpPr>
          <p:nvPr/>
        </p:nvSpPr>
        <p:spPr bwMode="auto">
          <a:xfrm>
            <a:off x="179512" y="1268760"/>
            <a:ext cx="415885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s-PE" sz="1600" dirty="0" smtClean="0"/>
              <a:t>Problema central es la falta de un mecanismo que permita: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Conectar clientes, proveedores y tiendas del rubro.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Manejar una cartera de proveedores de servicios generales.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/>
              <a:t>Búsqueda automatizada y selectiva de </a:t>
            </a:r>
            <a:r>
              <a:rPr lang="es-MX" sz="1600" dirty="0" smtClean="0"/>
              <a:t>proveedores.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PE" sz="1600" dirty="0" smtClean="0"/>
              <a:t>Centralizar la información de tiendas y cadenas ferreteras.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Calificación y feedback por trabajos realizados a clientes.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s-MX" sz="1600" dirty="0" smtClean="0"/>
              <a:t>Reportes y consolidados </a:t>
            </a:r>
            <a:r>
              <a:rPr lang="es-MX" sz="1600" smtClean="0"/>
              <a:t>estadísticos sobre servicios </a:t>
            </a:r>
            <a:r>
              <a:rPr lang="es-MX" sz="1600" dirty="0" smtClean="0"/>
              <a:t>generales.</a:t>
            </a:r>
            <a:endParaRPr lang="es-MX" sz="1600" dirty="0"/>
          </a:p>
          <a:p>
            <a:pPr marL="742950" lvl="1" indent="-285750">
              <a:buFont typeface="Wingdings" pitchFamily="2" charset="2"/>
              <a:buChar char="ü"/>
            </a:pPr>
            <a:endParaRPr lang="es-PE" sz="1600" dirty="0"/>
          </a:p>
        </p:txBody>
      </p:sp>
      <p:grpSp>
        <p:nvGrpSpPr>
          <p:cNvPr id="3" name="2 Grupo"/>
          <p:cNvGrpSpPr/>
          <p:nvPr/>
        </p:nvGrpSpPr>
        <p:grpSpPr>
          <a:xfrm>
            <a:off x="4572000" y="1768443"/>
            <a:ext cx="4248472" cy="720080"/>
            <a:chOff x="1654073" y="3068960"/>
            <a:chExt cx="6446319" cy="1008112"/>
          </a:xfrm>
        </p:grpSpPr>
        <p:sp>
          <p:nvSpPr>
            <p:cNvPr id="38" name="37 Rectángulo"/>
            <p:cNvSpPr/>
            <p:nvPr/>
          </p:nvSpPr>
          <p:spPr>
            <a:xfrm>
              <a:off x="1654073" y="3297684"/>
              <a:ext cx="1564036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Cliente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6570757" y="3284984"/>
              <a:ext cx="1529635" cy="5760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Proveedor</a:t>
              </a:r>
              <a:endParaRPr kumimoji="0" lang="es-P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41 Flecha izquierda y derecha"/>
            <p:cNvSpPr/>
            <p:nvPr/>
          </p:nvSpPr>
          <p:spPr>
            <a:xfrm>
              <a:off x="3419475" y="3284984"/>
              <a:ext cx="2880717" cy="588764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42 Multiplicar"/>
            <p:cNvSpPr/>
            <p:nvPr/>
          </p:nvSpPr>
          <p:spPr>
            <a:xfrm>
              <a:off x="4374232" y="3068960"/>
              <a:ext cx="917848" cy="1008112"/>
            </a:xfrm>
            <a:prstGeom prst="mathMultiply">
              <a:avLst/>
            </a:prstGeom>
            <a:solidFill>
              <a:srgbClr val="FF0000"/>
            </a:solidFill>
            <a:ln w="25400" cap="flat" cmpd="sng" algn="ctr">
              <a:solidFill>
                <a:srgbClr val="BBE0E3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9" name="48 CuadroTexto"/>
          <p:cNvSpPr txBox="1"/>
          <p:nvPr/>
        </p:nvSpPr>
        <p:spPr>
          <a:xfrm>
            <a:off x="6109240" y="1196752"/>
            <a:ext cx="111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Actual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5994340" y="2708920"/>
            <a:ext cx="138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Propuesta</a:t>
            </a:r>
            <a:endParaRPr kumimoji="0" lang="es-PE" sz="18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4932435" y="3285660"/>
            <a:ext cx="3460257" cy="2518926"/>
            <a:chOff x="4932435" y="3285660"/>
            <a:chExt cx="3460257" cy="2518926"/>
          </a:xfrm>
        </p:grpSpPr>
        <p:sp>
          <p:nvSpPr>
            <p:cNvPr id="8" name="7 Forma libre"/>
            <p:cNvSpPr/>
            <p:nvPr/>
          </p:nvSpPr>
          <p:spPr>
            <a:xfrm>
              <a:off x="6009953" y="3285660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Cliente</a:t>
              </a:r>
              <a:endParaRPr lang="es-ES" sz="1400" kern="1200" dirty="0"/>
            </a:p>
          </p:txBody>
        </p:sp>
        <p:sp>
          <p:nvSpPr>
            <p:cNvPr id="9" name="8 Forma libre"/>
            <p:cNvSpPr/>
            <p:nvPr/>
          </p:nvSpPr>
          <p:spPr>
            <a:xfrm rot="3600000">
              <a:off x="6861397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2" rIns="68523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0" name="9 Forma libre"/>
            <p:cNvSpPr/>
            <p:nvPr/>
          </p:nvSpPr>
          <p:spPr>
            <a:xfrm>
              <a:off x="7087471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Proveedor</a:t>
              </a:r>
              <a:endParaRPr lang="es-ES" sz="1400" kern="1200" dirty="0"/>
            </a:p>
          </p:txBody>
        </p:sp>
        <p:sp>
          <p:nvSpPr>
            <p:cNvPr id="11" name="10 Forma libre"/>
            <p:cNvSpPr/>
            <p:nvPr/>
          </p:nvSpPr>
          <p:spPr>
            <a:xfrm rot="21600000">
              <a:off x="6322638" y="5364073"/>
              <a:ext cx="679851" cy="228414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679851" y="114206"/>
                  </a:moveTo>
                  <a:lnTo>
                    <a:pt x="565644" y="228412"/>
                  </a:lnTo>
                  <a:lnTo>
                    <a:pt x="565644" y="182729"/>
                  </a:lnTo>
                  <a:lnTo>
                    <a:pt x="114206" y="182729"/>
                  </a:lnTo>
                  <a:lnTo>
                    <a:pt x="114206" y="228412"/>
                  </a:lnTo>
                  <a:lnTo>
                    <a:pt x="0" y="114206"/>
                  </a:lnTo>
                  <a:lnTo>
                    <a:pt x="114206" y="1"/>
                  </a:lnTo>
                  <a:lnTo>
                    <a:pt x="114206" y="45684"/>
                  </a:lnTo>
                  <a:lnTo>
                    <a:pt x="565644" y="45684"/>
                  </a:lnTo>
                  <a:lnTo>
                    <a:pt x="565644" y="1"/>
                  </a:lnTo>
                  <a:lnTo>
                    <a:pt x="679851" y="114206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4" tIns="45684" rIns="68524" bIns="45683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  <p:sp>
          <p:nvSpPr>
            <p:cNvPr id="12" name="11 Forma libre"/>
            <p:cNvSpPr/>
            <p:nvPr/>
          </p:nvSpPr>
          <p:spPr>
            <a:xfrm>
              <a:off x="4932435" y="5151976"/>
              <a:ext cx="1305221" cy="652610"/>
            </a:xfrm>
            <a:custGeom>
              <a:avLst/>
              <a:gdLst>
                <a:gd name="connsiteX0" fmla="*/ 0 w 1305221"/>
                <a:gd name="connsiteY0" fmla="*/ 65261 h 652610"/>
                <a:gd name="connsiteX1" fmla="*/ 65261 w 1305221"/>
                <a:gd name="connsiteY1" fmla="*/ 0 h 652610"/>
                <a:gd name="connsiteX2" fmla="*/ 1239960 w 1305221"/>
                <a:gd name="connsiteY2" fmla="*/ 0 h 652610"/>
                <a:gd name="connsiteX3" fmla="*/ 1305221 w 1305221"/>
                <a:gd name="connsiteY3" fmla="*/ 65261 h 652610"/>
                <a:gd name="connsiteX4" fmla="*/ 1305221 w 1305221"/>
                <a:gd name="connsiteY4" fmla="*/ 587349 h 652610"/>
                <a:gd name="connsiteX5" fmla="*/ 1239960 w 1305221"/>
                <a:gd name="connsiteY5" fmla="*/ 652610 h 652610"/>
                <a:gd name="connsiteX6" fmla="*/ 65261 w 1305221"/>
                <a:gd name="connsiteY6" fmla="*/ 652610 h 652610"/>
                <a:gd name="connsiteX7" fmla="*/ 0 w 1305221"/>
                <a:gd name="connsiteY7" fmla="*/ 587349 h 652610"/>
                <a:gd name="connsiteX8" fmla="*/ 0 w 1305221"/>
                <a:gd name="connsiteY8" fmla="*/ 65261 h 65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5221" h="652610">
                  <a:moveTo>
                    <a:pt x="0" y="65261"/>
                  </a:moveTo>
                  <a:cubicBezTo>
                    <a:pt x="0" y="29218"/>
                    <a:pt x="29218" y="0"/>
                    <a:pt x="65261" y="0"/>
                  </a:cubicBezTo>
                  <a:lnTo>
                    <a:pt x="1239960" y="0"/>
                  </a:lnTo>
                  <a:cubicBezTo>
                    <a:pt x="1276003" y="0"/>
                    <a:pt x="1305221" y="29218"/>
                    <a:pt x="1305221" y="65261"/>
                  </a:cubicBezTo>
                  <a:lnTo>
                    <a:pt x="1305221" y="587349"/>
                  </a:lnTo>
                  <a:cubicBezTo>
                    <a:pt x="1305221" y="623392"/>
                    <a:pt x="1276003" y="652610"/>
                    <a:pt x="1239960" y="652610"/>
                  </a:cubicBezTo>
                  <a:lnTo>
                    <a:pt x="65261" y="652610"/>
                  </a:lnTo>
                  <a:cubicBezTo>
                    <a:pt x="29218" y="652610"/>
                    <a:pt x="0" y="623392"/>
                    <a:pt x="0" y="587349"/>
                  </a:cubicBezTo>
                  <a:lnTo>
                    <a:pt x="0" y="6526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2454" tIns="72454" rIns="72454" bIns="7245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400" kern="1200" dirty="0" smtClean="0"/>
                <a:t>Suministrador</a:t>
              </a:r>
              <a:endParaRPr lang="es-ES" sz="1400" kern="1200" dirty="0"/>
            </a:p>
          </p:txBody>
        </p:sp>
        <p:sp>
          <p:nvSpPr>
            <p:cNvPr id="13" name="12 Forma libre"/>
            <p:cNvSpPr/>
            <p:nvPr/>
          </p:nvSpPr>
          <p:spPr>
            <a:xfrm rot="18000000">
              <a:off x="5783879" y="4430917"/>
              <a:ext cx="679851" cy="228413"/>
            </a:xfrm>
            <a:custGeom>
              <a:avLst/>
              <a:gdLst>
                <a:gd name="connsiteX0" fmla="*/ 0 w 679851"/>
                <a:gd name="connsiteY0" fmla="*/ 114207 h 228413"/>
                <a:gd name="connsiteX1" fmla="*/ 114207 w 679851"/>
                <a:gd name="connsiteY1" fmla="*/ 0 h 228413"/>
                <a:gd name="connsiteX2" fmla="*/ 114207 w 679851"/>
                <a:gd name="connsiteY2" fmla="*/ 45683 h 228413"/>
                <a:gd name="connsiteX3" fmla="*/ 565645 w 679851"/>
                <a:gd name="connsiteY3" fmla="*/ 45683 h 228413"/>
                <a:gd name="connsiteX4" fmla="*/ 565645 w 679851"/>
                <a:gd name="connsiteY4" fmla="*/ 0 h 228413"/>
                <a:gd name="connsiteX5" fmla="*/ 679851 w 679851"/>
                <a:gd name="connsiteY5" fmla="*/ 114207 h 228413"/>
                <a:gd name="connsiteX6" fmla="*/ 565645 w 679851"/>
                <a:gd name="connsiteY6" fmla="*/ 228413 h 228413"/>
                <a:gd name="connsiteX7" fmla="*/ 565645 w 679851"/>
                <a:gd name="connsiteY7" fmla="*/ 182730 h 228413"/>
                <a:gd name="connsiteX8" fmla="*/ 114207 w 679851"/>
                <a:gd name="connsiteY8" fmla="*/ 182730 h 228413"/>
                <a:gd name="connsiteX9" fmla="*/ 114207 w 679851"/>
                <a:gd name="connsiteY9" fmla="*/ 228413 h 228413"/>
                <a:gd name="connsiteX10" fmla="*/ 0 w 679851"/>
                <a:gd name="connsiteY10" fmla="*/ 114207 h 22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9851" h="228413">
                  <a:moveTo>
                    <a:pt x="0" y="114207"/>
                  </a:moveTo>
                  <a:lnTo>
                    <a:pt x="114207" y="0"/>
                  </a:lnTo>
                  <a:lnTo>
                    <a:pt x="114207" y="45683"/>
                  </a:lnTo>
                  <a:lnTo>
                    <a:pt x="565645" y="45683"/>
                  </a:lnTo>
                  <a:lnTo>
                    <a:pt x="565645" y="0"/>
                  </a:lnTo>
                  <a:lnTo>
                    <a:pt x="679851" y="114207"/>
                  </a:lnTo>
                  <a:lnTo>
                    <a:pt x="565645" y="228413"/>
                  </a:lnTo>
                  <a:lnTo>
                    <a:pt x="565645" y="182730"/>
                  </a:lnTo>
                  <a:lnTo>
                    <a:pt x="114207" y="182730"/>
                  </a:lnTo>
                  <a:lnTo>
                    <a:pt x="114207" y="228413"/>
                  </a:lnTo>
                  <a:lnTo>
                    <a:pt x="0" y="11420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523" tIns="45683" rIns="68524" bIns="45682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900" kern="1200"/>
            </a:p>
          </p:txBody>
        </p:sp>
      </p:grpSp>
      <p:grpSp>
        <p:nvGrpSpPr>
          <p:cNvPr id="54" name="53 Grupo"/>
          <p:cNvGrpSpPr/>
          <p:nvPr/>
        </p:nvGrpSpPr>
        <p:grpSpPr>
          <a:xfrm>
            <a:off x="6304856" y="4509120"/>
            <a:ext cx="769363" cy="691690"/>
            <a:chOff x="2232507" y="1375195"/>
            <a:chExt cx="2011682" cy="1793596"/>
          </a:xfrm>
        </p:grpSpPr>
        <p:sp>
          <p:nvSpPr>
            <p:cNvPr id="55" name="54 Elipse"/>
            <p:cNvSpPr/>
            <p:nvPr/>
          </p:nvSpPr>
          <p:spPr>
            <a:xfrm>
              <a:off x="2232507" y="1375195"/>
              <a:ext cx="2011682" cy="179359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56" name="Elipse 4"/>
            <p:cNvSpPr/>
            <p:nvPr/>
          </p:nvSpPr>
          <p:spPr>
            <a:xfrm>
              <a:off x="2484947" y="1675021"/>
              <a:ext cx="1485803" cy="11203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1600" b="1" kern="1200" dirty="0" smtClean="0"/>
                <a:t>www</a:t>
              </a:r>
              <a:endParaRPr lang="es-ES" sz="8000" b="1" kern="1200" dirty="0"/>
            </a:p>
          </p:txBody>
        </p:sp>
      </p:grpSp>
      <p:cxnSp>
        <p:nvCxnSpPr>
          <p:cNvPr id="5" name="4 Conector recto"/>
          <p:cNvCxnSpPr/>
          <p:nvPr/>
        </p:nvCxnSpPr>
        <p:spPr>
          <a:xfrm flipV="1">
            <a:off x="4355976" y="1052736"/>
            <a:ext cx="0" cy="4680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71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pt-BR" sz="2800" b="1">
                <a:solidFill>
                  <a:srgbClr val="17375E"/>
                </a:solidFill>
                <a:cs typeface="Arial" charset="0"/>
              </a:rPr>
              <a:t>Objetivo General</a:t>
            </a:r>
          </a:p>
        </p:txBody>
      </p:sp>
      <p:sp>
        <p:nvSpPr>
          <p:cNvPr id="8" name="Rectangle 2"/>
          <p:cNvSpPr txBox="1">
            <a:spLocks/>
          </p:cNvSpPr>
          <p:nvPr/>
        </p:nvSpPr>
        <p:spPr bwMode="auto">
          <a:xfrm>
            <a:off x="250825" y="1268760"/>
            <a:ext cx="8353425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44500" marR="0" lvl="0" indent="4763" algn="just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Desarrollar un modelo de negocio y</a:t>
            </a:r>
            <a:r>
              <a:rPr kumimoji="0" lang="es-PE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una plataforma web para la gestión de servicios generales basado en un esquema de comercio electrónico que permita conectar clientes, proveedores, y tiendas y cadenas de ferreterías. </a:t>
            </a:r>
            <a:endParaRPr kumimoji="0" lang="pt-B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12" name="Picture 2" descr="C:\Users\Christian\Desktop\serviciosgenerale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195269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Christian\Desktop\ecommerc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37946"/>
            <a:ext cx="2576443" cy="206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Christian\Desktop\clientes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356992"/>
            <a:ext cx="1775894" cy="171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D960CD-8E79-4A7F-B004-9D7EB63D9FC2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6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</a:t>
            </a:r>
          </a:p>
        </p:txBody>
      </p:sp>
      <p:grpSp>
        <p:nvGrpSpPr>
          <p:cNvPr id="7173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>
            <p:extLst>
              <p:ext uri="{D42A27DB-BD31-4B8C-83A1-F6EECF244321}">
                <p14:modId xmlns:p14="http://schemas.microsoft.com/office/powerpoint/2010/main" val="2413237663"/>
              </p:ext>
            </p:extLst>
          </p:nvPr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01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D960CD-8E79-4A7F-B004-9D7EB63D9FC2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7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Objetivos Específicos II</a:t>
            </a:r>
          </a:p>
        </p:txBody>
      </p:sp>
      <p:grpSp>
        <p:nvGrpSpPr>
          <p:cNvPr id="2" name="7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174" name="8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>
                  <a:solidFill>
                    <a:srgbClr val="FFFFFF"/>
                  </a:solidFill>
                </a:rPr>
                <a:t>Christian Méndez Anchante</a:t>
              </a:r>
              <a:endParaRPr lang="es-MX" b="1" i="1">
                <a:solidFill>
                  <a:srgbClr val="FFFFFF"/>
                </a:solidFill>
              </a:endParaRPr>
            </a:p>
          </p:txBody>
        </p:sp>
        <p:sp>
          <p:nvSpPr>
            <p:cNvPr id="7175" name="9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  <p:graphicFrame>
        <p:nvGraphicFramePr>
          <p:cNvPr id="9" name="9 Diagrama"/>
          <p:cNvGraphicFramePr/>
          <p:nvPr>
            <p:extLst>
              <p:ext uri="{D42A27DB-BD31-4B8C-83A1-F6EECF244321}">
                <p14:modId xmlns:p14="http://schemas.microsoft.com/office/powerpoint/2010/main" val="353984633"/>
              </p:ext>
            </p:extLst>
          </p:nvPr>
        </p:nvGraphicFramePr>
        <p:xfrm>
          <a:off x="539552" y="1049837"/>
          <a:ext cx="8136904" cy="489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74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Marcador de número de diapositiva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4D86602-BB05-4C1B-9E82-CC2802E4C47E}" type="slidenum">
              <a:rPr lang="pt-BR" smtClean="0">
                <a:solidFill>
                  <a:srgbClr val="000000"/>
                </a:solidFill>
                <a:latin typeface="Arial" charset="0"/>
              </a:rPr>
              <a:pPr/>
              <a:t>8</a:t>
            </a:fld>
            <a:endParaRPr lang="pt-BR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19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800" b="1" dirty="0">
                <a:solidFill>
                  <a:srgbClr val="17375E"/>
                </a:solidFill>
                <a:cs typeface="Arial" charset="0"/>
              </a:rPr>
              <a:t>Resultados </a:t>
            </a:r>
            <a:r>
              <a:rPr lang="pt-BR" sz="2800" b="1" dirty="0" smtClean="0">
                <a:solidFill>
                  <a:srgbClr val="17375E"/>
                </a:solidFill>
                <a:cs typeface="Arial" charset="0"/>
              </a:rPr>
              <a:t>Esperados</a:t>
            </a:r>
            <a:endParaRPr lang="pt-BR" sz="2800" b="1" dirty="0">
              <a:solidFill>
                <a:srgbClr val="17375E"/>
              </a:solidFill>
              <a:cs typeface="Arial" charset="0"/>
            </a:endParaRPr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1784350" y="6167438"/>
            <a:ext cx="2428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PE" sz="1400" b="1">
                <a:solidFill>
                  <a:srgbClr val="FFFFFF"/>
                </a:solidFill>
              </a:rPr>
              <a:t>: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668466049"/>
              </p:ext>
            </p:extLst>
          </p:nvPr>
        </p:nvGraphicFramePr>
        <p:xfrm>
          <a:off x="539552" y="836712"/>
          <a:ext cx="820891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10 Grupo"/>
          <p:cNvGrpSpPr>
            <a:grpSpLocks/>
          </p:cNvGrpSpPr>
          <p:nvPr/>
        </p:nvGrpSpPr>
        <p:grpSpPr bwMode="auto">
          <a:xfrm>
            <a:off x="179388" y="6165850"/>
            <a:ext cx="6480175" cy="647700"/>
            <a:chOff x="179512" y="6165304"/>
            <a:chExt cx="6480720" cy="648072"/>
          </a:xfrm>
        </p:grpSpPr>
        <p:sp>
          <p:nvSpPr>
            <p:cNvPr id="7" name="11 CuadroTexto"/>
            <p:cNvSpPr txBox="1">
              <a:spLocks noChangeArrowheads="1"/>
            </p:cNvSpPr>
            <p:nvPr/>
          </p:nvSpPr>
          <p:spPr bwMode="auto">
            <a:xfrm>
              <a:off x="179512" y="6165304"/>
              <a:ext cx="252028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 i="1" dirty="0">
                  <a:solidFill>
                    <a:srgbClr val="FFFFFF"/>
                  </a:solidFill>
                </a:rPr>
                <a:t>Christian Méndez Anchante</a:t>
              </a:r>
              <a:endParaRPr lang="es-MX" b="1" i="1" dirty="0">
                <a:solidFill>
                  <a:srgbClr val="FFFFFF"/>
                </a:solidFill>
              </a:endParaRPr>
            </a:p>
          </p:txBody>
        </p:sp>
        <p:sp>
          <p:nvSpPr>
            <p:cNvPr id="8" name="12 CuadroTexto"/>
            <p:cNvSpPr txBox="1">
              <a:spLocks noChangeArrowheads="1"/>
            </p:cNvSpPr>
            <p:nvPr/>
          </p:nvSpPr>
          <p:spPr bwMode="auto">
            <a:xfrm>
              <a:off x="179512" y="6505599"/>
              <a:ext cx="6480720" cy="307777"/>
            </a:xfrm>
            <a:prstGeom prst="rect">
              <a:avLst/>
            </a:prstGeom>
            <a:solidFill>
              <a:srgbClr val="5B77CB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MX" sz="1400" b="1">
                  <a:solidFill>
                    <a:srgbClr val="FFFFFF"/>
                  </a:solidFill>
                </a:rPr>
                <a:t>Implementación de un sistema web para la gestión de servicios generales</a:t>
              </a:r>
              <a:endParaRPr lang="es-MX" b="1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idx="1"/>
          </p:nvPr>
        </p:nvSpPr>
        <p:spPr>
          <a:xfrm>
            <a:off x="323528" y="980728"/>
            <a:ext cx="8353425" cy="4476750"/>
          </a:xfrm>
        </p:spPr>
        <p:txBody>
          <a:bodyPr/>
          <a:lstStyle/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Establecer un nuevo medio alternativo que permita a los trabajadores independientes de servicios generales darse a conocer y conseguir clientes.</a:t>
            </a:r>
            <a:endParaRPr lang="es-MX" sz="2400" dirty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ES" sz="2400" dirty="0" smtClean="0">
                <a:solidFill>
                  <a:srgbClr val="000000"/>
                </a:solidFill>
              </a:rPr>
              <a:t>Facilitar la búsqueda y selección de proveedores de este tipo de servicios, para clientes interesados.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PE" sz="2400" dirty="0" smtClean="0">
                <a:solidFill>
                  <a:srgbClr val="000000"/>
                </a:solidFill>
              </a:rPr>
              <a:t>Establecer un nuevo canal de ventas de productos y fuente de ingresos para tiendas y cadenas de ferreterías.</a:t>
            </a:r>
            <a:endParaRPr lang="es-ES" sz="2400" dirty="0" smtClean="0">
              <a:solidFill>
                <a:srgbClr val="000000"/>
              </a:solidFill>
            </a:endParaRP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es-MX" sz="2400" dirty="0" smtClean="0">
                <a:solidFill>
                  <a:srgbClr val="000000"/>
                </a:solidFill>
              </a:rPr>
              <a:t>Formalizar el contacto tripartita entre clientes, trabajadores independientes, y tiendas proveedoras de insumos y materiales.</a:t>
            </a:r>
          </a:p>
          <a:p>
            <a:pPr marL="787400" algn="just" eaLnBrk="1" hangingPunct="1">
              <a:spcBef>
                <a:spcPct val="40000"/>
              </a:spcBef>
              <a:buFont typeface="Wingdings" pitchFamily="2" charset="2"/>
              <a:buChar char="Ø"/>
            </a:pPr>
            <a:endParaRPr lang="es-ES" sz="2400" dirty="0" smtClean="0">
              <a:solidFill>
                <a:srgbClr val="000000"/>
              </a:solidFill>
            </a:endParaRPr>
          </a:p>
        </p:txBody>
      </p:sp>
      <p:sp>
        <p:nvSpPr>
          <p:cNvPr id="9220" name="CaixaDeTexto 3"/>
          <p:cNvSpPr txBox="1">
            <a:spLocks noChangeArrowheads="1"/>
          </p:cNvSpPr>
          <p:nvPr/>
        </p:nvSpPr>
        <p:spPr bwMode="auto">
          <a:xfrm>
            <a:off x="3851275" y="285750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s-PE" sz="2800" b="1" dirty="0">
                <a:solidFill>
                  <a:srgbClr val="17375E"/>
                </a:solidFill>
                <a:cs typeface="Arial" charset="0"/>
              </a:rPr>
              <a:t>Justificación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APRESENTACAO_IS">
  <a:themeElements>
    <a:clrScheme name="APRESENTACAO_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PRESENTACAO_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PRESENTACAO_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CAO_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CAO_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</TotalTime>
  <Words>1053</Words>
  <Application>Microsoft Office PowerPoint</Application>
  <PresentationFormat>Presentación en pantalla (4:3)</PresentationFormat>
  <Paragraphs>186</Paragraphs>
  <Slides>19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Tema de Office</vt:lpstr>
      <vt:lpstr>APRESENTACAO_IS</vt:lpstr>
      <vt:lpstr>1_APRESENTACAO_IS</vt:lpstr>
      <vt:lpstr>2_APRESENTACAO_IS</vt:lpstr>
      <vt:lpstr>3_APRESENTACAO_IS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Informes CGPP</dc:title>
  <dc:creator>User</dc:creator>
  <cp:lastModifiedBy>Christian</cp:lastModifiedBy>
  <cp:revision>199</cp:revision>
  <dcterms:created xsi:type="dcterms:W3CDTF">2006-10-30T22:13:02Z</dcterms:created>
  <dcterms:modified xsi:type="dcterms:W3CDTF">2013-10-12T23:49:48Z</dcterms:modified>
</cp:coreProperties>
</file>