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  <p:sldMasterId id="2147483798" r:id="rId4"/>
    <p:sldMasterId id="2147483810" r:id="rId5"/>
  </p:sldMasterIdLst>
  <p:notesMasterIdLst>
    <p:notesMasterId r:id="rId23"/>
  </p:notesMasterIdLst>
  <p:sldIdLst>
    <p:sldId id="257" r:id="rId6"/>
    <p:sldId id="265" r:id="rId7"/>
    <p:sldId id="279" r:id="rId8"/>
    <p:sldId id="282" r:id="rId9"/>
    <p:sldId id="266" r:id="rId10"/>
    <p:sldId id="283" r:id="rId11"/>
    <p:sldId id="284" r:id="rId12"/>
    <p:sldId id="285" r:id="rId13"/>
    <p:sldId id="268" r:id="rId14"/>
    <p:sldId id="286" r:id="rId15"/>
    <p:sldId id="287" r:id="rId16"/>
    <p:sldId id="288" r:id="rId17"/>
    <p:sldId id="273" r:id="rId18"/>
    <p:sldId id="276" r:id="rId19"/>
    <p:sldId id="290" r:id="rId20"/>
    <p:sldId id="291" r:id="rId21"/>
    <p:sldId id="289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110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smtClean="0">
              <a:latin typeface="Arial"/>
              <a:ea typeface="+mn-ea"/>
              <a:cs typeface="+mn-cs"/>
            </a:rPr>
            <a:t>Forma de contacto y ubicación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</a:t>
          </a:r>
          <a:r>
            <a:rPr lang="es-ES" sz="1600" smtClean="0"/>
            <a:t>post-servicio)</a:t>
          </a: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Implementación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del mejor proveedor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Disponibilidad del proveedor, según calendario virtual.</a:t>
          </a:r>
          <a:br>
            <a:rPr lang="es-MX" sz="1600" dirty="0" smtClean="0"/>
          </a:br>
          <a:r>
            <a:rPr lang="es-MX" sz="1600" dirty="0" smtClean="0"/>
            <a:t>   b. Distanciamiento entre proveedor y cliente.</a:t>
          </a:r>
          <a:br>
            <a:rPr lang="es-MX" sz="1600" dirty="0" smtClean="0"/>
          </a:br>
          <a:r>
            <a:rPr lang="es-MX" sz="1600" dirty="0" smtClean="0"/>
            <a:t>   c.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clientes.</a:t>
          </a:r>
          <a:br>
            <a:rPr lang="es-MX" sz="1600" dirty="0" smtClean="0"/>
          </a:br>
          <a:r>
            <a:rPr lang="es-MX" sz="1600" dirty="0" smtClean="0"/>
            <a:t>   d.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Documento que contiene la descripción del caso de negocio.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los diagramas de procesos de negocio mencionados en el objetivo específico 2.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Documento que contiene en lenguaje natural y en español el pseudocódigo del algoritmo Tabú para la asignación del mejor proveedor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12806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4166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Forma de contacto y ubicación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</a:t>
          </a:r>
          <a:r>
            <a:rPr lang="es-ES" sz="1600" kern="1200" smtClean="0"/>
            <a:t>post-servicio)</a:t>
          </a:r>
          <a:endParaRPr lang="es-PE" sz="1600" kern="1200" dirty="0"/>
        </a:p>
      </dsp:txBody>
      <dsp:txXfrm>
        <a:off x="0" y="1486946"/>
        <a:ext cx="8136904" cy="201600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39061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3906146"/>
        <a:ext cx="8136904" cy="960750"/>
      </dsp:txXfrm>
    </dsp:sp>
    <dsp:sp modelId="{E74DBF66-3AE1-4F14-A029-A5F2D0C36F78}">
      <dsp:nvSpPr>
        <dsp:cNvPr id="0" name=""/>
        <dsp:cNvSpPr/>
      </dsp:nvSpPr>
      <dsp:spPr>
        <a:xfrm>
          <a:off x="406845" y="36109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3639767"/>
        <a:ext cx="56381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40245"/>
          <a:ext cx="8136904" cy="20742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del mejor proveedor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Disponibilidad del proveedor, según calendario virtual.</a:t>
          </a:r>
          <a:br>
            <a:rPr lang="es-MX" sz="1600" kern="1200" dirty="0" smtClean="0"/>
          </a:br>
          <a:r>
            <a:rPr lang="es-MX" sz="1600" kern="1200" dirty="0" smtClean="0"/>
            <a:t>   b. Distanciamiento entre proveedor y cliente.</a:t>
          </a:r>
          <a:br>
            <a:rPr lang="es-MX" sz="1600" kern="1200" dirty="0" smtClean="0"/>
          </a:br>
          <a:r>
            <a:rPr lang="es-MX" sz="1600" kern="1200" dirty="0" smtClean="0"/>
            <a:t>   c.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clientes.</a:t>
          </a:r>
          <a:br>
            <a:rPr lang="es-MX" sz="1600" kern="1200" dirty="0" smtClean="0"/>
          </a:br>
          <a:r>
            <a:rPr lang="es-MX" sz="1600" kern="1200" dirty="0" smtClean="0"/>
            <a:t>   d. Cumplimiento por parte del proveedor de las reglas de negocio.</a:t>
          </a:r>
          <a:endParaRPr lang="es-PE" sz="1600" kern="1200" dirty="0"/>
        </a:p>
      </dsp:txBody>
      <dsp:txXfrm>
        <a:off x="0" y="340245"/>
        <a:ext cx="8136904" cy="2074297"/>
      </dsp:txXfrm>
    </dsp:sp>
    <dsp:sp modelId="{15417C44-1630-41CC-AC5B-95723803EAAC}">
      <dsp:nvSpPr>
        <dsp:cNvPr id="0" name=""/>
        <dsp:cNvSpPr/>
      </dsp:nvSpPr>
      <dsp:spPr>
        <a:xfrm>
          <a:off x="406845" y="59805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4225" y="87185"/>
        <a:ext cx="5641072" cy="506120"/>
      </dsp:txXfrm>
    </dsp:sp>
    <dsp:sp modelId="{3C682040-43AF-4BE8-950E-E13003E6C6C7}">
      <dsp:nvSpPr>
        <dsp:cNvPr id="0" name=""/>
        <dsp:cNvSpPr/>
      </dsp:nvSpPr>
      <dsp:spPr>
        <a:xfrm>
          <a:off x="0" y="2797582"/>
          <a:ext cx="8136904" cy="9258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797582"/>
        <a:ext cx="8136904" cy="925852"/>
      </dsp:txXfrm>
    </dsp:sp>
    <dsp:sp modelId="{501DDC76-9B9F-4697-8027-10EB121BC8A9}">
      <dsp:nvSpPr>
        <dsp:cNvPr id="0" name=""/>
        <dsp:cNvSpPr/>
      </dsp:nvSpPr>
      <dsp:spPr>
        <a:xfrm>
          <a:off x="406845" y="2517142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4225" y="2544522"/>
        <a:ext cx="5641072" cy="506120"/>
      </dsp:txXfrm>
    </dsp:sp>
    <dsp:sp modelId="{FC04ED5C-48CE-49A3-98DF-4CA3B004B014}">
      <dsp:nvSpPr>
        <dsp:cNvPr id="0" name=""/>
        <dsp:cNvSpPr/>
      </dsp:nvSpPr>
      <dsp:spPr>
        <a:xfrm>
          <a:off x="0" y="4106475"/>
          <a:ext cx="8136904" cy="733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Implementación de la solución.</a:t>
          </a:r>
          <a:endParaRPr lang="es-PE" sz="1600" kern="1200" dirty="0"/>
        </a:p>
      </dsp:txBody>
      <dsp:txXfrm>
        <a:off x="0" y="4106475"/>
        <a:ext cx="8136904" cy="733162"/>
      </dsp:txXfrm>
    </dsp:sp>
    <dsp:sp modelId="{E74DBF66-3AE1-4F14-A029-A5F2D0C36F78}">
      <dsp:nvSpPr>
        <dsp:cNvPr id="0" name=""/>
        <dsp:cNvSpPr/>
      </dsp:nvSpPr>
      <dsp:spPr>
        <a:xfrm>
          <a:off x="406845" y="3826035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4225" y="3853415"/>
        <a:ext cx="5641072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204325" y="-3086820"/>
          <a:ext cx="616216" cy="694555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Documento que contiene la descripción del caso de negocio.</a:t>
          </a:r>
          <a:endParaRPr lang="es-PE" sz="1400" kern="1200" dirty="0"/>
        </a:p>
      </dsp:txBody>
      <dsp:txXfrm rot="-5400000">
        <a:off x="1039657" y="107929"/>
        <a:ext cx="6915472" cy="556054"/>
      </dsp:txXfrm>
    </dsp:sp>
    <dsp:sp modelId="{A06528E6-100A-4976-B138-5E903706F02B}">
      <dsp:nvSpPr>
        <dsp:cNvPr id="0" name=""/>
        <dsp:cNvSpPr/>
      </dsp:nvSpPr>
      <dsp:spPr>
        <a:xfrm>
          <a:off x="220443" y="820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58045" y="38422"/>
        <a:ext cx="744009" cy="695067"/>
      </dsp:txXfrm>
    </dsp:sp>
    <dsp:sp modelId="{123E87A1-D0D6-46FD-AD18-592C1BD4BACE}">
      <dsp:nvSpPr>
        <dsp:cNvPr id="0" name=""/>
        <dsp:cNvSpPr/>
      </dsp:nvSpPr>
      <dsp:spPr>
        <a:xfrm rot="5400000">
          <a:off x="4202513" y="-2276223"/>
          <a:ext cx="616216" cy="694192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los diagramas de procesos de negocio mencionados en el objetivo específico 2.</a:t>
          </a:r>
          <a:endParaRPr lang="es-PE" sz="1400" kern="1200" dirty="0"/>
        </a:p>
      </dsp:txBody>
      <dsp:txXfrm rot="-5400000">
        <a:off x="1039658" y="916713"/>
        <a:ext cx="6911847" cy="556054"/>
      </dsp:txXfrm>
    </dsp:sp>
    <dsp:sp modelId="{A075BA52-9E9E-49BC-B10D-54726DBFECBB}">
      <dsp:nvSpPr>
        <dsp:cNvPr id="0" name=""/>
        <dsp:cNvSpPr/>
      </dsp:nvSpPr>
      <dsp:spPr>
        <a:xfrm>
          <a:off x="220443" y="809605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58045" y="847207"/>
        <a:ext cx="744009" cy="695067"/>
      </dsp:txXfrm>
    </dsp:sp>
    <dsp:sp modelId="{AFC1D999-AB59-46E9-9D86-EC2926324F27}">
      <dsp:nvSpPr>
        <dsp:cNvPr id="0" name=""/>
        <dsp:cNvSpPr/>
      </dsp:nvSpPr>
      <dsp:spPr>
        <a:xfrm rot="5400000">
          <a:off x="4042011" y="-1319145"/>
          <a:ext cx="872975" cy="6861512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-5400000">
        <a:off x="1047743" y="1717738"/>
        <a:ext cx="6818897" cy="787745"/>
      </dsp:txXfrm>
    </dsp:sp>
    <dsp:sp modelId="{B3F5683C-6936-44A0-9206-6A2FB0D41DEA}">
      <dsp:nvSpPr>
        <dsp:cNvPr id="0" name=""/>
        <dsp:cNvSpPr/>
      </dsp:nvSpPr>
      <dsp:spPr>
        <a:xfrm>
          <a:off x="220443" y="1618390"/>
          <a:ext cx="827299" cy="98644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60828" y="1658775"/>
        <a:ext cx="746529" cy="905670"/>
      </dsp:txXfrm>
    </dsp:sp>
    <dsp:sp modelId="{E6AA9730-C1F3-4EA4-B4B8-FC8BA901A561}">
      <dsp:nvSpPr>
        <dsp:cNvPr id="0" name=""/>
        <dsp:cNvSpPr/>
      </dsp:nvSpPr>
      <dsp:spPr>
        <a:xfrm rot="5400000">
          <a:off x="4108959" y="-390106"/>
          <a:ext cx="794944" cy="693514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en lenguaje natural y en español el pseudocódigo del algoritmo Tabú para la asignación del mejor proveedor al cliente, dados los factores mencionados en el objetivo específico 4.</a:t>
          </a:r>
          <a:endParaRPr lang="es-PE" sz="1400" kern="1200" dirty="0"/>
        </a:p>
      </dsp:txBody>
      <dsp:txXfrm rot="-5400000">
        <a:off x="1038857" y="2718802"/>
        <a:ext cx="6896343" cy="717332"/>
      </dsp:txXfrm>
    </dsp:sp>
    <dsp:sp modelId="{5D93FB81-256D-417C-9473-A7133EA5EFFF}">
      <dsp:nvSpPr>
        <dsp:cNvPr id="0" name=""/>
        <dsp:cNvSpPr/>
      </dsp:nvSpPr>
      <dsp:spPr>
        <a:xfrm>
          <a:off x="220443" y="2696574"/>
          <a:ext cx="818413" cy="7636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57719" y="2733850"/>
        <a:ext cx="743861" cy="689048"/>
      </dsp:txXfrm>
    </dsp:sp>
    <dsp:sp modelId="{FB62193B-2F1D-4A91-B26C-671F94C83B03}">
      <dsp:nvSpPr>
        <dsp:cNvPr id="0" name=""/>
        <dsp:cNvSpPr/>
      </dsp:nvSpPr>
      <dsp:spPr>
        <a:xfrm rot="5400000">
          <a:off x="4181314" y="458745"/>
          <a:ext cx="616216" cy="689953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39657" y="3630484"/>
        <a:ext cx="6869450" cy="556054"/>
      </dsp:txXfrm>
    </dsp:sp>
    <dsp:sp modelId="{8A58B697-73FE-43B7-BCEA-3226F7839FCE}">
      <dsp:nvSpPr>
        <dsp:cNvPr id="0" name=""/>
        <dsp:cNvSpPr/>
      </dsp:nvSpPr>
      <dsp:spPr>
        <a:xfrm>
          <a:off x="220443" y="3478203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58045" y="3515805"/>
        <a:ext cx="744009" cy="695067"/>
      </dsp:txXfrm>
    </dsp:sp>
    <dsp:sp modelId="{453FC30B-1580-48DA-9784-2477E53F72C0}">
      <dsp:nvSpPr>
        <dsp:cNvPr id="0" name=""/>
        <dsp:cNvSpPr/>
      </dsp:nvSpPr>
      <dsp:spPr>
        <a:xfrm rot="5400000">
          <a:off x="4205954" y="1152253"/>
          <a:ext cx="616216" cy="694881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39657" y="4348632"/>
        <a:ext cx="6918730" cy="556054"/>
      </dsp:txXfrm>
    </dsp:sp>
    <dsp:sp modelId="{05F5B675-A481-4090-9BE1-378A47821575}">
      <dsp:nvSpPr>
        <dsp:cNvPr id="0" name=""/>
        <dsp:cNvSpPr/>
      </dsp:nvSpPr>
      <dsp:spPr>
        <a:xfrm>
          <a:off x="220443" y="4285586"/>
          <a:ext cx="819213" cy="682144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3743" y="4318886"/>
        <a:ext cx="752613" cy="615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C48CF-CB96-47AE-BBD5-AD125C89A1D0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64D7A-E491-4590-974E-3F0B871C984F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C4F79-9878-4269-85B8-A532F696F3AD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DA0F93-0DCF-455F-8753-3D7240776A04}" type="slidenum">
              <a:rPr lang="pt-BR" smtClean="0"/>
              <a:pPr eaLnBrk="1" hangingPunct="1"/>
              <a:t>13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14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15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13A496-257D-4726-8CF3-42737291D3B3}" type="slidenum">
              <a:rPr lang="pt-BR" smtClean="0"/>
              <a:pPr eaLnBrk="1" hangingPunct="1"/>
              <a:t>16</a:t>
            </a:fld>
            <a:endParaRPr lang="pt-B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FAA54-4BDD-4EA4-95F2-BF75E20913B2}" type="slidenum">
              <a:rPr lang="pt-BR" smtClean="0">
                <a:solidFill>
                  <a:prstClr val="black"/>
                </a:solidFill>
              </a:rPr>
              <a:pPr/>
              <a:t>17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CD55D-4032-4E0D-BCA6-8682BA5913F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15/09/2013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15/09/2013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15/09/2013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15/09/2013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15/09/2013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8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3095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32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96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45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15/09/2013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20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351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06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16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69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0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698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57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6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328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15/09/2013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25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240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07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264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2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427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5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15/09/2013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15/09/2013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15/09/2013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15/09/2013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15/09/2013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164774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59675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Presentación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373CBA-BC1E-4151-AD59-909A90782240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10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896938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ALCANCE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rgbClr val="000000"/>
                </a:solidFill>
              </a:rPr>
              <a:t>S</a:t>
            </a:r>
            <a:r>
              <a:rPr lang="es-PE" sz="2000" dirty="0" smtClean="0"/>
              <a:t>ector </a:t>
            </a:r>
            <a:r>
              <a:rPr lang="es-PE" sz="2000" dirty="0"/>
              <a:t>de personas naturales que ofrecen </a:t>
            </a:r>
            <a:r>
              <a:rPr lang="es-PE" sz="2000" dirty="0" smtClean="0"/>
              <a:t>algunos de los siguientes </a:t>
            </a:r>
            <a:r>
              <a:rPr lang="es-PE" sz="2000" i="1" dirty="0" smtClean="0"/>
              <a:t>servicios generales</a:t>
            </a:r>
            <a:r>
              <a:rPr lang="es-PE" sz="2000" dirty="0" smtClean="0"/>
              <a:t>: </a:t>
            </a:r>
            <a:r>
              <a:rPr lang="es-MX" sz="2000" dirty="0" smtClean="0"/>
              <a:t>carpintería, cerrajería, drywall, electricidad, gasfitería, melamina, pintura y vidriería. Otros servicios no se consideran.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endParaRPr lang="es-MX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Solución basada en el modelo de </a:t>
            </a:r>
            <a:r>
              <a:rPr lang="es-PE" sz="2000" dirty="0"/>
              <a:t>negocio </a:t>
            </a:r>
            <a:r>
              <a:rPr lang="es-PE" sz="2000" dirty="0" smtClean="0"/>
              <a:t>que incluye sus reglas y procesos de negocio. Stakeholders del modelo: clientes, proveedores y suministradores.</a:t>
            </a:r>
          </a:p>
          <a:p>
            <a:pPr marL="444500" indent="0" algn="just" eaLnBrk="1" hangingPunct="1">
              <a:spcBef>
                <a:spcPct val="40000"/>
              </a:spcBef>
              <a:buNone/>
              <a:defRPr/>
            </a:pPr>
            <a:endParaRPr lang="es-PE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Producto </a:t>
            </a:r>
            <a:r>
              <a:rPr lang="es-PE" sz="2000" dirty="0"/>
              <a:t>final a </a:t>
            </a:r>
            <a:r>
              <a:rPr lang="es-PE" sz="2000" dirty="0" smtClean="0"/>
              <a:t>desarrollar: sistema </a:t>
            </a:r>
            <a:r>
              <a:rPr lang="es-PE" sz="2000" dirty="0"/>
              <a:t>de información web </a:t>
            </a:r>
            <a:r>
              <a:rPr lang="es-PE" sz="2000" dirty="0" smtClean="0"/>
              <a:t>con todas </a:t>
            </a:r>
            <a:r>
              <a:rPr lang="es-PE" sz="2000" dirty="0"/>
              <a:t>las funcionalidades </a:t>
            </a:r>
            <a:r>
              <a:rPr lang="es-PE" sz="2000" dirty="0" smtClean="0"/>
              <a:t>que brinden soporte al modelo de negocio y a sus procesos.</a:t>
            </a:r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1269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1270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11271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B585CE-A497-4045-88B3-BAC9EF0F0C8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11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La obtención </a:t>
            </a:r>
            <a:r>
              <a:rPr lang="es-PE" sz="2000" dirty="0"/>
              <a:t>de requerimientos </a:t>
            </a:r>
            <a:r>
              <a:rPr lang="es-PE" sz="2000" dirty="0" smtClean="0"/>
              <a:t>se </a:t>
            </a:r>
            <a:r>
              <a:rPr lang="es-PE" sz="2000" dirty="0"/>
              <a:t>realizará a partir de </a:t>
            </a:r>
            <a:r>
              <a:rPr lang="es-PE" sz="2000" dirty="0" smtClean="0"/>
              <a:t>un grupo </a:t>
            </a:r>
            <a:r>
              <a:rPr lang="es-PE" sz="2000" dirty="0"/>
              <a:t>limitado </a:t>
            </a:r>
            <a:r>
              <a:rPr lang="es-PE" sz="2000" dirty="0" smtClean="0"/>
              <a:t>de trabajadores independientes (una muestra de usuarios principales del sistema)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recabará y validará la mayor cantidad de información posible.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E</a:t>
            </a:r>
            <a:r>
              <a:rPr lang="es-PE" sz="2000" dirty="0" smtClean="0"/>
              <a:t>l </a:t>
            </a:r>
            <a:r>
              <a:rPr lang="es-PE" sz="2000" dirty="0"/>
              <a:t>levantamiento de información podría dificultarse </a:t>
            </a:r>
            <a:r>
              <a:rPr lang="es-PE" sz="2000" dirty="0" smtClean="0"/>
              <a:t>pues existe la </a:t>
            </a:r>
            <a:r>
              <a:rPr lang="es-PE" sz="2000" dirty="0"/>
              <a:t>posibilidad de que </a:t>
            </a:r>
            <a:r>
              <a:rPr lang="es-PE" sz="2000" dirty="0" smtClean="0"/>
              <a:t>la muestra de </a:t>
            </a:r>
            <a:r>
              <a:rPr lang="es-PE" sz="2000" dirty="0"/>
              <a:t>usuarios no sepa explicar con el suficiente </a:t>
            </a:r>
            <a:r>
              <a:rPr lang="es-PE" sz="2000" dirty="0" smtClean="0"/>
              <a:t>nivel de detalle </a:t>
            </a:r>
            <a:r>
              <a:rPr lang="es-PE" sz="2000" dirty="0"/>
              <a:t>qué esperan y qué </a:t>
            </a:r>
            <a:r>
              <a:rPr lang="es-PE" sz="2000" dirty="0" smtClean="0"/>
              <a:t>necesitan de la herramienta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constante comunicación con los usuarios así como constante revisión y confirmación de toda la información recabada.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229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2294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2295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7A9389-20D9-483F-B480-F608F6C079B4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12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La facilidad para el desarrollo dependerá de las tecnologías escogidas (lenguaje de programación, frameworks, entorno de desarrollo, entre otros) así como de la habilidad y experiencia del tesista </a:t>
            </a:r>
            <a:r>
              <a:rPr lang="es-PE" sz="2000" dirty="0" smtClean="0"/>
              <a:t>desarrollador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escogerán aquellas tecnologías que faciliten y beneficien más el desarrollo del proyecto.</a:t>
            </a:r>
            <a:br>
              <a:rPr lang="es-PE" sz="2000" dirty="0" smtClean="0">
                <a:sym typeface="Wingdings" pitchFamily="2" charset="2"/>
              </a:rPr>
            </a:br>
            <a:endParaRPr lang="es-PE" sz="2000" dirty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El </a:t>
            </a:r>
            <a:r>
              <a:rPr lang="es-PE" sz="2000" dirty="0"/>
              <a:t>tiempo requerido para desarrollar el producto y llevar a cabo todo el proyecto está condicionado por el tiempo que el tesista le pueda brindar, siendo en este caso un período no mayor a un ciclo académico regular (4 meses</a:t>
            </a:r>
            <a:r>
              <a:rPr lang="es-PE" sz="2000" dirty="0" smtClean="0"/>
              <a:t>) </a:t>
            </a:r>
            <a:r>
              <a:rPr lang="es-PE" sz="2000" dirty="0" smtClean="0">
                <a:sym typeface="Wingdings" pitchFamily="2" charset="2"/>
              </a:rPr>
              <a:t> se realizará una programación y seguimiento de todas las actividades mediante un Diagrama de Gantt.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3317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3318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3319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Métodos y procedimientos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04329"/>
              </p:ext>
            </p:extLst>
          </p:nvPr>
        </p:nvGraphicFramePr>
        <p:xfrm>
          <a:off x="251520" y="980728"/>
          <a:ext cx="8568952" cy="470027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520280"/>
                <a:gridCol w="6048672"/>
              </a:tblGrid>
              <a:tr h="255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Resultados esperados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Herramientas – Métodos – Procedimientos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</a:tr>
              <a:tr h="11125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RE1,</a:t>
                      </a:r>
                      <a:r>
                        <a:rPr lang="es-ES" sz="1600" baseline="0" dirty="0" smtClean="0">
                          <a:effectLst/>
                        </a:rPr>
                        <a:t> RE3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Case Guide (BCG): </a:t>
                      </a:r>
                      <a:r>
                        <a:rPr lang="es-ES" sz="1600" dirty="0">
                          <a:effectLst/>
                        </a:rPr>
                        <a:t>guía </a:t>
                      </a:r>
                      <a:r>
                        <a:rPr lang="es-ES" sz="1600" dirty="0" smtClean="0">
                          <a:effectLst/>
                        </a:rPr>
                        <a:t>que </a:t>
                      </a:r>
                      <a:r>
                        <a:rPr lang="es-ES" sz="1600" dirty="0">
                          <a:effectLst/>
                        </a:rPr>
                        <a:t>establece un modelo para la definición y desarrollo del caso de negocio (business case) mediante el cual se identifican fases y pasos claves para su elaboración.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RE2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</a:t>
                      </a:r>
                      <a:r>
                        <a:rPr lang="es-ES" sz="1600" b="1" dirty="0" err="1">
                          <a:effectLst/>
                        </a:rPr>
                        <a:t>Process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Modeling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Notation</a:t>
                      </a:r>
                      <a:r>
                        <a:rPr lang="es-ES" sz="1600" b="1" dirty="0">
                          <a:effectLst/>
                        </a:rPr>
                        <a:t> (BPMN): </a:t>
                      </a:r>
                      <a:r>
                        <a:rPr lang="es-ES" sz="1600" dirty="0">
                          <a:effectLst/>
                        </a:rPr>
                        <a:t>notación gráfica estandarizada que permite el modelado de procesos de negocio, en un formato de flujo de trabajo</a:t>
                      </a:r>
                      <a:r>
                        <a:rPr lang="es-ES" sz="1600" dirty="0" smtClean="0">
                          <a:effectLst/>
                        </a:rPr>
                        <a:t>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65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RE5, RE6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Extreme Programming (XP):</a:t>
                      </a:r>
                      <a:r>
                        <a:rPr lang="es-ES" sz="1600" dirty="0">
                          <a:effectLst/>
                        </a:rPr>
                        <a:t> metodología ágil de desarrollo de software basada en una serie de principios tales como retroalimentación, simplicidad, desarrollo iterativo y adaptación a los cambios.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14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RE4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 err="1">
                          <a:effectLst/>
                        </a:rPr>
                        <a:t>PSeudo</a:t>
                      </a:r>
                      <a:r>
                        <a:rPr lang="es-ES" sz="1600" b="1" dirty="0">
                          <a:effectLst/>
                        </a:rPr>
                        <a:t> Intérprete (</a:t>
                      </a:r>
                      <a:r>
                        <a:rPr lang="es-ES" sz="1600" b="1" dirty="0" err="1">
                          <a:effectLst/>
                        </a:rPr>
                        <a:t>PSeInt</a:t>
                      </a:r>
                      <a:r>
                        <a:rPr lang="es-ES" sz="1600" b="1" dirty="0">
                          <a:effectLst/>
                        </a:rPr>
                        <a:t>): </a:t>
                      </a:r>
                      <a:r>
                        <a:rPr lang="es-ES" sz="1600" dirty="0">
                          <a:effectLst/>
                        </a:rPr>
                        <a:t>herramienta que a partir de pseudocódigo escrito en lenguaje natural y en español, permite generar el diagrama de flujo correspondiente.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467544" y="908720"/>
            <a:ext cx="8353425" cy="4968552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/>
              <a:t>Estructura </a:t>
            </a:r>
            <a:r>
              <a:rPr lang="es-MX" sz="2200" dirty="0"/>
              <a:t>de Descomposición de </a:t>
            </a:r>
            <a:r>
              <a:rPr lang="es-MX" sz="2200" dirty="0" smtClean="0"/>
              <a:t>Trabajo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/>
              <a:t>Plan de Trabajo – Tesis 2 (Gantt)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PE" sz="2200" dirty="0" smtClean="0">
                <a:solidFill>
                  <a:srgbClr val="000000"/>
                </a:solidFill>
              </a:rPr>
              <a:t>Acta de Constitución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/>
              <a:t>Plan de Gestión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Plan de Gestión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Matriz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Documento con el Caso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Diagramas de Procesos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Documento con las Reglas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Documento y cuadro comparativo con las herramientas tecnológicas disponibles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MX" sz="22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2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Avances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trabajo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467544" y="908720"/>
            <a:ext cx="8353425" cy="4968552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Lista </a:t>
            </a:r>
            <a:r>
              <a:rPr lang="pt-BR" sz="2400" dirty="0">
                <a:solidFill>
                  <a:srgbClr val="000000"/>
                </a:solidFill>
              </a:rPr>
              <a:t>de </a:t>
            </a:r>
            <a:r>
              <a:rPr lang="es-ES" sz="2400" dirty="0" smtClean="0">
                <a:solidFill>
                  <a:srgbClr val="000000"/>
                </a:solidFill>
              </a:rPr>
              <a:t>Requerimientos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Documento </a:t>
            </a:r>
            <a:r>
              <a:rPr lang="es-ES" sz="2400" dirty="0" smtClean="0">
                <a:solidFill>
                  <a:srgbClr val="000000"/>
                </a:solidFill>
              </a:rPr>
              <a:t>con</a:t>
            </a:r>
            <a:r>
              <a:rPr lang="pt-BR" sz="2400" dirty="0" smtClean="0">
                <a:solidFill>
                  <a:srgbClr val="000000"/>
                </a:solidFill>
              </a:rPr>
              <a:t> Historias de </a:t>
            </a:r>
            <a:r>
              <a:rPr lang="es-ES" sz="2400" dirty="0" smtClean="0">
                <a:solidFill>
                  <a:srgbClr val="000000"/>
                </a:solidFill>
              </a:rPr>
              <a:t>Usuario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>
                <a:solidFill>
                  <a:srgbClr val="000000"/>
                </a:solidFill>
              </a:rPr>
              <a:t>Diagrama de Clases de </a:t>
            </a:r>
            <a:r>
              <a:rPr lang="es-MX" sz="2400" dirty="0" smtClean="0">
                <a:solidFill>
                  <a:srgbClr val="000000"/>
                </a:solidFill>
              </a:rPr>
              <a:t>Análisis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Principales </a:t>
            </a:r>
            <a:r>
              <a:rPr lang="es-MX" sz="2400" dirty="0">
                <a:solidFill>
                  <a:srgbClr val="000000"/>
                </a:solidFill>
              </a:rPr>
              <a:t>Prototipos de Interfaz </a:t>
            </a:r>
            <a:r>
              <a:rPr lang="es-MX" sz="2400" dirty="0" smtClean="0">
                <a:solidFill>
                  <a:srgbClr val="000000"/>
                </a:solidFill>
              </a:rPr>
              <a:t>Gráfica</a:t>
            </a: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Avances del trabajo</a:t>
            </a:r>
          </a:p>
        </p:txBody>
      </p:sp>
    </p:spTree>
    <p:extLst>
      <p:ext uri="{BB962C8B-B14F-4D97-AF65-F5344CB8AC3E}">
        <p14:creationId xmlns:p14="http://schemas.microsoft.com/office/powerpoint/2010/main" val="8565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476750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de Arquitectura (100%)</a:t>
            </a:r>
            <a:endParaRPr lang="es-MX" sz="2400" dirty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Lógica de búsqueda y asignación de proveedores (pseudocódigo y diagramas al 100%)</a:t>
            </a:r>
            <a:endParaRPr lang="es-MX" sz="2400" dirty="0">
              <a:solidFill>
                <a:srgbClr val="000000"/>
              </a:solidFill>
            </a:endParaRPr>
          </a:p>
        </p:txBody>
      </p:sp>
      <p:sp>
        <p:nvSpPr>
          <p:cNvPr id="1331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>
                <a:solidFill>
                  <a:srgbClr val="17375E"/>
                </a:solidFill>
                <a:cs typeface="Arial" charset="0"/>
              </a:rPr>
              <a:t>Compromiso para la próxima presentación </a:t>
            </a:r>
          </a:p>
        </p:txBody>
      </p:sp>
    </p:spTree>
    <p:extLst>
      <p:ext uri="{BB962C8B-B14F-4D97-AF65-F5344CB8AC3E}">
        <p14:creationId xmlns:p14="http://schemas.microsoft.com/office/powerpoint/2010/main" val="34565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Referencias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525963"/>
          </a:xfrm>
        </p:spPr>
        <p:txBody>
          <a:bodyPr/>
          <a:lstStyle/>
          <a:p>
            <a:pPr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ORGANIZACIÓN INTERNACIONAL DEL TRABAJO</a:t>
            </a:r>
            <a:endParaRPr lang="es-PE" sz="1600" dirty="0" smtClean="0">
              <a:ea typeface="Times New Roman"/>
            </a:endParaRPr>
          </a:p>
          <a:p>
            <a:pPr marL="895350" indent="-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2011		</a:t>
            </a:r>
            <a:r>
              <a:rPr lang="es-ES" sz="1600" i="1" dirty="0" smtClean="0">
                <a:ea typeface="Times New Roman"/>
              </a:rPr>
              <a:t>Panorama Laboral 2012. </a:t>
            </a:r>
            <a:r>
              <a:rPr lang="es-ES" sz="1600" dirty="0" smtClean="0">
                <a:ea typeface="Times New Roman"/>
              </a:rPr>
              <a:t>Lima, 2012, p. 44. Consulta: 6 de abril del 2013.</a:t>
            </a:r>
            <a:endParaRPr lang="es-PE" sz="1600" dirty="0" smtClean="0">
              <a:ea typeface="Times New Roman"/>
            </a:endParaRPr>
          </a:p>
          <a:p>
            <a:pPr marL="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	&lt;http://www.ilo.org/wcmsp5/groups/public/---americas/---ro-lima/documents/publication/wcms_195884.pdf&gt;</a:t>
            </a:r>
            <a:endParaRPr lang="es-PE" sz="1600" dirty="0" smtClean="0">
              <a:ea typeface="Times New Roman"/>
            </a:endParaRPr>
          </a:p>
          <a:p>
            <a:pPr>
              <a:defRPr/>
            </a:pPr>
            <a:endParaRPr lang="es-PE" sz="1600" dirty="0"/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MINISTERIO DEL TRABAJO Y PROMOCIÓN DEL EMPLEO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	“Perú: Distribución de la PEA Ocupada, según Sexo y Estructura de Mercado, 	2001 - 2011”. 	</a:t>
            </a:r>
            <a:r>
              <a:rPr lang="es-ES" sz="16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Perú Total por Sexo. </a:t>
            </a: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Consulta: 6 de abril del 2013.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&lt;http://www.mintra.gob.pe/archivos/file/estadisticas/peel/estadisticas/2001-	2011/sexo/peru_total_sexo_003.pdf&gt;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3600" dirty="0"/>
          </a:p>
        </p:txBody>
      </p:sp>
      <p:grpSp>
        <p:nvGrpSpPr>
          <p:cNvPr id="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8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Título Provisorio</a:t>
            </a: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 err="1">
                <a:solidFill>
                  <a:srgbClr val="000000"/>
                </a:solidFill>
              </a:rPr>
              <a:t>Palabras</a:t>
            </a:r>
            <a:r>
              <a:rPr lang="pt-BR" sz="2000" b="1" dirty="0">
                <a:solidFill>
                  <a:srgbClr val="000000"/>
                </a:solidFill>
              </a:rPr>
              <a:t>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err="1">
                <a:solidFill>
                  <a:srgbClr val="000000"/>
                </a:solidFill>
              </a:rPr>
              <a:t>Implementación</a:t>
            </a:r>
            <a:r>
              <a:rPr lang="pt-BR" sz="2000" dirty="0">
                <a:solidFill>
                  <a:srgbClr val="000000"/>
                </a:solidFill>
              </a:rPr>
              <a:t>. Sistema web. </a:t>
            </a:r>
            <a:r>
              <a:rPr lang="pt-BR" sz="2000" dirty="0" err="1">
                <a:solidFill>
                  <a:srgbClr val="000000"/>
                </a:solidFill>
              </a:rPr>
              <a:t>Servicios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Generales</a:t>
            </a:r>
            <a:r>
              <a:rPr lang="pt-BR" sz="2000" dirty="0">
                <a:solidFill>
                  <a:srgbClr val="000000"/>
                </a:solidFill>
              </a:rPr>
              <a:t>. </a:t>
            </a:r>
            <a:r>
              <a:rPr lang="pt-BR" sz="2000" dirty="0" err="1">
                <a:solidFill>
                  <a:srgbClr val="000000"/>
                </a:solidFill>
              </a:rPr>
              <a:t>Trabajadores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independientes</a:t>
            </a:r>
            <a:r>
              <a:rPr lang="pt-BR" sz="2000" dirty="0">
                <a:solidFill>
                  <a:srgbClr val="000000"/>
                </a:solidFill>
              </a:rPr>
              <a:t>. 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UN SISTEMA DE INFORMACIÓN PARA LA GESTIÓN DE ENTREGA DE SERVICIOS GENERALES Y MANTENIMIENTO A HOGARES</a:t>
            </a:r>
          </a:p>
          <a:p>
            <a:pPr lvl="0" algn="ctr">
              <a:lnSpc>
                <a:spcPct val="110000"/>
              </a:lnSpc>
            </a:pP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197327"/>
            <a:ext cx="37802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</a:t>
            </a:r>
            <a:r>
              <a:rPr lang="es-ES" sz="1600" dirty="0" smtClean="0"/>
              <a:t>carpintería, pintura, </a:t>
            </a:r>
            <a:r>
              <a:rPr lang="es-ES" sz="1600" dirty="0"/>
              <a:t>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:p14="http://schemas.microsoft.com/office/powerpoint/2010/main" val="1318476665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/>
              <a:t>Búsqueda 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ferreteras.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</a:t>
            </a:r>
            <a:r>
              <a:rPr lang="es-MX" sz="1600" smtClean="0"/>
              <a:t>estadísticos sobre servicios </a:t>
            </a:r>
            <a:r>
              <a:rPr lang="es-MX" sz="1600" dirty="0" smtClean="0"/>
              <a:t>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6304856" y="4509120"/>
            <a:ext cx="769363" cy="691690"/>
            <a:chOff x="2232507" y="1375195"/>
            <a:chExt cx="2011682" cy="1793596"/>
          </a:xfrm>
        </p:grpSpPr>
        <p:sp>
          <p:nvSpPr>
            <p:cNvPr id="55" name="54 Elipse"/>
            <p:cNvSpPr/>
            <p:nvPr/>
          </p:nvSpPr>
          <p:spPr>
            <a:xfrm>
              <a:off x="2232507" y="1375195"/>
              <a:ext cx="2011682" cy="179359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56" name="Elipse 4"/>
            <p:cNvSpPr/>
            <p:nvPr/>
          </p:nvSpPr>
          <p:spPr>
            <a:xfrm>
              <a:off x="2484947" y="1675021"/>
              <a:ext cx="1485803" cy="1120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www</a:t>
              </a:r>
              <a:endParaRPr lang="es-ES" sz="8000" b="1" kern="1200" dirty="0"/>
            </a:p>
          </p:txBody>
        </p:sp>
      </p:grp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marR="0" lvl="0" indent="4763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Desarrollar un modelo de negocio y</a:t>
            </a:r>
            <a:r>
              <a:rPr kumimoji="0" lang="es-P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una plataforma web para la gestión de servicios generales basado en un esquema de comercio electrónico que permita conectar clientes, proveedores, y tiendas y cadenas de ferreterías. 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6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1531269200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7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/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D86602-BB05-4C1B-9E82-CC2802E4C47E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8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173352930"/>
              </p:ext>
            </p:extLst>
          </p:nvPr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23528" y="980728"/>
            <a:ext cx="8353425" cy="4476750"/>
          </a:xfrm>
        </p:spPr>
        <p:txBody>
          <a:bodyPr/>
          <a:lstStyle/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Establecer un nuevo medio alternativo que permita a los trabajadores independientes de servicios generales darse a conocer y conseguir clientes.</a:t>
            </a:r>
            <a:endParaRPr lang="es-MX" sz="2400" dirty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0000"/>
                </a:solidFill>
              </a:rPr>
              <a:t>Facilitar la búsqueda y selección de proveedores de este tipo de servicios, para clientes interesados.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PE" sz="2400" dirty="0" smtClean="0">
                <a:solidFill>
                  <a:srgbClr val="000000"/>
                </a:solidFill>
              </a:rPr>
              <a:t>Establecer un nuevo canal de ventas de productos y fuente de ingresos para tiendas y cadenas de ferreterías.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Formalizar el contacto tripartita entre clientes, trabajadores independientes, y tiendas proveedoras de insumos y materiales.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endParaRPr lang="es-ES" sz="2400" dirty="0" smtClean="0">
              <a:solidFill>
                <a:srgbClr val="000000"/>
              </a:solidFill>
            </a:endParaRP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 dirty="0">
                <a:solidFill>
                  <a:srgbClr val="17375E"/>
                </a:solidFill>
                <a:cs typeface="Arial" charset="0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</TotalTime>
  <Words>975</Words>
  <Application>Microsoft Office PowerPoint</Application>
  <PresentationFormat>Presentación en pantalla (4:3)</PresentationFormat>
  <Paragraphs>169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Tema de Office</vt:lpstr>
      <vt:lpstr>APRESENTACAO_IS</vt:lpstr>
      <vt:lpstr>1_APRESENTACAO_IS</vt:lpstr>
      <vt:lpstr>2_APRESENTACAO_IS</vt:lpstr>
      <vt:lpstr>3_APRESENTACAO_IS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Christian</cp:lastModifiedBy>
  <cp:revision>191</cp:revision>
  <dcterms:created xsi:type="dcterms:W3CDTF">2006-10-30T22:13:02Z</dcterms:created>
  <dcterms:modified xsi:type="dcterms:W3CDTF">2013-09-15T22:29:52Z</dcterms:modified>
</cp:coreProperties>
</file>