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6" r:id="rId4"/>
    <p:sldId id="297" r:id="rId5"/>
    <p:sldId id="298" r:id="rId6"/>
    <p:sldId id="299" r:id="rId7"/>
    <p:sldId id="303" r:id="rId8"/>
    <p:sldId id="305" r:id="rId9"/>
    <p:sldId id="306" r:id="rId10"/>
    <p:sldId id="30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04" autoAdjust="0"/>
  </p:normalViewPr>
  <p:slideViewPr>
    <p:cSldViewPr snapToGrid="0" snapToObjects="1">
      <p:cViewPr varScale="1">
        <p:scale>
          <a:sx n="98" d="100"/>
          <a:sy n="98" d="100"/>
        </p:scale>
        <p:origin x="1018" y="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E2580-D7C3-4314-A462-B466E843018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E1B5A-E0B6-4096-8DA8-100E30D20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1B5A-E0B6-4096-8DA8-100E30D204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942CC-6CE4-0F27-6EFE-AC55103D0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66AE29-B879-83C0-B6DE-0FC2681897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408DC9-49F6-75F7-1747-A70A293F7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B368-3B78-9417-8F61-AB365582B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1B5A-E0B6-4096-8DA8-100E30D204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9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69381-0692-A0D9-8FC0-B729C1D45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EC897D-9653-2F2C-1433-C03F6F87C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D31085-58D0-C807-C9BA-BDA5CD796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CC5D7-3AF8-3403-5A6C-2B2EA9058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1B5A-E0B6-4096-8DA8-100E30D204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33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A8627-C949-359E-2AC0-481B6A1BC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96D0A4-A685-0569-F80C-1C0EA238BE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CDD18A-5A86-F7E7-0EAC-BB80CFE79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75CC9-E6B6-19AB-FCED-37E787800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1B5A-E0B6-4096-8DA8-100E30D204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217A8-D9D6-600D-2095-DA93DDA40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EF2AF3-99CF-9CDF-344C-9C2724E761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5C9028-BA2D-F46A-FEE9-B82F2DB3E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52F0A-F9BA-26AA-7E1C-24B118C712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1B5A-E0B6-4096-8DA8-100E30D204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3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51B1B-8C6C-BDD4-1653-8CA092DBA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161278-33F3-F946-25E2-27787E2175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FD512A-EF93-79FB-3C14-C2B0940BB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76FFB-73D8-23C7-F903-8CC12CEFF2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1B5A-E0B6-4096-8DA8-100E30D204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68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AFBAE-C190-C611-A096-DB88D2829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6B4A3D-3DBA-7F79-9411-BF9305F38F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29FF4-73A5-0FE4-0411-420EC3A2C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E66BF-3AFA-2232-C91D-0535A46F8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1B5A-E0B6-4096-8DA8-100E30D204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37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C67FF-8550-E8DC-0C81-D9312B72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6FDEFC-CE34-36E9-F9DB-E0A4384878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679D1E-7336-0D7A-D675-8B3ED3E4D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C063C-C522-1D81-1F3F-521A61548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1B5A-E0B6-4096-8DA8-100E30D204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4f8b514434154c1af25777bccd0efa0.babelfishpg.org/docs/internals/software-architectur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AmazonRDS/latest/AuroraUserGuide/babelfish-compatibility.tsql.limitation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9144000" cy="51434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0645" y="0"/>
            <a:ext cx="5746451" cy="51435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60646" y="-4"/>
            <a:ext cx="8783354" cy="480775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406" y="642938"/>
            <a:ext cx="3560460" cy="2323546"/>
          </a:xfrm>
        </p:spPr>
        <p:txBody>
          <a:bodyPr anchor="b">
            <a:normAutofit fontScale="90000"/>
          </a:bodyPr>
          <a:lstStyle/>
          <a:p>
            <a:pPr algn="l">
              <a:defRPr sz="5200"/>
            </a:pPr>
            <a:r>
              <a:rPr lang="en-US" sz="3600" dirty="0">
                <a:solidFill>
                  <a:srgbClr val="FFFFFF"/>
                </a:solidFill>
              </a:rPr>
              <a:t>Advantages of Migrating from MSSQL to </a:t>
            </a:r>
            <a:r>
              <a:rPr lang="en-US" sz="3600" dirty="0" err="1">
                <a:solidFill>
                  <a:srgbClr val="FFFFFF"/>
                </a:solidFill>
              </a:rPr>
              <a:t>Babelfish</a:t>
            </a:r>
            <a:r>
              <a:rPr lang="en-US" sz="3600" dirty="0">
                <a:solidFill>
                  <a:srgbClr val="FFFFFF"/>
                </a:solidFill>
              </a:rPr>
              <a:t> for Aurora Postgres</a:t>
            </a: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33598" y="-366905"/>
            <a:ext cx="1876806" cy="9143999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941" y="796908"/>
            <a:ext cx="3567122" cy="3567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5FF8F-E424-8B90-E00F-D8458F09FC65}"/>
              </a:ext>
            </a:extLst>
          </p:cNvPr>
          <p:cNvSpPr txBox="1"/>
          <p:nvPr/>
        </p:nvSpPr>
        <p:spPr>
          <a:xfrm>
            <a:off x="5525476" y="2305539"/>
            <a:ext cx="217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Cintia Mendiberry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22A453-A770-88C8-6E1B-D3D220F50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71F0914-2013-CF79-8BF1-BBC3F6BD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D367BF-E0E4-5F52-001D-86577B78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69"/>
            <a:ext cx="9143999" cy="118196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B667D3-5465-95FF-203E-0CDED9579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26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D23E3E-C29B-97FB-E8BD-BBB48041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4" y="-3980833"/>
            <a:ext cx="1182335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33949C-BC83-26F5-C734-E1A98095A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39"/>
            <a:ext cx="3227567" cy="1181596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083FF-AFF3-3CD6-7873-FEA0F6C2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75" y="185690"/>
            <a:ext cx="5960532" cy="673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D425D-55D4-BE3E-954C-CEC51B146C54}"/>
              </a:ext>
            </a:extLst>
          </p:cNvPr>
          <p:cNvSpPr txBox="1"/>
          <p:nvPr/>
        </p:nvSpPr>
        <p:spPr>
          <a:xfrm>
            <a:off x="406400" y="1369441"/>
            <a:ext cx="82359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https://a4f8b514434154c1af25777bccd0efa0.babelfishpg.org/docs/: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https://a4f8b514434154c1af25777bccd0efa0.babelfishpg.org/docs/internals/postgresql-hooks/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https://a4f8b514434154c1af25777bccd0efa0.babelfishpg.org/docs/internals/software-architecture/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https://docs.aws.amazon.com/AmazonRDS/latest/AuroraUserGuide/babelfish.html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https://docs.aws.amazon.com/AmazonRDS/latest/AuroraUserGuide/babelfish-compatibility.tsql.limitations.html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https://docs.aws.amazon.com/AmazonRDS/latest/AuroraUserGuide/babelfish-compatibility.tsql.limitations.html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4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338" y="208901"/>
            <a:ext cx="7421963" cy="775252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738647"/>
            <a:ext cx="7293023" cy="2762519"/>
          </a:xfrm>
        </p:spPr>
        <p:txBody>
          <a:bodyPr anchor="ctr">
            <a:normAutofit/>
          </a:bodyPr>
          <a:lstStyle/>
          <a:p>
            <a:r>
              <a:rPr lang="en-US" sz="1500" dirty="0"/>
              <a:t>MSSQL vs </a:t>
            </a:r>
            <a:r>
              <a:rPr lang="en-US" sz="1500" dirty="0" err="1"/>
              <a:t>Babelfish</a:t>
            </a:r>
            <a:r>
              <a:rPr lang="en-US" sz="1500" dirty="0"/>
              <a:t> for Aurora Postgres</a:t>
            </a:r>
          </a:p>
          <a:p>
            <a:r>
              <a:rPr lang="en-US" sz="1500" dirty="0"/>
              <a:t>Effort required</a:t>
            </a:r>
          </a:p>
          <a:p>
            <a:r>
              <a:rPr lang="en-US" sz="1500" dirty="0"/>
              <a:t>Difference from Aurora PostgreSQL</a:t>
            </a:r>
          </a:p>
          <a:p>
            <a:r>
              <a:rPr lang="en-US" sz="1500" dirty="0"/>
              <a:t>Conclusion</a:t>
            </a:r>
          </a:p>
          <a:p>
            <a:r>
              <a:rPr lang="en-US" sz="1500" dirty="0"/>
              <a:t>Appendix: Data type comparison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E1794B-BBCB-BD1A-D0DA-4FBD23FBA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69"/>
            <a:ext cx="9143999" cy="118196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26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4" y="-3980833"/>
            <a:ext cx="1182335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39"/>
            <a:ext cx="3227567" cy="1181596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1A955-E0AB-F78B-E9B7-9219CA26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75" y="185690"/>
            <a:ext cx="5960532" cy="6739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MSSQL vs </a:t>
            </a:r>
            <a:r>
              <a:rPr lang="en-US" sz="3200" dirty="0" err="1">
                <a:solidFill>
                  <a:schemeClr val="bg1"/>
                </a:solidFill>
              </a:rPr>
              <a:t>Babelfish</a:t>
            </a:r>
            <a:r>
              <a:rPr lang="en-US" sz="3200" dirty="0">
                <a:solidFill>
                  <a:schemeClr val="bg1"/>
                </a:solidFill>
              </a:rPr>
              <a:t> for Aurora Postgres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AF590F-DC86-481B-1BC2-C9ABE28D3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566104"/>
              </p:ext>
            </p:extLst>
          </p:nvPr>
        </p:nvGraphicFramePr>
        <p:xfrm>
          <a:off x="284479" y="1250950"/>
          <a:ext cx="8466668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667">
                  <a:extLst>
                    <a:ext uri="{9D8B030D-6E8A-4147-A177-3AD203B41FA5}">
                      <a16:colId xmlns:a16="http://schemas.microsoft.com/office/drawing/2014/main" val="3916177180"/>
                    </a:ext>
                  </a:extLst>
                </a:gridCol>
                <a:gridCol w="1513841">
                  <a:extLst>
                    <a:ext uri="{9D8B030D-6E8A-4147-A177-3AD203B41FA5}">
                      <a16:colId xmlns:a16="http://schemas.microsoft.com/office/drawing/2014/main" val="3245987998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345793261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2716343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Babelfish</a:t>
                      </a:r>
                      <a:r>
                        <a:rPr lang="en-US" sz="1400" dirty="0"/>
                        <a:t> for Aurora 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T-SQL 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Fully supported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level of T-SQL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Enables running many MSSQL applications with minimal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56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Stored Procedures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Fully supported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Supports many T-SQL procedures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Reduces effort in rewriting complex business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0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Instance-Level Triggers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Fully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Supports many T-SQL 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Reduces effort in rewriting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Database-Level Triggers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Fully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Not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Workaround, connect to Postgres endpoint, create event triggers, call them using Store Procedures, and schedule jobs - big effort.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6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MSSQL	-specific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Supports most MSSQL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Eases the migration by reducing data types conversions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1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SQL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MSSQL	-specific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Many T-SQL functions are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Reduces need to rewrite queries and procedures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3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84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CAB270-23F1-4474-ED8E-313C313DA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7565DB5-2C72-896A-8104-92C20298F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47530B-37B1-D394-C99B-B12ACA6BC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69"/>
            <a:ext cx="9143999" cy="118196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8109B7-4419-A72C-7555-2884A0BC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26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C33814-4E8C-DDC1-AF2C-774E5A07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4" y="-3980833"/>
            <a:ext cx="1182335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34993D-15EA-A971-DA00-85C30550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39"/>
            <a:ext cx="3227567" cy="1181596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ABBB2-FD1E-06ED-B688-BA5A75AA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75" y="185690"/>
            <a:ext cx="5960532" cy="6739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MSSQL vs </a:t>
            </a:r>
            <a:r>
              <a:rPr lang="en-US" sz="3200" dirty="0" err="1">
                <a:solidFill>
                  <a:schemeClr val="bg1"/>
                </a:solidFill>
              </a:rPr>
              <a:t>Babelfish</a:t>
            </a:r>
            <a:r>
              <a:rPr lang="en-US" sz="3200" dirty="0">
                <a:solidFill>
                  <a:schemeClr val="bg1"/>
                </a:solidFill>
              </a:rPr>
              <a:t> for Aurora Postgres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B55249-0E82-AF64-86E9-2BA2F43B9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28009"/>
              </p:ext>
            </p:extLst>
          </p:nvPr>
        </p:nvGraphicFramePr>
        <p:xfrm>
          <a:off x="284479" y="1250950"/>
          <a:ext cx="8466668" cy="383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667">
                  <a:extLst>
                    <a:ext uri="{9D8B030D-6E8A-4147-A177-3AD203B41FA5}">
                      <a16:colId xmlns:a16="http://schemas.microsoft.com/office/drawing/2014/main" val="3916177180"/>
                    </a:ext>
                  </a:extLst>
                </a:gridCol>
                <a:gridCol w="1513841">
                  <a:extLst>
                    <a:ext uri="{9D8B030D-6E8A-4147-A177-3AD203B41FA5}">
                      <a16:colId xmlns:a16="http://schemas.microsoft.com/office/drawing/2014/main" val="3245987998"/>
                    </a:ext>
                  </a:extLst>
                </a:gridCol>
                <a:gridCol w="1907963">
                  <a:extLst>
                    <a:ext uri="{9D8B030D-6E8A-4147-A177-3AD203B41FA5}">
                      <a16:colId xmlns:a16="http://schemas.microsoft.com/office/drawing/2014/main" val="3345793261"/>
                    </a:ext>
                  </a:extLst>
                </a:gridCol>
                <a:gridCol w="2928197">
                  <a:extLst>
                    <a:ext uri="{9D8B030D-6E8A-4147-A177-3AD203B41FA5}">
                      <a16:colId xmlns:a16="http://schemas.microsoft.com/office/drawing/2014/main" val="2716343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Babelfish</a:t>
                      </a:r>
                      <a:r>
                        <a:rPr lang="en-US" sz="1400" dirty="0"/>
                        <a:t> for Aurora 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Database Links (Linked Servers)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Not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Workaround using the Foreign Data Wrappers (</a:t>
                      </a:r>
                      <a:r>
                        <a:rPr lang="en-US" sz="1200" baseline="0" dirty="0" err="1"/>
                        <a:t>tds_fdw</a:t>
                      </a:r>
                      <a:r>
                        <a:rPr lang="en-US" sz="1200" baseline="0" dirty="0"/>
                        <a:t> extension)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1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Cost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High licensing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Pay-as-you-go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Reduces licensing costs significantly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45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Cloud-native 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Auto-scaling Aurora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Better performance at 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5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Read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Limited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 Read Replicas per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Improves high availability and read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56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HA and 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Requires </a:t>
                      </a:r>
                      <a:r>
                        <a:rPr lang="en-US" sz="1200" dirty="0" err="1"/>
                        <a:t>AlwaysOn</a:t>
                      </a:r>
                      <a:r>
                        <a:rPr lang="en-US" sz="1200" dirty="0"/>
                        <a:t> /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Built-in HA &amp; Failover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Simplifies disaster recovery planning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0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Indexing and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SQL Server Indexing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PostgreSQL indexing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Must change to Analyze/Vacuum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1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JSON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Modern application compatibility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3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Security and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Transparent Data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Can enable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Secure storage of sensitive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349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94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B7D534-AC20-A38D-CD88-F412D3B86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60591E7-B332-19A8-B1F7-CB337AC3A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39FE40-C387-10F2-5568-63BDF6EF8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69"/>
            <a:ext cx="9143999" cy="118196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01F664-484A-38DB-5DCA-78F094EE1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26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428D94-7231-65DD-B4AF-1331CEB02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4" y="-3980833"/>
            <a:ext cx="1182335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C55830-5D25-1614-25DB-5D6666453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39"/>
            <a:ext cx="3227567" cy="1181596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BB1E6-2933-F787-CA3B-B60A0D3F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75" y="185690"/>
            <a:ext cx="5960532" cy="6739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Effort required | </a:t>
            </a:r>
            <a:r>
              <a:rPr lang="en-US" sz="2700" dirty="0">
                <a:solidFill>
                  <a:schemeClr val="bg1"/>
                </a:solidFill>
              </a:rPr>
              <a:t>Data Types and Functions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ED20B6-BD97-17C5-4C2B-6830FC7EB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14348"/>
              </p:ext>
            </p:extLst>
          </p:nvPr>
        </p:nvGraphicFramePr>
        <p:xfrm>
          <a:off x="640714" y="1264730"/>
          <a:ext cx="7862571" cy="332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938">
                  <a:extLst>
                    <a:ext uri="{9D8B030D-6E8A-4147-A177-3AD203B41FA5}">
                      <a16:colId xmlns:a16="http://schemas.microsoft.com/office/drawing/2014/main" val="3916177180"/>
                    </a:ext>
                  </a:extLst>
                </a:gridCol>
                <a:gridCol w="2181863">
                  <a:extLst>
                    <a:ext uri="{9D8B030D-6E8A-4147-A177-3AD203B41FA5}">
                      <a16:colId xmlns:a16="http://schemas.microsoft.com/office/drawing/2014/main" val="3245987998"/>
                    </a:ext>
                  </a:extLst>
                </a:gridCol>
                <a:gridCol w="2453122">
                  <a:extLst>
                    <a:ext uri="{9D8B030D-6E8A-4147-A177-3AD203B41FA5}">
                      <a16:colId xmlns:a16="http://schemas.microsoft.com/office/drawing/2014/main" val="3345793261"/>
                    </a:ext>
                  </a:extLst>
                </a:gridCol>
                <a:gridCol w="1610648">
                  <a:extLst>
                    <a:ext uri="{9D8B030D-6E8A-4147-A177-3AD203B41FA5}">
                      <a16:colId xmlns:a16="http://schemas.microsoft.com/office/drawing/2014/main" val="2716343193"/>
                    </a:ext>
                  </a:extLst>
                </a:gridCol>
              </a:tblGrid>
              <a:tr h="294140">
                <a:tc>
                  <a:txBody>
                    <a:bodyPr/>
                    <a:lstStyle/>
                    <a:p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Babelfish</a:t>
                      </a:r>
                      <a:r>
                        <a:rPr lang="en-US" sz="1400" dirty="0"/>
                        <a:t> for Aurora 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Supported?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7986"/>
                  </a:ext>
                </a:extLst>
              </a:tr>
              <a:tr h="294140">
                <a:tc>
                  <a:txBody>
                    <a:bodyPr/>
                    <a:lstStyle/>
                    <a:p>
                      <a:r>
                        <a:rPr lang="en-US" sz="1200" dirty="0"/>
                        <a:t>Integer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TINYINT, SMALLINT, INT, BIGINT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SMALLINT, INT, BIGINT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51329"/>
                  </a:ext>
                </a:extLst>
              </a:tr>
              <a:tr h="294140">
                <a:tc>
                  <a:txBody>
                    <a:bodyPr/>
                    <a:lstStyle/>
                    <a:p>
                      <a:r>
                        <a:rPr lang="en-US" sz="1200" dirty="0"/>
                        <a:t>Floating Point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FLOAT, 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FLOAT, 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569471"/>
                  </a:ext>
                </a:extLst>
              </a:tr>
              <a:tr h="294140">
                <a:tc>
                  <a:txBody>
                    <a:bodyPr/>
                    <a:lstStyle/>
                    <a:p>
                      <a:r>
                        <a:rPr lang="en-US" sz="1200" dirty="0"/>
                        <a:t>Decimal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DECIMAL, 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(SYS.”)DECIMAL(“), NUMERIC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03462"/>
                  </a:ext>
                </a:extLst>
              </a:tr>
              <a:tr h="294140">
                <a:tc>
                  <a:txBody>
                    <a:bodyPr/>
                    <a:lstStyle/>
                    <a:p>
                      <a:r>
                        <a:rPr lang="en-US" sz="1200" dirty="0"/>
                        <a:t>String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VARCHAR, NVARCHAR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(SYS.”)VARCHAR(“), (SYS.)NVARCHAR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 Mimic MSQL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15666"/>
                  </a:ext>
                </a:extLst>
              </a:tr>
              <a:tr h="294140">
                <a:tc>
                  <a:txBody>
                    <a:bodyPr/>
                    <a:lstStyle/>
                    <a:p>
                      <a:r>
                        <a:rPr lang="en-US" sz="1200" dirty="0"/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DATETIME, DATETIME2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(SYS.)DATETIME, (SYS.)DATETIME2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 Mimic MSQL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36183"/>
                  </a:ext>
                </a:extLst>
              </a:tr>
              <a:tr h="294140">
                <a:tc>
                  <a:txBody>
                    <a:bodyPr/>
                    <a:lstStyle/>
                    <a:p>
                      <a:r>
                        <a:rPr lang="en-US" sz="1200" dirty="0"/>
                        <a:t>Bit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(SYS.”)BIT(“)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 Mimic MSQL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349267"/>
                  </a:ext>
                </a:extLst>
              </a:tr>
              <a:tr h="362639">
                <a:tc>
                  <a:txBody>
                    <a:bodyPr/>
                    <a:lstStyle/>
                    <a:p>
                      <a:r>
                        <a:rPr lang="en-US" sz="1200" dirty="0"/>
                        <a:t>XML Type / JSON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XML / JSON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XML / </a:t>
                      </a:r>
                      <a:r>
                        <a:rPr lang="en-US" sz="1200" dirty="0"/>
                        <a:t>JSONB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 / ✅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602914"/>
                  </a:ext>
                </a:extLst>
              </a:tr>
              <a:tr h="294140">
                <a:tc>
                  <a:txBody>
                    <a:bodyPr/>
                    <a:lstStyle/>
                    <a:p>
                      <a:r>
                        <a:rPr lang="en-US" sz="1200" dirty="0"/>
                        <a:t>Money Types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MONEY, SMALLMONEY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(SYS).MONEY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✅ Mimic MSQL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04086"/>
                  </a:ext>
                </a:extLst>
              </a:tr>
              <a:tr h="294140">
                <a:tc>
                  <a:txBody>
                    <a:bodyPr/>
                    <a:lstStyle/>
                    <a:p>
                      <a:r>
                        <a:rPr lang="en-US" sz="1200" dirty="0"/>
                        <a:t>Unique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UNIQUEIDENTIFIER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(SYS.)UNIQUEIDENTIFIER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✅ Mimic MSQL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4357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02123BD-4A0E-4EF0-F4B7-FA5308CF63F9}"/>
              </a:ext>
            </a:extLst>
          </p:cNvPr>
          <p:cNvSpPr txBox="1"/>
          <p:nvPr/>
        </p:nvSpPr>
        <p:spPr>
          <a:xfrm>
            <a:off x="640715" y="4683689"/>
            <a:ext cx="7862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(SYS”.)datatype(“) can be observed connected to the Postgres endpoint. From the </a:t>
            </a:r>
            <a:r>
              <a:rPr lang="en-US" sz="1200" dirty="0" err="1"/>
              <a:t>Babelfish</a:t>
            </a:r>
            <a:r>
              <a:rPr lang="en-US" sz="1200" dirty="0"/>
              <a:t> endpoint you won’t notice</a:t>
            </a:r>
          </a:p>
        </p:txBody>
      </p:sp>
    </p:spTree>
    <p:extLst>
      <p:ext uri="{BB962C8B-B14F-4D97-AF65-F5344CB8AC3E}">
        <p14:creationId xmlns:p14="http://schemas.microsoft.com/office/powerpoint/2010/main" val="402760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70A042-290A-EB4E-FEAA-04AC72B0D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76EB62B-FADB-F56F-0683-D6AE250D5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F88CF1-CE77-54B3-4096-E23D3FF14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69"/>
            <a:ext cx="9143999" cy="118196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333D91-5514-F265-B119-82A11C19F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26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3AFA38-ED05-AE0A-85AB-2C991ED7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4" y="-3980833"/>
            <a:ext cx="1182335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FAA81D-511A-5430-B52A-1BE9DB60A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39"/>
            <a:ext cx="3227567" cy="1181596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7B3FC-2F0E-BD54-6520-150D01C9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75" y="185690"/>
            <a:ext cx="5960532" cy="6739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Effort required | </a:t>
            </a:r>
            <a:r>
              <a:rPr lang="en-US" sz="2700" dirty="0">
                <a:solidFill>
                  <a:schemeClr val="bg1"/>
                </a:solidFill>
              </a:rPr>
              <a:t>Data Types and Functions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E90D32-E139-6B5A-CBEC-F5AE8152B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235659"/>
              </p:ext>
            </p:extLst>
          </p:nvPr>
        </p:nvGraphicFramePr>
        <p:xfrm>
          <a:off x="422275" y="1250950"/>
          <a:ext cx="8299450" cy="358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085">
                  <a:extLst>
                    <a:ext uri="{9D8B030D-6E8A-4147-A177-3AD203B41FA5}">
                      <a16:colId xmlns:a16="http://schemas.microsoft.com/office/drawing/2014/main" val="3916177180"/>
                    </a:ext>
                  </a:extLst>
                </a:gridCol>
                <a:gridCol w="2469740">
                  <a:extLst>
                    <a:ext uri="{9D8B030D-6E8A-4147-A177-3AD203B41FA5}">
                      <a16:colId xmlns:a16="http://schemas.microsoft.com/office/drawing/2014/main" val="3245987998"/>
                    </a:ext>
                  </a:extLst>
                </a:gridCol>
                <a:gridCol w="3222625">
                  <a:extLst>
                    <a:ext uri="{9D8B030D-6E8A-4147-A177-3AD203B41FA5}">
                      <a16:colId xmlns:a16="http://schemas.microsoft.com/office/drawing/2014/main" val="3345793261"/>
                    </a:ext>
                  </a:extLst>
                </a:gridCol>
              </a:tblGrid>
              <a:tr h="353606">
                <a:tc>
                  <a:txBody>
                    <a:bodyPr/>
                    <a:lstStyle/>
                    <a:p>
                      <a:r>
                        <a:rPr lang="en-US" sz="1400" dirty="0"/>
                        <a:t>Functions and Functionalities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Babelfish</a:t>
                      </a:r>
                      <a:r>
                        <a:rPr lang="en-US" sz="1400" dirty="0"/>
                        <a:t> for Aurora PostgreSQL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7986"/>
                  </a:ext>
                </a:extLst>
              </a:tr>
              <a:tr h="435953">
                <a:tc>
                  <a:txBody>
                    <a:bodyPr/>
                    <a:lstStyle/>
                    <a:p>
                      <a:r>
                        <a:rPr lang="en-US" sz="1200" dirty="0"/>
                        <a:t>IDENTITY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Identity (,)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(GENERATED ALWAYS AS)* IDENTITY (,) {()* visible from Postgres endpoint}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51329"/>
                  </a:ext>
                </a:extLst>
              </a:tr>
              <a:tr h="353606">
                <a:tc>
                  <a:txBody>
                    <a:bodyPr/>
                    <a:lstStyle/>
                    <a:p>
                      <a:r>
                        <a:rPr lang="en-US" sz="1200" dirty="0"/>
                        <a:t>Object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 to 128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 to 63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569471"/>
                  </a:ext>
                </a:extLst>
              </a:tr>
              <a:tr h="442008">
                <a:tc>
                  <a:txBody>
                    <a:bodyPr/>
                    <a:lstStyle/>
                    <a:p>
                      <a:r>
                        <a:rPr lang="en-US" sz="1200" dirty="0"/>
                        <a:t>GETDATE()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GETDATE()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GETDATE()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03462"/>
                  </a:ext>
                </a:extLst>
              </a:tr>
              <a:tr h="353606">
                <a:tc>
                  <a:txBody>
                    <a:bodyPr/>
                    <a:lstStyle/>
                    <a:p>
                      <a:r>
                        <a:rPr lang="en-US" sz="1200" dirty="0"/>
                        <a:t>DATEADD() / DATEDIFF()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DATEADD() / DATEDIFF()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DATEADD() / DATEDIFF()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70718"/>
                  </a:ext>
                </a:extLst>
              </a:tr>
              <a:tr h="353606">
                <a:tc>
                  <a:txBody>
                    <a:bodyPr/>
                    <a:lstStyle/>
                    <a:p>
                      <a:r>
                        <a:rPr lang="en-US" sz="1200" dirty="0"/>
                        <a:t>LEN()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LEN()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LEN()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15666"/>
                  </a:ext>
                </a:extLst>
              </a:tr>
              <a:tr h="435953">
                <a:tc>
                  <a:txBody>
                    <a:bodyPr/>
                    <a:lstStyle/>
                    <a:p>
                      <a:r>
                        <a:rPr lang="en-US" sz="1200" dirty="0"/>
                        <a:t>TRY_CONVERT()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TRY_CONVERT()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TRY_CONVERT()</a:t>
                      </a:r>
                    </a:p>
                    <a:p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36183"/>
                  </a:ext>
                </a:extLst>
              </a:tr>
              <a:tr h="435953">
                <a:tc>
                  <a:txBody>
                    <a:bodyPr/>
                    <a:lstStyle/>
                    <a:p>
                      <a:r>
                        <a:rPr lang="en-US" sz="1200" dirty="0"/>
                        <a:t>IDENTITY(datatype, seed, increment)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IDENTITY(datatype, seed, increment)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IDENTITY(datatype, seed, increment)</a:t>
                      </a:r>
                    </a:p>
                    <a:p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349267"/>
                  </a:ext>
                </a:extLst>
              </a:tr>
              <a:tr h="353606">
                <a:tc>
                  <a:txBody>
                    <a:bodyPr/>
                    <a:lstStyle/>
                    <a:p>
                      <a:r>
                        <a:rPr lang="en-US" sz="1200" dirty="0"/>
                        <a:t>Indexes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Clustered, </a:t>
                      </a:r>
                      <a:r>
                        <a:rPr lang="en-US" sz="1200" baseline="0" dirty="0" err="1"/>
                        <a:t>NonClustered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All created as </a:t>
                      </a:r>
                      <a:r>
                        <a:rPr lang="en-US" sz="1200" baseline="0" dirty="0" err="1"/>
                        <a:t>NonClustered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602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18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9A8F35-7AF8-BBB7-5C4E-4DE8097B8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2EE3D5-CB94-7774-A1B5-C31788610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41DB72-C3B9-CC24-7E2E-0187FAC5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69"/>
            <a:ext cx="9143999" cy="118196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A7973A-E403-6F2D-ABFC-D1E9CB612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26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48DB12-FE18-0367-B8BF-6E693DC71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4" y="-3980833"/>
            <a:ext cx="1182335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3E42AA-E9CB-C4F0-6166-C156356FB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39"/>
            <a:ext cx="3227567" cy="1181596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37C42-6A00-3D3B-00DB-C055DE9F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75" y="185690"/>
            <a:ext cx="5960532" cy="673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81BAE-A357-369F-9BEF-ED13570CC9DE}"/>
              </a:ext>
            </a:extLst>
          </p:cNvPr>
          <p:cNvSpPr txBox="1"/>
          <p:nvPr/>
        </p:nvSpPr>
        <p:spPr>
          <a:xfrm>
            <a:off x="1238008" y="2008755"/>
            <a:ext cx="64897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migrate with </a:t>
            </a:r>
            <a:r>
              <a:rPr lang="en-US" i="1" dirty="0"/>
              <a:t>minimal code changes</a:t>
            </a:r>
            <a:r>
              <a:rPr lang="en-US" dirty="0"/>
              <a:t>, </a:t>
            </a:r>
            <a:r>
              <a:rPr lang="en-US" dirty="0" err="1"/>
              <a:t>Babelfish</a:t>
            </a:r>
            <a:r>
              <a:rPr lang="en-US" dirty="0"/>
              <a:t> for Aurora PostgreSQL is the preferred choice as it maintains T-SQL compatibility, allowing stored procedures and functions to operate with minimal rewrites.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are </a:t>
            </a:r>
            <a:r>
              <a:rPr lang="en-US" i="1" dirty="0"/>
              <a:t>willing to rewrite the entire application </a:t>
            </a:r>
            <a:r>
              <a:rPr lang="en-US" dirty="0"/>
              <a:t>and adopt PostgreSQL’s syntax, then Aurora PostgreSQL is a valid option, though it requires more effort.</a:t>
            </a:r>
          </a:p>
        </p:txBody>
      </p:sp>
    </p:spTree>
    <p:extLst>
      <p:ext uri="{BB962C8B-B14F-4D97-AF65-F5344CB8AC3E}">
        <p14:creationId xmlns:p14="http://schemas.microsoft.com/office/powerpoint/2010/main" val="277148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1CD6E0-FD95-5BE2-D436-9EEC3AF03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1FCF9BB-437D-8080-9B5C-F7DD86180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73AE37-A307-8B1C-9EEF-A16A8D805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69"/>
            <a:ext cx="9143999" cy="118196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1B5B4-32E4-6FAC-C787-7F2CCFFEE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26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53059E-8DD6-13FC-E24C-252B7053A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4" y="-3980833"/>
            <a:ext cx="1182335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5E6C9F-9C36-9193-712D-23034A089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39"/>
            <a:ext cx="3227567" cy="1181596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FA97C-BA7B-5894-B89C-3891D389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75" y="185690"/>
            <a:ext cx="5960532" cy="673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Appendix: Data type comparison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6256BCB-5F3A-4102-53D9-05F42E318A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386681"/>
              </p:ext>
            </p:extLst>
          </p:nvPr>
        </p:nvGraphicFramePr>
        <p:xfrm>
          <a:off x="1728040" y="1322011"/>
          <a:ext cx="5416550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416562" imgH="3702131" progId="Excel.Sheet.12">
                  <p:embed/>
                </p:oleObj>
              </mc:Choice>
              <mc:Fallback>
                <p:oleObj name="Worksheet" r:id="rId3" imgW="5416562" imgH="37021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8040" y="1322011"/>
                        <a:ext cx="5416550" cy="370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88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749609-0BE2-F381-3B59-8CAFD1F87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2122168-B217-437E-701C-E54A2D6FF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90A1E1-C958-E00A-C00B-685D321DD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69"/>
            <a:ext cx="9143999" cy="118196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F702FF-8958-3374-5FA7-49B77D6D1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26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78BA6E-EE86-D3CC-D404-5C7C52E4F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4" y="-3980833"/>
            <a:ext cx="1182335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F4817F-ABDD-F4FE-16D3-B93400333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39"/>
            <a:ext cx="3227567" cy="1181596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7C484-23FA-C8CD-766D-8810E59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75" y="185690"/>
            <a:ext cx="5960532" cy="673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Appendix: Data type comparison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28BDD85-6FD0-A0A5-32BD-D0517E1E33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593927"/>
              </p:ext>
            </p:extLst>
          </p:nvPr>
        </p:nvGraphicFramePr>
        <p:xfrm>
          <a:off x="1809508" y="1487351"/>
          <a:ext cx="53467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346725" imgH="3149527" progId="Excel.Sheet.12">
                  <p:embed/>
                </p:oleObj>
              </mc:Choice>
              <mc:Fallback>
                <p:oleObj name="Worksheet" r:id="rId3" imgW="5346725" imgH="314952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9508" y="1487351"/>
                        <a:ext cx="5346700" cy="314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51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27444</TotalTime>
  <Words>738</Words>
  <Application>Microsoft Office PowerPoint</Application>
  <PresentationFormat>On-screen Show (16:9)</PresentationFormat>
  <Paragraphs>166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Wingdings</vt:lpstr>
      <vt:lpstr>Office Theme</vt:lpstr>
      <vt:lpstr>Worksheet</vt:lpstr>
      <vt:lpstr>Advantages of Migrating from MSSQL to Babelfish for Aurora Postgres</vt:lpstr>
      <vt:lpstr>Agenda</vt:lpstr>
      <vt:lpstr>MSSQL vs Babelfish for Aurora Postgres</vt:lpstr>
      <vt:lpstr>MSSQL vs Babelfish for Aurora Postgres</vt:lpstr>
      <vt:lpstr> Effort required | Data Types and Functions </vt:lpstr>
      <vt:lpstr> Effort required | Data Types and Functions </vt:lpstr>
      <vt:lpstr>Conclusion</vt:lpstr>
      <vt:lpstr>Appendix: Data type comparison</vt:lpstr>
      <vt:lpstr>Appendix: Data type comparison</vt:lpstr>
      <vt:lpstr>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Cintia Marin</dc:creator>
  <cp:keywords/>
  <dc:description>generated using python-pptx</dc:description>
  <cp:lastModifiedBy>Cintia A. Mendiberry</cp:lastModifiedBy>
  <cp:revision>47</cp:revision>
  <dcterms:created xsi:type="dcterms:W3CDTF">2013-01-27T09:14:16Z</dcterms:created>
  <dcterms:modified xsi:type="dcterms:W3CDTF">2025-02-24T20:43:43Z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858ceb4-73ff-4bbf-a9aa-abec93709466_Enabled">
    <vt:lpwstr>true</vt:lpwstr>
  </property>
  <property fmtid="{D5CDD505-2E9C-101B-9397-08002B2CF9AE}" pid="3" name="MSIP_Label_4858ceb4-73ff-4bbf-a9aa-abec93709466_SetDate">
    <vt:lpwstr>2025-01-16T22:33:07Z</vt:lpwstr>
  </property>
  <property fmtid="{D5CDD505-2E9C-101B-9397-08002B2CF9AE}" pid="4" name="MSIP_Label_4858ceb4-73ff-4bbf-a9aa-abec93709466_Method">
    <vt:lpwstr>Standard</vt:lpwstr>
  </property>
  <property fmtid="{D5CDD505-2E9C-101B-9397-08002B2CF9AE}" pid="5" name="MSIP_Label_4858ceb4-73ff-4bbf-a9aa-abec93709466_Name">
    <vt:lpwstr>General</vt:lpwstr>
  </property>
  <property fmtid="{D5CDD505-2E9C-101B-9397-08002B2CF9AE}" pid="6" name="MSIP_Label_4858ceb4-73ff-4bbf-a9aa-abec93709466_SiteId">
    <vt:lpwstr>b0a17b5e-03e2-44f9-b690-819585504a99</vt:lpwstr>
  </property>
  <property fmtid="{D5CDD505-2E9C-101B-9397-08002B2CF9AE}" pid="7" name="MSIP_Label_4858ceb4-73ff-4bbf-a9aa-abec93709466_ActionId">
    <vt:lpwstr>dd60bee6-bc3e-4cc9-8c9c-323e72ac5368</vt:lpwstr>
  </property>
  <property fmtid="{D5CDD505-2E9C-101B-9397-08002B2CF9AE}" pid="8" name="MSIP_Label_4858ceb4-73ff-4bbf-a9aa-abec93709466_ContentBits">
    <vt:lpwstr>0</vt:lpwstr>
  </property>
</Properties>
</file>