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1" r:id="rId5"/>
  </p:sldMasterIdLst>
  <p:notesMasterIdLst>
    <p:notesMasterId r:id="rId27"/>
  </p:notesMasterIdLst>
  <p:sldIdLst>
    <p:sldId id="256" r:id="rId6"/>
    <p:sldId id="304" r:id="rId7"/>
    <p:sldId id="708" r:id="rId8"/>
    <p:sldId id="711" r:id="rId9"/>
    <p:sldId id="278" r:id="rId10"/>
    <p:sldId id="279" r:id="rId11"/>
    <p:sldId id="283" r:id="rId12"/>
    <p:sldId id="288" r:id="rId13"/>
    <p:sldId id="280" r:id="rId14"/>
    <p:sldId id="269" r:id="rId15"/>
    <p:sldId id="268" r:id="rId16"/>
    <p:sldId id="281" r:id="rId17"/>
    <p:sldId id="707" r:id="rId18"/>
    <p:sldId id="286" r:id="rId19"/>
    <p:sldId id="271" r:id="rId20"/>
    <p:sldId id="289" r:id="rId21"/>
    <p:sldId id="710" r:id="rId22"/>
    <p:sldId id="290" r:id="rId23"/>
    <p:sldId id="709" r:id="rId24"/>
    <p:sldId id="258" r:id="rId25"/>
    <p:sldId id="259"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31E24"/>
    <a:srgbClr val="235689"/>
    <a:srgbClr val="BFBFBF"/>
    <a:srgbClr val="2F2F2F"/>
    <a:srgbClr val="163555"/>
    <a:srgbClr val="F2F2F2"/>
    <a:srgbClr val="3076BC"/>
    <a:srgbClr val="CFCFC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441" autoAdjust="0"/>
  </p:normalViewPr>
  <p:slideViewPr>
    <p:cSldViewPr snapToGrid="0">
      <p:cViewPr>
        <p:scale>
          <a:sx n="67" d="100"/>
          <a:sy n="67" d="100"/>
        </p:scale>
        <p:origin x="120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C4A3684-2192-4647-846F-5DD121DCD8C0}" type="datetimeFigureOut">
              <a:rPr lang="en-US" smtClean="0"/>
              <a:t>12/14/2018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22875B9-ED09-4137-9A29-D47AB6AF8F79}" type="slidenum">
              <a:rPr lang="en-US" smtClean="0"/>
              <a:t>‹#›</a:t>
            </a:fld>
            <a:endParaRPr lang="en-US"/>
          </a:p>
        </p:txBody>
      </p:sp>
    </p:spTree>
    <p:extLst>
      <p:ext uri="{BB962C8B-B14F-4D97-AF65-F5344CB8AC3E}">
        <p14:creationId xmlns:p14="http://schemas.microsoft.com/office/powerpoint/2010/main" val="248817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Ever wonder how to classify your huge picture gallery? How bots know how you are feeling or even who or what is in a picture? Let's learn how to use Azure Cognitive Services to not only answers those questions but to make applications that can help others understand their surroundings.</a:t>
            </a:r>
          </a:p>
          <a:p>
            <a:endParaRPr lang="en-GB" sz="1200" b="0" i="0" kern="1200" dirty="0">
              <a:solidFill>
                <a:schemeClr val="tx1"/>
              </a:solidFill>
              <a:effectLst/>
              <a:latin typeface="+mn-lt"/>
              <a:ea typeface="+mn-ea"/>
              <a:cs typeface="+mn-cs"/>
            </a:endParaRPr>
          </a:p>
          <a:p>
            <a:r>
              <a:rPr lang="en-US" dirty="0"/>
              <a:t>https://azure.microsoft.com/en-us/services/cognitive-services/directory/speech/</a:t>
            </a:r>
          </a:p>
          <a:p>
            <a:r>
              <a:rPr lang="en-US" dirty="0"/>
              <a:t>https://westus.dev.cognitive.microsoft.com/docs/services/TextAnalytics.V2.0/operations/56f30ceeeda5650db055a3c9</a:t>
            </a:r>
          </a:p>
          <a:p>
            <a:endParaRPr lang="en-US" dirty="0"/>
          </a:p>
        </p:txBody>
      </p:sp>
      <p:sp>
        <p:nvSpPr>
          <p:cNvPr id="4" name="Slide Number Placeholder 3"/>
          <p:cNvSpPr>
            <a:spLocks noGrp="1"/>
          </p:cNvSpPr>
          <p:nvPr>
            <p:ph type="sldNum" sz="quarter" idx="10"/>
          </p:nvPr>
        </p:nvSpPr>
        <p:spPr/>
        <p:txBody>
          <a:bodyPr/>
          <a:lstStyle/>
          <a:p>
            <a:fld id="{422875B9-ED09-4137-9A29-D47AB6AF8F79}" type="slidenum">
              <a:rPr lang="en-US" smtClean="0"/>
              <a:t>1</a:t>
            </a:fld>
            <a:endParaRPr lang="en-US"/>
          </a:p>
        </p:txBody>
      </p:sp>
    </p:spTree>
    <p:extLst>
      <p:ext uri="{BB962C8B-B14F-4D97-AF65-F5344CB8AC3E}">
        <p14:creationId xmlns:p14="http://schemas.microsoft.com/office/powerpoint/2010/main" val="1075881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a:t>Academic Knowledge : </a:t>
            </a:r>
            <a:r>
              <a:rPr lang="es-ES" sz="1200" b="0" i="0" u="none" strike="noStrike" kern="1200" dirty="0">
                <a:solidFill>
                  <a:schemeClr val="tx1"/>
                </a:solidFill>
                <a:effectLst/>
                <a:latin typeface="Segoe UI Light" pitchFamily="34" charset="0"/>
                <a:ea typeface="+mn-ea"/>
                <a:cs typeface="+mn-cs"/>
              </a:rPr>
              <a:t>Aproveche la riqueza de contenido académico en el Microsoft </a:t>
            </a:r>
            <a:r>
              <a:rPr lang="es-ES" sz="1200" b="0" i="0" u="none" strike="noStrike" kern="1200" dirty="0" err="1">
                <a:solidFill>
                  <a:schemeClr val="tx1"/>
                </a:solidFill>
                <a:effectLst/>
                <a:latin typeface="Segoe UI Light" pitchFamily="34" charset="0"/>
                <a:ea typeface="+mn-ea"/>
                <a:cs typeface="+mn-cs"/>
              </a:rPr>
              <a:t>Academic</a:t>
            </a:r>
            <a:r>
              <a:rPr lang="es-ES" sz="1200" b="0" i="0" u="none" strike="noStrike" kern="1200" dirty="0">
                <a:solidFill>
                  <a:schemeClr val="tx1"/>
                </a:solidFill>
                <a:effectLst/>
                <a:latin typeface="Segoe UI Light" pitchFamily="34" charset="0"/>
                <a:ea typeface="+mn-ea"/>
                <a:cs typeface="+mn-cs"/>
              </a:rPr>
              <a:t> </a:t>
            </a:r>
            <a:r>
              <a:rPr lang="es-ES" sz="1200" b="0" i="0" u="none" strike="noStrike" kern="1200" dirty="0" err="1">
                <a:solidFill>
                  <a:schemeClr val="tx1"/>
                </a:solidFill>
                <a:effectLst/>
                <a:latin typeface="Segoe UI Light" pitchFamily="34" charset="0"/>
                <a:ea typeface="+mn-ea"/>
                <a:cs typeface="+mn-cs"/>
              </a:rPr>
              <a:t>Graph</a:t>
            </a:r>
            <a:r>
              <a:rPr lang="es-ES" sz="1200" b="0" i="0" u="none" strike="noStrike" kern="1200" dirty="0">
                <a:solidFill>
                  <a:schemeClr val="tx1"/>
                </a:solidFill>
                <a:effectLst/>
                <a:latin typeface="Segoe UI Light" pitchFamily="34" charset="0"/>
                <a:ea typeface="+mn-ea"/>
                <a:cs typeface="+mn-cs"/>
              </a:rPr>
              <a:t> utilizando la API de conocimiento académico.</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Hubo</a:t>
            </a:r>
            <a:r>
              <a:rPr lang="en-US" sz="1200" b="0" i="0" u="none" strike="noStrike" kern="1200" dirty="0">
                <a:solidFill>
                  <a:schemeClr val="tx1"/>
                </a:solidFill>
                <a:effectLst/>
                <a:latin typeface="Segoe UI Light" pitchFamily="34" charset="0"/>
                <a:ea typeface="+mn-ea"/>
                <a:cs typeface="+mn-cs"/>
              </a:rPr>
              <a:t> o no </a:t>
            </a:r>
            <a:r>
              <a:rPr lang="en-US" sz="1200" b="0" i="0" u="none" strike="noStrike" kern="1200" dirty="0" err="1">
                <a:solidFill>
                  <a:schemeClr val="tx1"/>
                </a:solidFill>
                <a:effectLst/>
                <a:latin typeface="Segoe UI Light" pitchFamily="34" charset="0"/>
                <a:ea typeface="+mn-ea"/>
                <a:cs typeface="+mn-cs"/>
              </a:rPr>
              <a:t>hubo</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palgio</a:t>
            </a:r>
            <a:r>
              <a:rPr lang="en-US" sz="1200" b="0" i="0" u="none" strike="noStrike" kern="1200" dirty="0">
                <a:solidFill>
                  <a:schemeClr val="tx1"/>
                </a:solidFill>
                <a:effectLst/>
                <a:latin typeface="Segoe UI Light" pitchFamily="34" charset="0"/>
                <a:ea typeface="+mn-ea"/>
                <a:cs typeface="+mn-cs"/>
              </a:rPr>
              <a:t>?</a:t>
            </a: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Knowledge Exploration Service : </a:t>
            </a:r>
            <a:r>
              <a:rPr lang="en-US" sz="1200" b="0" i="0" u="none" strike="noStrike" kern="1200" dirty="0" err="1">
                <a:solidFill>
                  <a:schemeClr val="tx1"/>
                </a:solidFill>
                <a:effectLst/>
                <a:latin typeface="Segoe UI Light" pitchFamily="34" charset="0"/>
                <a:ea typeface="+mn-ea"/>
                <a:cs typeface="+mn-cs"/>
              </a:rPr>
              <a:t>Permitir</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experiencias</a:t>
            </a:r>
            <a:r>
              <a:rPr lang="en-US" sz="1200" b="0" i="0" u="none" strike="noStrike" kern="1200" dirty="0">
                <a:solidFill>
                  <a:schemeClr val="tx1"/>
                </a:solidFill>
                <a:effectLst/>
                <a:latin typeface="Segoe UI Light" pitchFamily="34" charset="0"/>
                <a:ea typeface="+mn-ea"/>
                <a:cs typeface="+mn-cs"/>
              </a:rPr>
              <a:t> de </a:t>
            </a:r>
            <a:r>
              <a:rPr lang="en-US" sz="1200" b="0" i="0" u="none" strike="noStrike" kern="1200" dirty="0" err="1">
                <a:solidFill>
                  <a:schemeClr val="tx1"/>
                </a:solidFill>
                <a:effectLst/>
                <a:latin typeface="Segoe UI Light" pitchFamily="34" charset="0"/>
                <a:ea typeface="+mn-ea"/>
                <a:cs typeface="+mn-cs"/>
              </a:rPr>
              <a:t>búsqueda</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interactiva</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sobre</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datos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estructurados</a:t>
            </a:r>
            <a:r>
              <a:rPr lang="en-US" sz="1200" b="0" i="0" u="none" strike="noStrike" kern="1200" dirty="0">
                <a:solidFill>
                  <a:schemeClr val="tx1"/>
                </a:solidFill>
                <a:effectLst/>
                <a:latin typeface="Segoe UI Light" pitchFamily="34" charset="0"/>
                <a:ea typeface="+mn-ea"/>
                <a:cs typeface="+mn-cs"/>
              </a:rPr>
              <a:t> a </a:t>
            </a:r>
            <a:r>
              <a:rPr lang="en-US" sz="1200" b="0" i="0" u="none" strike="noStrike" kern="1200" dirty="0" err="1">
                <a:solidFill>
                  <a:schemeClr val="tx1"/>
                </a:solidFill>
                <a:effectLst/>
                <a:latin typeface="Segoe UI Light" pitchFamily="34" charset="0"/>
                <a:ea typeface="+mn-ea"/>
                <a:cs typeface="+mn-cs"/>
              </a:rPr>
              <a:t>través</a:t>
            </a:r>
            <a:r>
              <a:rPr lang="en-US" sz="1200" b="0" i="0" u="none" strike="noStrike" kern="1200" dirty="0">
                <a:solidFill>
                  <a:schemeClr val="tx1"/>
                </a:solidFill>
                <a:effectLst/>
                <a:latin typeface="Segoe UI Light" pitchFamily="34" charset="0"/>
                <a:ea typeface="+mn-ea"/>
                <a:cs typeface="+mn-cs"/>
              </a:rPr>
              <a:t> de entradas de </a:t>
            </a:r>
            <a:r>
              <a:rPr lang="en-US" sz="1200" b="0" i="0" u="none" strike="noStrike" kern="1200" dirty="0" err="1">
                <a:solidFill>
                  <a:schemeClr val="tx1"/>
                </a:solidFill>
                <a:effectLst/>
                <a:latin typeface="Segoe UI Light" pitchFamily="34" charset="0"/>
                <a:ea typeface="+mn-ea"/>
                <a:cs typeface="+mn-cs"/>
              </a:rPr>
              <a:t>lenguaje</a:t>
            </a:r>
            <a:r>
              <a:rPr lang="en-US" sz="1200" b="0" i="0" u="none" strike="noStrike" kern="1200" dirty="0">
                <a:solidFill>
                  <a:schemeClr val="tx1"/>
                </a:solidFill>
                <a:effectLst/>
                <a:latin typeface="Segoe UI Light" pitchFamily="34" charset="0"/>
                <a:ea typeface="+mn-ea"/>
                <a:cs typeface="+mn-cs"/>
              </a:rPr>
              <a:t> natural.</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Entity</a:t>
            </a:r>
            <a:r>
              <a:rPr lang="en-US" b="1" baseline="0" dirty="0"/>
              <a:t> Linking : </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Analizar</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articulos</a:t>
            </a:r>
            <a:r>
              <a:rPr lang="en-US" sz="1200" b="0" i="0" u="none" strike="noStrike" kern="1200" dirty="0">
                <a:solidFill>
                  <a:schemeClr val="tx1"/>
                </a:solidFill>
                <a:effectLst/>
                <a:latin typeface="Segoe UI Light" pitchFamily="34" charset="0"/>
                <a:ea typeface="+mn-ea"/>
                <a:cs typeface="+mn-cs"/>
              </a:rPr>
              <a:t> y </a:t>
            </a:r>
            <a:r>
              <a:rPr lang="en-US" sz="1200" b="0" i="0" u="none" strike="noStrike" kern="1200" dirty="0" err="1">
                <a:solidFill>
                  <a:schemeClr val="tx1"/>
                </a:solidFill>
                <a:effectLst/>
                <a:latin typeface="Segoe UI Light" pitchFamily="34" charset="0"/>
                <a:ea typeface="+mn-ea"/>
                <a:cs typeface="+mn-cs"/>
              </a:rPr>
              <a:t>relacionarlos</a:t>
            </a:r>
            <a:r>
              <a:rPr lang="en-US" sz="1200" b="0" i="0" u="none" strike="noStrike" kern="1200" dirty="0">
                <a:solidFill>
                  <a:schemeClr val="tx1"/>
                </a:solidFill>
                <a:effectLst/>
                <a:latin typeface="Segoe UI Light" pitchFamily="34" charset="0"/>
                <a:ea typeface="+mn-ea"/>
                <a:cs typeface="+mn-cs"/>
              </a:rPr>
              <a:t> con </a:t>
            </a:r>
            <a:r>
              <a:rPr lang="en-US" sz="1200" b="0" i="0" u="none" strike="noStrike" kern="1200" dirty="0" err="1">
                <a:solidFill>
                  <a:schemeClr val="tx1"/>
                </a:solidFill>
                <a:effectLst/>
                <a:latin typeface="Segoe UI Light" pitchFamily="34" charset="0"/>
                <a:ea typeface="+mn-ea"/>
                <a:cs typeface="+mn-cs"/>
              </a:rPr>
              <a:t>otros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Realizar</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recomendaciones</a:t>
            </a:r>
            <a:r>
              <a:rPr lang="en-US" sz="1200" b="0" i="0" u="none" strike="noStrike" kern="1200" dirty="0">
                <a:solidFill>
                  <a:schemeClr val="tx1"/>
                </a:solidFill>
                <a:effectLst/>
                <a:latin typeface="Segoe UI Light" pitchFamily="34" charset="0"/>
                <a:ea typeface="+mn-ea"/>
                <a:cs typeface="+mn-cs"/>
              </a:rPr>
              <a:t> a </a:t>
            </a:r>
            <a:r>
              <a:rPr lang="en-US" sz="1200" b="0" i="0" u="none" strike="noStrike" kern="1200" dirty="0" err="1">
                <a:solidFill>
                  <a:schemeClr val="tx1"/>
                </a:solidFill>
                <a:effectLst/>
                <a:latin typeface="Segoe UI Light" pitchFamily="34" charset="0"/>
                <a:ea typeface="+mn-ea"/>
                <a:cs typeface="+mn-cs"/>
              </a:rPr>
              <a:t>lectores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Etc</a:t>
            </a:r>
            <a:r>
              <a:rPr lang="en-US" sz="1200" b="0" i="0" u="none" strike="noStrike" kern="1200" dirty="0">
                <a:solidFill>
                  <a:schemeClr val="tx1"/>
                </a:solidFill>
                <a:effectLst/>
                <a:latin typeface="Segoe UI Light" pitchFamily="34" charset="0"/>
                <a:ea typeface="+mn-ea"/>
                <a:cs typeface="+mn-cs"/>
              </a:rPr>
              <a:t>…</a:t>
            </a:r>
          </a:p>
          <a:p>
            <a:pPr marL="0" lvl="0" indent="0">
              <a:buFont typeface="Arial" panose="020B0604020202020204" pitchFamily="34" charset="0"/>
              <a:buNone/>
            </a:pPr>
            <a:endParaRPr lang="en-US" sz="1200"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b="1" i="0" u="none" strike="noStrike" kern="1200" dirty="0">
                <a:solidFill>
                  <a:schemeClr val="tx1"/>
                </a:solidFill>
                <a:effectLst/>
                <a:latin typeface="Segoe UI Light" pitchFamily="34" charset="0"/>
                <a:ea typeface="+mn-ea"/>
                <a:cs typeface="+mn-cs"/>
              </a:rPr>
              <a:t>Anomaly Finder</a:t>
            </a:r>
            <a:r>
              <a:rPr lang="en-US" sz="1200" b="1" i="0" u="none" strike="noStrike" kern="1200" baseline="0" dirty="0">
                <a:solidFill>
                  <a:schemeClr val="tx1"/>
                </a:solidFill>
                <a:effectLst/>
                <a:latin typeface="Segoe UI Light" pitchFamily="34" charset="0"/>
                <a:ea typeface="+mn-ea"/>
                <a:cs typeface="+mn-cs"/>
              </a:rPr>
              <a:t>: </a:t>
            </a:r>
            <a:r>
              <a:rPr lang="es-ES" dirty="0"/>
              <a:t>El API del buscador de anomalías lo ayuda a monitorear los datos a lo largo del tiempo y detectar anomalías con el aprendizaje automático que se adapta a sus datos únicos mediante la aplicación automática de un modelo estadístico.</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baseline="0" dirty="0"/>
              <a:t>Custom Decision Service: </a:t>
            </a:r>
            <a:r>
              <a:rPr lang="es-ES" b="0" baseline="0" dirty="0"/>
              <a:t>un servicio que le ayuda a crear sistemas inteligentes con una API de toma de decisiones contextual basada en la nube que se adapta con la experiencia</a:t>
            </a: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err="1"/>
              <a:t>QnA</a:t>
            </a:r>
            <a:r>
              <a:rPr lang="en-US" b="1" dirty="0"/>
              <a:t> Maker: </a:t>
            </a:r>
          </a:p>
          <a:p>
            <a:r>
              <a:rPr lang="es-ES" sz="1200" b="0" i="0" kern="1200" dirty="0">
                <a:solidFill>
                  <a:schemeClr val="tx1"/>
                </a:solidFill>
                <a:effectLst/>
                <a:latin typeface="+mn-lt"/>
                <a:ea typeface="+mn-ea"/>
                <a:cs typeface="+mn-cs"/>
              </a:rPr>
              <a:t>Extracción de </a:t>
            </a:r>
            <a:r>
              <a:rPr lang="es-ES" sz="1200" b="0" i="0" kern="1200" dirty="0" err="1">
                <a:solidFill>
                  <a:schemeClr val="tx1"/>
                </a:solidFill>
                <a:effectLst/>
                <a:latin typeface="+mn-lt"/>
                <a:ea typeface="+mn-ea"/>
                <a:cs typeface="+mn-cs"/>
              </a:rPr>
              <a:t>QnA</a:t>
            </a:r>
            <a:r>
              <a:rPr lang="es-ES" sz="1200" b="0" i="0" kern="1200" dirty="0">
                <a:solidFill>
                  <a:schemeClr val="tx1"/>
                </a:solidFill>
                <a:effectLst/>
                <a:latin typeface="+mn-lt"/>
                <a:ea typeface="+mn-ea"/>
                <a:cs typeface="+mn-cs"/>
              </a:rPr>
              <a:t> a partir de texto sin estructura</a:t>
            </a:r>
          </a:p>
          <a:p>
            <a:r>
              <a:rPr lang="es-ES" sz="1200" b="0" i="0" kern="1200" dirty="0">
                <a:solidFill>
                  <a:schemeClr val="tx1"/>
                </a:solidFill>
                <a:effectLst/>
                <a:latin typeface="+mn-lt"/>
                <a:ea typeface="+mn-ea"/>
                <a:cs typeface="+mn-cs"/>
              </a:rPr>
              <a:t>Creación de una base de conocimientos a partir de colecciones de Preguntas y respuestas</a:t>
            </a:r>
          </a:p>
          <a:p>
            <a:r>
              <a:rPr lang="en-GB" sz="1200" b="0" i="0" kern="1200" dirty="0" err="1">
                <a:solidFill>
                  <a:schemeClr val="tx1"/>
                </a:solidFill>
                <a:effectLst/>
                <a:latin typeface="+mn-lt"/>
                <a:ea typeface="+mn-ea"/>
                <a:cs typeface="+mn-cs"/>
              </a:rPr>
              <a:t>Integraciion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ocn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otro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servicios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como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pueder</a:t>
            </a:r>
            <a:r>
              <a:rPr lang="en-GB" sz="1200" b="0" i="0" kern="1200" dirty="0">
                <a:solidFill>
                  <a:schemeClr val="tx1"/>
                </a:solidFill>
                <a:effectLst/>
                <a:latin typeface="+mn-lt"/>
                <a:ea typeface="+mn-ea"/>
                <a:cs typeface="+mn-cs"/>
              </a:rPr>
              <a:t> LUIS para </a:t>
            </a:r>
            <a:r>
              <a:rPr lang="en-GB" sz="1200" b="0" i="0" kern="1200" dirty="0" err="1">
                <a:solidFill>
                  <a:schemeClr val="tx1"/>
                </a:solidFill>
                <a:effectLst/>
                <a:latin typeface="+mn-lt"/>
                <a:ea typeface="+mn-ea"/>
                <a:cs typeface="+mn-cs"/>
              </a:rPr>
              <a:t>crear</a:t>
            </a:r>
            <a:r>
              <a:rPr lang="en-GB" sz="1200" b="0" i="0" kern="1200" dirty="0">
                <a:solidFill>
                  <a:schemeClr val="tx1"/>
                </a:solidFill>
                <a:effectLst/>
                <a:latin typeface="+mn-lt"/>
                <a:ea typeface="+mn-ea"/>
                <a:cs typeface="+mn-cs"/>
              </a:rPr>
              <a:t> BOTS con la </a:t>
            </a:r>
            <a:r>
              <a:rPr lang="en-GB" sz="1200" b="0" i="0" kern="1200" dirty="0" err="1">
                <a:solidFill>
                  <a:schemeClr val="tx1"/>
                </a:solidFill>
                <a:effectLst/>
                <a:latin typeface="+mn-lt"/>
                <a:ea typeface="+mn-ea"/>
                <a:cs typeface="+mn-cs"/>
              </a:rPr>
              <a:t>capcidad</a:t>
            </a:r>
            <a:r>
              <a:rPr lang="en-GB" sz="1200" b="0" i="0" kern="1200" dirty="0">
                <a:solidFill>
                  <a:schemeClr val="tx1"/>
                </a:solidFill>
                <a:effectLst/>
                <a:latin typeface="+mn-lt"/>
                <a:ea typeface="+mn-ea"/>
                <a:cs typeface="+mn-cs"/>
              </a:rPr>
              <a:t> de responder a </a:t>
            </a:r>
            <a:r>
              <a:rPr lang="en-GB" sz="1200" b="0" i="0" kern="1200" dirty="0" err="1">
                <a:solidFill>
                  <a:schemeClr val="tx1"/>
                </a:solidFill>
                <a:effectLst/>
                <a:latin typeface="+mn-lt"/>
                <a:ea typeface="+mn-ea"/>
                <a:cs typeface="+mn-cs"/>
              </a:rPr>
              <a:t>preguntas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frecuentes</a:t>
            </a:r>
            <a:r>
              <a:rPr lang="en-GB" sz="1200" b="0" i="0" kern="1200" dirty="0">
                <a:solidFill>
                  <a:schemeClr val="tx1"/>
                </a:solidFill>
                <a:effectLst/>
                <a:latin typeface="+mn-lt"/>
                <a:ea typeface="+mn-ea"/>
                <a:cs typeface="+mn-cs"/>
              </a:rPr>
              <a:t>.</a:t>
            </a:r>
            <a:endParaRPr lang="en-US" b="1" dirty="0"/>
          </a:p>
          <a:p>
            <a:pPr marL="0" lvl="0" indent="0">
              <a:buFont typeface="Arial" panose="020B0604020202020204" pitchFamily="34" charset="0"/>
              <a:buNone/>
            </a:pPr>
            <a:endParaRPr lang="en-US" dirty="0"/>
          </a:p>
          <a:p>
            <a:endParaRPr lang="en-GB"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907146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s-ES" sz="1200" b="0" i="0" u="none" strike="noStrike" kern="1200" dirty="0">
                <a:solidFill>
                  <a:schemeClr val="tx1"/>
                </a:solidFill>
                <a:effectLst/>
                <a:latin typeface="Segoe UI Light" pitchFamily="34" charset="0"/>
                <a:ea typeface="+mn-ea"/>
                <a:cs typeface="+mn-cs"/>
              </a:rPr>
              <a:t>Las API de búsqueda proporcionan acceso a la tecnología de búsqueda que alimenta a Bing.com y a una larga lista de socios de terceros (Office, Cortana, Xbox, Edge) y terceros. En total, contamos con 4 API de búsqueda para búsqueda en la web, imágenes, videos y noticias. Además, proporcionamos acceso a nuestros servicios </a:t>
            </a:r>
            <a:r>
              <a:rPr lang="es-ES" sz="1200" b="0" i="0" u="none" strike="noStrike" kern="1200" dirty="0" err="1">
                <a:solidFill>
                  <a:schemeClr val="tx1"/>
                </a:solidFill>
                <a:effectLst/>
                <a:latin typeface="Segoe UI Light" pitchFamily="34" charset="0"/>
                <a:ea typeface="+mn-ea"/>
                <a:cs typeface="+mn-cs"/>
              </a:rPr>
              <a:t>Autosuggest</a:t>
            </a:r>
            <a:r>
              <a:rPr lang="es-ES" sz="1200" b="0" i="0" u="none" strike="noStrike" kern="1200" dirty="0">
                <a:solidFill>
                  <a:schemeClr val="tx1"/>
                </a:solidFill>
                <a:effectLst/>
                <a:latin typeface="Segoe UI Light" pitchFamily="34" charset="0"/>
                <a:ea typeface="+mn-ea"/>
                <a:cs typeface="+mn-cs"/>
              </a:rPr>
              <a:t> (</a:t>
            </a:r>
            <a:r>
              <a:rPr lang="es-ES" sz="1200" b="0" i="0" u="none" strike="noStrike" kern="1200" dirty="0" err="1">
                <a:solidFill>
                  <a:schemeClr val="tx1"/>
                </a:solidFill>
                <a:effectLst/>
                <a:latin typeface="Segoe UI Light" pitchFamily="34" charset="0"/>
                <a:ea typeface="+mn-ea"/>
                <a:cs typeface="+mn-cs"/>
              </a:rPr>
              <a:t>type-ahead</a:t>
            </a:r>
            <a:r>
              <a:rPr lang="es-ES" sz="1200" b="0" i="0" u="none" strike="noStrike" kern="1200" dirty="0">
                <a:solidFill>
                  <a:schemeClr val="tx1"/>
                </a:solidFill>
                <a:effectLst/>
                <a:latin typeface="Segoe UI Light" pitchFamily="34" charset="0"/>
                <a:ea typeface="+mn-ea"/>
                <a:cs typeface="+mn-cs"/>
              </a:rPr>
              <a:t>) y </a:t>
            </a:r>
            <a:r>
              <a:rPr lang="es-ES" sz="1200" b="0" i="0" u="none" strike="noStrike" kern="1200" dirty="0" err="1">
                <a:solidFill>
                  <a:schemeClr val="tx1"/>
                </a:solidFill>
                <a:effectLst/>
                <a:latin typeface="Segoe UI Light" pitchFamily="34" charset="0"/>
                <a:ea typeface="+mn-ea"/>
                <a:cs typeface="+mn-cs"/>
              </a:rPr>
              <a:t>Spell</a:t>
            </a:r>
            <a:r>
              <a:rPr lang="es-ES" sz="1200" b="0" i="0" u="none" strike="noStrike" kern="1200" dirty="0">
                <a:solidFill>
                  <a:schemeClr val="tx1"/>
                </a:solidFill>
                <a:effectLst/>
                <a:latin typeface="Segoe UI Light" pitchFamily="34" charset="0"/>
                <a:ea typeface="+mn-ea"/>
                <a:cs typeface="+mn-cs"/>
              </a:rPr>
              <a:t> </a:t>
            </a:r>
            <a:r>
              <a:rPr lang="es-ES" sz="1200" b="0" i="0" u="none" strike="noStrike" kern="1200" dirty="0" err="1">
                <a:solidFill>
                  <a:schemeClr val="tx1"/>
                </a:solidFill>
                <a:effectLst/>
                <a:latin typeface="Segoe UI Light" pitchFamily="34" charset="0"/>
                <a:ea typeface="+mn-ea"/>
                <a:cs typeface="+mn-cs"/>
              </a:rPr>
              <a:t>Check</a:t>
            </a:r>
            <a:r>
              <a:rPr lang="es-ES" sz="1200" b="0" i="0" u="none" strike="noStrike" kern="1200" dirty="0">
                <a:solidFill>
                  <a:schemeClr val="tx1"/>
                </a:solidFill>
                <a:effectLst/>
                <a:latin typeface="Segoe UI Light" pitchFamily="34" charset="0"/>
                <a:ea typeface="+mn-ea"/>
                <a:cs typeface="+mn-cs"/>
              </a:rPr>
              <a:t>.</a:t>
            </a:r>
            <a:endParaRPr lang="en-US" sz="1200" b="0" baseline="0" dirty="0"/>
          </a:p>
          <a:p>
            <a:pPr marL="0" lvl="0" indent="0">
              <a:buFont typeface="Arial" panose="020B0604020202020204" pitchFamily="34" charset="0"/>
              <a:buNone/>
            </a:pPr>
            <a:endParaRPr lang="en-US" sz="1200" b="1" baseline="0" dirty="0"/>
          </a:p>
          <a:p>
            <a:pPr marL="0" lvl="0" indent="0">
              <a:buFont typeface="Arial" panose="020B0604020202020204" pitchFamily="34" charset="0"/>
              <a:buNone/>
            </a:pPr>
            <a:r>
              <a:rPr lang="en-US" sz="1200" b="1" baseline="0" dirty="0"/>
              <a:t>Web Search: e</a:t>
            </a:r>
            <a:r>
              <a:rPr lang="es-ES" sz="1200" b="0" i="0" u="none" strike="noStrike" kern="1200" baseline="0" dirty="0">
                <a:solidFill>
                  <a:schemeClr val="tx1"/>
                </a:solidFill>
                <a:effectLst/>
                <a:latin typeface="Segoe UI Light" pitchFamily="34" charset="0"/>
                <a:ea typeface="+mn-ea"/>
                <a:cs typeface="+mn-cs"/>
              </a:rPr>
              <a:t>s la principal API de búsqueda. Con una llamada programática, el usuario puede recuperar resultados relevantes de páginas web, imágenes, videos y noticias</a:t>
            </a:r>
            <a:endParaRPr lang="en-US" sz="1200" dirty="0"/>
          </a:p>
          <a:p>
            <a:pPr marL="0" lvl="0" indent="0">
              <a:buFont typeface="Arial" panose="020B0604020202020204" pitchFamily="34" charset="0"/>
              <a:buNone/>
            </a:pPr>
            <a:endParaRPr lang="en-US" sz="1200" b="0" baseline="0" dirty="0"/>
          </a:p>
          <a:p>
            <a:pPr marL="0" lvl="0" indent="0">
              <a:buFont typeface="Arial" panose="020B0604020202020204" pitchFamily="34" charset="0"/>
              <a:buNone/>
            </a:pPr>
            <a:r>
              <a:rPr lang="en-US" sz="1200" b="1" baseline="0" dirty="0"/>
              <a:t>Image Search API:  </a:t>
            </a:r>
            <a:r>
              <a:rPr lang="es-ES" sz="1200" dirty="0"/>
              <a:t>ayuda a los usuarios a buscar imágenes en la web. Los resultados incluyen miniaturas, URL de imágenes completas, publicación de información del sitio web, metadatos de imágenes y más.</a:t>
            </a:r>
          </a:p>
          <a:p>
            <a:pPr marL="0" lvl="0" indent="0">
              <a:buFont typeface="Arial" panose="020B0604020202020204" pitchFamily="34" charset="0"/>
              <a:buNone/>
            </a:pPr>
            <a:endParaRPr lang="en-US" sz="1200" b="0" baseline="0" dirty="0"/>
          </a:p>
          <a:p>
            <a:pPr marL="0" lvl="0" indent="0">
              <a:buFont typeface="Arial" panose="020B0604020202020204" pitchFamily="34" charset="0"/>
              <a:buNone/>
            </a:pPr>
            <a:r>
              <a:rPr lang="en-US" sz="1200" b="1" baseline="0" dirty="0"/>
              <a:t>Video Search API:  </a:t>
            </a:r>
            <a:r>
              <a:rPr lang="es-ES" sz="1200" dirty="0"/>
              <a:t>encuentra videos en la web. Los resultados proporcionan metadatos útiles que incluyen el creador, el formato de codificación, la duración del video, el recuento de vistas y más</a:t>
            </a:r>
            <a:endParaRPr lang="en-US" sz="1200" b="0" baseline="0" dirty="0"/>
          </a:p>
          <a:p>
            <a:pPr marL="0" lvl="0" indent="0">
              <a:buFont typeface="Arial" panose="020B0604020202020204" pitchFamily="34" charset="0"/>
              <a:buNone/>
            </a:pPr>
            <a:endParaRPr lang="en-US" sz="1200" b="0" baseline="0" dirty="0"/>
          </a:p>
          <a:p>
            <a:pPr marL="0" lvl="0" indent="0">
              <a:buFont typeface="Arial" panose="020B0604020202020204" pitchFamily="34" charset="0"/>
              <a:buNone/>
            </a:pPr>
            <a:r>
              <a:rPr lang="en-US" sz="1200" b="1" baseline="0" dirty="0"/>
              <a:t>News Search API: </a:t>
            </a:r>
            <a:r>
              <a:rPr lang="es-ES" sz="1200" dirty="0"/>
              <a:t>Busca en la web artículos de noticias. Los resultados incluyen detalles como la imagen autorizada del artículo de noticias, noticias y categorías relacionadas, información del proveedor, URL del artículo y fecha de publicación.</a:t>
            </a:r>
          </a:p>
          <a:p>
            <a:pPr marL="0" lvl="0" indent="0">
              <a:buFont typeface="Arial" panose="020B0604020202020204" pitchFamily="34" charset="0"/>
              <a:buNone/>
            </a:pPr>
            <a:endParaRPr lang="en-US" sz="120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baseline="0" dirty="0"/>
              <a:t>Autosuggest API: </a:t>
            </a:r>
            <a:r>
              <a:rPr lang="es-ES" sz="1200" dirty="0"/>
              <a:t>ayude a los usuarios a completar sus consultas más rápido agregando capacidades inteligentes de escritura anticipada a su aplicación o sitio web</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baseline="0" dirty="0"/>
          </a:p>
          <a:p>
            <a:pPr marL="0" lvl="0" indent="0">
              <a:buFont typeface="Arial" panose="020B0604020202020204" pitchFamily="34" charset="0"/>
              <a:buNone/>
            </a:pPr>
            <a:r>
              <a:rPr lang="en-US" sz="1200" b="1" baseline="0" dirty="0"/>
              <a:t>Custom Search: </a:t>
            </a:r>
            <a:r>
              <a:rPr lang="es-ES" sz="1200" dirty="0"/>
              <a:t>le permite crear una experiencia de búsqueda web altamente personalizada, que ofrece resultados mejores y más relevantes de su espacio web específico.</a:t>
            </a:r>
          </a:p>
          <a:p>
            <a:pPr marL="0" lvl="0" indent="0">
              <a:buFont typeface="Arial" panose="020B0604020202020204" pitchFamily="34" charset="0"/>
              <a:buNone/>
            </a:pPr>
            <a:endParaRPr lang="en-US" sz="1200" b="0" baseline="0" dirty="0"/>
          </a:p>
          <a:p>
            <a:pPr marL="0" lvl="0" indent="0">
              <a:buFont typeface="Arial" panose="020B0604020202020204" pitchFamily="34" charset="0"/>
              <a:buNone/>
            </a:pPr>
            <a:r>
              <a:rPr lang="en-US" sz="1200" b="1" baseline="0" dirty="0"/>
              <a:t>Bing Entity Search </a:t>
            </a:r>
            <a:r>
              <a:rPr lang="en-US" sz="1200" b="1" dirty="0"/>
              <a:t>- Search for the most relevant entity</a:t>
            </a:r>
          </a:p>
          <a:p>
            <a:r>
              <a:rPr lang="es-ES" sz="1200" dirty="0"/>
              <a:t>identificará la entidad más relevante según su término buscado, abarcando múltiples tipos de entidades como personas famosas, lugares, películas, programas de televisión, videojuegos, libros e incluso negocios locales cerca de usted.</a:t>
            </a:r>
            <a:endParaRPr lang="en-US" sz="1200" b="0" baseline="0" dirty="0"/>
          </a:p>
          <a:p>
            <a:pPr marL="0" lvl="0" indent="0">
              <a:buFont typeface="Arial" panose="020B0604020202020204" pitchFamily="34" charset="0"/>
              <a:buNone/>
            </a:pPr>
            <a:endParaRPr lang="en-US" sz="1200" b="0" baseline="0"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407611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b="1" kern="1200" dirty="0">
                <a:solidFill>
                  <a:schemeClr val="tx1"/>
                </a:solidFill>
                <a:effectLst/>
                <a:latin typeface="+mn-lt"/>
                <a:ea typeface="+mn-ea"/>
                <a:cs typeface="+mn-cs"/>
              </a:rPr>
              <a:t>Gesture</a:t>
            </a:r>
            <a:r>
              <a:rPr lang="en-US" sz="1600" kern="1200" dirty="0">
                <a:solidFill>
                  <a:schemeClr val="tx1"/>
                </a:solidFill>
                <a:effectLst/>
                <a:latin typeface="+mn-lt"/>
                <a:ea typeface="+mn-ea"/>
                <a:cs typeface="+mn-cs"/>
              </a:rPr>
              <a:t>: control de </a:t>
            </a:r>
            <a:r>
              <a:rPr lang="en-US" sz="1600" kern="1200" dirty="0" err="1">
                <a:solidFill>
                  <a:schemeClr val="tx1"/>
                </a:solidFill>
                <a:effectLst/>
                <a:latin typeface="+mn-lt"/>
                <a:ea typeface="+mn-ea"/>
                <a:cs typeface="+mn-cs"/>
              </a:rPr>
              <a:t>aplicaciones</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basado</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en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gestos</a:t>
            </a:r>
            <a:r>
              <a:rPr lang="en-US" sz="1600" kern="1200" dirty="0">
                <a:solidFill>
                  <a:schemeClr val="tx1"/>
                </a:solidFill>
                <a:effectLst/>
                <a:latin typeface="+mn-lt"/>
                <a:ea typeface="+mn-ea"/>
                <a:cs typeface="+mn-cs"/>
              </a:rPr>
              <a:t>.</a:t>
            </a:r>
          </a:p>
          <a:p>
            <a:pPr lvl="1"/>
            <a:endParaRPr lang="en-US" sz="1600" kern="1200" dirty="0">
              <a:solidFill>
                <a:schemeClr val="tx1"/>
              </a:solidFill>
              <a:effectLst/>
              <a:latin typeface="+mn-lt"/>
              <a:ea typeface="+mn-ea"/>
              <a:cs typeface="+mn-cs"/>
            </a:endParaRPr>
          </a:p>
          <a:p>
            <a:pPr lvl="1"/>
            <a:r>
              <a:rPr lang="en-US" sz="1600" b="1" kern="1200" dirty="0">
                <a:solidFill>
                  <a:schemeClr val="tx1"/>
                </a:solidFill>
                <a:effectLst/>
                <a:latin typeface="+mn-lt"/>
                <a:ea typeface="+mn-ea"/>
                <a:cs typeface="+mn-cs"/>
              </a:rPr>
              <a:t>Event Tracking</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eventos</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asociados</a:t>
            </a:r>
            <a:r>
              <a:rPr lang="en-US" sz="1600" kern="1200" dirty="0">
                <a:solidFill>
                  <a:schemeClr val="tx1"/>
                </a:solidFill>
                <a:effectLst/>
                <a:latin typeface="+mn-lt"/>
                <a:ea typeface="+mn-ea"/>
                <a:cs typeface="+mn-cs"/>
              </a:rPr>
              <a:t> a la Wikipedia</a:t>
            </a:r>
          </a:p>
          <a:p>
            <a:pPr lvl="1"/>
            <a:endParaRPr lang="en-US" sz="1600" kern="1200" dirty="0">
              <a:solidFill>
                <a:schemeClr val="tx1"/>
              </a:solidFill>
              <a:effectLst/>
              <a:latin typeface="+mn-lt"/>
              <a:ea typeface="+mn-ea"/>
              <a:cs typeface="+mn-cs"/>
            </a:endParaRPr>
          </a:p>
          <a:p>
            <a:pPr lvl="1"/>
            <a:r>
              <a:rPr lang="en-US" sz="1600" b="1" kern="1200" dirty="0">
                <a:solidFill>
                  <a:schemeClr val="tx1"/>
                </a:solidFill>
                <a:effectLst/>
                <a:latin typeface="+mn-lt"/>
                <a:ea typeface="+mn-ea"/>
                <a:cs typeface="+mn-cs"/>
              </a:rPr>
              <a:t>Answer Search:</a:t>
            </a:r>
            <a:r>
              <a:rPr lang="en-US" sz="1600" kern="1200" dirty="0">
                <a:solidFill>
                  <a:schemeClr val="tx1"/>
                </a:solidFill>
                <a:effectLst/>
                <a:latin typeface="+mn-lt"/>
                <a:ea typeface="+mn-ea"/>
                <a:cs typeface="+mn-cs"/>
              </a:rPr>
              <a:t> responder a </a:t>
            </a:r>
            <a:r>
              <a:rPr lang="en-US" sz="1600" kern="1200" dirty="0" err="1">
                <a:solidFill>
                  <a:schemeClr val="tx1"/>
                </a:solidFill>
                <a:effectLst/>
                <a:latin typeface="+mn-lt"/>
                <a:ea typeface="+mn-ea"/>
                <a:cs typeface="+mn-cs"/>
              </a:rPr>
              <a:t>preguntas</a:t>
            </a:r>
            <a:r>
              <a:rPr lang="en-US" sz="1600" kern="1200" dirty="0">
                <a:solidFill>
                  <a:schemeClr val="tx1"/>
                </a:solidFill>
                <a:effectLst/>
                <a:latin typeface="+mn-lt"/>
                <a:ea typeface="+mn-ea"/>
                <a:cs typeface="+mn-cs"/>
              </a:rPr>
              <a:t> con </a:t>
            </a:r>
            <a:r>
              <a:rPr lang="en-US" sz="1600" kern="1200" dirty="0" err="1">
                <a:solidFill>
                  <a:schemeClr val="tx1"/>
                </a:solidFill>
                <a:effectLst/>
                <a:latin typeface="+mn-lt"/>
                <a:ea typeface="+mn-ea"/>
                <a:cs typeface="+mn-cs"/>
              </a:rPr>
              <a:t>datos</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relevantes</a:t>
            </a:r>
            <a:r>
              <a:rPr lang="en-US" sz="1600" kern="1200" dirty="0">
                <a:solidFill>
                  <a:schemeClr val="tx1"/>
                </a:solidFill>
                <a:effectLst/>
                <a:latin typeface="+mn-lt"/>
                <a:ea typeface="+mn-ea"/>
                <a:cs typeface="+mn-cs"/>
              </a:rPr>
              <a:t> de la web</a:t>
            </a:r>
          </a:p>
          <a:p>
            <a:pPr lvl="1"/>
            <a:endParaRPr lang="en-US" sz="1600" kern="1200" dirty="0">
              <a:solidFill>
                <a:schemeClr val="tx1"/>
              </a:solidFill>
              <a:effectLst/>
              <a:latin typeface="+mn-lt"/>
              <a:ea typeface="+mn-ea"/>
              <a:cs typeface="+mn-cs"/>
            </a:endParaRPr>
          </a:p>
          <a:p>
            <a:pPr lvl="1"/>
            <a:r>
              <a:rPr lang="en-US" sz="1600" b="1" kern="1200" dirty="0" err="1">
                <a:solidFill>
                  <a:schemeClr val="tx1"/>
                </a:solidFill>
                <a:effectLst/>
                <a:latin typeface="+mn-lt"/>
                <a:ea typeface="+mn-ea"/>
                <a:cs typeface="+mn-cs"/>
              </a:rPr>
              <a:t>Url</a:t>
            </a:r>
            <a:r>
              <a:rPr lang="en-US" sz="1600" b="1" kern="1200" dirty="0">
                <a:solidFill>
                  <a:schemeClr val="tx1"/>
                </a:solidFill>
                <a:effectLst/>
                <a:latin typeface="+mn-lt"/>
                <a:ea typeface="+mn-ea"/>
                <a:cs typeface="+mn-cs"/>
              </a:rPr>
              <a:t> Preview:</a:t>
            </a:r>
            <a:r>
              <a:rPr lang="en-US" sz="1600" kern="1200" dirty="0">
                <a:solidFill>
                  <a:schemeClr val="tx1"/>
                </a:solidFill>
                <a:effectLst/>
                <a:latin typeface="+mn-lt"/>
                <a:ea typeface="+mn-ea"/>
                <a:cs typeface="+mn-cs"/>
              </a:rPr>
              <a:t> la </a:t>
            </a:r>
            <a:r>
              <a:rPr lang="en-US" sz="1600" kern="1200" dirty="0" err="1">
                <a:solidFill>
                  <a:schemeClr val="tx1"/>
                </a:solidFill>
                <a:effectLst/>
                <a:latin typeface="+mn-lt"/>
                <a:ea typeface="+mn-ea"/>
                <a:cs typeface="+mn-cs"/>
              </a:rPr>
              <a:t>capacidad</a:t>
            </a:r>
            <a:r>
              <a:rPr lang="en-US" sz="1600" kern="1200" dirty="0">
                <a:solidFill>
                  <a:schemeClr val="tx1"/>
                </a:solidFill>
                <a:effectLst/>
                <a:latin typeface="+mn-lt"/>
                <a:ea typeface="+mn-ea"/>
                <a:cs typeface="+mn-cs"/>
              </a:rPr>
              <a:t> de </a:t>
            </a:r>
            <a:r>
              <a:rPr lang="en-US" sz="1600" kern="1200" dirty="0" err="1">
                <a:solidFill>
                  <a:schemeClr val="tx1"/>
                </a:solidFill>
                <a:effectLst/>
                <a:latin typeface="+mn-lt"/>
                <a:ea typeface="+mn-ea"/>
                <a:cs typeface="+mn-cs"/>
              </a:rPr>
              <a:t>analizar</a:t>
            </a:r>
            <a:r>
              <a:rPr lang="en-US" sz="1600" kern="1200" dirty="0">
                <a:solidFill>
                  <a:schemeClr val="tx1"/>
                </a:solidFill>
                <a:effectLst/>
                <a:latin typeface="+mn-lt"/>
                <a:ea typeface="+mn-ea"/>
                <a:cs typeface="+mn-cs"/>
              </a:rPr>
              <a:t> a </a:t>
            </a:r>
            <a:r>
              <a:rPr lang="en-US" sz="1600" kern="1200" dirty="0" err="1">
                <a:solidFill>
                  <a:schemeClr val="tx1"/>
                </a:solidFill>
                <a:effectLst/>
                <a:latin typeface="+mn-lt"/>
                <a:ea typeface="+mn-ea"/>
                <a:cs typeface="+mn-cs"/>
              </a:rPr>
              <a:t>donde</a:t>
            </a:r>
            <a:r>
              <a:rPr lang="en-US" sz="1600" kern="1200" dirty="0">
                <a:solidFill>
                  <a:schemeClr val="tx1"/>
                </a:solidFill>
                <a:effectLst/>
                <a:latin typeface="+mn-lt"/>
                <a:ea typeface="+mn-ea"/>
                <a:cs typeface="+mn-cs"/>
              </a:rPr>
              <a:t> van a </a:t>
            </a:r>
            <a:r>
              <a:rPr lang="en-US" sz="1600" kern="1200" dirty="0" err="1">
                <a:solidFill>
                  <a:schemeClr val="tx1"/>
                </a:solidFill>
                <a:effectLst/>
                <a:latin typeface="+mn-lt"/>
                <a:ea typeface="+mn-ea"/>
                <a:cs typeface="+mn-cs"/>
              </a:rPr>
              <a:t>ir</a:t>
            </a:r>
            <a:r>
              <a:rPr lang="en-US" sz="1600" kern="1200" dirty="0">
                <a:solidFill>
                  <a:schemeClr val="tx1"/>
                </a:solidFill>
                <a:effectLst/>
                <a:latin typeface="+mn-lt"/>
                <a:ea typeface="+mn-ea"/>
                <a:cs typeface="+mn-cs"/>
              </a:rPr>
              <a:t> los </a:t>
            </a:r>
            <a:r>
              <a:rPr lang="en-US" sz="1600" kern="1200" dirty="0" err="1">
                <a:solidFill>
                  <a:schemeClr val="tx1"/>
                </a:solidFill>
                <a:effectLst/>
                <a:latin typeface="+mn-lt"/>
                <a:ea typeface="+mn-ea"/>
                <a:cs typeface="+mn-cs"/>
              </a:rPr>
              <a:t>usuarios</a:t>
            </a:r>
            <a:r>
              <a:rPr lang="en-US" sz="1600" kern="1200" dirty="0">
                <a:solidFill>
                  <a:schemeClr val="tx1"/>
                </a:solidFill>
                <a:effectLst/>
                <a:latin typeface="+mn-lt"/>
                <a:ea typeface="+mn-ea"/>
                <a:cs typeface="+mn-cs"/>
              </a:rPr>
              <a:t> al </a:t>
            </a:r>
            <a:r>
              <a:rPr lang="en-US" sz="1600" kern="1200" dirty="0" err="1">
                <a:solidFill>
                  <a:schemeClr val="tx1"/>
                </a:solidFill>
                <a:effectLst/>
                <a:latin typeface="+mn-lt"/>
                <a:ea typeface="+mn-ea"/>
                <a:cs typeface="+mn-cs"/>
              </a:rPr>
              <a:t>navegar</a:t>
            </a:r>
            <a:endParaRPr lang="en-US" sz="1600" kern="1200" dirty="0">
              <a:solidFill>
                <a:schemeClr val="tx1"/>
              </a:solidFill>
              <a:effectLst/>
              <a:latin typeface="+mn-lt"/>
              <a:ea typeface="+mn-ea"/>
              <a:cs typeface="+mn-cs"/>
            </a:endParaRPr>
          </a:p>
          <a:p>
            <a:pPr lvl="1"/>
            <a:endParaRPr lang="en-US" sz="1600" kern="1200" dirty="0">
              <a:solidFill>
                <a:schemeClr val="tx1"/>
              </a:solidFill>
              <a:effectLst/>
              <a:latin typeface="+mn-lt"/>
              <a:ea typeface="+mn-ea"/>
              <a:cs typeface="+mn-cs"/>
            </a:endParaRPr>
          </a:p>
          <a:p>
            <a:pPr lvl="1"/>
            <a:r>
              <a:rPr lang="en-US" sz="1600" b="1" kern="1200" dirty="0">
                <a:solidFill>
                  <a:schemeClr val="tx1"/>
                </a:solidFill>
                <a:effectLst/>
                <a:latin typeface="+mn-lt"/>
                <a:ea typeface="+mn-ea"/>
                <a:cs typeface="+mn-cs"/>
              </a:rPr>
              <a:t>Ink Analysis:</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analizar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trazos</a:t>
            </a:r>
            <a:r>
              <a:rPr lang="en-US" sz="1600" kern="1200" dirty="0">
                <a:solidFill>
                  <a:schemeClr val="tx1"/>
                </a:solidFill>
                <a:effectLst/>
                <a:latin typeface="+mn-lt"/>
                <a:ea typeface="+mn-ea"/>
                <a:cs typeface="+mn-cs"/>
              </a:rPr>
              <a:t> </a:t>
            </a:r>
          </a:p>
          <a:p>
            <a:pPr lvl="1"/>
            <a:endParaRPr lang="en-US" sz="1600" kern="1200" dirty="0">
              <a:solidFill>
                <a:schemeClr val="tx1"/>
              </a:solidFill>
              <a:effectLst/>
              <a:latin typeface="+mn-lt"/>
              <a:ea typeface="+mn-ea"/>
              <a:cs typeface="+mn-cs"/>
            </a:endParaRPr>
          </a:p>
          <a:p>
            <a:pPr lvl="1"/>
            <a:r>
              <a:rPr lang="en-US" sz="1600" b="1" kern="1200" dirty="0">
                <a:solidFill>
                  <a:schemeClr val="tx1"/>
                </a:solidFill>
                <a:effectLst/>
                <a:latin typeface="+mn-lt"/>
                <a:ea typeface="+mn-ea"/>
                <a:cs typeface="+mn-cs"/>
              </a:rPr>
              <a:t>Local Insights:</a:t>
            </a:r>
            <a:r>
              <a:rPr lang="en-US" sz="1600" kern="1200" dirty="0">
                <a:solidFill>
                  <a:schemeClr val="tx1"/>
                </a:solidFill>
                <a:effectLst/>
                <a:latin typeface="+mn-lt"/>
                <a:ea typeface="+mn-ea"/>
                <a:cs typeface="+mn-cs"/>
              </a:rPr>
              <a:t> score de una </a:t>
            </a:r>
            <a:r>
              <a:rPr lang="en-US" sz="1600" kern="1200" dirty="0" err="1">
                <a:solidFill>
                  <a:schemeClr val="tx1"/>
                </a:solidFill>
                <a:effectLst/>
                <a:latin typeface="+mn-lt"/>
                <a:ea typeface="+mn-ea"/>
                <a:cs typeface="+mn-cs"/>
              </a:rPr>
              <a:t>ubicacion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en</a:t>
            </a:r>
            <a:r>
              <a:rPr lang="en-US" sz="1600" kern="1200" dirty="0">
                <a:solidFill>
                  <a:schemeClr val="tx1"/>
                </a:solidFill>
                <a:effectLst/>
                <a:latin typeface="+mn-lt"/>
                <a:ea typeface="+mn-ea"/>
                <a:cs typeface="+mn-cs"/>
              </a:rPr>
              <a:t> base a </a:t>
            </a:r>
            <a:r>
              <a:rPr lang="en-US" sz="1600" kern="1200" dirty="0" err="1">
                <a:solidFill>
                  <a:schemeClr val="tx1"/>
                </a:solidFill>
                <a:effectLst/>
                <a:latin typeface="+mn-lt"/>
                <a:ea typeface="+mn-ea"/>
                <a:cs typeface="+mn-cs"/>
              </a:rPr>
              <a:t>cuan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atractiva</a:t>
            </a:r>
            <a:r>
              <a:rPr lang="en-US" sz="1600" kern="1200" dirty="0">
                <a:solidFill>
                  <a:schemeClr val="tx1"/>
                </a:solidFill>
                <a:effectLst/>
                <a:latin typeface="+mn-lt"/>
                <a:ea typeface="+mn-ea"/>
                <a:cs typeface="+mn-cs"/>
              </a:rPr>
              <a:t> es.</a:t>
            </a:r>
          </a:p>
          <a:p>
            <a:pPr lvl="1"/>
            <a:endParaRPr lang="en-US" sz="1600" kern="1200" dirty="0">
              <a:solidFill>
                <a:schemeClr val="tx1"/>
              </a:solidFill>
              <a:effectLst/>
              <a:latin typeface="+mn-lt"/>
              <a:ea typeface="+mn-ea"/>
              <a:cs typeface="+mn-cs"/>
            </a:endParaRPr>
          </a:p>
          <a:p>
            <a:pPr lvl="1" algn="l"/>
            <a:r>
              <a:rPr lang="en-US" sz="1600" kern="1200" dirty="0">
                <a:solidFill>
                  <a:schemeClr val="tx1"/>
                </a:solidFill>
                <a:effectLst/>
                <a:latin typeface="+mn-lt"/>
                <a:ea typeface="+mn-ea"/>
                <a:cs typeface="+mn-cs"/>
              </a:rPr>
              <a:t>https://labs.cognitive.microsoft.com/</a:t>
            </a:r>
          </a:p>
          <a:p>
            <a:pPr lvl="1"/>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77380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422875B9-ED09-4137-9A29-D47AB6AF8F79}" type="slidenum">
              <a:rPr lang="en-US" smtClean="0"/>
              <a:t>13</a:t>
            </a:fld>
            <a:endParaRPr lang="en-US"/>
          </a:p>
        </p:txBody>
      </p:sp>
    </p:spTree>
    <p:extLst>
      <p:ext uri="{BB962C8B-B14F-4D97-AF65-F5344CB8AC3E}">
        <p14:creationId xmlns:p14="http://schemas.microsoft.com/office/powerpoint/2010/main" val="382225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a:t>
            </a:r>
          </a:p>
          <a:p>
            <a:r>
              <a:rPr lang="en-US" dirty="0"/>
              <a:t>https://azure.microsoft.com/es-es/services/cognitive-services/computer-vision/</a:t>
            </a:r>
          </a:p>
        </p:txBody>
      </p:sp>
      <p:sp>
        <p:nvSpPr>
          <p:cNvPr id="4" name="Slide Number Placeholder 3"/>
          <p:cNvSpPr>
            <a:spLocks noGrp="1"/>
          </p:cNvSpPr>
          <p:nvPr>
            <p:ph type="sldNum" sz="quarter" idx="10"/>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411256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 OCR</a:t>
            </a:r>
          </a:p>
        </p:txBody>
      </p:sp>
      <p:sp>
        <p:nvSpPr>
          <p:cNvPr id="4" name="Slide Number Placeholder 3"/>
          <p:cNvSpPr>
            <a:spLocks noGrp="1"/>
          </p:cNvSpPr>
          <p:nvPr>
            <p:ph type="sldNum" sz="quarter" idx="10"/>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2278336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a:t>
            </a:r>
          </a:p>
        </p:txBody>
      </p:sp>
      <p:sp>
        <p:nvSpPr>
          <p:cNvPr id="4" name="Slide Number Placeholder 3"/>
          <p:cNvSpPr>
            <a:spLocks noGrp="1"/>
          </p:cNvSpPr>
          <p:nvPr>
            <p:ph type="sldNum" sz="quarter" idx="10"/>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700027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a:t>
            </a:r>
          </a:p>
        </p:txBody>
      </p:sp>
      <p:sp>
        <p:nvSpPr>
          <p:cNvPr id="4" name="Slide Number Placeholder 3"/>
          <p:cNvSpPr>
            <a:spLocks noGrp="1"/>
          </p:cNvSpPr>
          <p:nvPr>
            <p:ph type="sldNum" sz="quarter" idx="10"/>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3582561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To Speech</a:t>
            </a:r>
          </a:p>
        </p:txBody>
      </p:sp>
      <p:sp>
        <p:nvSpPr>
          <p:cNvPr id="4" name="Slide Number Placeholder 3"/>
          <p:cNvSpPr>
            <a:spLocks noGrp="1"/>
          </p:cNvSpPr>
          <p:nvPr>
            <p:ph type="sldNum" sz="quarter" idx="10"/>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3675497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422875B9-ED09-4137-9A29-D47AB6AF8F79}" type="slidenum">
              <a:rPr lang="en-US" smtClean="0"/>
              <a:t>19</a:t>
            </a:fld>
            <a:endParaRPr lang="en-US"/>
          </a:p>
        </p:txBody>
      </p:sp>
    </p:spTree>
    <p:extLst>
      <p:ext uri="{BB962C8B-B14F-4D97-AF65-F5344CB8AC3E}">
        <p14:creationId xmlns:p14="http://schemas.microsoft.com/office/powerpoint/2010/main" val="2113480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a:t>
            </a:r>
            <a:r>
              <a:rPr lang="en-US" dirty="0"/>
              <a:t> </a:t>
            </a:r>
            <a:r>
              <a:rPr lang="en-US" dirty="0" err="1"/>
              <a:t>sabeis</a:t>
            </a:r>
            <a:r>
              <a:rPr lang="en-US" dirty="0"/>
              <a:t> que </a:t>
            </a:r>
            <a:r>
              <a:rPr lang="en-US" dirty="0" err="1"/>
              <a:t>esto</a:t>
            </a:r>
            <a:r>
              <a:rPr lang="en-US" dirty="0"/>
              <a:t> es un </a:t>
            </a:r>
            <a:r>
              <a:rPr lang="en-US" dirty="0" err="1"/>
              <a:t>evento</a:t>
            </a:r>
            <a:r>
              <a:rPr lang="en-US" dirty="0"/>
              <a:t> de la </a:t>
            </a:r>
            <a:r>
              <a:rPr lang="en-US" dirty="0" err="1"/>
              <a:t>comunidad</a:t>
            </a:r>
            <a:r>
              <a:rPr lang="en-US" dirty="0"/>
              <a:t> para </a:t>
            </a:r>
            <a:r>
              <a:rPr lang="en-US" dirty="0" err="1"/>
              <a:t>vosotros</a:t>
            </a:r>
            <a:r>
              <a:rPr lang="en-US" dirty="0"/>
              <a:t> y que sin lo </a:t>
            </a:r>
            <a:r>
              <a:rPr lang="en-US" dirty="0" err="1"/>
              <a:t>sponsosr</a:t>
            </a:r>
            <a:r>
              <a:rPr lang="en-US" dirty="0"/>
              <a:t> </a:t>
            </a:r>
            <a:r>
              <a:rPr lang="en-US" dirty="0" err="1"/>
              <a:t>seria</a:t>
            </a:r>
            <a:r>
              <a:rPr lang="en-US" dirty="0"/>
              <a:t> </a:t>
            </a:r>
            <a:r>
              <a:rPr lang="en-US" dirty="0" err="1"/>
              <a:t>imposible</a:t>
            </a:r>
            <a:r>
              <a:rPr lang="en-US" dirty="0"/>
              <a:t> </a:t>
            </a:r>
            <a:r>
              <a:rPr lang="en-US" dirty="0" err="1"/>
              <a:t>estar</a:t>
            </a:r>
            <a:r>
              <a:rPr lang="en-US" dirty="0"/>
              <a:t> </a:t>
            </a:r>
            <a:r>
              <a:rPr lang="en-US" dirty="0" err="1"/>
              <a:t>aqui</a:t>
            </a:r>
            <a:r>
              <a:rPr lang="en-US" dirty="0"/>
              <a:t> hoy.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75B9-ED09-4137-9A29-D47AB6AF8F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426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2875B9-ED09-4137-9A29-D47AB6AF8F79}" type="slidenum">
              <a:rPr lang="en-US" smtClean="0"/>
              <a:t>20</a:t>
            </a:fld>
            <a:endParaRPr lang="en-US"/>
          </a:p>
        </p:txBody>
      </p:sp>
    </p:spTree>
    <p:extLst>
      <p:ext uri="{BB962C8B-B14F-4D97-AF65-F5344CB8AC3E}">
        <p14:creationId xmlns:p14="http://schemas.microsoft.com/office/powerpoint/2010/main" val="663602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75B9-ED09-4137-9A29-D47AB6AF8F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16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motivacion</a:t>
            </a:r>
            <a:r>
              <a:rPr lang="en-US" dirty="0"/>
              <a:t> para </a:t>
            </a:r>
            <a:r>
              <a:rPr lang="en-US" dirty="0" err="1"/>
              <a:t>dar</a:t>
            </a:r>
            <a:r>
              <a:rPr lang="en-US" dirty="0"/>
              <a:t> </a:t>
            </a:r>
            <a:r>
              <a:rPr lang="en-US" dirty="0" err="1"/>
              <a:t>esta</a:t>
            </a:r>
            <a:r>
              <a:rPr lang="en-US" dirty="0"/>
              <a:t> </a:t>
            </a:r>
            <a:r>
              <a:rPr lang="en-US" dirty="0" err="1"/>
              <a:t>charla</a:t>
            </a:r>
            <a:r>
              <a:rPr lang="en-US" dirty="0"/>
              <a:t> </a:t>
            </a:r>
            <a:r>
              <a:rPr lang="en-US" dirty="0" err="1"/>
              <a:t>viene</a:t>
            </a:r>
            <a:r>
              <a:rPr lang="en-US" dirty="0"/>
              <a:t> un </a:t>
            </a:r>
            <a:r>
              <a:rPr lang="en-US" dirty="0" err="1"/>
              <a:t>poco</a:t>
            </a:r>
            <a:r>
              <a:rPr lang="en-US" dirty="0"/>
              <a:t> de </a:t>
            </a:r>
            <a:r>
              <a:rPr lang="en-US" dirty="0" err="1"/>
              <a:t>conocer</a:t>
            </a:r>
            <a:r>
              <a:rPr lang="en-US" dirty="0"/>
              <a:t> de </a:t>
            </a:r>
            <a:r>
              <a:rPr lang="en-US" dirty="0" err="1"/>
              <a:t>cerca</a:t>
            </a:r>
            <a:r>
              <a:rPr lang="en-US" dirty="0"/>
              <a:t> las </a:t>
            </a:r>
            <a:r>
              <a:rPr lang="en-US" dirty="0" err="1"/>
              <a:t>experiencias</a:t>
            </a:r>
            <a:r>
              <a:rPr lang="en-US" dirty="0"/>
              <a:t> de un </a:t>
            </a:r>
            <a:r>
              <a:rPr lang="en-US" dirty="0" err="1"/>
              <a:t>companero</a:t>
            </a:r>
            <a:r>
              <a:rPr lang="en-US" dirty="0"/>
              <a:t> MVP Juanjo Montiel y que es </a:t>
            </a:r>
            <a:r>
              <a:rPr lang="en-US" dirty="0" err="1"/>
              <a:t>ciego</a:t>
            </a:r>
            <a:r>
              <a:rPr lang="en-US" dirty="0"/>
              <a:t>. </a:t>
            </a:r>
            <a:r>
              <a:rPr lang="en-US" dirty="0" err="1"/>
              <a:t>Os</a:t>
            </a:r>
            <a:r>
              <a:rPr lang="en-US" dirty="0"/>
              <a:t> </a:t>
            </a:r>
            <a:r>
              <a:rPr lang="en-US" dirty="0" err="1"/>
              <a:t>voy</a:t>
            </a:r>
            <a:r>
              <a:rPr lang="en-US" dirty="0"/>
              <a:t> a </a:t>
            </a:r>
            <a:r>
              <a:rPr lang="en-US" dirty="0" err="1"/>
              <a:t>mostrar</a:t>
            </a:r>
            <a:r>
              <a:rPr lang="en-US" dirty="0"/>
              <a:t> </a:t>
            </a:r>
            <a:r>
              <a:rPr lang="en-US" dirty="0" err="1"/>
              <a:t>este</a:t>
            </a:r>
            <a:r>
              <a:rPr lang="en-US" dirty="0"/>
              <a:t> video para que </a:t>
            </a:r>
            <a:r>
              <a:rPr lang="en-US" dirty="0" err="1"/>
              <a:t>entendamos</a:t>
            </a:r>
            <a:r>
              <a:rPr lang="en-US" dirty="0"/>
              <a:t> </a:t>
            </a:r>
            <a:r>
              <a:rPr lang="en-US" dirty="0" err="1"/>
              <a:t>como</a:t>
            </a:r>
            <a:r>
              <a:rPr lang="en-US" dirty="0"/>
              <a:t> las </a:t>
            </a:r>
            <a:r>
              <a:rPr lang="en-US" dirty="0" err="1"/>
              <a:t>tecnologias</a:t>
            </a:r>
            <a:r>
              <a:rPr lang="en-US" dirty="0"/>
              <a:t> </a:t>
            </a:r>
            <a:r>
              <a:rPr lang="en-US" dirty="0" err="1"/>
              <a:t>como</a:t>
            </a:r>
            <a:r>
              <a:rPr lang="en-US" dirty="0"/>
              <a:t> cognitive services </a:t>
            </a:r>
            <a:r>
              <a:rPr lang="en-US" dirty="0" err="1"/>
              <a:t>pueden</a:t>
            </a:r>
            <a:r>
              <a:rPr lang="en-US" dirty="0"/>
              <a:t> </a:t>
            </a:r>
            <a:r>
              <a:rPr lang="en-US" dirty="0" err="1"/>
              <a:t>ayudar</a:t>
            </a:r>
            <a:r>
              <a:rPr lang="en-US" dirty="0"/>
              <a:t> a que el </a:t>
            </a:r>
            <a:r>
              <a:rPr lang="en-US" dirty="0" err="1"/>
              <a:t>mundo</a:t>
            </a:r>
            <a:r>
              <a:rPr lang="en-US" dirty="0"/>
              <a:t> sea un major </a:t>
            </a:r>
            <a:r>
              <a:rPr lang="en-US" dirty="0" err="1"/>
              <a:t>lugar</a:t>
            </a:r>
            <a:r>
              <a:rPr lang="en-US" dirty="0"/>
              <a:t> para </a:t>
            </a:r>
            <a:r>
              <a:rPr lang="en-US" dirty="0" err="1"/>
              <a:t>ellos</a:t>
            </a:r>
            <a:r>
              <a:rPr lang="en-US" dirty="0"/>
              <a:t>.</a:t>
            </a:r>
          </a:p>
          <a:p>
            <a:endParaRPr lang="en-US" dirty="0"/>
          </a:p>
          <a:p>
            <a:r>
              <a:rPr lang="en-US" dirty="0"/>
              <a:t>https://www.youtube.com/watch?v=R2mC-NUAmMk</a:t>
            </a:r>
          </a:p>
        </p:txBody>
      </p:sp>
      <p:sp>
        <p:nvSpPr>
          <p:cNvPr id="4" name="Slide Number Placeholder 3"/>
          <p:cNvSpPr>
            <a:spLocks noGrp="1"/>
          </p:cNvSpPr>
          <p:nvPr>
            <p:ph type="sldNum" sz="quarter" idx="10"/>
          </p:nvPr>
        </p:nvSpPr>
        <p:spPr/>
        <p:txBody>
          <a:bodyPr/>
          <a:lstStyle/>
          <a:p>
            <a:fld id="{422875B9-ED09-4137-9A29-D47AB6AF8F79}" type="slidenum">
              <a:rPr lang="en-US" smtClean="0"/>
              <a:t>3</a:t>
            </a:fld>
            <a:endParaRPr lang="en-US"/>
          </a:p>
        </p:txBody>
      </p:sp>
    </p:spTree>
    <p:extLst>
      <p:ext uri="{BB962C8B-B14F-4D97-AF65-F5344CB8AC3E}">
        <p14:creationId xmlns:p14="http://schemas.microsoft.com/office/powerpoint/2010/main" val="3648484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Adicionalment</a:t>
            </a:r>
            <a:r>
              <a:rPr lang="en-GB" dirty="0"/>
              <a:t> </a:t>
            </a:r>
            <a:r>
              <a:rPr lang="en-GB" dirty="0" err="1"/>
              <a:t>esta</a:t>
            </a:r>
            <a:r>
              <a:rPr lang="en-GB" dirty="0"/>
              <a:t> </a:t>
            </a:r>
            <a:r>
              <a:rPr lang="en-GB" dirty="0" err="1"/>
              <a:t>noticia</a:t>
            </a:r>
            <a:r>
              <a:rPr lang="en-GB" dirty="0"/>
              <a:t> </a:t>
            </a:r>
            <a:r>
              <a:rPr lang="en-GB" dirty="0" err="1"/>
              <a:t>tiene</a:t>
            </a:r>
            <a:r>
              <a:rPr lang="en-GB" dirty="0"/>
              <a:t> un par de </a:t>
            </a:r>
            <a:r>
              <a:rPr lang="en-GB" dirty="0" err="1"/>
              <a:t>dias</a:t>
            </a:r>
            <a:r>
              <a:rPr lang="en-GB" dirty="0"/>
              <a:t>. </a:t>
            </a:r>
            <a:r>
              <a:rPr lang="en-GB" dirty="0" err="1"/>
              <a:t>Esto</a:t>
            </a:r>
            <a:r>
              <a:rPr lang="en-GB" dirty="0"/>
              <a:t> </a:t>
            </a:r>
            <a:r>
              <a:rPr lang="en-GB" dirty="0" err="1"/>
              <a:t>tiene</a:t>
            </a:r>
            <a:r>
              <a:rPr lang="en-GB" dirty="0"/>
              <a:t> </a:t>
            </a:r>
            <a:r>
              <a:rPr lang="en-GB" dirty="0" err="1"/>
              <a:t>su</a:t>
            </a:r>
            <a:r>
              <a:rPr lang="en-GB" dirty="0"/>
              <a:t> </a:t>
            </a:r>
            <a:r>
              <a:rPr lang="en-GB" dirty="0" err="1"/>
              <a:t>lado</a:t>
            </a:r>
            <a:r>
              <a:rPr lang="en-GB" dirty="0"/>
              <a:t> positive </a:t>
            </a:r>
            <a:r>
              <a:rPr lang="en-GB" dirty="0" err="1"/>
              <a:t>pero</a:t>
            </a:r>
            <a:r>
              <a:rPr lang="en-GB" dirty="0"/>
              <a:t> un </a:t>
            </a:r>
            <a:r>
              <a:rPr lang="en-GB" dirty="0" err="1"/>
              <a:t>poco</a:t>
            </a:r>
            <a:r>
              <a:rPr lang="en-GB" dirty="0"/>
              <a:t> para el debate: </a:t>
            </a:r>
            <a:r>
              <a:rPr lang="en-GB" dirty="0" err="1"/>
              <a:t>Donde</a:t>
            </a:r>
            <a:r>
              <a:rPr lang="en-GB" dirty="0"/>
              <a:t> </a:t>
            </a:r>
            <a:r>
              <a:rPr lang="en-GB" dirty="0" err="1"/>
              <a:t>queda</a:t>
            </a:r>
            <a:r>
              <a:rPr lang="en-GB" dirty="0"/>
              <a:t> la </a:t>
            </a:r>
            <a:r>
              <a:rPr lang="en-GB" dirty="0" err="1"/>
              <a:t>privacidad</a:t>
            </a:r>
            <a:r>
              <a:rPr lang="en-GB" dirty="0"/>
              <a:t>?</a:t>
            </a:r>
          </a:p>
        </p:txBody>
      </p:sp>
      <p:sp>
        <p:nvSpPr>
          <p:cNvPr id="4" name="Slide Number Placeholder 3"/>
          <p:cNvSpPr>
            <a:spLocks noGrp="1"/>
          </p:cNvSpPr>
          <p:nvPr>
            <p:ph type="sldNum" sz="quarter" idx="5"/>
          </p:nvPr>
        </p:nvSpPr>
        <p:spPr/>
        <p:txBody>
          <a:bodyPr/>
          <a:lstStyle/>
          <a:p>
            <a:fld id="{422875B9-ED09-4137-9A29-D47AB6AF8F79}" type="slidenum">
              <a:rPr lang="en-US" smtClean="0"/>
              <a:t>4</a:t>
            </a:fld>
            <a:endParaRPr lang="en-US"/>
          </a:p>
        </p:txBody>
      </p:sp>
    </p:spTree>
    <p:extLst>
      <p:ext uri="{BB962C8B-B14F-4D97-AF65-F5344CB8AC3E}">
        <p14:creationId xmlns:p14="http://schemas.microsoft.com/office/powerpoint/2010/main" val="22631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a:t>Porque</a:t>
            </a:r>
            <a:r>
              <a:rPr lang="en-US" sz="1200" b="1" dirty="0"/>
              <a:t> utilizer los </a:t>
            </a:r>
            <a:r>
              <a:rPr lang="en-US" sz="1200" b="1" dirty="0" err="1"/>
              <a:t>servicios</a:t>
            </a:r>
            <a:r>
              <a:rPr lang="en-US" sz="1200" b="1" dirty="0"/>
              <a:t> </a:t>
            </a:r>
            <a:r>
              <a:rPr lang="en-US" sz="1200" b="1" dirty="0" err="1"/>
              <a:t>cognitivos</a:t>
            </a:r>
            <a:r>
              <a:rPr lang="en-US" sz="1200" b="1" dirty="0"/>
              <a:t> de azure? </a:t>
            </a:r>
            <a:r>
              <a:rPr lang="en-US" sz="1200" b="0" dirty="0" err="1"/>
              <a:t>Pues</a:t>
            </a:r>
            <a:r>
              <a:rPr lang="en-US" sz="1200" b="0" dirty="0"/>
              <a:t> </a:t>
            </a:r>
            <a:r>
              <a:rPr lang="en-US" sz="1200" b="0" dirty="0" err="1"/>
              <a:t>basicamente</a:t>
            </a:r>
            <a:r>
              <a:rPr lang="en-US" sz="1200" b="0" dirty="0"/>
              <a:t> </a:t>
            </a:r>
            <a:r>
              <a:rPr lang="en-US" sz="1200" b="0" dirty="0" err="1"/>
              <a:t>porque</a:t>
            </a:r>
            <a:r>
              <a:rPr lang="en-US" sz="1200" b="0" dirty="0"/>
              <a:t> </a:t>
            </a:r>
            <a:r>
              <a:rPr lang="en-US" sz="1200" b="0" dirty="0" err="1"/>
              <a:t>funcionan</a:t>
            </a:r>
            <a:r>
              <a:rPr lang="en-US" sz="1200" b="0" dirty="0"/>
              <a:t>  y son </a:t>
            </a:r>
            <a:r>
              <a:rPr lang="en-US" sz="1200" b="0" dirty="0" err="1"/>
              <a:t>muy</a:t>
            </a:r>
            <a:r>
              <a:rPr lang="en-US" sz="1200" b="0" dirty="0"/>
              <a:t> </a:t>
            </a:r>
            <a:r>
              <a:rPr lang="en-US" sz="1200" b="0" dirty="0" err="1"/>
              <a:t>faciles</a:t>
            </a:r>
            <a:r>
              <a:rPr lang="en-US" sz="1200" b="0" dirty="0"/>
              <a:t> de </a:t>
            </a:r>
            <a:r>
              <a:rPr lang="en-US" sz="1200" b="0" dirty="0" err="1"/>
              <a:t>utilizar</a:t>
            </a:r>
            <a:endParaRPr lang="en-US" sz="1200" b="0" dirty="0"/>
          </a:p>
          <a:p>
            <a:endParaRPr lang="en-US" sz="1200" dirty="0"/>
          </a:p>
          <a:p>
            <a:r>
              <a:rPr lang="en-US" sz="1200" b="1" dirty="0" err="1"/>
              <a:t>Facil</a:t>
            </a:r>
            <a:r>
              <a:rPr lang="en-US" sz="1200" b="0" dirty="0"/>
              <a:t>: las API s </a:t>
            </a:r>
            <a:r>
              <a:rPr lang="en-US" sz="1200" b="0" dirty="0" err="1"/>
              <a:t>epuden</a:t>
            </a:r>
            <a:r>
              <a:rPr lang="en-US" sz="1200" b="0" dirty="0"/>
              <a:t> consumer con </a:t>
            </a:r>
            <a:r>
              <a:rPr lang="en-US" sz="1200" b="0" dirty="0" err="1"/>
              <a:t>llamadas</a:t>
            </a:r>
            <a:r>
              <a:rPr lang="en-US" sz="1200" b="0" dirty="0"/>
              <a:t> </a:t>
            </a:r>
            <a:r>
              <a:rPr lang="en-US" sz="1200" b="0" dirty="0" err="1"/>
              <a:t>muy</a:t>
            </a:r>
            <a:r>
              <a:rPr lang="en-US" sz="1200" b="0" dirty="0"/>
              <a:t> simples a una </a:t>
            </a:r>
            <a:r>
              <a:rPr lang="en-US" sz="1200" b="0" dirty="0" err="1"/>
              <a:t>serie</a:t>
            </a:r>
            <a:r>
              <a:rPr lang="en-US" sz="1200" b="0" dirty="0"/>
              <a:t> de API REST. </a:t>
            </a:r>
            <a:r>
              <a:rPr lang="en-US" sz="1200" b="0" dirty="0" err="1"/>
              <a:t>Podeis</a:t>
            </a:r>
            <a:r>
              <a:rPr lang="en-US" sz="1200" b="0" dirty="0"/>
              <a:t> </a:t>
            </a:r>
            <a:r>
              <a:rPr lang="en-US" sz="1200" b="0" dirty="0" err="1"/>
              <a:t>conseguir</a:t>
            </a:r>
            <a:r>
              <a:rPr lang="en-US" sz="1200" b="0" dirty="0"/>
              <a:t> </a:t>
            </a:r>
            <a:r>
              <a:rPr lang="en-US" sz="1200" b="0" dirty="0" err="1"/>
              <a:t>toda</a:t>
            </a:r>
            <a:r>
              <a:rPr lang="en-US" sz="1200" b="0" dirty="0"/>
              <a:t> la </a:t>
            </a:r>
            <a:r>
              <a:rPr lang="en-US" sz="1200" b="0" dirty="0" err="1"/>
              <a:t>documentacion</a:t>
            </a:r>
            <a:r>
              <a:rPr lang="en-US" sz="1200" b="0" dirty="0"/>
              <a:t> </a:t>
            </a:r>
            <a:r>
              <a:rPr lang="en-US" sz="1200" b="0" dirty="0" err="1"/>
              <a:t>necesaria</a:t>
            </a:r>
            <a:r>
              <a:rPr lang="en-US" sz="1200" b="0" dirty="0"/>
              <a:t> </a:t>
            </a:r>
            <a:r>
              <a:rPr lang="en-US" sz="1200" b="0" dirty="0" err="1"/>
              <a:t>en</a:t>
            </a:r>
            <a:r>
              <a:rPr lang="en-US" sz="1200" b="0" dirty="0"/>
              <a:t> una sola </a:t>
            </a:r>
            <a:r>
              <a:rPr lang="en-US" sz="1200" b="0" dirty="0" err="1"/>
              <a:t>pagina</a:t>
            </a:r>
            <a:r>
              <a:rPr lang="en-US" sz="1200" b="0" dirty="0"/>
              <a:t> web:</a:t>
            </a:r>
            <a:r>
              <a:rPr lang="en-US" sz="1200" dirty="0"/>
              <a:t> www.microsoft.com/cognitive.  (Por tanto no </a:t>
            </a:r>
            <a:r>
              <a:rPr lang="en-US" sz="1200" dirty="0" err="1"/>
              <a:t>tienes</a:t>
            </a:r>
            <a:r>
              <a:rPr lang="en-US" sz="1200" dirty="0"/>
              <a:t> que </a:t>
            </a:r>
            <a:r>
              <a:rPr lang="en-US" sz="1200" dirty="0" err="1"/>
              <a:t>estar</a:t>
            </a:r>
            <a:r>
              <a:rPr lang="en-US" sz="1200" dirty="0"/>
              <a:t> </a:t>
            </a:r>
            <a:r>
              <a:rPr lang="en-US" sz="1200" dirty="0" err="1"/>
              <a:t>saltando</a:t>
            </a:r>
            <a:r>
              <a:rPr lang="en-US" sz="1200" dirty="0"/>
              <a:t> de un </a:t>
            </a:r>
            <a:r>
              <a:rPr lang="en-US" sz="1200" dirty="0" err="1"/>
              <a:t>lado</a:t>
            </a:r>
            <a:r>
              <a:rPr lang="en-US" sz="1200" dirty="0"/>
              <a:t> a </a:t>
            </a:r>
            <a:r>
              <a:rPr lang="en-US" sz="1200" dirty="0" err="1"/>
              <a:t>otro</a:t>
            </a:r>
            <a:r>
              <a:rPr lang="en-US" sz="1200" dirty="0"/>
              <a:t> para </a:t>
            </a:r>
            <a:r>
              <a:rPr lang="en-US" sz="1200" dirty="0" err="1"/>
              <a:t>ver</a:t>
            </a:r>
            <a:r>
              <a:rPr lang="en-US" sz="1200" dirty="0"/>
              <a:t> </a:t>
            </a:r>
            <a:r>
              <a:rPr lang="en-US" sz="1200" dirty="0" err="1"/>
              <a:t>como</a:t>
            </a:r>
            <a:r>
              <a:rPr lang="en-US" sz="1200" dirty="0"/>
              <a:t> utilizer las </a:t>
            </a:r>
            <a:r>
              <a:rPr lang="en-US" sz="1200" dirty="0" err="1"/>
              <a:t>soluciones</a:t>
            </a:r>
            <a:r>
              <a:rPr lang="en-US" sz="1200" dirty="0"/>
              <a:t>)  </a:t>
            </a:r>
          </a:p>
          <a:p>
            <a:endParaRPr lang="en-US" sz="1200" dirty="0"/>
          </a:p>
          <a:p>
            <a:r>
              <a:rPr lang="en-US" sz="1200" b="1" dirty="0"/>
              <a:t>Flexibles</a:t>
            </a:r>
            <a:r>
              <a:rPr lang="en-US" sz="1200" b="0" dirty="0"/>
              <a:t>:  Al ser </a:t>
            </a:r>
            <a:r>
              <a:rPr lang="en-US" sz="1200" b="0" dirty="0" err="1"/>
              <a:t>expuesto</a:t>
            </a:r>
            <a:r>
              <a:rPr lang="en-US" sz="1200" b="0" dirty="0"/>
              <a:t> a </a:t>
            </a:r>
            <a:r>
              <a:rPr lang="en-US" sz="1200" b="0" dirty="0" err="1"/>
              <a:t>traves</a:t>
            </a:r>
            <a:r>
              <a:rPr lang="en-US" sz="1200" b="0" dirty="0"/>
              <a:t> de una API REST </a:t>
            </a:r>
            <a:r>
              <a:rPr lang="en-US" sz="1200" b="0" dirty="0" err="1"/>
              <a:t>podeis</a:t>
            </a:r>
            <a:r>
              <a:rPr lang="en-US" sz="1200" b="0" dirty="0"/>
              <a:t> </a:t>
            </a:r>
            <a:r>
              <a:rPr lang="en-US" sz="1200" b="0" dirty="0" err="1"/>
              <a:t>integrar</a:t>
            </a:r>
            <a:r>
              <a:rPr lang="en-US" sz="1200" b="0" dirty="0"/>
              <a:t> </a:t>
            </a:r>
            <a:r>
              <a:rPr lang="en-US" sz="1200" b="0" dirty="0" err="1"/>
              <a:t>estos</a:t>
            </a:r>
            <a:r>
              <a:rPr lang="en-US" sz="1200" b="0" dirty="0"/>
              <a:t> </a:t>
            </a:r>
            <a:r>
              <a:rPr lang="en-US" sz="1200" b="0" dirty="0" err="1"/>
              <a:t>servicios</a:t>
            </a:r>
            <a:r>
              <a:rPr lang="en-US" sz="1200" b="0" dirty="0"/>
              <a:t> </a:t>
            </a:r>
            <a:r>
              <a:rPr lang="en-US" sz="1200" b="0" dirty="0" err="1"/>
              <a:t>en</a:t>
            </a:r>
            <a:r>
              <a:rPr lang="en-US" sz="1200" b="0" dirty="0"/>
              <a:t>  </a:t>
            </a:r>
            <a:r>
              <a:rPr lang="en-US" sz="1200" b="0" dirty="0" err="1"/>
              <a:t>aplicaciones</a:t>
            </a:r>
            <a:r>
              <a:rPr lang="en-US" sz="1200" b="0" dirty="0"/>
              <a:t> Web apps para </a:t>
            </a:r>
            <a:r>
              <a:rPr lang="en-US" sz="1200" dirty="0"/>
              <a:t>iOS, Android, Windows </a:t>
            </a:r>
            <a:r>
              <a:rPr lang="en-US" sz="1200" dirty="0" err="1"/>
              <a:t>utilizando</a:t>
            </a:r>
            <a:r>
              <a:rPr lang="en-US" sz="1200" dirty="0"/>
              <a:t> las </a:t>
            </a:r>
            <a:r>
              <a:rPr lang="en-US" sz="1200" dirty="0" err="1"/>
              <a:t>herramientas</a:t>
            </a:r>
            <a:r>
              <a:rPr lang="en-US" sz="1200" dirty="0"/>
              <a:t> que </a:t>
            </a:r>
            <a:r>
              <a:rPr lang="en-US" sz="1200" dirty="0" err="1"/>
              <a:t>te</a:t>
            </a:r>
            <a:r>
              <a:rPr lang="en-US" sz="1200" dirty="0"/>
              <a:t> </a:t>
            </a:r>
            <a:r>
              <a:rPr lang="en-US" sz="1200" dirty="0" err="1"/>
              <a:t>gustan</a:t>
            </a:r>
            <a:r>
              <a:rPr lang="en-US" sz="1200" dirty="0"/>
              <a:t> y </a:t>
            </a:r>
            <a:r>
              <a:rPr lang="en-US" sz="1200" dirty="0" err="1"/>
              <a:t>estas</a:t>
            </a:r>
            <a:r>
              <a:rPr lang="en-US" sz="1200" dirty="0"/>
              <a:t> </a:t>
            </a:r>
            <a:r>
              <a:rPr lang="en-US" sz="1200" dirty="0" err="1"/>
              <a:t>acostumbrado</a:t>
            </a:r>
            <a:r>
              <a:rPr lang="en-US" sz="1200" dirty="0"/>
              <a:t> a </a:t>
            </a:r>
            <a:r>
              <a:rPr lang="en-US" sz="1200" dirty="0" err="1"/>
              <a:t>utlizar</a:t>
            </a:r>
            <a:r>
              <a:rPr lang="en-US" sz="1200" dirty="0"/>
              <a:t>:.NET, .NET Core, GO, python, node.js.</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a:t>Probadas</a:t>
            </a:r>
            <a:r>
              <a:rPr lang="en-US" sz="1200" b="0" dirty="0"/>
              <a:t>:</a:t>
            </a:r>
            <a:r>
              <a:rPr lang="en-US" sz="1200" b="0" baseline="0" dirty="0"/>
              <a:t> los </a:t>
            </a:r>
            <a:r>
              <a:rPr lang="en-US" sz="1200" b="0" baseline="0" dirty="0" err="1"/>
              <a:t>servicios</a:t>
            </a:r>
            <a:r>
              <a:rPr lang="en-US" sz="1200" b="0" baseline="0" dirty="0"/>
              <a:t> </a:t>
            </a:r>
            <a:r>
              <a:rPr lang="en-US" sz="1200" b="0" baseline="0" dirty="0" err="1"/>
              <a:t>estan</a:t>
            </a:r>
            <a:r>
              <a:rPr lang="en-US" sz="1200" b="0" baseline="0" dirty="0"/>
              <a:t> </a:t>
            </a:r>
            <a:r>
              <a:rPr lang="en-US" sz="1200" b="0" baseline="0" dirty="0" err="1"/>
              <a:t>basados</a:t>
            </a:r>
            <a:r>
              <a:rPr lang="en-US" sz="1200" b="0" baseline="0" dirty="0"/>
              <a:t> </a:t>
            </a:r>
            <a:r>
              <a:rPr lang="en-US" sz="1200" b="0" baseline="0" dirty="0" err="1"/>
              <a:t>en</a:t>
            </a:r>
            <a:r>
              <a:rPr lang="en-US" sz="1200" b="0" baseline="0" dirty="0"/>
              <a:t> </a:t>
            </a:r>
            <a:r>
              <a:rPr lang="en-US" sz="1200" b="0" baseline="0" dirty="0" err="1"/>
              <a:t>algoritmos</a:t>
            </a:r>
            <a:r>
              <a:rPr lang="en-US" sz="1200" b="0" baseline="0" dirty="0"/>
              <a:t> </a:t>
            </a:r>
            <a:r>
              <a:rPr lang="en-US" sz="1200" b="0" baseline="0" dirty="0" err="1"/>
              <a:t>desarrolados</a:t>
            </a:r>
            <a:r>
              <a:rPr lang="en-US" sz="1200" b="0" baseline="0" dirty="0"/>
              <a:t> y </a:t>
            </a:r>
            <a:r>
              <a:rPr lang="en-US" sz="1200" b="0" baseline="0" dirty="0" err="1"/>
              <a:t>probados</a:t>
            </a:r>
            <a:r>
              <a:rPr lang="en-US" sz="1200" b="0" baseline="0" dirty="0"/>
              <a:t> por </a:t>
            </a:r>
            <a:r>
              <a:rPr lang="en-US" sz="1200" b="0" baseline="0" dirty="0" err="1"/>
              <a:t>expertos</a:t>
            </a:r>
            <a:r>
              <a:rPr lang="en-US" sz="1200" b="0" baseline="0" dirty="0"/>
              <a:t> y </a:t>
            </a:r>
            <a:r>
              <a:rPr lang="en-US" sz="1200" b="0" baseline="0" dirty="0" err="1"/>
              <a:t>como</a:t>
            </a:r>
            <a:r>
              <a:rPr lang="en-US" sz="1200" b="0" baseline="0" dirty="0"/>
              <a:t> </a:t>
            </a:r>
            <a:r>
              <a:rPr lang="en-US" sz="1200" b="0" baseline="0" dirty="0" err="1"/>
              <a:t>desarrolladores</a:t>
            </a:r>
            <a:r>
              <a:rPr lang="en-US" sz="1200" b="0" baseline="0" dirty="0"/>
              <a:t> </a:t>
            </a:r>
            <a:r>
              <a:rPr lang="en-US" sz="1200" b="0" baseline="0" dirty="0" err="1"/>
              <a:t>podemos</a:t>
            </a:r>
            <a:r>
              <a:rPr lang="en-US" sz="1200" b="0" baseline="0" dirty="0"/>
              <a:t> </a:t>
            </a:r>
            <a:r>
              <a:rPr lang="en-US" sz="1200" b="0" baseline="0" dirty="0" err="1"/>
              <a:t>confiar</a:t>
            </a:r>
            <a:r>
              <a:rPr lang="en-US" sz="1200" b="0" baseline="0" dirty="0"/>
              <a:t> </a:t>
            </a:r>
            <a:r>
              <a:rPr lang="en-US" sz="1200" dirty="0" err="1"/>
              <a:t>en</a:t>
            </a:r>
            <a:r>
              <a:rPr lang="en-US" sz="1200" dirty="0"/>
              <a:t> la </a:t>
            </a:r>
            <a:r>
              <a:rPr lang="en-US" sz="1200" dirty="0" err="1"/>
              <a:t>calidad</a:t>
            </a:r>
            <a:r>
              <a:rPr lang="en-US" sz="1200" dirty="0"/>
              <a:t> con la que </a:t>
            </a:r>
            <a:r>
              <a:rPr lang="en-US" sz="1200" dirty="0" err="1"/>
              <a:t>cada</a:t>
            </a:r>
            <a:r>
              <a:rPr lang="en-US" sz="1200" dirty="0"/>
              <a:t> </a:t>
            </a:r>
            <a:r>
              <a:rPr lang="en-US" sz="1200" dirty="0" err="1"/>
              <a:t>servicios</a:t>
            </a:r>
            <a:r>
              <a:rPr lang="en-US" sz="1200" dirty="0"/>
              <a:t> ha </a:t>
            </a:r>
            <a:r>
              <a:rPr lang="en-US" sz="1200" dirty="0" err="1"/>
              <a:t>sido</a:t>
            </a:r>
            <a:r>
              <a:rPr lang="en-US" sz="1200" dirty="0"/>
              <a:t> </a:t>
            </a:r>
            <a:r>
              <a:rPr lang="en-US" sz="1200" dirty="0" err="1"/>
              <a:t>construido</a:t>
            </a:r>
            <a:r>
              <a:rPr lang="en-US" sz="1200" dirty="0"/>
              <a:t>. Para que </a:t>
            </a:r>
            <a:r>
              <a:rPr lang="en-US" sz="1200" dirty="0" err="1"/>
              <a:t>tengais</a:t>
            </a:r>
            <a:r>
              <a:rPr lang="en-US" sz="1200" dirty="0"/>
              <a:t> una idea, </a:t>
            </a:r>
            <a:r>
              <a:rPr lang="en-US" sz="1200" dirty="0" err="1"/>
              <a:t>estos</a:t>
            </a:r>
            <a:r>
              <a:rPr lang="en-US" sz="1200" dirty="0"/>
              <a:t> </a:t>
            </a:r>
            <a:r>
              <a:rPr lang="en-US" sz="1200" dirty="0" err="1"/>
              <a:t>servicios</a:t>
            </a:r>
            <a:r>
              <a:rPr lang="en-US" sz="1200" dirty="0"/>
              <a:t> son </a:t>
            </a:r>
            <a:r>
              <a:rPr lang="en-US" sz="1200" dirty="0" err="1"/>
              <a:t>utilizados</a:t>
            </a:r>
            <a:r>
              <a:rPr lang="en-US" sz="1200" dirty="0"/>
              <a:t> </a:t>
            </a:r>
            <a:r>
              <a:rPr lang="en-US" sz="1200" dirty="0" err="1"/>
              <a:t>en</a:t>
            </a:r>
            <a:r>
              <a:rPr lang="en-US" sz="1200" dirty="0"/>
              <a:t> </a:t>
            </a:r>
            <a:r>
              <a:rPr lang="en-US" sz="1200" dirty="0" err="1"/>
              <a:t>productos</a:t>
            </a:r>
            <a:r>
              <a:rPr lang="en-US" sz="1200" dirty="0"/>
              <a:t> </a:t>
            </a:r>
            <a:r>
              <a:rPr lang="en-US" sz="1200" dirty="0" err="1"/>
              <a:t>como</a:t>
            </a:r>
            <a:r>
              <a:rPr lang="en-US" sz="1200" dirty="0"/>
              <a:t> Bing, Cortana o Skype.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8E5E5474-0B35-41C3-A7B6-9B60EF36B1D8}" type="slidenum">
              <a:rPr lang="en-US" smtClean="0"/>
              <a:t>5</a:t>
            </a:fld>
            <a:endParaRPr lang="en-US"/>
          </a:p>
        </p:txBody>
      </p:sp>
    </p:spTree>
    <p:extLst>
      <p:ext uri="{BB962C8B-B14F-4D97-AF65-F5344CB8AC3E}">
        <p14:creationId xmlns:p14="http://schemas.microsoft.com/office/powerpoint/2010/main" val="99114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400" b="0" i="0" u="none" strike="noStrike" kern="1200" cap="none" spc="0" normalizeH="0" baseline="0" noProof="0" dirty="0">
                <a:ln>
                  <a:noFill/>
                </a:ln>
                <a:solidFill>
                  <a:prstClr val="black"/>
                </a:solidFill>
                <a:effectLst/>
                <a:uLnTx/>
                <a:uFillTx/>
                <a:latin typeface="+mn-lt"/>
                <a:ea typeface="+mn-ea"/>
                <a:cs typeface="+mn-cs"/>
              </a:rPr>
              <a:t>Los </a:t>
            </a:r>
            <a:r>
              <a:rPr kumimoji="0" lang="en-US" sz="1400" b="0" i="0" u="none" strike="noStrike" kern="1200" cap="none" spc="0" normalizeH="0" baseline="0" noProof="0" dirty="0" err="1">
                <a:ln>
                  <a:noFill/>
                </a:ln>
                <a:solidFill>
                  <a:prstClr val="black"/>
                </a:solidFill>
                <a:effectLst/>
                <a:uLnTx/>
                <a:uFillTx/>
                <a:latin typeface="+mn-lt"/>
                <a:ea typeface="+mn-ea"/>
                <a:cs typeface="+mn-cs"/>
              </a:rPr>
              <a:t>Servicio</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Cognitivos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abarcan</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divcersas</a:t>
            </a:r>
            <a:r>
              <a:rPr kumimoji="0" lang="en-US" sz="1400" b="0" i="0" u="none" strike="noStrike" kern="1200" cap="none" spc="0" normalizeH="0" baseline="0" noProof="0" dirty="0">
                <a:ln>
                  <a:noFill/>
                </a:ln>
                <a:solidFill>
                  <a:prstClr val="black"/>
                </a:solidFill>
                <a:effectLst/>
                <a:uLnTx/>
                <a:uFillTx/>
                <a:latin typeface="+mn-lt"/>
                <a:ea typeface="+mn-ea"/>
                <a:cs typeface="+mn-cs"/>
              </a:rPr>
              <a:t> areas </a:t>
            </a:r>
            <a:r>
              <a:rPr kumimoji="0" lang="en-US" sz="1400" b="0" i="0" u="none" strike="noStrike" kern="1200" cap="none" spc="0" normalizeH="0" baseline="0" noProof="0" dirty="0" err="1">
                <a:ln>
                  <a:noFill/>
                </a:ln>
                <a:solidFill>
                  <a:prstClr val="black"/>
                </a:solidFill>
                <a:effectLst/>
                <a:uLnTx/>
                <a:uFillTx/>
                <a:latin typeface="+mn-lt"/>
                <a:ea typeface="+mn-ea"/>
                <a:cs typeface="+mn-cs"/>
              </a:rPr>
              <a:t>como</a:t>
            </a:r>
            <a:r>
              <a:rPr kumimoji="0" lang="en-US" sz="1400" b="0" i="0" u="none" strike="noStrike" kern="1200" cap="none" spc="0" normalizeH="0" baseline="0" noProof="0" dirty="0">
                <a:ln>
                  <a:noFill/>
                </a:ln>
                <a:solidFill>
                  <a:prstClr val="black"/>
                </a:solidFill>
                <a:effectLst/>
                <a:uLnTx/>
                <a:uFillTx/>
                <a:latin typeface="+mn-lt"/>
                <a:ea typeface="+mn-ea"/>
                <a:cs typeface="+mn-cs"/>
              </a:rPr>
              <a:t> Vision, Speech, </a:t>
            </a:r>
            <a:r>
              <a:rPr kumimoji="0" lang="en-US" sz="1400" b="0" i="0" u="none" strike="noStrike" kern="1200" cap="none" spc="0" normalizeH="0" baseline="0" noProof="0" dirty="0" err="1">
                <a:ln>
                  <a:noFill/>
                </a:ln>
                <a:solidFill>
                  <a:prstClr val="black"/>
                </a:solidFill>
                <a:effectLst/>
                <a:uLnTx/>
                <a:uFillTx/>
                <a:latin typeface="+mn-lt"/>
                <a:ea typeface="+mn-ea"/>
                <a:cs typeface="+mn-cs"/>
              </a:rPr>
              <a:t>Lenguaje</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Conocimiento</a:t>
            </a:r>
            <a:r>
              <a:rPr kumimoji="0" lang="en-US" sz="1400" b="0" i="0" u="none" strike="noStrike" kern="1200" cap="none" spc="0" normalizeH="0" baseline="0" noProof="0" dirty="0">
                <a:ln>
                  <a:noFill/>
                </a:ln>
                <a:solidFill>
                  <a:prstClr val="black"/>
                </a:solidFill>
                <a:effectLst/>
                <a:uLnTx/>
                <a:uFillTx/>
                <a:latin typeface="+mn-lt"/>
                <a:ea typeface="+mn-ea"/>
                <a:cs typeface="+mn-cs"/>
              </a:rPr>
              <a:t>, y </a:t>
            </a:r>
            <a:r>
              <a:rPr kumimoji="0" lang="en-US" sz="1400" b="0" i="0" u="none" strike="noStrike" kern="1200" cap="none" spc="0" normalizeH="0" baseline="0" noProof="0" dirty="0" err="1">
                <a:ln>
                  <a:noFill/>
                </a:ln>
                <a:solidFill>
                  <a:prstClr val="black"/>
                </a:solidFill>
                <a:effectLst/>
                <a:uLnTx/>
                <a:uFillTx/>
                <a:latin typeface="+mn-lt"/>
                <a:ea typeface="+mn-ea"/>
                <a:cs typeface="+mn-cs"/>
              </a:rPr>
              <a:t>Busquedas</a:t>
            </a:r>
            <a:r>
              <a:rPr kumimoji="0" lang="en-US" sz="1400" b="0" i="0" u="none" strike="noStrike" kern="1200" cap="none" spc="0" normalizeH="0" baseline="0" noProof="0" dirty="0">
                <a:ln>
                  <a:noFill/>
                </a:ln>
                <a:solidFill>
                  <a:prstClr val="black"/>
                </a:solidFill>
                <a:effectLst/>
                <a:uLnTx/>
                <a:uFillTx/>
                <a:latin typeface="+mn-lt"/>
                <a:ea typeface="+mn-ea"/>
                <a:cs typeface="+mn-cs"/>
              </a:rPr>
              <a:t>. Al </a:t>
            </a:r>
            <a:r>
              <a:rPr kumimoji="0" lang="en-US" sz="1400" b="0" i="0" u="none" strike="noStrike" kern="1200" cap="none" spc="0" normalizeH="0" baseline="0" noProof="0" dirty="0" err="1">
                <a:ln>
                  <a:noFill/>
                </a:ln>
                <a:solidFill>
                  <a:prstClr val="black"/>
                </a:solidFill>
                <a:effectLst/>
                <a:uLnTx/>
                <a:uFillTx/>
                <a:latin typeface="+mn-lt"/>
                <a:ea typeface="+mn-ea"/>
                <a:cs typeface="+mn-cs"/>
              </a:rPr>
              <a:t>utiilizar</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estos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servicio</a:t>
            </a:r>
            <a:r>
              <a:rPr kumimoji="0" lang="en-US" sz="1400" b="0" i="0" u="none" strike="noStrike" kern="1200" cap="none" spc="0" normalizeH="0" baseline="0" noProof="0" dirty="0">
                <a:ln>
                  <a:noFill/>
                </a:ln>
                <a:solidFill>
                  <a:prstClr val="black"/>
                </a:solidFill>
                <a:effectLst/>
                <a:uLnTx/>
                <a:uFillTx/>
                <a:latin typeface="+mn-lt"/>
                <a:ea typeface="+mn-ea"/>
                <a:cs typeface="+mn-cs"/>
              </a:rPr>
              <a:t> s es possible </a:t>
            </a:r>
            <a:r>
              <a:rPr kumimoji="0" lang="en-US" sz="1400" b="0" i="0" u="none" strike="noStrike" kern="1200" cap="none" spc="0" normalizeH="0" baseline="0" noProof="0" dirty="0" err="1">
                <a:ln>
                  <a:noFill/>
                </a:ln>
                <a:solidFill>
                  <a:prstClr val="black"/>
                </a:solidFill>
                <a:effectLst/>
                <a:uLnTx/>
                <a:uFillTx/>
                <a:latin typeface="+mn-lt"/>
                <a:ea typeface="+mn-ea"/>
                <a:cs typeface="+mn-cs"/>
              </a:rPr>
              <a:t>mejorar</a:t>
            </a:r>
            <a:r>
              <a:rPr kumimoji="0" lang="en-US" sz="1400" b="0" i="0" u="none" strike="noStrike" kern="1200" cap="none" spc="0" normalizeH="0" baseline="0" noProof="0" dirty="0">
                <a:ln>
                  <a:noFill/>
                </a:ln>
                <a:solidFill>
                  <a:prstClr val="black"/>
                </a:solidFill>
                <a:effectLst/>
                <a:uLnTx/>
                <a:uFillTx/>
                <a:latin typeface="+mn-lt"/>
                <a:ea typeface="+mn-ea"/>
                <a:cs typeface="+mn-cs"/>
              </a:rPr>
              <a:t> la </a:t>
            </a:r>
            <a:r>
              <a:rPr kumimoji="0" lang="en-US" sz="1400" b="0" i="0" u="none" strike="noStrike" kern="1200" cap="none" spc="0" normalizeH="0" baseline="0" noProof="0" dirty="0" err="1">
                <a:ln>
                  <a:noFill/>
                </a:ln>
                <a:solidFill>
                  <a:prstClr val="black"/>
                </a:solidFill>
                <a:effectLst/>
                <a:uLnTx/>
                <a:uFillTx/>
                <a:latin typeface="+mn-lt"/>
                <a:ea typeface="+mn-ea"/>
                <a:cs typeface="+mn-cs"/>
              </a:rPr>
              <a:t>interaccion</a:t>
            </a:r>
            <a:r>
              <a:rPr kumimoji="0" lang="en-US" sz="1400" b="0" i="0" u="none" strike="noStrike" kern="1200" cap="none" spc="0" normalizeH="0" baseline="0" noProof="0" dirty="0">
                <a:ln>
                  <a:noFill/>
                </a:ln>
                <a:solidFill>
                  <a:prstClr val="black"/>
                </a:solidFill>
                <a:effectLst/>
                <a:uLnTx/>
                <a:uFillTx/>
                <a:latin typeface="+mn-lt"/>
                <a:ea typeface="+mn-ea"/>
                <a:cs typeface="+mn-cs"/>
              </a:rPr>
              <a:t> de los </a:t>
            </a:r>
            <a:r>
              <a:rPr kumimoji="0" lang="en-US" sz="1400" b="0" i="0" u="none" strike="noStrike" kern="1200" cap="none" spc="0" normalizeH="0" baseline="0" noProof="0" dirty="0" err="1">
                <a:ln>
                  <a:noFill/>
                </a:ln>
                <a:solidFill>
                  <a:prstClr val="black"/>
                </a:solidFill>
                <a:effectLst/>
                <a:uLnTx/>
                <a:uFillTx/>
                <a:latin typeface="+mn-lt"/>
                <a:ea typeface="+mn-ea"/>
                <a:cs typeface="+mn-cs"/>
              </a:rPr>
              <a:t>usuarios</a:t>
            </a:r>
            <a:r>
              <a:rPr kumimoji="0" lang="en-US" sz="1400" b="0" i="0" u="none" strike="noStrike" kern="1200" cap="none" spc="0" normalizeH="0" baseline="0" noProof="0" dirty="0">
                <a:ln>
                  <a:noFill/>
                </a:ln>
                <a:solidFill>
                  <a:prstClr val="black"/>
                </a:solidFill>
                <a:effectLst/>
                <a:uLnTx/>
                <a:uFillTx/>
                <a:latin typeface="+mn-lt"/>
                <a:ea typeface="+mn-ea"/>
                <a:cs typeface="+mn-cs"/>
              </a:rPr>
              <a:t> Combining many of these services together can either improve user interaction models, or provide fun and engaging user experiences.</a:t>
            </a:r>
          </a:p>
          <a:p>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r>
              <a:rPr kumimoji="0" lang="en-US" sz="1400" b="0" i="0" u="none" strike="noStrike" kern="1200" cap="none" spc="0" normalizeH="0" baseline="0" noProof="0" dirty="0" err="1">
                <a:ln>
                  <a:noFill/>
                </a:ln>
                <a:solidFill>
                  <a:prstClr val="black"/>
                </a:solidFill>
                <a:effectLst/>
                <a:uLnTx/>
                <a:uFillTx/>
                <a:latin typeface="+mn-lt"/>
                <a:ea typeface="+mn-ea"/>
                <a:cs typeface="+mn-cs"/>
              </a:rPr>
              <a:t>Estos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ejemplos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ilustran</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como</a:t>
            </a:r>
            <a:r>
              <a:rPr kumimoji="0" lang="en-US" sz="1400" b="0" i="0" u="none" strike="noStrike" kern="1200" cap="none" spc="0" normalizeH="0" baseline="0" noProof="0" dirty="0">
                <a:ln>
                  <a:noFill/>
                </a:ln>
                <a:solidFill>
                  <a:prstClr val="black"/>
                </a:solidFill>
                <a:effectLst/>
                <a:uLnTx/>
                <a:uFillTx/>
                <a:latin typeface="+mn-lt"/>
                <a:ea typeface="+mn-ea"/>
                <a:cs typeface="+mn-cs"/>
              </a:rPr>
              <a:t> se </a:t>
            </a:r>
            <a:r>
              <a:rPr kumimoji="0" lang="en-US" sz="1400" b="0" i="0" u="none" strike="noStrike" kern="1200" cap="none" spc="0" normalizeH="0" baseline="0" noProof="0" dirty="0" err="1">
                <a:ln>
                  <a:noFill/>
                </a:ln>
                <a:solidFill>
                  <a:prstClr val="black"/>
                </a:solidFill>
                <a:effectLst/>
                <a:uLnTx/>
                <a:uFillTx/>
                <a:latin typeface="+mn-lt"/>
                <a:ea typeface="+mn-ea"/>
                <a:cs typeface="+mn-cs"/>
              </a:rPr>
              <a:t>ueden</a:t>
            </a:r>
            <a:r>
              <a:rPr kumimoji="0" lang="en-US" sz="1400" b="0" i="0" u="none" strike="noStrike" kern="1200" cap="none" spc="0" normalizeH="0" baseline="0" noProof="0" dirty="0">
                <a:ln>
                  <a:noFill/>
                </a:ln>
                <a:solidFill>
                  <a:prstClr val="black"/>
                </a:solidFill>
                <a:effectLst/>
                <a:uLnTx/>
                <a:uFillTx/>
                <a:latin typeface="+mn-lt"/>
                <a:ea typeface="+mn-ea"/>
                <a:cs typeface="+mn-cs"/>
              </a:rPr>
              <a:t> utilizer </a:t>
            </a:r>
            <a:r>
              <a:rPr kumimoji="0" lang="en-US" sz="1400" b="0" i="0" u="none" strike="noStrike" kern="1200" cap="none" spc="0" normalizeH="0" baseline="0" noProof="0" dirty="0" err="1">
                <a:ln>
                  <a:noFill/>
                </a:ln>
                <a:solidFill>
                  <a:prstClr val="black"/>
                </a:solidFill>
                <a:effectLst/>
                <a:uLnTx/>
                <a:uFillTx/>
                <a:latin typeface="+mn-lt"/>
                <a:ea typeface="+mn-ea"/>
                <a:cs typeface="+mn-cs"/>
              </a:rPr>
              <a:t>estos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servicios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en</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en</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escenarios</a:t>
            </a:r>
            <a:r>
              <a:rPr kumimoji="0" lang="en-US" sz="1400" b="0" i="0" u="none" strike="noStrike" kern="1200" cap="none" spc="0" normalizeH="0" baseline="0" noProof="0" dirty="0">
                <a:ln>
                  <a:noFill/>
                </a:ln>
                <a:solidFill>
                  <a:prstClr val="black"/>
                </a:solidFill>
                <a:effectLst/>
                <a:uLnTx/>
                <a:uFillTx/>
                <a:latin typeface="+mn-lt"/>
                <a:ea typeface="+mn-ea"/>
                <a:cs typeface="+mn-cs"/>
              </a:rPr>
              <a:t> </a:t>
            </a:r>
            <a:r>
              <a:rPr kumimoji="0" lang="en-US" sz="1400" b="0" i="0" u="none" strike="noStrike" kern="1200" cap="none" spc="0" normalizeH="0" baseline="0" noProof="0" dirty="0" err="1">
                <a:ln>
                  <a:noFill/>
                </a:ln>
                <a:solidFill>
                  <a:prstClr val="black"/>
                </a:solidFill>
                <a:effectLst/>
                <a:uLnTx/>
                <a:uFillTx/>
                <a:latin typeface="+mn-lt"/>
                <a:ea typeface="+mn-ea"/>
                <a:cs typeface="+mn-cs"/>
              </a:rPr>
              <a:t>reales</a:t>
            </a:r>
            <a:r>
              <a:rPr kumimoji="0" lang="en-US" sz="1400" b="0" i="0" u="none" strike="noStrike" kern="1200" cap="none" spc="0" normalizeH="0" baseline="0" noProof="0" dirty="0">
                <a:ln>
                  <a:noFill/>
                </a:ln>
                <a:solidFill>
                  <a:prstClr val="black"/>
                </a:solidFill>
                <a:effectLst/>
                <a:uLnTx/>
                <a:uFillTx/>
                <a:latin typeface="+mn-lt"/>
                <a:ea typeface="+mn-ea"/>
                <a:cs typeface="+mn-cs"/>
              </a:rPr>
              <a:t>:</a:t>
            </a:r>
          </a:p>
          <a:p>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r>
              <a:rPr lang="es-ES" sz="1400" b="1" dirty="0"/>
              <a:t>Visión</a:t>
            </a:r>
          </a:p>
          <a:p>
            <a:r>
              <a:rPr lang="es-ES" sz="1400" b="0" dirty="0"/>
              <a:t>La API de </a:t>
            </a:r>
            <a:r>
              <a:rPr lang="es-ES" sz="1400" b="0" dirty="0" err="1"/>
              <a:t>Vision</a:t>
            </a:r>
            <a:r>
              <a:rPr lang="es-ES" sz="1400" b="0" dirty="0"/>
              <a:t> `es capaz de extraer información enriquecida de imágenes para categorizar y procesar datos visuales y proteger a sus usuarios de contenido no deseado. Aquí, la API puede decirnos qué contiene la foto, indicar los colores más comunes y nos permite saber que el contenido no se considerará inadecuado para los usuarios.</a:t>
            </a:r>
          </a:p>
          <a:p>
            <a:endParaRPr lang="es-ES" sz="1400" b="0" dirty="0"/>
          </a:p>
          <a:p>
            <a:r>
              <a:rPr lang="es-ES" sz="1400" b="1" dirty="0" err="1"/>
              <a:t>Speech</a:t>
            </a:r>
            <a:endParaRPr lang="es-ES" sz="1400" b="1" dirty="0"/>
          </a:p>
          <a:p>
            <a:r>
              <a:rPr lang="es-ES" sz="1400" b="0" dirty="0"/>
              <a:t>es capaz de convertir audio a texto, entender la intención y volver a convertir el texto en voz para una respuesta natural. Este caso nos muestra que el usuario ha solicitado instrucciones verbalmente, se ha extraído la intención y se ha proporcionado un mapa con las instrucciones.</a:t>
            </a:r>
          </a:p>
          <a:p>
            <a:endParaRPr lang="es-ES" sz="1400" b="1" dirty="0"/>
          </a:p>
          <a:p>
            <a:r>
              <a:rPr lang="es-ES" sz="1400" b="1" dirty="0" err="1"/>
              <a:t>Language</a:t>
            </a:r>
            <a:r>
              <a:rPr lang="es-ES" sz="1400" b="1" dirty="0"/>
              <a:t>:</a:t>
            </a:r>
          </a:p>
          <a:p>
            <a:r>
              <a:rPr lang="es-ES" sz="1400" b="0" dirty="0" err="1"/>
              <a:t>Language</a:t>
            </a:r>
            <a:r>
              <a:rPr lang="es-ES" sz="1400" b="0" dirty="0"/>
              <a:t> </a:t>
            </a:r>
            <a:r>
              <a:rPr lang="es-ES" sz="1400" b="0" dirty="0" err="1"/>
              <a:t>Understanding</a:t>
            </a:r>
            <a:r>
              <a:rPr lang="es-ES" sz="1400" b="0" dirty="0"/>
              <a:t> </a:t>
            </a:r>
            <a:r>
              <a:rPr lang="es-ES" sz="1400" b="0" dirty="0" err="1"/>
              <a:t>Intelligent</a:t>
            </a:r>
            <a:r>
              <a:rPr lang="es-ES" sz="1400" b="0" dirty="0"/>
              <a:t> </a:t>
            </a:r>
            <a:r>
              <a:rPr lang="es-ES" sz="1400" b="0" dirty="0" err="1"/>
              <a:t>Service</a:t>
            </a:r>
            <a:r>
              <a:rPr lang="es-ES" sz="1400" b="0" dirty="0"/>
              <a:t>, conocido como LUIS, puede ser entrenado para entender el idioma del usuario de manera contextual, por lo que su aplicación se comunica con las personas en la forma en que hablan. El ejemplo que vemos aquí demuestra la capacidad de </a:t>
            </a:r>
            <a:r>
              <a:rPr lang="es-ES" sz="1400" b="0" dirty="0" err="1"/>
              <a:t>LUiS</a:t>
            </a:r>
            <a:r>
              <a:rPr lang="es-ES" sz="1400" b="0" dirty="0"/>
              <a:t> para comprender lo que quiere una persona y para encontrar información que sea relevante para la intención del usuario.</a:t>
            </a:r>
          </a:p>
          <a:p>
            <a:endParaRPr lang="es-ES" sz="1400" b="1" dirty="0"/>
          </a:p>
          <a:p>
            <a:r>
              <a:rPr lang="es-ES" sz="1400" b="1" dirty="0" err="1"/>
              <a:t>Knowledge</a:t>
            </a:r>
            <a:endParaRPr lang="es-ES" sz="1400" b="1" dirty="0"/>
          </a:p>
          <a:p>
            <a:r>
              <a:rPr lang="es-ES" sz="1400" b="0" dirty="0"/>
              <a:t>El Servicio de Exploración del Conocimiento agrega búsqueda interactiva sobre datos estructurados para reducir el esfuerzo del usuario y aumentar la eficiencia. Nuestro ejemplo de la API de exploración del conocimiento aquí demuestra la utilidad de esta API para responder preguntas planteadas en lenguaje natural en una experiencia interactiva.</a:t>
            </a:r>
          </a:p>
          <a:p>
            <a:endParaRPr lang="es-ES" sz="1400" b="0" dirty="0"/>
          </a:p>
          <a:p>
            <a:r>
              <a:rPr lang="es-ES" sz="1400" b="1" dirty="0" err="1"/>
              <a:t>Search</a:t>
            </a:r>
            <a:endParaRPr lang="es-ES" sz="1400" b="1" dirty="0"/>
          </a:p>
          <a:p>
            <a:r>
              <a:rPr lang="es-ES" sz="1400" b="0" dirty="0"/>
              <a:t>La API de búsqueda de imágenes de Bing le permite agregar una variedad de opciones de búsqueda de imágenes a su aplicación o sitio web, desde imágenes de tendencias hasta perspectivas detalladas. Los usuarios pueden hacer una búsqueda simple, y esta API recorre la web en busca de miniaturas, direcciones URL de imágenes completas, publicación de información del sitio web, metadatos de imágenes y mucho más antes de devolver los resultados.</a:t>
            </a:r>
            <a:endParaRPr lang="en-US" sz="1200" b="0" dirty="0"/>
          </a:p>
        </p:txBody>
      </p:sp>
      <p:sp>
        <p:nvSpPr>
          <p:cNvPr id="4" name="Slide Number Placeholder 3"/>
          <p:cNvSpPr>
            <a:spLocks noGrp="1"/>
          </p:cNvSpPr>
          <p:nvPr>
            <p:ph type="sldNum" sz="quarter" idx="5"/>
          </p:nvPr>
        </p:nvSpPr>
        <p:spPr/>
        <p:txBody>
          <a:bodyPr/>
          <a:lstStyle/>
          <a:p>
            <a:fld id="{8E5E5474-0B35-41C3-A7B6-9B60EF36B1D8}" type="slidenum">
              <a:rPr lang="en-US" smtClean="0"/>
              <a:t>6</a:t>
            </a:fld>
            <a:endParaRPr lang="en-US"/>
          </a:p>
        </p:txBody>
      </p:sp>
    </p:spTree>
    <p:extLst>
      <p:ext uri="{BB962C8B-B14F-4D97-AF65-F5344CB8AC3E}">
        <p14:creationId xmlns:p14="http://schemas.microsoft.com/office/powerpoint/2010/main" val="76510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baseline="0" dirty="0"/>
              <a:t>Vision</a:t>
            </a:r>
          </a:p>
          <a:p>
            <a:pPr marL="0" lvl="0" indent="0">
              <a:buFont typeface="Arial" panose="020B0604020202020204" pitchFamily="34" charset="0"/>
              <a:buNone/>
            </a:pPr>
            <a:endParaRPr lang="en-US" b="1" baseline="0" dirty="0"/>
          </a:p>
          <a:p>
            <a:pPr marL="0" lvl="0" indent="0">
              <a:buFont typeface="Arial" panose="020B0604020202020204" pitchFamily="34" charset="0"/>
              <a:buNone/>
            </a:pPr>
            <a:r>
              <a:rPr lang="en-US" b="1" baseline="0" dirty="0"/>
              <a:t>Computer Vision API</a:t>
            </a:r>
            <a:r>
              <a:rPr lang="en-US" b="0" baseline="0" dirty="0"/>
              <a:t>:</a:t>
            </a:r>
            <a:r>
              <a:rPr lang="es-ES" b="0" baseline="0" dirty="0"/>
              <a:t>Clasificación de imágenes, Reconocimiento de actividades y escenas en imágenes,  Reconocimiento de celebridades y puntos de referencia en imágenes, Reconocimiento óptico de caracteres (OCR) en imágenes, </a:t>
            </a:r>
            <a:r>
              <a:rPr lang="es-ES" b="1" baseline="0" dirty="0"/>
              <a:t>Funcionalidad de contenedores</a:t>
            </a:r>
            <a:r>
              <a:rPr lang="es-ES" b="0" baseline="0" dirty="0"/>
              <a:t>, Reconocimiento de escritura a mano</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1" baseline="0" dirty="0"/>
              <a:t>Face: </a:t>
            </a:r>
            <a:r>
              <a:rPr lang="en-US" b="0" baseline="0" dirty="0" err="1"/>
              <a:t>uso</a:t>
            </a:r>
            <a:r>
              <a:rPr lang="en-US" b="0" baseline="0" dirty="0"/>
              <a:t> </a:t>
            </a:r>
            <a:r>
              <a:rPr lang="en-US" b="0" baseline="0" dirty="0" err="1"/>
              <a:t>potenciales</a:t>
            </a:r>
            <a:r>
              <a:rPr lang="en-US" b="0" baseline="0" dirty="0"/>
              <a:t> de </a:t>
            </a:r>
            <a:r>
              <a:rPr lang="en-US" b="0" baseline="0" dirty="0" err="1"/>
              <a:t>est</a:t>
            </a:r>
            <a:r>
              <a:rPr lang="en-US" b="0" baseline="0" dirty="0"/>
              <a:t> </a:t>
            </a:r>
            <a:r>
              <a:rPr lang="en-US" b="0" baseline="0" dirty="0" err="1"/>
              <a:t>tecnolog’ia</a:t>
            </a:r>
            <a:r>
              <a:rPr lang="en-US" b="0" baseline="0" dirty="0"/>
              <a:t> son login </a:t>
            </a:r>
            <a:r>
              <a:rPr lang="en-US" b="0" baseline="0" dirty="0" err="1"/>
              <a:t>basado</a:t>
            </a:r>
            <a:r>
              <a:rPr lang="en-US" b="0" baseline="0" dirty="0"/>
              <a:t> </a:t>
            </a:r>
            <a:r>
              <a:rPr lang="en-US" b="0" baseline="0" dirty="0" err="1"/>
              <a:t>en</a:t>
            </a:r>
            <a:r>
              <a:rPr lang="en-US" b="0" baseline="0" dirty="0"/>
              <a:t> el </a:t>
            </a:r>
            <a:r>
              <a:rPr lang="en-US" b="0" baseline="0" dirty="0" err="1"/>
              <a:t>reconocimeinto</a:t>
            </a:r>
            <a:r>
              <a:rPr lang="en-US" b="0" baseline="0" dirty="0"/>
              <a:t> facial, tagging de </a:t>
            </a:r>
            <a:r>
              <a:rPr lang="en-US" b="0" baseline="0" dirty="0" err="1"/>
              <a:t>fotos</a:t>
            </a:r>
            <a:r>
              <a:rPr lang="en-US" b="0" baseline="0" dirty="0"/>
              <a:t>, </a:t>
            </a:r>
            <a:r>
              <a:rPr lang="en-US" b="0" baseline="0" dirty="0" err="1"/>
              <a:t>monitorizacion</a:t>
            </a:r>
            <a:r>
              <a:rPr lang="en-US" b="0" baseline="0" dirty="0"/>
              <a:t> del </a:t>
            </a:r>
            <a:r>
              <a:rPr lang="en-US" b="0" baseline="0" dirty="0" err="1"/>
              <a:t>hogar</a:t>
            </a:r>
            <a:r>
              <a:rPr lang="en-US" b="0" baseline="0" dirty="0"/>
              <a:t>, </a:t>
            </a:r>
            <a:r>
              <a:rPr lang="en-US" b="0" baseline="0" dirty="0" err="1"/>
              <a:t>etc</a:t>
            </a:r>
            <a:r>
              <a:rPr lang="en-US" b="0" baseline="0" dirty="0"/>
              <a:t>… </a:t>
            </a:r>
            <a:r>
              <a:rPr lang="en-US" b="0" baseline="0" dirty="0" err="1"/>
              <a:t>Incluso</a:t>
            </a:r>
            <a:r>
              <a:rPr lang="en-US" b="0" baseline="0" dirty="0"/>
              <a:t> Podemos </a:t>
            </a:r>
            <a:r>
              <a:rPr lang="en-US" b="0" baseline="0" dirty="0" err="1"/>
              <a:t>crear</a:t>
            </a:r>
            <a:r>
              <a:rPr lang="en-US" b="0" baseline="0" dirty="0"/>
              <a:t> </a:t>
            </a:r>
            <a:r>
              <a:rPr lang="en-US" b="0" baseline="0" dirty="0" err="1"/>
              <a:t>aplciaciones</a:t>
            </a:r>
            <a:r>
              <a:rPr lang="en-US" b="0" baseline="0" dirty="0"/>
              <a:t> que </a:t>
            </a:r>
            <a:r>
              <a:rPr lang="en-US" b="0" baseline="0" dirty="0" err="1"/>
              <a:t>respondan</a:t>
            </a:r>
            <a:r>
              <a:rPr lang="en-US" b="0" baseline="0" dirty="0"/>
              <a:t> a los </a:t>
            </a:r>
            <a:r>
              <a:rPr lang="en-US" b="0" baseline="0" dirty="0" err="1"/>
              <a:t>cambios</a:t>
            </a:r>
            <a:r>
              <a:rPr lang="en-US" b="0" baseline="0" dirty="0"/>
              <a:t> de humor. Podemos detector Felicidad, tristeza, </a:t>
            </a:r>
            <a:r>
              <a:rPr lang="en-US" b="0" baseline="0" dirty="0" err="1"/>
              <a:t>neutralidad</a:t>
            </a:r>
            <a:r>
              <a:rPr lang="en-US" b="0" baseline="0" dirty="0"/>
              <a:t>, </a:t>
            </a:r>
            <a:r>
              <a:rPr lang="en-US" b="0" baseline="0" dirty="0" err="1"/>
              <a:t>etc</a:t>
            </a:r>
            <a:r>
              <a:rPr lang="en-US" b="0" baseline="0" dirty="0"/>
              <a:t>… </a:t>
            </a:r>
            <a:r>
              <a:rPr lang="en-US" b="0" baseline="0" dirty="0" err="1"/>
              <a:t>Incluso</a:t>
            </a:r>
            <a:r>
              <a:rPr lang="en-US" b="0" baseline="0" dirty="0"/>
              <a:t> hay </a:t>
            </a:r>
            <a:r>
              <a:rPr lang="en-US" b="0" baseline="0" dirty="0" err="1"/>
              <a:t>casos</a:t>
            </a:r>
            <a:r>
              <a:rPr lang="en-US" b="0" baseline="0" dirty="0"/>
              <a:t> </a:t>
            </a:r>
            <a:r>
              <a:rPr lang="en-US" b="0" baseline="0" dirty="0" err="1"/>
              <a:t>en</a:t>
            </a:r>
            <a:r>
              <a:rPr lang="en-US" b="0" baseline="0" dirty="0"/>
              <a:t> los caules </a:t>
            </a:r>
            <a:r>
              <a:rPr lang="en-US" b="0" baseline="0" dirty="0" err="1"/>
              <a:t>agencias</a:t>
            </a:r>
            <a:r>
              <a:rPr lang="en-US" b="0" baseline="0" dirty="0"/>
              <a:t> lo </a:t>
            </a:r>
            <a:r>
              <a:rPr lang="en-US" b="0" baseline="0" dirty="0" err="1"/>
              <a:t>usan</a:t>
            </a:r>
            <a:r>
              <a:rPr lang="en-US" b="0" baseline="0" dirty="0"/>
              <a:t> para saber </a:t>
            </a:r>
            <a:r>
              <a:rPr lang="en-US" b="0" baseline="0" dirty="0" err="1"/>
              <a:t>como</a:t>
            </a:r>
            <a:r>
              <a:rPr lang="en-US" b="0" baseline="0" dirty="0"/>
              <a:t> </a:t>
            </a:r>
            <a:r>
              <a:rPr lang="en-US" b="0" baseline="0" dirty="0" err="1"/>
              <a:t>reaccionamos</a:t>
            </a:r>
            <a:r>
              <a:rPr lang="en-US" b="0" baseline="0" dirty="0"/>
              <a:t> ante </a:t>
            </a:r>
            <a:r>
              <a:rPr lang="en-US" b="0" baseline="0" dirty="0" err="1"/>
              <a:t>cierta</a:t>
            </a:r>
            <a:r>
              <a:rPr lang="en-US" b="0" baseline="0" dirty="0"/>
              <a:t> </a:t>
            </a:r>
            <a:r>
              <a:rPr lang="en-US" b="0" baseline="0" dirty="0" err="1"/>
              <a:t>publicidad</a:t>
            </a:r>
            <a:r>
              <a:rPr lang="en-US" b="0" baseline="0" dirty="0"/>
              <a:t>.</a:t>
            </a:r>
          </a:p>
          <a:p>
            <a:pPr marL="0" lvl="0" indent="0">
              <a:buFont typeface="Arial" panose="020B0604020202020204" pitchFamily="34" charset="0"/>
              <a:buNone/>
            </a:pPr>
            <a:endParaRPr lang="en-US" b="1" baseline="0" dirty="0"/>
          </a:p>
          <a:p>
            <a:r>
              <a:rPr lang="en-US" b="1" baseline="0" dirty="0"/>
              <a:t>Content Moderator: </a:t>
            </a:r>
            <a:r>
              <a:rPr lang="es-ES" b="0" baseline="0" dirty="0"/>
              <a:t>Moderación de contenido explícito u ofensivo para imágenes y videos, Listas de imágenes y textos personalizadas para bloquear o permitir contenido coincidente, Herramientas para incluir comentarios de moderadores humanos</a:t>
            </a:r>
            <a:endParaRPr lang="en-US" b="0" baseline="0" dirty="0"/>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1" baseline="0" dirty="0"/>
              <a:t>Custom Vision Service:  </a:t>
            </a:r>
            <a:r>
              <a:rPr lang="en-US" b="0" baseline="0" dirty="0"/>
              <a:t>un </a:t>
            </a:r>
            <a:r>
              <a:rPr lang="en-US" b="0" baseline="0" dirty="0" err="1"/>
              <a:t>servicio</a:t>
            </a:r>
            <a:r>
              <a:rPr lang="en-US" b="0" baseline="0" dirty="0"/>
              <a:t> </a:t>
            </a:r>
            <a:r>
              <a:rPr lang="en-US" b="0" baseline="0" dirty="0" err="1"/>
              <a:t>sencillo</a:t>
            </a:r>
            <a:r>
              <a:rPr lang="en-US" b="0" baseline="0" dirty="0"/>
              <a:t> de </a:t>
            </a:r>
            <a:r>
              <a:rPr lang="en-US" b="0" baseline="0" dirty="0" err="1"/>
              <a:t>utilizar</a:t>
            </a:r>
            <a:r>
              <a:rPr lang="en-US" b="0" baseline="0" dirty="0"/>
              <a:t> y que </a:t>
            </a:r>
            <a:r>
              <a:rPr lang="en-US" b="0" baseline="0" dirty="0" err="1"/>
              <a:t>puedes</a:t>
            </a:r>
            <a:r>
              <a:rPr lang="en-US" b="0" baseline="0" dirty="0"/>
              <a:t> </a:t>
            </a:r>
            <a:r>
              <a:rPr lang="en-US" b="0" baseline="0" dirty="0" err="1"/>
              <a:t>entrenar</a:t>
            </a:r>
            <a:r>
              <a:rPr lang="en-US" b="0" baseline="0" dirty="0"/>
              <a:t> de forma </a:t>
            </a:r>
            <a:r>
              <a:rPr lang="en-US" b="0" baseline="0" dirty="0" err="1"/>
              <a:t>muy</a:t>
            </a:r>
            <a:r>
              <a:rPr lang="en-US" b="0" baseline="0" dirty="0"/>
              <a:t> simple para </a:t>
            </a:r>
            <a:r>
              <a:rPr lang="en-US" b="0" baseline="0" dirty="0" err="1"/>
              <a:t>reconocer</a:t>
            </a:r>
            <a:r>
              <a:rPr lang="en-US" b="0" baseline="0" dirty="0"/>
              <a:t> </a:t>
            </a:r>
            <a:r>
              <a:rPr lang="en-US" b="0" baseline="0" dirty="0" err="1"/>
              <a:t>imagenes</a:t>
            </a:r>
            <a:r>
              <a:rPr lang="en-US" dirty="0"/>
              <a:t>, animals, </a:t>
            </a:r>
            <a:r>
              <a:rPr lang="en-US" dirty="0" err="1"/>
              <a:t>objetos</a:t>
            </a:r>
            <a:r>
              <a:rPr lang="en-US" dirty="0"/>
              <a:t>, o </a:t>
            </a:r>
            <a:r>
              <a:rPr lang="en-US" dirty="0" err="1"/>
              <a:t>incluso</a:t>
            </a:r>
            <a:r>
              <a:rPr lang="en-US" dirty="0"/>
              <a:t> </a:t>
            </a:r>
            <a:r>
              <a:rPr lang="en-US" dirty="0" err="1"/>
              <a:t>simbolos</a:t>
            </a:r>
            <a:r>
              <a:rPr lang="en-US" dirty="0"/>
              <a:t> </a:t>
            </a:r>
            <a:r>
              <a:rPr lang="en-US" dirty="0" err="1"/>
              <a:t>abstractos</a:t>
            </a:r>
            <a:r>
              <a:rPr lang="en-US" dirty="0"/>
              <a:t>. </a:t>
            </a:r>
            <a:r>
              <a:rPr lang="en-US" dirty="0" err="1"/>
              <a:t>Esta</a:t>
            </a:r>
            <a:r>
              <a:rPr lang="en-US" dirty="0"/>
              <a:t> </a:t>
            </a:r>
            <a:r>
              <a:rPr lang="en-US" dirty="0" err="1"/>
              <a:t>tecnologia</a:t>
            </a:r>
            <a:r>
              <a:rPr lang="en-US" dirty="0"/>
              <a:t> se </a:t>
            </a:r>
            <a:r>
              <a:rPr lang="en-US" dirty="0" err="1"/>
              <a:t>puede</a:t>
            </a:r>
            <a:r>
              <a:rPr lang="en-US" dirty="0"/>
              <a:t> </a:t>
            </a:r>
            <a:r>
              <a:rPr lang="en-US" dirty="0" err="1"/>
              <a:t>usar</a:t>
            </a:r>
            <a:r>
              <a:rPr lang="en-US" dirty="0"/>
              <a:t> </a:t>
            </a:r>
            <a:r>
              <a:rPr lang="en-US" dirty="0" err="1"/>
              <a:t>en</a:t>
            </a:r>
            <a:r>
              <a:rPr lang="en-US" dirty="0"/>
              <a:t> retail para la </a:t>
            </a:r>
            <a:r>
              <a:rPr lang="en-US" dirty="0" err="1"/>
              <a:t>identificacion</a:t>
            </a:r>
            <a:r>
              <a:rPr lang="en-US" dirty="0"/>
              <a:t> de </a:t>
            </a:r>
            <a:r>
              <a:rPr lang="en-US" dirty="0" err="1"/>
              <a:t>productos</a:t>
            </a:r>
            <a:r>
              <a:rPr lang="en-US" dirty="0"/>
              <a:t>, o para categorizer </a:t>
            </a:r>
            <a:r>
              <a:rPr lang="en-US" dirty="0" err="1"/>
              <a:t>imagenes</a:t>
            </a:r>
            <a:r>
              <a:rPr lang="en-US" dirty="0"/>
              <a:t> de forma </a:t>
            </a:r>
            <a:r>
              <a:rPr lang="en-US" dirty="0" err="1"/>
              <a:t>automatica</a:t>
            </a:r>
            <a:endParaRPr lang="en-US" b="1" baseline="0" dirty="0"/>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1" baseline="0" dirty="0"/>
              <a:t>Video Indexer </a:t>
            </a:r>
            <a:r>
              <a:rPr lang="en-US" b="0" baseline="0" dirty="0"/>
              <a:t>: </a:t>
            </a:r>
            <a:r>
              <a:rPr lang="en-US" b="0" baseline="0" dirty="0" err="1"/>
              <a:t>util</a:t>
            </a:r>
            <a:r>
              <a:rPr lang="en-US" b="0" baseline="0" dirty="0"/>
              <a:t> para </a:t>
            </a:r>
            <a:r>
              <a:rPr lang="en-US" b="0" baseline="0" dirty="0" err="1"/>
              <a:t>extraer</a:t>
            </a:r>
            <a:r>
              <a:rPr lang="en-US" b="0" baseline="0" dirty="0"/>
              <a:t> de los videos </a:t>
            </a:r>
            <a:r>
              <a:rPr lang="en-US" b="0" baseline="0" dirty="0" err="1"/>
              <a:t>informacion</a:t>
            </a:r>
            <a:r>
              <a:rPr lang="en-US" b="0" baseline="0" dirty="0"/>
              <a:t> </a:t>
            </a:r>
            <a:r>
              <a:rPr lang="en-US" b="0" baseline="0" dirty="0" err="1"/>
              <a:t>relevante</a:t>
            </a:r>
            <a:r>
              <a:rPr lang="en-US" b="0" baseline="0" dirty="0"/>
              <a:t> a </a:t>
            </a:r>
            <a:r>
              <a:rPr lang="en-US" b="0" baseline="0" dirty="0" err="1"/>
              <a:t>traves</a:t>
            </a:r>
            <a:r>
              <a:rPr lang="en-US" b="0" baseline="0" dirty="0"/>
              <a:t> de la </a:t>
            </a:r>
            <a:r>
              <a:rPr lang="en-US" b="0" baseline="0" dirty="0" err="1"/>
              <a:t>indexaci’n</a:t>
            </a:r>
            <a:r>
              <a:rPr lang="en-US" b="0" baseline="0" dirty="0"/>
              <a:t> del audio, </a:t>
            </a:r>
            <a:r>
              <a:rPr lang="en-US" b="0" baseline="0" dirty="0" err="1"/>
              <a:t>detecccion</a:t>
            </a:r>
            <a:r>
              <a:rPr lang="en-US" b="0" baseline="0" dirty="0"/>
              <a:t> de </a:t>
            </a:r>
            <a:r>
              <a:rPr lang="en-US" b="0" baseline="0" dirty="0" err="1"/>
              <a:t>caras</a:t>
            </a:r>
            <a:r>
              <a:rPr lang="en-US" b="0" baseline="0" dirty="0"/>
              <a:t>, </a:t>
            </a:r>
            <a:r>
              <a:rPr lang="en-US" b="0" baseline="0" dirty="0" err="1"/>
              <a:t>sentimiento</a:t>
            </a:r>
            <a:r>
              <a:rPr lang="en-US" b="0" baseline="0" dirty="0"/>
              <a:t> y </a:t>
            </a:r>
            <a:r>
              <a:rPr lang="en-US" b="0" baseline="0" dirty="0" err="1"/>
              <a:t>objetos</a:t>
            </a:r>
            <a:r>
              <a:rPr lang="en-US" b="0" baseline="0" dirty="0"/>
              <a:t>.</a:t>
            </a:r>
            <a:endParaRPr lang="en-US" b="1" baseline="0" dirty="0"/>
          </a:p>
        </p:txBody>
      </p:sp>
      <p:sp>
        <p:nvSpPr>
          <p:cNvPr id="4" name="Slide Number Placeholder 3"/>
          <p:cNvSpPr>
            <a:spLocks noGrp="1"/>
          </p:cNvSpPr>
          <p:nvPr>
            <p:ph type="sldNum" sz="quarter" idx="5"/>
          </p:nvPr>
        </p:nvSpPr>
        <p:spPr/>
        <p:txBody>
          <a:bodyPr/>
          <a:lstStyle/>
          <a:p>
            <a:fld id="{8E5E5474-0B35-41C3-A7B6-9B60EF36B1D8}" type="slidenum">
              <a:rPr lang="en-US" smtClean="0"/>
              <a:t>7</a:t>
            </a:fld>
            <a:endParaRPr lang="en-US"/>
          </a:p>
        </p:txBody>
      </p:sp>
    </p:spTree>
    <p:extLst>
      <p:ext uri="{BB962C8B-B14F-4D97-AF65-F5344CB8AC3E}">
        <p14:creationId xmlns:p14="http://schemas.microsoft.com/office/powerpoint/2010/main" val="155741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a:t>Speech</a:t>
            </a:r>
            <a:r>
              <a:rPr lang="en-US" dirty="0"/>
              <a:t> </a:t>
            </a:r>
            <a:r>
              <a:rPr lang="es-ES" dirty="0"/>
              <a:t>Las API proporcionan algoritmos de vanguardia para procesar el lenguaje hablado. Esto también incluye la síntesis de voz para un subconjunto de idiomas compatibles con el reconocimiento de voz. Con estas API, los desarrolladores pueden incluir fácilmente la capacidad de agregar acciones impulsadas por el habla en sus aplicaciones. En ciertos casos, las API también permiten la interacción en tiempo real con el usuario. Las capacidades adicionales incluyen el reconocimiento de voz y la identificación del orador, además de proporcionar una transcripción parcial, lo que significa que para los idiomas compatibles, el desarrollador puede obtener resultados parciales antes de que el usuario haya terminado de hablar.</a:t>
            </a:r>
          </a:p>
          <a:p>
            <a:pPr marL="0" lvl="0" indent="0">
              <a:buFont typeface="Arial" panose="020B0604020202020204" pitchFamily="34" charset="0"/>
              <a:buNone/>
            </a:pPr>
            <a:endParaRPr lang="en-US" dirty="0"/>
          </a:p>
          <a:p>
            <a:pPr defTabSz="914224">
              <a:spcAft>
                <a:spcPts val="1500"/>
              </a:spcAft>
              <a:defRPr/>
            </a:pPr>
            <a:r>
              <a:rPr lang="en-US" b="1" dirty="0"/>
              <a:t>Speech to Text: </a:t>
            </a:r>
            <a:r>
              <a:rPr lang="es-ES" sz="2000" dirty="0"/>
              <a:t>Reconocimiento de voz y transcripción de voz automáticos (voz a texto). Reconocimiento de voz y transcripción de voz personalizables (voz a texto). Modelos de voz personalizables para vocabularios o acentos únicos</a:t>
            </a:r>
          </a:p>
          <a:p>
            <a:pPr defTabSz="914224">
              <a:spcAft>
                <a:spcPts val="1500"/>
              </a:spcAft>
              <a:defRPr/>
            </a:pPr>
            <a:endParaRPr lang="es-ES" sz="2000" dirty="0"/>
          </a:p>
          <a:p>
            <a:pPr defTabSz="914224">
              <a:spcAft>
                <a:spcPts val="1500"/>
              </a:spcAft>
              <a:defRPr/>
            </a:pPr>
            <a:r>
              <a:rPr lang="es-ES" sz="2000" b="1" dirty="0"/>
              <a:t>Speaker </a:t>
            </a:r>
            <a:r>
              <a:rPr lang="es-ES" sz="2000" b="1" dirty="0" err="1"/>
              <a:t>Recognition</a:t>
            </a:r>
            <a:r>
              <a:rPr lang="es-ES" sz="2000" dirty="0"/>
              <a:t>: algoritmos de reconocimiento de voz de vanguardia basados ​​en la nube de Microsoft para reconocer la voz de un humano en las transmisiones de audio. Comprende dos componentes: verificación del hablante e identificación del hablante. La verificación del orador puede verificar y autenticar automáticamente a los usuarios desde su voz o voz. Está estrechamente relacionado con los escenarios de autenticación y, a menudo, se asocia con una frase de contraseña. Por lo tanto, optamos por un enfoque dependiente del texto, lo que significa que los oradores deben elegir una frase de paso específica para usar durante las fases de inscripción y verificación. La identificación del orador puede identificar automáticamente a la persona que habla en un archivo de audio dado a un grupo de posibles oradores. La entrada de audio se empareja con el grupo de voces provisto, y en caso de que se encuentre una coincidencia, se devuelve la identidad del speaker. Es independiente del texto, lo que significa que no hay restricciones sobre lo que dice el orador durante las fases de inscripción y reconocimiento. </a:t>
            </a:r>
            <a:r>
              <a:rPr lang="es-ES" sz="2000" b="1" dirty="0"/>
              <a:t>Un caso de uso es la autenticación biométrica mediante voz.</a:t>
            </a:r>
          </a:p>
          <a:p>
            <a:pPr defTabSz="914224">
              <a:spcAft>
                <a:spcPts val="1500"/>
              </a:spcAft>
              <a:defRPr/>
            </a:pPr>
            <a:endParaRPr lang="es-ES" sz="2000" b="1" kern="0" dirty="0"/>
          </a:p>
          <a:p>
            <a:pPr defTabSz="914224">
              <a:spcAft>
                <a:spcPts val="1500"/>
              </a:spcAft>
              <a:defRPr/>
            </a:pPr>
            <a:r>
              <a:rPr lang="en-US" b="1" dirty="0"/>
              <a:t>Text to Speech: </a:t>
            </a:r>
            <a:r>
              <a:rPr lang="es-ES" dirty="0"/>
              <a:t>Texto a voz automático.</a:t>
            </a:r>
          </a:p>
          <a:p>
            <a:pPr defTabSz="914224">
              <a:spcAft>
                <a:spcPts val="1500"/>
              </a:spcAft>
              <a:defRPr/>
            </a:pPr>
            <a:endParaRPr lang="es-ES" dirty="0"/>
          </a:p>
          <a:p>
            <a:pPr defTabSz="914224">
              <a:spcAft>
                <a:spcPts val="1500"/>
              </a:spcAft>
              <a:defRPr/>
            </a:pPr>
            <a:r>
              <a:rPr lang="es-ES" b="1" dirty="0" err="1"/>
              <a:t>Speech</a:t>
            </a:r>
            <a:r>
              <a:rPr lang="es-ES" b="1" dirty="0"/>
              <a:t> </a:t>
            </a:r>
            <a:r>
              <a:rPr lang="es-ES" b="1" dirty="0" err="1"/>
              <a:t>Translation</a:t>
            </a:r>
            <a:r>
              <a:rPr lang="es-ES" b="1" dirty="0"/>
              <a:t>: </a:t>
            </a:r>
            <a:r>
              <a:rPr lang="es-ES" dirty="0"/>
              <a:t>traducción en tiempo real, Traducción de voz automatizada, Traducción personalizable</a:t>
            </a:r>
            <a:endParaRPr lang="en-US" dirty="0"/>
          </a:p>
        </p:txBody>
      </p:sp>
      <p:sp>
        <p:nvSpPr>
          <p:cNvPr id="4" name="Slide Number Placeholder 3"/>
          <p:cNvSpPr>
            <a:spLocks noGrp="1"/>
          </p:cNvSpPr>
          <p:nvPr>
            <p:ph type="sldNum" sz="quarter" idx="5"/>
          </p:nvPr>
        </p:nvSpPr>
        <p:spPr/>
        <p:txBody>
          <a:bodyPr/>
          <a:lstStyle/>
          <a:p>
            <a:fld id="{8E5E5474-0B35-41C3-A7B6-9B60EF36B1D8}" type="slidenum">
              <a:rPr lang="en-US" smtClean="0"/>
              <a:t>8</a:t>
            </a:fld>
            <a:endParaRPr lang="en-US"/>
          </a:p>
        </p:txBody>
      </p:sp>
    </p:spTree>
    <p:extLst>
      <p:ext uri="{BB962C8B-B14F-4D97-AF65-F5344CB8AC3E}">
        <p14:creationId xmlns:p14="http://schemas.microsoft.com/office/powerpoint/2010/main" val="219218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Spell Check : </a:t>
            </a:r>
            <a:r>
              <a:rPr lang="en-GB" sz="1200" b="0" i="0" kern="1200" dirty="0">
                <a:solidFill>
                  <a:schemeClr val="tx1"/>
                </a:solidFill>
                <a:effectLst/>
                <a:latin typeface="+mn-lt"/>
                <a:ea typeface="+mn-ea"/>
                <a:cs typeface="+mn-cs"/>
              </a:rPr>
              <a:t>Corrector </a:t>
            </a:r>
            <a:r>
              <a:rPr lang="en-GB" sz="1200" b="0" i="0" kern="1200" dirty="0" err="1">
                <a:solidFill>
                  <a:schemeClr val="tx1"/>
                </a:solidFill>
                <a:effectLst/>
                <a:latin typeface="+mn-lt"/>
                <a:ea typeface="+mn-ea"/>
                <a:cs typeface="+mn-cs"/>
              </a:rPr>
              <a:t>ortográfico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multilingüe</a:t>
            </a:r>
            <a:r>
              <a:rPr lang="en-GB" sz="1200" b="0" i="0" kern="1200" dirty="0">
                <a:solidFill>
                  <a:schemeClr val="tx1"/>
                </a:solidFill>
                <a:effectLst/>
                <a:latin typeface="+mn-lt"/>
                <a:ea typeface="+mn-ea"/>
                <a:cs typeface="+mn-cs"/>
              </a:rPr>
              <a:t> a </a:t>
            </a:r>
            <a:r>
              <a:rPr lang="en-GB" sz="1200" b="0" i="0" kern="1200" dirty="0" err="1">
                <a:solidFill>
                  <a:schemeClr val="tx1"/>
                </a:solidFill>
                <a:effectLst/>
                <a:latin typeface="+mn-lt"/>
                <a:ea typeface="+mn-ea"/>
                <a:cs typeface="+mn-cs"/>
              </a:rPr>
              <a:t>escala</a:t>
            </a:r>
            <a:r>
              <a:rPr lang="en-GB" sz="1200" b="0" i="0" kern="1200" dirty="0">
                <a:solidFill>
                  <a:schemeClr val="tx1"/>
                </a:solidFill>
                <a:effectLst/>
                <a:latin typeface="+mn-lt"/>
                <a:ea typeface="+mn-ea"/>
                <a:cs typeface="+mn-cs"/>
              </a:rPr>
              <a:t> Web. Corrector </a:t>
            </a:r>
            <a:r>
              <a:rPr lang="en-GB" sz="1200" b="0" i="0" kern="1200" dirty="0" err="1">
                <a:solidFill>
                  <a:schemeClr val="tx1"/>
                </a:solidFill>
                <a:effectLst/>
                <a:latin typeface="+mn-lt"/>
                <a:ea typeface="+mn-ea"/>
                <a:cs typeface="+mn-cs"/>
              </a:rPr>
              <a:t>ortográfico</a:t>
            </a:r>
            <a:r>
              <a:rPr lang="en-GB" sz="1200" b="0" i="0" kern="1200" dirty="0">
                <a:solidFill>
                  <a:schemeClr val="tx1"/>
                </a:solidFill>
                <a:effectLst/>
                <a:latin typeface="+mn-lt"/>
                <a:ea typeface="+mn-ea"/>
                <a:cs typeface="+mn-cs"/>
              </a:rPr>
              <a:t> contextual</a:t>
            </a:r>
            <a:r>
              <a:rPr lang="en-US" sz="1200" b="0" i="0" u="none" strike="noStrike" kern="1200" dirty="0">
                <a:solidFill>
                  <a:schemeClr val="tx1"/>
                </a:solidFill>
                <a:effectLst/>
                <a:latin typeface="Segoe UI Light" pitchFamily="34" charset="0"/>
                <a:ea typeface="+mn-ea"/>
                <a:cs typeface="+mn-cs"/>
              </a:rPr>
              <a:t>. Lo Podemos </a:t>
            </a:r>
            <a:r>
              <a:rPr lang="en-US" sz="1200" b="0" i="0" u="none" strike="noStrike" kern="1200" dirty="0" err="1">
                <a:solidFill>
                  <a:schemeClr val="tx1"/>
                </a:solidFill>
                <a:effectLst/>
                <a:latin typeface="Segoe UI Light" pitchFamily="34" charset="0"/>
                <a:ea typeface="+mn-ea"/>
                <a:cs typeface="+mn-cs"/>
              </a:rPr>
              <a:t>usar</a:t>
            </a:r>
            <a:r>
              <a:rPr lang="en-US" sz="1200" b="0" i="0" u="none" strike="noStrike" kern="1200" dirty="0">
                <a:solidFill>
                  <a:schemeClr val="tx1"/>
                </a:solidFill>
                <a:effectLst/>
                <a:latin typeface="Segoe UI Light" pitchFamily="34" charset="0"/>
                <a:ea typeface="+mn-ea"/>
                <a:cs typeface="+mn-cs"/>
              </a:rPr>
              <a:t> para </a:t>
            </a:r>
            <a:r>
              <a:rPr lang="en-US" sz="1200" b="0" i="0" u="none" strike="noStrike" kern="1200" dirty="0" err="1">
                <a:solidFill>
                  <a:schemeClr val="tx1"/>
                </a:solidFill>
                <a:effectLst/>
                <a:latin typeface="Segoe UI Light" pitchFamily="34" charset="0"/>
                <a:ea typeface="+mn-ea"/>
                <a:cs typeface="+mn-cs"/>
              </a:rPr>
              <a:t>provver</a:t>
            </a:r>
            <a:r>
              <a:rPr lang="en-US" sz="1200" b="0" i="0" u="none" strike="noStrike" kern="1200" dirty="0">
                <a:solidFill>
                  <a:schemeClr val="tx1"/>
                </a:solidFill>
                <a:effectLst/>
                <a:latin typeface="Segoe UI Light" pitchFamily="34" charset="0"/>
                <a:ea typeface="+mn-ea"/>
                <a:cs typeface="+mn-cs"/>
              </a:rPr>
              <a:t> a </a:t>
            </a:r>
            <a:r>
              <a:rPr lang="en-US" sz="1200" b="0" i="0" u="none" strike="noStrike" kern="1200" dirty="0" err="1">
                <a:solidFill>
                  <a:schemeClr val="tx1"/>
                </a:solidFill>
                <a:effectLst/>
                <a:latin typeface="Segoe UI Light" pitchFamily="34" charset="0"/>
                <a:ea typeface="+mn-ea"/>
                <a:cs typeface="+mn-cs"/>
              </a:rPr>
              <a:t>nuestars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aplciaciones</a:t>
            </a:r>
            <a:r>
              <a:rPr lang="en-US" sz="1200" b="0" i="0" u="none" strike="noStrike" kern="1200" dirty="0">
                <a:solidFill>
                  <a:schemeClr val="tx1"/>
                </a:solidFill>
                <a:effectLst/>
                <a:latin typeface="Segoe UI Light" pitchFamily="34" charset="0"/>
                <a:ea typeface="+mn-ea"/>
                <a:cs typeface="+mn-cs"/>
              </a:rPr>
              <a:t> con la </a:t>
            </a:r>
            <a:r>
              <a:rPr lang="en-US" sz="1200" b="0" i="0" u="none" strike="noStrike" kern="1200" dirty="0" err="1">
                <a:solidFill>
                  <a:schemeClr val="tx1"/>
                </a:solidFill>
                <a:effectLst/>
                <a:latin typeface="Segoe UI Light" pitchFamily="34" charset="0"/>
                <a:ea typeface="+mn-ea"/>
                <a:cs typeface="+mn-cs"/>
              </a:rPr>
              <a:t>capacidad</a:t>
            </a:r>
            <a:r>
              <a:rPr lang="en-US" sz="1200" b="0" i="0" u="none" strike="noStrike" kern="1200" dirty="0">
                <a:solidFill>
                  <a:schemeClr val="tx1"/>
                </a:solidFill>
                <a:effectLst/>
                <a:latin typeface="Segoe UI Light" pitchFamily="34" charset="0"/>
                <a:ea typeface="+mn-ea"/>
                <a:cs typeface="+mn-cs"/>
              </a:rPr>
              <a:t> de </a:t>
            </a:r>
            <a:r>
              <a:rPr lang="en-US" sz="1200" b="0" i="0" u="none" strike="noStrike" kern="1200" dirty="0" err="1">
                <a:solidFill>
                  <a:schemeClr val="tx1"/>
                </a:solidFill>
                <a:effectLst/>
                <a:latin typeface="Segoe UI Light" pitchFamily="34" charset="0"/>
                <a:ea typeface="+mn-ea"/>
                <a:cs typeface="+mn-cs"/>
              </a:rPr>
              <a:t>corregir</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tecto</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mientras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escribimos</a:t>
            </a:r>
            <a:r>
              <a:rPr lang="en-US" sz="1200" b="0" i="0" u="none" strike="noStrike" kern="1200" dirty="0">
                <a:solidFill>
                  <a:schemeClr val="tx1"/>
                </a:solidFill>
                <a:effectLst/>
                <a:latin typeface="Segoe UI Light" pitchFamily="34" charset="0"/>
                <a:ea typeface="+mn-ea"/>
                <a:cs typeface="+mn-cs"/>
              </a:rPr>
              <a:t> o </a:t>
            </a:r>
            <a:r>
              <a:rPr lang="en-US" sz="1200" b="0" i="0" u="none" strike="noStrike" kern="1200" dirty="0" err="1">
                <a:solidFill>
                  <a:schemeClr val="tx1"/>
                </a:solidFill>
                <a:effectLst/>
                <a:latin typeface="Segoe UI Light" pitchFamily="34" charset="0"/>
                <a:ea typeface="+mn-ea"/>
                <a:cs typeface="+mn-cs"/>
              </a:rPr>
              <a:t>incluso</a:t>
            </a:r>
            <a:r>
              <a:rPr lang="en-US" sz="1200" b="0" i="0" u="none" strike="noStrike" kern="1200" dirty="0">
                <a:solidFill>
                  <a:schemeClr val="tx1"/>
                </a:solidFill>
                <a:effectLst/>
                <a:latin typeface="Segoe UI Light" pitchFamily="34" charset="0"/>
                <a:ea typeface="+mn-ea"/>
                <a:cs typeface="+mn-cs"/>
              </a:rPr>
              <a:t> detector </a:t>
            </a:r>
            <a:r>
              <a:rPr lang="en-US" sz="1200" b="0" i="0" u="none" strike="noStrike" kern="1200" dirty="0" err="1">
                <a:solidFill>
                  <a:schemeClr val="tx1"/>
                </a:solidFill>
                <a:effectLst/>
                <a:latin typeface="Segoe UI Light" pitchFamily="34" charset="0"/>
                <a:ea typeface="+mn-ea"/>
                <a:cs typeface="+mn-cs"/>
              </a:rPr>
              <a:t>errores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en</a:t>
            </a:r>
            <a:r>
              <a:rPr lang="en-US" sz="1200" b="0" i="0" u="none" strike="noStrike" kern="1200" dirty="0">
                <a:solidFill>
                  <a:schemeClr val="tx1"/>
                </a:solidFill>
                <a:effectLst/>
                <a:latin typeface="Segoe UI Light" pitchFamily="34" charset="0"/>
                <a:ea typeface="+mn-ea"/>
                <a:cs typeface="+mn-cs"/>
              </a:rPr>
              <a:t> los </a:t>
            </a:r>
            <a:r>
              <a:rPr lang="en-US" sz="1200" b="0" i="0" u="none" strike="noStrike" kern="1200" dirty="0" err="1">
                <a:solidFill>
                  <a:schemeClr val="tx1"/>
                </a:solidFill>
                <a:effectLst/>
                <a:latin typeface="Segoe UI Light" pitchFamily="34" charset="0"/>
                <a:ea typeface="+mn-ea"/>
                <a:cs typeface="+mn-cs"/>
              </a:rPr>
              <a:t>textos</a:t>
            </a:r>
            <a:r>
              <a:rPr lang="en-US" sz="1200" b="0" i="0" u="none" strike="noStrike" kern="1200" dirty="0">
                <a:solidFill>
                  <a:schemeClr val="tx1"/>
                </a:solidFill>
                <a:effectLst/>
                <a:latin typeface="Segoe UI Light" pitchFamily="34" charset="0"/>
                <a:ea typeface="+mn-ea"/>
                <a:cs typeface="+mn-cs"/>
              </a:rPr>
              <a:t> de </a:t>
            </a:r>
            <a:r>
              <a:rPr lang="en-US" sz="1200" b="0" i="0" u="none" strike="noStrike" kern="1200" dirty="0" err="1">
                <a:solidFill>
                  <a:schemeClr val="tx1"/>
                </a:solidFill>
                <a:effectLst/>
                <a:latin typeface="Segoe UI Light" pitchFamily="34" charset="0"/>
                <a:ea typeface="+mn-ea"/>
                <a:cs typeface="+mn-cs"/>
              </a:rPr>
              <a:t>nuestars</a:t>
            </a:r>
            <a:r>
              <a:rPr lang="en-US" sz="1200" b="0" i="0" u="none" strike="noStrike" kern="1200" dirty="0">
                <a:solidFill>
                  <a:schemeClr val="tx1"/>
                </a:solidFill>
                <a:effectLst/>
                <a:latin typeface="Segoe UI Light" pitchFamily="34" charset="0"/>
                <a:ea typeface="+mn-ea"/>
                <a:cs typeface="+mn-cs"/>
              </a:rPr>
              <a:t> </a:t>
            </a:r>
            <a:r>
              <a:rPr lang="en-US" sz="1200" b="0" i="0" u="none" strike="noStrike" kern="1200" dirty="0" err="1">
                <a:solidFill>
                  <a:schemeClr val="tx1"/>
                </a:solidFill>
                <a:effectLst/>
                <a:latin typeface="Segoe UI Light" pitchFamily="34" charset="0"/>
                <a:ea typeface="+mn-ea"/>
                <a:cs typeface="+mn-cs"/>
              </a:rPr>
              <a:t>aplciaciones</a:t>
            </a:r>
            <a:endParaRPr lang="en-US" sz="1200" b="0" i="0" u="none" strike="noStrike" kern="1200" dirty="0">
              <a:solidFill>
                <a:schemeClr val="tx1"/>
              </a:solidFill>
              <a:effectLst/>
              <a:latin typeface="Segoe UI Light" pitchFamily="34" charset="0"/>
              <a:ea typeface="+mn-ea"/>
              <a:cs typeface="+mn-cs"/>
            </a:endParaRPr>
          </a:p>
          <a:p>
            <a:endParaRPr lang="es-ES" sz="1200" b="1" i="0" u="none" strike="noStrike" kern="1200" baseline="0" dirty="0">
              <a:solidFill>
                <a:schemeClr val="tx1"/>
              </a:solidFill>
              <a:effectLst/>
              <a:latin typeface="Segoe UI Light" pitchFamily="34" charset="0"/>
              <a:ea typeface="+mn-ea"/>
              <a:cs typeface="+mn-cs"/>
            </a:endParaRPr>
          </a:p>
          <a:p>
            <a:r>
              <a:rPr lang="es-ES" sz="1200" b="1" i="0" u="none" strike="noStrike" kern="1200" baseline="0" dirty="0" err="1">
                <a:solidFill>
                  <a:schemeClr val="tx1"/>
                </a:solidFill>
                <a:effectLst/>
                <a:latin typeface="Segoe UI Light" pitchFamily="34" charset="0"/>
                <a:ea typeface="+mn-ea"/>
                <a:cs typeface="+mn-cs"/>
              </a:rPr>
              <a:t>Translator</a:t>
            </a:r>
            <a:r>
              <a:rPr lang="es-ES" sz="1200" b="1" i="0" u="none" strike="noStrike" kern="1200" baseline="0" dirty="0">
                <a:solidFill>
                  <a:schemeClr val="tx1"/>
                </a:solidFill>
                <a:effectLst/>
                <a:latin typeface="Segoe UI Light" pitchFamily="34" charset="0"/>
                <a:ea typeface="+mn-ea"/>
                <a:cs typeface="+mn-cs"/>
              </a:rPr>
              <a:t> Text: </a:t>
            </a:r>
            <a:r>
              <a:rPr lang="es-ES" sz="1200" b="0" i="0" u="none" strike="noStrike" kern="1200" baseline="0" dirty="0">
                <a:solidFill>
                  <a:schemeClr val="tx1"/>
                </a:solidFill>
                <a:effectLst/>
                <a:latin typeface="Segoe UI Light" pitchFamily="34" charset="0"/>
                <a:ea typeface="+mn-ea"/>
                <a:cs typeface="+mn-cs"/>
              </a:rPr>
              <a:t>Detección de idioma automática | </a:t>
            </a:r>
            <a:r>
              <a:rPr lang="es-ES" sz="1200" b="1" i="0" u="none" strike="noStrike" kern="1200" baseline="0" dirty="0">
                <a:solidFill>
                  <a:schemeClr val="tx1"/>
                </a:solidFill>
                <a:effectLst/>
                <a:latin typeface="Segoe UI Light" pitchFamily="34" charset="0"/>
                <a:ea typeface="+mn-ea"/>
                <a:cs typeface="+mn-cs"/>
              </a:rPr>
              <a:t>Funcionalidad de contenedores </a:t>
            </a:r>
            <a:r>
              <a:rPr lang="es-ES" sz="1200" b="0" i="0" u="none" strike="noStrike" kern="1200" baseline="0" dirty="0">
                <a:solidFill>
                  <a:schemeClr val="tx1"/>
                </a:solidFill>
                <a:effectLst/>
                <a:latin typeface="Segoe UI Light" pitchFamily="34" charset="0"/>
                <a:ea typeface="+mn-ea"/>
                <a:cs typeface="+mn-cs"/>
              </a:rPr>
              <a:t>Traducción de texto automatizada y Traducción personalizable</a:t>
            </a:r>
            <a:endParaRPr lang="en-US" sz="1200" b="0" i="0" u="none" strike="noStrike" kern="1200" baseline="0" dirty="0">
              <a:solidFill>
                <a:schemeClr val="tx1"/>
              </a:solidFill>
              <a:effectLst/>
              <a:latin typeface="Segoe UI Light" pitchFamily="34" charset="0"/>
              <a:ea typeface="+mn-ea"/>
              <a:cs typeface="+mn-cs"/>
            </a:endParaRPr>
          </a:p>
          <a:p>
            <a:endParaRPr lang="en-US" sz="1200" b="0" i="0" u="none" strike="noStrike"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i="0" u="none" strike="noStrike" kern="1200" baseline="0" dirty="0">
                <a:solidFill>
                  <a:schemeClr val="tx1"/>
                </a:solidFill>
                <a:effectLst/>
                <a:latin typeface="Segoe UI Light" pitchFamily="34" charset="0"/>
                <a:ea typeface="+mn-ea"/>
                <a:cs typeface="+mn-cs"/>
              </a:rPr>
              <a:t>Content Moderator: </a:t>
            </a:r>
            <a:r>
              <a:rPr lang="en-US" sz="1200" b="0" i="0" u="none" strike="noStrike" kern="1200" baseline="0" dirty="0" err="1">
                <a:solidFill>
                  <a:schemeClr val="tx1"/>
                </a:solidFill>
                <a:effectLst/>
                <a:latin typeface="Segoe UI Light" pitchFamily="34" charset="0"/>
                <a:ea typeface="+mn-ea"/>
                <a:cs typeface="+mn-cs"/>
              </a:rPr>
              <a:t>moderar</a:t>
            </a:r>
            <a:r>
              <a:rPr lang="en-US" sz="1200" b="0" i="0" u="none" strike="noStrike" kern="1200" baseline="0" dirty="0">
                <a:solidFill>
                  <a:schemeClr val="tx1"/>
                </a:solidFill>
                <a:effectLst/>
                <a:latin typeface="Segoe UI Light" pitchFamily="34" charset="0"/>
                <a:ea typeface="+mn-ea"/>
                <a:cs typeface="+mn-cs"/>
              </a:rPr>
              <a:t> los </a:t>
            </a:r>
            <a:r>
              <a:rPr lang="en-US" sz="1200" b="0" i="0" u="none" strike="noStrike" kern="1200" baseline="0" dirty="0" err="1">
                <a:solidFill>
                  <a:schemeClr val="tx1"/>
                </a:solidFill>
                <a:effectLst/>
                <a:latin typeface="Segoe UI Light" pitchFamily="34" charset="0"/>
                <a:ea typeface="+mn-ea"/>
                <a:cs typeface="+mn-cs"/>
              </a:rPr>
              <a:t>ontenidos</a:t>
            </a:r>
            <a:r>
              <a:rPr lang="en-US" sz="1200" b="0" i="0" u="none" strike="noStrike" kern="1200" baseline="0" dirty="0">
                <a:solidFill>
                  <a:schemeClr val="tx1"/>
                </a:solidFill>
                <a:effectLst/>
                <a:latin typeface="Segoe UI Light" pitchFamily="34" charset="0"/>
                <a:ea typeface="+mn-ea"/>
                <a:cs typeface="+mn-cs"/>
              </a:rPr>
              <a:t> del </a:t>
            </a:r>
            <a:r>
              <a:rPr lang="en-US" sz="1200" b="0" i="0" u="none" strike="noStrike" kern="1200" baseline="0" dirty="0" err="1">
                <a:solidFill>
                  <a:schemeClr val="tx1"/>
                </a:solidFill>
                <a:effectLst/>
                <a:latin typeface="Segoe UI Light" pitchFamily="34" charset="0"/>
                <a:ea typeface="+mn-ea"/>
                <a:cs typeface="+mn-cs"/>
              </a:rPr>
              <a:t>texto</a:t>
            </a:r>
            <a:r>
              <a:rPr lang="en-US" sz="1200" b="0" i="0" u="none" strike="noStrike" kern="1200" baseline="0" dirty="0">
                <a:solidFill>
                  <a:schemeClr val="tx1"/>
                </a:solidFill>
                <a:effectLst/>
                <a:latin typeface="Segoe UI Light" pitchFamily="34" charset="0"/>
                <a:ea typeface="+mn-ea"/>
                <a:cs typeface="+mn-cs"/>
              </a:rPr>
              <a:t>.</a:t>
            </a:r>
            <a:endParaRPr lang="en-US" b="0"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b="1" i="0" u="none" strike="noStrike"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i="0" u="none" strike="noStrike" kern="1200" dirty="0">
                <a:solidFill>
                  <a:schemeClr val="tx1"/>
                </a:solidFill>
                <a:effectLst/>
                <a:latin typeface="Segoe UI Light" pitchFamily="34" charset="0"/>
                <a:ea typeface="+mn-ea"/>
                <a:cs typeface="+mn-cs"/>
              </a:rPr>
              <a:t>Language Understanding </a:t>
            </a:r>
            <a:r>
              <a:rPr lang="es-ES" sz="1200" b="0" i="0" u="none" strike="noStrike" kern="1200" dirty="0">
                <a:solidFill>
                  <a:schemeClr val="tx1"/>
                </a:solidFill>
                <a:effectLst/>
                <a:latin typeface="Segoe UI Light" pitchFamily="34" charset="0"/>
                <a:ea typeface="+mn-ea"/>
                <a:cs typeface="+mn-cs"/>
              </a:rPr>
              <a:t>permite a los desarrolladores crear un modelo que entienda el lenguaje natural y los comandos adaptados a su aplicación. Ejemplo: puede decir "bajar el termostato en la sala de estar", enviarlo a un modelo LUIS y, en lugar de devolver el texto que representa lo que se dijo, LUIS regresará: la acción es "rechazar", la ubicación es "sala de estar" y el objetivo es "termostato". LUIS permite que los desarrolladores desarrollen de forma iterativa estos modelos y tomen entradas de texto o texto y devuelvan una representación estructurada de lo que dijo la persona.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Text Analytics: </a:t>
            </a:r>
            <a:r>
              <a:rPr lang="en-US" dirty="0"/>
              <a:t>At</a:t>
            </a:r>
            <a:r>
              <a:rPr lang="en-US" baseline="0" dirty="0"/>
              <a:t> the time of publication, this data was not available.  Please email Rebecca Duffy, reduffy@microsoft.com, if you would like more information.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E5E5474-0B35-41C3-A7B6-9B60EF36B1D8}" type="slidenum">
              <a:rPr lang="en-US" smtClean="0"/>
              <a:t>9</a:t>
            </a:fld>
            <a:endParaRPr lang="en-US"/>
          </a:p>
        </p:txBody>
      </p:sp>
    </p:spTree>
    <p:extLst>
      <p:ext uri="{BB962C8B-B14F-4D97-AF65-F5344CB8AC3E}">
        <p14:creationId xmlns:p14="http://schemas.microsoft.com/office/powerpoint/2010/main" val="2420541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7.vml"/><Relationship Id="rId6" Type="http://schemas.openxmlformats.org/officeDocument/2006/relationships/image" Target="../media/image5.emf"/><Relationship Id="rId5" Type="http://schemas.openxmlformats.org/officeDocument/2006/relationships/oleObject" Target="../embeddings/oleObject14.bin"/><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vmlDrawing" Target="../drawings/vmlDrawing9.vml"/><Relationship Id="rId4" Type="http://schemas.openxmlformats.org/officeDocument/2006/relationships/image" Target="../media/image7.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vmlDrawing" Target="../drawings/vmlDrawing10.vml"/><Relationship Id="rId4" Type="http://schemas.openxmlformats.org/officeDocument/2006/relationships/image" Target="../media/image3.emf"/></Relationships>
</file>

<file path=ppt/slideLayouts/_rels/slideLayout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slideMaster" Target="../slideMasters/slideMaster2.xml"/><Relationship Id="rId7" Type="http://schemas.openxmlformats.org/officeDocument/2006/relationships/image" Target="../media/image9.emf"/><Relationship Id="rId2" Type="http://schemas.openxmlformats.org/officeDocument/2006/relationships/tags" Target="../tags/tag1.xml"/><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0.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31E24"/>
        </a:solidFill>
        <a:effectLst/>
      </p:bgPr>
    </p:bg>
    <p:spTree>
      <p:nvGrpSpPr>
        <p:cNvPr id="1" name=""/>
        <p:cNvGrpSpPr/>
        <p:nvPr/>
      </p:nvGrpSpPr>
      <p:grpSpPr>
        <a:xfrm>
          <a:off x="0" y="0"/>
          <a:ext cx="0" cy="0"/>
          <a:chOff x="0" y="0"/>
          <a:chExt cx="0" cy="0"/>
        </a:xfrm>
      </p:grpSpPr>
      <p:graphicFrame>
        <p:nvGraphicFramePr>
          <p:cNvPr id="11" name="Objeto 10">
            <a:extLst>
              <a:ext uri="{FF2B5EF4-FFF2-40B4-BE49-F238E27FC236}">
                <a16:creationId xmlns:a16="http://schemas.microsoft.com/office/drawing/2014/main" id="{5FAB9ABD-8290-4F93-95C2-FB605234A60C}"/>
              </a:ext>
            </a:extLst>
          </p:cNvPr>
          <p:cNvGraphicFramePr>
            <a:graphicFrameLocks noChangeAspect="1"/>
          </p:cNvGraphicFramePr>
          <p:nvPr userDrawn="1">
            <p:extLst>
              <p:ext uri="{D42A27DB-BD31-4B8C-83A1-F6EECF244321}">
                <p14:modId xmlns:p14="http://schemas.microsoft.com/office/powerpoint/2010/main" val="1191832745"/>
              </p:ext>
            </p:extLst>
          </p:nvPr>
        </p:nvGraphicFramePr>
        <p:xfrm>
          <a:off x="2379218" y="-175953"/>
          <a:ext cx="3838328" cy="7209905"/>
        </p:xfrm>
        <a:graphic>
          <a:graphicData uri="http://schemas.openxmlformats.org/presentationml/2006/ole">
            <mc:AlternateContent xmlns:mc="http://schemas.openxmlformats.org/markup-compatibility/2006">
              <mc:Choice xmlns:v="urn:schemas-microsoft-com:vml" Requires="v">
                <p:oleObj spid="_x0000_s2244" name="CorelDRAW" r:id="rId3" imgW="2219169" imgH="4169404" progId="CorelDraw.Graphic.20">
                  <p:embed/>
                </p:oleObj>
              </mc:Choice>
              <mc:Fallback>
                <p:oleObj name="CorelDRAW" r:id="rId3" imgW="2219169" imgH="4169404" progId="CorelDraw.Graphic.20">
                  <p:embed/>
                  <p:pic>
                    <p:nvPicPr>
                      <p:cNvPr id="11" name="Objeto 10">
                        <a:extLst>
                          <a:ext uri="{FF2B5EF4-FFF2-40B4-BE49-F238E27FC236}">
                            <a16:creationId xmlns:a16="http://schemas.microsoft.com/office/drawing/2014/main" id="{5FAB9ABD-8290-4F93-95C2-FB605234A60C}"/>
                          </a:ext>
                        </a:extLst>
                      </p:cNvPr>
                      <p:cNvPicPr/>
                      <p:nvPr/>
                    </p:nvPicPr>
                    <p:blipFill>
                      <a:blip r:embed="rId4"/>
                      <a:stretch>
                        <a:fillRect/>
                      </a:stretch>
                    </p:blipFill>
                    <p:spPr>
                      <a:xfrm>
                        <a:off x="2379218" y="-175953"/>
                        <a:ext cx="3838328" cy="720990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6" name="Objeto 5">
            <a:extLst>
              <a:ext uri="{FF2B5EF4-FFF2-40B4-BE49-F238E27FC236}">
                <a16:creationId xmlns:a16="http://schemas.microsoft.com/office/drawing/2014/main" id="{2ECEB50B-3EBC-4636-9935-6BC97F81DEAC}"/>
              </a:ext>
            </a:extLst>
          </p:cNvPr>
          <p:cNvGraphicFramePr>
            <a:graphicFrameLocks noChangeAspect="1"/>
          </p:cNvGraphicFramePr>
          <p:nvPr userDrawn="1">
            <p:extLst>
              <p:ext uri="{D42A27DB-BD31-4B8C-83A1-F6EECF244321}">
                <p14:modId xmlns:p14="http://schemas.microsoft.com/office/powerpoint/2010/main" val="491272283"/>
              </p:ext>
            </p:extLst>
          </p:nvPr>
        </p:nvGraphicFramePr>
        <p:xfrm>
          <a:off x="6217546" y="1086558"/>
          <a:ext cx="4461616" cy="2249931"/>
        </p:xfrm>
        <a:graphic>
          <a:graphicData uri="http://schemas.openxmlformats.org/presentationml/2006/ole">
            <mc:AlternateContent xmlns:mc="http://schemas.openxmlformats.org/markup-compatibility/2006">
              <mc:Choice xmlns:v="urn:schemas-microsoft-com:vml" Requires="v">
                <p:oleObj spid="_x0000_s2245" name="CorelDRAW" r:id="rId5" imgW="6481784" imgH="3269413" progId="CorelDraw.Graphic.20">
                  <p:embed/>
                </p:oleObj>
              </mc:Choice>
              <mc:Fallback>
                <p:oleObj name="CorelDRAW" r:id="rId5" imgW="6481784" imgH="3269413" progId="CorelDraw.Graphic.20">
                  <p:embed/>
                  <p:pic>
                    <p:nvPicPr>
                      <p:cNvPr id="6" name="Objeto 5">
                        <a:extLst>
                          <a:ext uri="{FF2B5EF4-FFF2-40B4-BE49-F238E27FC236}">
                            <a16:creationId xmlns:a16="http://schemas.microsoft.com/office/drawing/2014/main" id="{2ECEB50B-3EBC-4636-9935-6BC97F81DEAC}"/>
                          </a:ext>
                        </a:extLst>
                      </p:cNvPr>
                      <p:cNvPicPr/>
                      <p:nvPr/>
                    </p:nvPicPr>
                    <p:blipFill>
                      <a:blip r:embed="rId6"/>
                      <a:stretch>
                        <a:fillRect/>
                      </a:stretch>
                    </p:blipFill>
                    <p:spPr>
                      <a:xfrm>
                        <a:off x="6217546" y="1086558"/>
                        <a:ext cx="4461616" cy="2249931"/>
                      </a:xfrm>
                      <a:prstGeom prst="rect">
                        <a:avLst/>
                      </a:prstGeom>
                    </p:spPr>
                  </p:pic>
                </p:oleObj>
              </mc:Fallback>
            </mc:AlternateContent>
          </a:graphicData>
        </a:graphic>
      </p:graphicFrame>
    </p:spTree>
    <p:extLst>
      <p:ext uri="{BB962C8B-B14F-4D97-AF65-F5344CB8AC3E}">
        <p14:creationId xmlns:p14="http://schemas.microsoft.com/office/powerpoint/2010/main" val="11149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0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4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95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FF0000"/>
        </a:solidFill>
        <a:effectLst/>
      </p:bgPr>
    </p:bg>
    <p:spTree>
      <p:nvGrpSpPr>
        <p:cNvPr id="1" name=""/>
        <p:cNvGrpSpPr/>
        <p:nvPr/>
      </p:nvGrpSpPr>
      <p:grpSpPr>
        <a:xfrm>
          <a:off x="0" y="0"/>
          <a:ext cx="0" cy="0"/>
          <a:chOff x="0" y="0"/>
          <a:chExt cx="0" cy="0"/>
        </a:xfrm>
      </p:grpSpPr>
      <p:graphicFrame>
        <p:nvGraphicFramePr>
          <p:cNvPr id="6" name="Objeto 5">
            <a:extLst>
              <a:ext uri="{FF2B5EF4-FFF2-40B4-BE49-F238E27FC236}">
                <a16:creationId xmlns:a16="http://schemas.microsoft.com/office/drawing/2014/main" id="{10BE6C78-1813-4DA5-879D-2E1B3368B049}"/>
              </a:ext>
            </a:extLst>
          </p:cNvPr>
          <p:cNvGraphicFramePr>
            <a:graphicFrameLocks noChangeAspect="1"/>
          </p:cNvGraphicFramePr>
          <p:nvPr userDrawn="1">
            <p:extLst>
              <p:ext uri="{D42A27DB-BD31-4B8C-83A1-F6EECF244321}">
                <p14:modId xmlns:p14="http://schemas.microsoft.com/office/powerpoint/2010/main" val="588885886"/>
              </p:ext>
            </p:extLst>
          </p:nvPr>
        </p:nvGraphicFramePr>
        <p:xfrm>
          <a:off x="3790194" y="2347333"/>
          <a:ext cx="3961317" cy="2985893"/>
        </p:xfrm>
        <a:graphic>
          <a:graphicData uri="http://schemas.openxmlformats.org/presentationml/2006/ole">
            <mc:AlternateContent xmlns:mc="http://schemas.openxmlformats.org/markup-compatibility/2006">
              <mc:Choice xmlns:v="urn:schemas-microsoft-com:vml" Requires="v">
                <p:oleObj spid="_x0000_s4195" name="CorelDRAW" r:id="rId3" imgW="2636328" imgH="1987682" progId="CorelDraw.Graphic.20">
                  <p:embed/>
                </p:oleObj>
              </mc:Choice>
              <mc:Fallback>
                <p:oleObj name="CorelDRAW" r:id="rId3" imgW="2636328" imgH="1987682" progId="CorelDraw.Graphic.20">
                  <p:embed/>
                  <p:pic>
                    <p:nvPicPr>
                      <p:cNvPr id="6" name="Objeto 5">
                        <a:extLst>
                          <a:ext uri="{FF2B5EF4-FFF2-40B4-BE49-F238E27FC236}">
                            <a16:creationId xmlns:a16="http://schemas.microsoft.com/office/drawing/2014/main" id="{10BE6C78-1813-4DA5-879D-2E1B3368B049}"/>
                          </a:ext>
                        </a:extLst>
                      </p:cNvPr>
                      <p:cNvPicPr/>
                      <p:nvPr/>
                    </p:nvPicPr>
                    <p:blipFill>
                      <a:blip r:embed="rId4"/>
                      <a:stretch>
                        <a:fillRect/>
                      </a:stretch>
                    </p:blipFill>
                    <p:spPr>
                      <a:xfrm>
                        <a:off x="3790194" y="2347333"/>
                        <a:ext cx="3961317" cy="2985893"/>
                      </a:xfrm>
                      <a:prstGeom prst="rect">
                        <a:avLst/>
                      </a:prstGeom>
                    </p:spPr>
                  </p:pic>
                </p:oleObj>
              </mc:Fallback>
            </mc:AlternateContent>
          </a:graphicData>
        </a:graphic>
      </p:graphicFrame>
    </p:spTree>
    <p:extLst>
      <p:ext uri="{BB962C8B-B14F-4D97-AF65-F5344CB8AC3E}">
        <p14:creationId xmlns:p14="http://schemas.microsoft.com/office/powerpoint/2010/main" val="281662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chemeClr val="accent1">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s-ES" dirty="0"/>
              <a:t>Se lo que hiciste el verano pasado, y ayer, y esta mañana!</a:t>
            </a:r>
            <a:endParaRPr lang="en-US" dirty="0"/>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Javier </a:t>
            </a:r>
            <a:r>
              <a:rPr lang="es-ES" dirty="0" err="1"/>
              <a:t>Menendez</a:t>
            </a:r>
            <a:r>
              <a:rPr lang="es-ES" dirty="0"/>
              <a:t> </a:t>
            </a:r>
            <a:r>
              <a:rPr lang="es-ES" dirty="0" err="1"/>
              <a:t>Pallo</a:t>
            </a:r>
            <a:r>
              <a:rPr lang="es-ES" dirty="0"/>
              <a:t> &amp; Roberto Tejero</a:t>
            </a:r>
            <a:endParaRPr lang="en-US" dirty="0"/>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dirty="0"/>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@cmendibl3</a:t>
            </a:r>
          </a:p>
        </p:txBody>
      </p:sp>
    </p:spTree>
    <p:extLst>
      <p:ext uri="{BB962C8B-B14F-4D97-AF65-F5344CB8AC3E}">
        <p14:creationId xmlns:p14="http://schemas.microsoft.com/office/powerpoint/2010/main" val="13124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42"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75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0751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21138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304544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75212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74476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1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ssion eval slid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
        <p:nvSpPr>
          <p:cNvPr id="19" name="Title 1">
            <a:extLst>
              <a:ext uri="{FF2B5EF4-FFF2-40B4-BE49-F238E27FC236}">
                <a16:creationId xmlns:a16="http://schemas.microsoft.com/office/drawing/2014/main" id="{9B02249C-E433-4E5F-AE58-2E27B5533157}"/>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s-ES" dirty="0"/>
              <a:t>Se lo que hiciste el verano pasado, y ayer, y esta mañana!</a:t>
            </a:r>
            <a:endParaRPr lang="en-US" dirty="0"/>
          </a:p>
        </p:txBody>
      </p:sp>
      <p:sp>
        <p:nvSpPr>
          <p:cNvPr id="20" name="Subtitle 2">
            <a:extLst>
              <a:ext uri="{FF2B5EF4-FFF2-40B4-BE49-F238E27FC236}">
                <a16:creationId xmlns:a16="http://schemas.microsoft.com/office/drawing/2014/main" id="{1ADBBF59-1997-4C3A-AFBA-4B736903D929}"/>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Javier </a:t>
            </a:r>
            <a:r>
              <a:rPr lang="es-ES" dirty="0" err="1"/>
              <a:t>Menendez</a:t>
            </a:r>
            <a:r>
              <a:rPr lang="es-ES" dirty="0"/>
              <a:t> </a:t>
            </a:r>
            <a:r>
              <a:rPr lang="es-ES" dirty="0" err="1"/>
              <a:t>Pallo</a:t>
            </a:r>
            <a:r>
              <a:rPr lang="es-ES" dirty="0"/>
              <a:t> &amp; Roberto Tejero</a:t>
            </a:r>
            <a:endParaRPr lang="en-US" dirty="0"/>
          </a:p>
        </p:txBody>
      </p:sp>
      <p:graphicFrame>
        <p:nvGraphicFramePr>
          <p:cNvPr id="21" name="Objeto 16">
            <a:extLst>
              <a:ext uri="{FF2B5EF4-FFF2-40B4-BE49-F238E27FC236}">
                <a16:creationId xmlns:a16="http://schemas.microsoft.com/office/drawing/2014/main" id="{BA2562A3-A619-495C-801B-E6F77513F9CF}"/>
              </a:ext>
            </a:extLst>
          </p:cNvPr>
          <p:cNvGraphicFramePr>
            <a:graphicFrameLocks noChangeAspect="1"/>
          </p:cNvGraphicFramePr>
          <p:nvPr userDrawn="1">
            <p:extLst>
              <p:ext uri="{D42A27DB-BD31-4B8C-83A1-F6EECF244321}">
                <p14:modId xmlns:p14="http://schemas.microsoft.com/office/powerpoint/2010/main" val="3561285224"/>
              </p:ext>
            </p:extLst>
          </p:nvPr>
        </p:nvGraphicFramePr>
        <p:xfrm>
          <a:off x="455118" y="6075711"/>
          <a:ext cx="668698" cy="470830"/>
        </p:xfrm>
        <a:graphic>
          <a:graphicData uri="http://schemas.openxmlformats.org/presentationml/2006/ole">
            <mc:AlternateContent xmlns:mc="http://schemas.openxmlformats.org/markup-compatibility/2006">
              <mc:Choice xmlns:v="urn:schemas-microsoft-com:vml" Requires="v">
                <p:oleObj spid="_x0000_s15375" name="CorelDRAW" r:id="rId3" imgW="1781079" imgH="1253454" progId="CorelDraw.Graphic.20">
                  <p:embed/>
                </p:oleObj>
              </mc:Choice>
              <mc:Fallback>
                <p:oleObj name="CorelDRAW" r:id="rId3" imgW="1781079" imgH="1253454" progId="CorelDraw.Graphic.20">
                  <p:embed/>
                  <p:pic>
                    <p:nvPicPr>
                      <p:cNvPr id="17" name="Objeto 16">
                        <a:extLst>
                          <a:ext uri="{FF2B5EF4-FFF2-40B4-BE49-F238E27FC236}">
                            <a16:creationId xmlns:a16="http://schemas.microsoft.com/office/drawing/2014/main" id="{179A2230-63B1-424B-9AE4-E6AAD1CB7F3F}"/>
                          </a:ext>
                        </a:extLst>
                      </p:cNvPr>
                      <p:cNvPicPr/>
                      <p:nvPr/>
                    </p:nvPicPr>
                    <p:blipFill>
                      <a:blip r:embed="rId4"/>
                      <a:stretch>
                        <a:fillRect/>
                      </a:stretch>
                    </p:blipFill>
                    <p:spPr>
                      <a:xfrm>
                        <a:off x="455118" y="6075711"/>
                        <a:ext cx="668698" cy="470830"/>
                      </a:xfrm>
                      <a:prstGeom prst="rect">
                        <a:avLst/>
                      </a:prstGeom>
                    </p:spPr>
                  </p:pic>
                </p:oleObj>
              </mc:Fallback>
            </mc:AlternateContent>
          </a:graphicData>
        </a:graphic>
      </p:graphicFrame>
    </p:spTree>
    <p:extLst>
      <p:ext uri="{BB962C8B-B14F-4D97-AF65-F5344CB8AC3E}">
        <p14:creationId xmlns:p14="http://schemas.microsoft.com/office/powerpoint/2010/main" val="98028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42" presetClass="entr" presetSubtype="0" fill="hold" grpId="0" nodeType="withEffect">
                                  <p:stCondLst>
                                    <p:cond delay="15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anim calcmode="lin" valueType="num">
                                      <p:cBhvr>
                                        <p:cTn id="23" dur="750" fill="hold"/>
                                        <p:tgtEl>
                                          <p:spTgt spid="19"/>
                                        </p:tgtEl>
                                        <p:attrNameLst>
                                          <p:attrName>ppt_x</p:attrName>
                                        </p:attrNameLst>
                                      </p:cBhvr>
                                      <p:tavLst>
                                        <p:tav tm="0">
                                          <p:val>
                                            <p:strVal val="#ppt_x"/>
                                          </p:val>
                                        </p:tav>
                                        <p:tav tm="100000">
                                          <p:val>
                                            <p:strVal val="#ppt_x"/>
                                          </p:val>
                                        </p:tav>
                                      </p:tavLst>
                                    </p:anim>
                                    <p:anim calcmode="lin" valueType="num">
                                      <p:cBhvr>
                                        <p:cTn id="24" dur="750" fill="hold"/>
                                        <p:tgtEl>
                                          <p:spTgt spid="19"/>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175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fade">
                                      <p:cBhvr>
                                        <p:cTn id="2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9" grpId="0"/>
      <p:bldP spid="20" grpId="0" build="p">
        <p:tmplLst>
          <p:tmpl lvl="1">
            <p:tnLst>
              <p:par>
                <p:cTn presetID="10" presetClass="entr" presetSubtype="0" fill="hold" nodeType="withEffect">
                  <p:stCondLst>
                    <p:cond delay="1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31E24"/>
        </a:solidFill>
        <a:effectLst/>
      </p:bgPr>
    </p:bg>
    <p:spTree>
      <p:nvGrpSpPr>
        <p:cNvPr id="1" name=""/>
        <p:cNvGrpSpPr/>
        <p:nvPr/>
      </p:nvGrpSpPr>
      <p:grpSpPr>
        <a:xfrm>
          <a:off x="0" y="0"/>
          <a:ext cx="0" cy="0"/>
          <a:chOff x="0" y="0"/>
          <a:chExt cx="0" cy="0"/>
        </a:xfrm>
      </p:grpSpPr>
      <p:graphicFrame>
        <p:nvGraphicFramePr>
          <p:cNvPr id="11" name="Objeto 10">
            <a:extLst>
              <a:ext uri="{FF2B5EF4-FFF2-40B4-BE49-F238E27FC236}">
                <a16:creationId xmlns:a16="http://schemas.microsoft.com/office/drawing/2014/main" id="{5FAB9ABD-8290-4F93-95C2-FB605234A60C}"/>
              </a:ext>
            </a:extLst>
          </p:cNvPr>
          <p:cNvGraphicFramePr>
            <a:graphicFrameLocks noChangeAspect="1"/>
          </p:cNvGraphicFramePr>
          <p:nvPr userDrawn="1">
            <p:extLst/>
          </p:nvPr>
        </p:nvGraphicFramePr>
        <p:xfrm>
          <a:off x="2379218" y="-175953"/>
          <a:ext cx="3838328" cy="7209905"/>
        </p:xfrm>
        <a:graphic>
          <a:graphicData uri="http://schemas.openxmlformats.org/presentationml/2006/ole">
            <mc:AlternateContent xmlns:mc="http://schemas.openxmlformats.org/markup-compatibility/2006">
              <mc:Choice xmlns:v="urn:schemas-microsoft-com:vml" Requires="v">
                <p:oleObj spid="_x0000_s9340" name="CorelDRAW" r:id="rId3" imgW="2219169" imgH="4169404" progId="CorelDraw.Graphic.20">
                  <p:embed/>
                </p:oleObj>
              </mc:Choice>
              <mc:Fallback>
                <p:oleObj name="CorelDRAW" r:id="rId3" imgW="2219169" imgH="4169404" progId="CorelDraw.Graphic.20">
                  <p:embed/>
                  <p:pic>
                    <p:nvPicPr>
                      <p:cNvPr id="11" name="Objeto 10">
                        <a:extLst>
                          <a:ext uri="{FF2B5EF4-FFF2-40B4-BE49-F238E27FC236}">
                            <a16:creationId xmlns:a16="http://schemas.microsoft.com/office/drawing/2014/main" id="{5FAB9ABD-8290-4F93-95C2-FB605234A60C}"/>
                          </a:ext>
                        </a:extLst>
                      </p:cNvPr>
                      <p:cNvPicPr/>
                      <p:nvPr/>
                    </p:nvPicPr>
                    <p:blipFill>
                      <a:blip r:embed="rId4"/>
                      <a:stretch>
                        <a:fillRect/>
                      </a:stretch>
                    </p:blipFill>
                    <p:spPr>
                      <a:xfrm>
                        <a:off x="2379218" y="-175953"/>
                        <a:ext cx="3838328" cy="720990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6" name="Objeto 5">
            <a:extLst>
              <a:ext uri="{FF2B5EF4-FFF2-40B4-BE49-F238E27FC236}">
                <a16:creationId xmlns:a16="http://schemas.microsoft.com/office/drawing/2014/main" id="{2ECEB50B-3EBC-4636-9935-6BC97F81DEAC}"/>
              </a:ext>
            </a:extLst>
          </p:cNvPr>
          <p:cNvGraphicFramePr>
            <a:graphicFrameLocks noChangeAspect="1"/>
          </p:cNvGraphicFramePr>
          <p:nvPr userDrawn="1">
            <p:extLst/>
          </p:nvPr>
        </p:nvGraphicFramePr>
        <p:xfrm>
          <a:off x="6217546" y="1086558"/>
          <a:ext cx="4461616" cy="2249931"/>
        </p:xfrm>
        <a:graphic>
          <a:graphicData uri="http://schemas.openxmlformats.org/presentationml/2006/ole">
            <mc:AlternateContent xmlns:mc="http://schemas.openxmlformats.org/markup-compatibility/2006">
              <mc:Choice xmlns:v="urn:schemas-microsoft-com:vml" Requires="v">
                <p:oleObj spid="_x0000_s9341" name="CorelDRAW" r:id="rId5" imgW="6481784" imgH="3269413" progId="CorelDraw.Graphic.20">
                  <p:embed/>
                </p:oleObj>
              </mc:Choice>
              <mc:Fallback>
                <p:oleObj name="CorelDRAW" r:id="rId5" imgW="6481784" imgH="3269413" progId="CorelDraw.Graphic.20">
                  <p:embed/>
                  <p:pic>
                    <p:nvPicPr>
                      <p:cNvPr id="6" name="Objeto 5">
                        <a:extLst>
                          <a:ext uri="{FF2B5EF4-FFF2-40B4-BE49-F238E27FC236}">
                            <a16:creationId xmlns:a16="http://schemas.microsoft.com/office/drawing/2014/main" id="{2ECEB50B-3EBC-4636-9935-6BC97F81DEAC}"/>
                          </a:ext>
                        </a:extLst>
                      </p:cNvPr>
                      <p:cNvPicPr/>
                      <p:nvPr/>
                    </p:nvPicPr>
                    <p:blipFill>
                      <a:blip r:embed="rId6"/>
                      <a:stretch>
                        <a:fillRect/>
                      </a:stretch>
                    </p:blipFill>
                    <p:spPr>
                      <a:xfrm>
                        <a:off x="6217546" y="1086558"/>
                        <a:ext cx="4461616" cy="2249931"/>
                      </a:xfrm>
                      <a:prstGeom prst="rect">
                        <a:avLst/>
                      </a:prstGeom>
                    </p:spPr>
                  </p:pic>
                </p:oleObj>
              </mc:Fallback>
            </mc:AlternateContent>
          </a:graphicData>
        </a:graphic>
      </p:graphicFrame>
    </p:spTree>
    <p:extLst>
      <p:ext uri="{BB962C8B-B14F-4D97-AF65-F5344CB8AC3E}">
        <p14:creationId xmlns:p14="http://schemas.microsoft.com/office/powerpoint/2010/main" val="355534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76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graphicFrame>
        <p:nvGraphicFramePr>
          <p:cNvPr id="14" name="Objeto 13">
            <a:extLst>
              <a:ext uri="{FF2B5EF4-FFF2-40B4-BE49-F238E27FC236}">
                <a16:creationId xmlns:a16="http://schemas.microsoft.com/office/drawing/2014/main" id="{3FB97464-FDA6-447C-A98D-90BB95ECF8EC}"/>
              </a:ext>
            </a:extLst>
          </p:cNvPr>
          <p:cNvGraphicFramePr>
            <a:graphicFrameLocks noChangeAspect="1"/>
          </p:cNvGraphicFramePr>
          <p:nvPr userDrawn="1">
            <p:extLst/>
          </p:nvPr>
        </p:nvGraphicFramePr>
        <p:xfrm>
          <a:off x="8050830" y="1007192"/>
          <a:ext cx="2408780" cy="4524644"/>
        </p:xfrm>
        <a:graphic>
          <a:graphicData uri="http://schemas.openxmlformats.org/presentationml/2006/ole">
            <mc:AlternateContent xmlns:mc="http://schemas.openxmlformats.org/markup-compatibility/2006">
              <mc:Choice xmlns:v="urn:schemas-microsoft-com:vml" Requires="v">
                <p:oleObj spid="_x0000_s10364" name="CorelDRAW" r:id="rId3" imgW="2219169" imgH="4169404" progId="CorelDraw.Graphic.20">
                  <p:embed/>
                </p:oleObj>
              </mc:Choice>
              <mc:Fallback>
                <p:oleObj name="CorelDRAW" r:id="rId3" imgW="2219169" imgH="4169404" progId="CorelDraw.Graphic.20">
                  <p:embed/>
                  <p:pic>
                    <p:nvPicPr>
                      <p:cNvPr id="14" name="Objeto 13">
                        <a:extLst>
                          <a:ext uri="{FF2B5EF4-FFF2-40B4-BE49-F238E27FC236}">
                            <a16:creationId xmlns:a16="http://schemas.microsoft.com/office/drawing/2014/main" id="{3FB97464-FDA6-447C-A98D-90BB95ECF8EC}"/>
                          </a:ext>
                        </a:extLst>
                      </p:cNvPr>
                      <p:cNvPicPr/>
                      <p:nvPr/>
                    </p:nvPicPr>
                    <p:blipFill>
                      <a:blip r:embed="rId4"/>
                      <a:stretch>
                        <a:fillRect/>
                      </a:stretch>
                    </p:blipFill>
                    <p:spPr>
                      <a:xfrm>
                        <a:off x="8050830" y="1007192"/>
                        <a:ext cx="2408780" cy="4524644"/>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CC0C175-8940-4537-BAE2-60E277AA62A9}"/>
              </a:ext>
            </a:extLst>
          </p:cNvPr>
          <p:cNvGraphicFramePr>
            <a:graphicFrameLocks noChangeAspect="1"/>
          </p:cNvGraphicFramePr>
          <p:nvPr userDrawn="1">
            <p:extLst/>
          </p:nvPr>
        </p:nvGraphicFramePr>
        <p:xfrm>
          <a:off x="10278463" y="2720192"/>
          <a:ext cx="1689656" cy="1189687"/>
        </p:xfrm>
        <a:graphic>
          <a:graphicData uri="http://schemas.openxmlformats.org/presentationml/2006/ole">
            <mc:AlternateContent xmlns:mc="http://schemas.openxmlformats.org/markup-compatibility/2006">
              <mc:Choice xmlns:v="urn:schemas-microsoft-com:vml" Requires="v">
                <p:oleObj spid="_x0000_s10365" name="CorelDRAW" r:id="rId5" imgW="1781079" imgH="1253454" progId="CorelDraw.Graphic.20">
                  <p:embed/>
                </p:oleObj>
              </mc:Choice>
              <mc:Fallback>
                <p:oleObj name="CorelDRAW" r:id="rId5" imgW="1781079" imgH="1253454" progId="CorelDraw.Graphic.20">
                  <p:embed/>
                  <p:pic>
                    <p:nvPicPr>
                      <p:cNvPr id="15" name="Objeto 14">
                        <a:extLst>
                          <a:ext uri="{FF2B5EF4-FFF2-40B4-BE49-F238E27FC236}">
                            <a16:creationId xmlns:a16="http://schemas.microsoft.com/office/drawing/2014/main" id="{BCC0C175-8940-4537-BAE2-60E277AA62A9}"/>
                          </a:ext>
                        </a:extLst>
                      </p:cNvPr>
                      <p:cNvPicPr/>
                      <p:nvPr/>
                    </p:nvPicPr>
                    <p:blipFill>
                      <a:blip r:embed="rId6"/>
                      <a:stretch>
                        <a:fillRect/>
                      </a:stretch>
                    </p:blipFill>
                    <p:spPr>
                      <a:xfrm>
                        <a:off x="10278463" y="2720192"/>
                        <a:ext cx="1689656" cy="1189687"/>
                      </a:xfrm>
                      <a:prstGeom prst="rect">
                        <a:avLst/>
                      </a:prstGeom>
                      <a:noFill/>
                    </p:spPr>
                  </p:pic>
                </p:oleObj>
              </mc:Fallback>
            </mc:AlternateContent>
          </a:graphicData>
        </a:graphic>
      </p:graphicFrame>
    </p:spTree>
    <p:extLst>
      <p:ext uri="{BB962C8B-B14F-4D97-AF65-F5344CB8AC3E}">
        <p14:creationId xmlns:p14="http://schemas.microsoft.com/office/powerpoint/2010/main" val="374113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26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211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174809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17455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40084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215510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graphicFrame>
        <p:nvGraphicFramePr>
          <p:cNvPr id="14" name="Objeto 13">
            <a:extLst>
              <a:ext uri="{FF2B5EF4-FFF2-40B4-BE49-F238E27FC236}">
                <a16:creationId xmlns:a16="http://schemas.microsoft.com/office/drawing/2014/main" id="{3FB97464-FDA6-447C-A98D-90BB95ECF8EC}"/>
              </a:ext>
            </a:extLst>
          </p:cNvPr>
          <p:cNvGraphicFramePr>
            <a:graphicFrameLocks noChangeAspect="1"/>
          </p:cNvGraphicFramePr>
          <p:nvPr userDrawn="1">
            <p:extLst>
              <p:ext uri="{D42A27DB-BD31-4B8C-83A1-F6EECF244321}">
                <p14:modId xmlns:p14="http://schemas.microsoft.com/office/powerpoint/2010/main" val="2066645007"/>
              </p:ext>
            </p:extLst>
          </p:nvPr>
        </p:nvGraphicFramePr>
        <p:xfrm>
          <a:off x="8050830" y="1007192"/>
          <a:ext cx="2408780" cy="4524644"/>
        </p:xfrm>
        <a:graphic>
          <a:graphicData uri="http://schemas.openxmlformats.org/presentationml/2006/ole">
            <mc:AlternateContent xmlns:mc="http://schemas.openxmlformats.org/markup-compatibility/2006">
              <mc:Choice xmlns:v="urn:schemas-microsoft-com:vml" Requires="v">
                <p:oleObj spid="_x0000_s3268" name="CorelDRAW" r:id="rId3" imgW="2219169" imgH="4169404" progId="CorelDraw.Graphic.20">
                  <p:embed/>
                </p:oleObj>
              </mc:Choice>
              <mc:Fallback>
                <p:oleObj name="CorelDRAW" r:id="rId3" imgW="2219169" imgH="4169404" progId="CorelDraw.Graphic.20">
                  <p:embed/>
                  <p:pic>
                    <p:nvPicPr>
                      <p:cNvPr id="14" name="Objeto 13">
                        <a:extLst>
                          <a:ext uri="{FF2B5EF4-FFF2-40B4-BE49-F238E27FC236}">
                            <a16:creationId xmlns:a16="http://schemas.microsoft.com/office/drawing/2014/main" id="{3FB97464-FDA6-447C-A98D-90BB95ECF8EC}"/>
                          </a:ext>
                        </a:extLst>
                      </p:cNvPr>
                      <p:cNvPicPr/>
                      <p:nvPr/>
                    </p:nvPicPr>
                    <p:blipFill>
                      <a:blip r:embed="rId4"/>
                      <a:stretch>
                        <a:fillRect/>
                      </a:stretch>
                    </p:blipFill>
                    <p:spPr>
                      <a:xfrm>
                        <a:off x="8050830" y="1007192"/>
                        <a:ext cx="2408780" cy="4524644"/>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CC0C175-8940-4537-BAE2-60E277AA62A9}"/>
              </a:ext>
            </a:extLst>
          </p:cNvPr>
          <p:cNvGraphicFramePr>
            <a:graphicFrameLocks noChangeAspect="1"/>
          </p:cNvGraphicFramePr>
          <p:nvPr userDrawn="1">
            <p:extLst>
              <p:ext uri="{D42A27DB-BD31-4B8C-83A1-F6EECF244321}">
                <p14:modId xmlns:p14="http://schemas.microsoft.com/office/powerpoint/2010/main" val="1346800378"/>
              </p:ext>
            </p:extLst>
          </p:nvPr>
        </p:nvGraphicFramePr>
        <p:xfrm>
          <a:off x="10278463" y="2720192"/>
          <a:ext cx="1689656" cy="1189687"/>
        </p:xfrm>
        <a:graphic>
          <a:graphicData uri="http://schemas.openxmlformats.org/presentationml/2006/ole">
            <mc:AlternateContent xmlns:mc="http://schemas.openxmlformats.org/markup-compatibility/2006">
              <mc:Choice xmlns:v="urn:schemas-microsoft-com:vml" Requires="v">
                <p:oleObj spid="_x0000_s3269" name="CorelDRAW" r:id="rId5" imgW="1781079" imgH="1253454" progId="CorelDraw.Graphic.20">
                  <p:embed/>
                </p:oleObj>
              </mc:Choice>
              <mc:Fallback>
                <p:oleObj name="CorelDRAW" r:id="rId5" imgW="1781079" imgH="1253454" progId="CorelDraw.Graphic.20">
                  <p:embed/>
                  <p:pic>
                    <p:nvPicPr>
                      <p:cNvPr id="15" name="Objeto 14">
                        <a:extLst>
                          <a:ext uri="{FF2B5EF4-FFF2-40B4-BE49-F238E27FC236}">
                            <a16:creationId xmlns:a16="http://schemas.microsoft.com/office/drawing/2014/main" id="{BCC0C175-8940-4537-BAE2-60E277AA62A9}"/>
                          </a:ext>
                        </a:extLst>
                      </p:cNvPr>
                      <p:cNvPicPr/>
                      <p:nvPr/>
                    </p:nvPicPr>
                    <p:blipFill>
                      <a:blip r:embed="rId6"/>
                      <a:stretch>
                        <a:fillRect/>
                      </a:stretch>
                    </p:blipFill>
                    <p:spPr>
                      <a:xfrm>
                        <a:off x="10278463" y="2720192"/>
                        <a:ext cx="1689656" cy="1189687"/>
                      </a:xfrm>
                      <a:prstGeom prst="rect">
                        <a:avLst/>
                      </a:prstGeom>
                      <a:noFill/>
                    </p:spPr>
                  </p:pic>
                </p:oleObj>
              </mc:Fallback>
            </mc:AlternateContent>
          </a:graphicData>
        </a:graphic>
      </p:graphicFrame>
    </p:spTree>
    <p:extLst>
      <p:ext uri="{BB962C8B-B14F-4D97-AF65-F5344CB8AC3E}">
        <p14:creationId xmlns:p14="http://schemas.microsoft.com/office/powerpoint/2010/main" val="2755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49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2333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FF0000"/>
        </a:solidFill>
        <a:effectLst/>
      </p:bgPr>
    </p:bg>
    <p:spTree>
      <p:nvGrpSpPr>
        <p:cNvPr id="1" name=""/>
        <p:cNvGrpSpPr/>
        <p:nvPr/>
      </p:nvGrpSpPr>
      <p:grpSpPr>
        <a:xfrm>
          <a:off x="0" y="0"/>
          <a:ext cx="0" cy="0"/>
          <a:chOff x="0" y="0"/>
          <a:chExt cx="0" cy="0"/>
        </a:xfrm>
      </p:grpSpPr>
      <p:graphicFrame>
        <p:nvGraphicFramePr>
          <p:cNvPr id="4" name="Objeto 3">
            <a:extLst>
              <a:ext uri="{FF2B5EF4-FFF2-40B4-BE49-F238E27FC236}">
                <a16:creationId xmlns:a16="http://schemas.microsoft.com/office/drawing/2014/main" id="{1E3FBB42-EB81-4577-BE60-FAB371608EFD}"/>
              </a:ext>
            </a:extLst>
          </p:cNvPr>
          <p:cNvGraphicFramePr>
            <a:graphicFrameLocks noChangeAspect="1"/>
          </p:cNvGraphicFramePr>
          <p:nvPr userDrawn="1">
            <p:extLst/>
          </p:nvPr>
        </p:nvGraphicFramePr>
        <p:xfrm>
          <a:off x="3682721" y="2313432"/>
          <a:ext cx="4160018" cy="3144775"/>
        </p:xfrm>
        <a:graphic>
          <a:graphicData uri="http://schemas.openxmlformats.org/presentationml/2006/ole">
            <mc:AlternateContent xmlns:mc="http://schemas.openxmlformats.org/markup-compatibility/2006">
              <mc:Choice xmlns:v="urn:schemas-microsoft-com:vml" Requires="v">
                <p:oleObj spid="_x0000_s11327" name="CorelDRAW" r:id="rId3" imgW="1600488" imgH="1210063" progId="CorelDraw.Graphic.20">
                  <p:embed/>
                </p:oleObj>
              </mc:Choice>
              <mc:Fallback>
                <p:oleObj name="CorelDRAW" r:id="rId3" imgW="1600488" imgH="1210063" progId="CorelDraw.Graphic.20">
                  <p:embed/>
                  <p:pic>
                    <p:nvPicPr>
                      <p:cNvPr id="4" name="Objeto 3">
                        <a:extLst>
                          <a:ext uri="{FF2B5EF4-FFF2-40B4-BE49-F238E27FC236}">
                            <a16:creationId xmlns:a16="http://schemas.microsoft.com/office/drawing/2014/main" id="{1E3FBB42-EB81-4577-BE60-FAB371608EFD}"/>
                          </a:ext>
                        </a:extLst>
                      </p:cNvPr>
                      <p:cNvPicPr/>
                      <p:nvPr/>
                    </p:nvPicPr>
                    <p:blipFill>
                      <a:blip r:embed="rId4"/>
                      <a:stretch>
                        <a:fillRect/>
                      </a:stretch>
                    </p:blipFill>
                    <p:spPr>
                      <a:xfrm>
                        <a:off x="3682721" y="2313432"/>
                        <a:ext cx="4160018" cy="3144775"/>
                      </a:xfrm>
                      <a:prstGeom prst="rect">
                        <a:avLst/>
                      </a:prstGeom>
                    </p:spPr>
                  </p:pic>
                </p:oleObj>
              </mc:Fallback>
            </mc:AlternateContent>
          </a:graphicData>
        </a:graphic>
      </p:graphicFrame>
    </p:spTree>
    <p:extLst>
      <p:ext uri="{BB962C8B-B14F-4D97-AF65-F5344CB8AC3E}">
        <p14:creationId xmlns:p14="http://schemas.microsoft.com/office/powerpoint/2010/main" val="172922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chemeClr val="accent1">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graphicFrame>
        <p:nvGraphicFramePr>
          <p:cNvPr id="17" name="Objeto 16">
            <a:extLst>
              <a:ext uri="{FF2B5EF4-FFF2-40B4-BE49-F238E27FC236}">
                <a16:creationId xmlns:a16="http://schemas.microsoft.com/office/drawing/2014/main" id="{179A2230-63B1-424B-9AE4-E6AAD1CB7F3F}"/>
              </a:ext>
            </a:extLst>
          </p:cNvPr>
          <p:cNvGraphicFramePr>
            <a:graphicFrameLocks noChangeAspect="1"/>
          </p:cNvGraphicFramePr>
          <p:nvPr userDrawn="1">
            <p:extLst/>
          </p:nvPr>
        </p:nvGraphicFramePr>
        <p:xfrm>
          <a:off x="455118" y="6075711"/>
          <a:ext cx="668698" cy="470830"/>
        </p:xfrm>
        <a:graphic>
          <a:graphicData uri="http://schemas.openxmlformats.org/presentationml/2006/ole">
            <mc:AlternateContent xmlns:mc="http://schemas.openxmlformats.org/markup-compatibility/2006">
              <mc:Choice xmlns:v="urn:schemas-microsoft-com:vml" Requires="v">
                <p:oleObj spid="_x0000_s12351" name="CorelDRAW" r:id="rId3" imgW="1781079" imgH="1253454" progId="CorelDraw.Graphic.20">
                  <p:embed/>
                </p:oleObj>
              </mc:Choice>
              <mc:Fallback>
                <p:oleObj name="CorelDRAW" r:id="rId3" imgW="1781079" imgH="1253454" progId="CorelDraw.Graphic.20">
                  <p:embed/>
                  <p:pic>
                    <p:nvPicPr>
                      <p:cNvPr id="17" name="Objeto 16">
                        <a:extLst>
                          <a:ext uri="{FF2B5EF4-FFF2-40B4-BE49-F238E27FC236}">
                            <a16:creationId xmlns:a16="http://schemas.microsoft.com/office/drawing/2014/main" id="{179A2230-63B1-424B-9AE4-E6AAD1CB7F3F}"/>
                          </a:ext>
                        </a:extLst>
                      </p:cNvPr>
                      <p:cNvPicPr/>
                      <p:nvPr/>
                    </p:nvPicPr>
                    <p:blipFill>
                      <a:blip r:embed="rId4"/>
                      <a:stretch>
                        <a:fillRect/>
                      </a:stretch>
                    </p:blipFill>
                    <p:spPr>
                      <a:xfrm>
                        <a:off x="455118" y="6075711"/>
                        <a:ext cx="668698" cy="470830"/>
                      </a:xfrm>
                      <a:prstGeom prst="rect">
                        <a:avLst/>
                      </a:prstGeom>
                    </p:spPr>
                  </p:pic>
                </p:oleObj>
              </mc:Fallback>
            </mc:AlternateContent>
          </a:graphicData>
        </a:graphic>
      </p:graphicFrame>
    </p:spTree>
    <p:extLst>
      <p:ext uri="{BB962C8B-B14F-4D97-AF65-F5344CB8AC3E}">
        <p14:creationId xmlns:p14="http://schemas.microsoft.com/office/powerpoint/2010/main" val="34387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42" presetClass="entr" presetSubtype="0" fill="hold" grpId="0" nodeType="withEffect">
                                  <p:stCondLst>
                                    <p:cond delay="1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175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3558"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0A2D7CE5-5322-4EEF-B538-5F727AFFB8BA}"/>
              </a:ext>
            </a:extLst>
          </p:cNvPr>
          <p:cNvGraphicFramePr>
            <a:graphicFrameLocks noChangeAspect="1"/>
          </p:cNvGraphicFramePr>
          <p:nvPr userDrawn="1">
            <p:extLst/>
          </p:nvPr>
        </p:nvGraphicFramePr>
        <p:xfrm>
          <a:off x="4213906" y="-107911"/>
          <a:ext cx="3816912" cy="7169678"/>
        </p:xfrm>
        <a:graphic>
          <a:graphicData uri="http://schemas.openxmlformats.org/presentationml/2006/ole">
            <mc:AlternateContent xmlns:mc="http://schemas.openxmlformats.org/markup-compatibility/2006">
              <mc:Choice xmlns:v="urn:schemas-microsoft-com:vml" Requires="v">
                <p:oleObj spid="_x0000_s13559" name="CorelDRAW" r:id="rId6" imgW="2219169" imgH="4169404" progId="CorelDraw.Graphic.20">
                  <p:embed/>
                </p:oleObj>
              </mc:Choice>
              <mc:Fallback>
                <p:oleObj name="CorelDRAW" r:id="rId6" imgW="2219169" imgH="4169404" progId="CorelDraw.Graphic.20">
                  <p:embed/>
                  <p:pic>
                    <p:nvPicPr>
                      <p:cNvPr id="9" name="Objeto 8">
                        <a:extLst>
                          <a:ext uri="{FF2B5EF4-FFF2-40B4-BE49-F238E27FC236}">
                            <a16:creationId xmlns:a16="http://schemas.microsoft.com/office/drawing/2014/main" id="{0A2D7CE5-5322-4EEF-B538-5F727AFFB8BA}"/>
                          </a:ext>
                        </a:extLst>
                      </p:cNvPr>
                      <p:cNvPicPr/>
                      <p:nvPr/>
                    </p:nvPicPr>
                    <p:blipFill>
                      <a:blip r:embed="rId7"/>
                      <a:stretch>
                        <a:fillRect/>
                      </a:stretch>
                    </p:blipFill>
                    <p:spPr>
                      <a:xfrm>
                        <a:off x="4213906" y="-107911"/>
                        <a:ext cx="3816912" cy="7169678"/>
                      </a:xfrm>
                      <a:prstGeom prst="rect">
                        <a:avLst/>
                      </a:prstGeom>
                    </p:spPr>
                  </p:pic>
                </p:oleObj>
              </mc:Fallback>
            </mc:AlternateContent>
          </a:graphicData>
        </a:graphic>
      </p:graphicFrame>
      <p:graphicFrame>
        <p:nvGraphicFramePr>
          <p:cNvPr id="6" name="Objeto 5">
            <a:extLst>
              <a:ext uri="{FF2B5EF4-FFF2-40B4-BE49-F238E27FC236}">
                <a16:creationId xmlns:a16="http://schemas.microsoft.com/office/drawing/2014/main" id="{CF1EEFC9-D93D-49DF-B614-4E8BDFEE6CCD}"/>
              </a:ext>
            </a:extLst>
          </p:cNvPr>
          <p:cNvGraphicFramePr>
            <a:graphicFrameLocks noChangeAspect="1"/>
          </p:cNvGraphicFramePr>
          <p:nvPr userDrawn="1">
            <p:extLst/>
          </p:nvPr>
        </p:nvGraphicFramePr>
        <p:xfrm>
          <a:off x="1992175" y="2203628"/>
          <a:ext cx="8509226" cy="3837339"/>
        </p:xfrm>
        <a:graphic>
          <a:graphicData uri="http://schemas.openxmlformats.org/presentationml/2006/ole">
            <mc:AlternateContent xmlns:mc="http://schemas.openxmlformats.org/markup-compatibility/2006">
              <mc:Choice xmlns:v="urn:schemas-microsoft-com:vml" Requires="v">
                <p:oleObj spid="_x0000_s13560" name="CorelDRAW" r:id="rId8" imgW="6847345" imgH="3087075" progId="CorelDraw.Graphic.20">
                  <p:embed/>
                </p:oleObj>
              </mc:Choice>
              <mc:Fallback>
                <p:oleObj name="CorelDRAW" r:id="rId8" imgW="6847345" imgH="3087075" progId="CorelDraw.Graphic.20">
                  <p:embed/>
                  <p:pic>
                    <p:nvPicPr>
                      <p:cNvPr id="6" name="Objeto 5">
                        <a:extLst>
                          <a:ext uri="{FF2B5EF4-FFF2-40B4-BE49-F238E27FC236}">
                            <a16:creationId xmlns:a16="http://schemas.microsoft.com/office/drawing/2014/main" id="{CF1EEFC9-D93D-49DF-B614-4E8BDFEE6CCD}"/>
                          </a:ext>
                        </a:extLst>
                      </p:cNvPr>
                      <p:cNvPicPr/>
                      <p:nvPr/>
                    </p:nvPicPr>
                    <p:blipFill>
                      <a:blip r:embed="rId9"/>
                      <a:stretch>
                        <a:fillRect/>
                      </a:stretch>
                    </p:blipFill>
                    <p:spPr>
                      <a:xfrm>
                        <a:off x="1992175" y="2203628"/>
                        <a:ext cx="8509226" cy="3837339"/>
                      </a:xfrm>
                      <a:prstGeom prst="rect">
                        <a:avLst/>
                      </a:prstGeom>
                    </p:spPr>
                  </p:pic>
                </p:oleObj>
              </mc:Fallback>
            </mc:AlternateContent>
          </a:graphicData>
        </a:graphic>
      </p:graphicFrame>
      <p:graphicFrame>
        <p:nvGraphicFramePr>
          <p:cNvPr id="13" name="Objeto 12">
            <a:extLst>
              <a:ext uri="{FF2B5EF4-FFF2-40B4-BE49-F238E27FC236}">
                <a16:creationId xmlns:a16="http://schemas.microsoft.com/office/drawing/2014/main" id="{FB8D99C9-E794-4D98-97B5-3ADA79E3D2AF}"/>
              </a:ext>
            </a:extLst>
          </p:cNvPr>
          <p:cNvGraphicFramePr>
            <a:graphicFrameLocks noChangeAspect="1"/>
          </p:cNvGraphicFramePr>
          <p:nvPr userDrawn="1">
            <p:extLst/>
          </p:nvPr>
        </p:nvGraphicFramePr>
        <p:xfrm>
          <a:off x="2830488" y="900942"/>
          <a:ext cx="6832600" cy="522287"/>
        </p:xfrm>
        <a:graphic>
          <a:graphicData uri="http://schemas.openxmlformats.org/presentationml/2006/ole">
            <mc:AlternateContent xmlns:mc="http://schemas.openxmlformats.org/markup-compatibility/2006">
              <mc:Choice xmlns:v="urn:schemas-microsoft-com:vml" Requires="v">
                <p:oleObj spid="_x0000_s13561" name="CorelDRAW" r:id="rId10" imgW="6833229" imgH="521663" progId="CorelDraw.Graphic.20">
                  <p:embed/>
                </p:oleObj>
              </mc:Choice>
              <mc:Fallback>
                <p:oleObj name="CorelDRAW" r:id="rId10" imgW="6833229" imgH="521663" progId="CorelDraw.Graphic.20">
                  <p:embed/>
                  <p:pic>
                    <p:nvPicPr>
                      <p:cNvPr id="13" name="Objeto 12">
                        <a:extLst>
                          <a:ext uri="{FF2B5EF4-FFF2-40B4-BE49-F238E27FC236}">
                            <a16:creationId xmlns:a16="http://schemas.microsoft.com/office/drawing/2014/main" id="{FB8D99C9-E794-4D98-97B5-3ADA79E3D2AF}"/>
                          </a:ext>
                        </a:extLst>
                      </p:cNvPr>
                      <p:cNvPicPr/>
                      <p:nvPr/>
                    </p:nvPicPr>
                    <p:blipFill>
                      <a:blip r:embed="rId11"/>
                      <a:stretch>
                        <a:fillRect/>
                      </a:stretch>
                    </p:blipFill>
                    <p:spPr>
                      <a:xfrm>
                        <a:off x="2830488" y="900942"/>
                        <a:ext cx="6832600" cy="522287"/>
                      </a:xfrm>
                      <a:prstGeom prst="rect">
                        <a:avLst/>
                      </a:prstGeom>
                    </p:spPr>
                  </p:pic>
                </p:oleObj>
              </mc:Fallback>
            </mc:AlternateContent>
          </a:graphicData>
        </a:graphic>
      </p:graphicFrame>
    </p:spTree>
    <p:extLst>
      <p:ext uri="{BB962C8B-B14F-4D97-AF65-F5344CB8AC3E}">
        <p14:creationId xmlns:p14="http://schemas.microsoft.com/office/powerpoint/2010/main" val="293313664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16995723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5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68173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71690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Lab CTA">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D6E7404-8B91-4D1C-B674-99714334CD48}"/>
              </a:ext>
            </a:extLst>
          </p:cNvPr>
          <p:cNvGrpSpPr/>
          <p:nvPr userDrawn="1"/>
        </p:nvGrpSpPr>
        <p:grpSpPr>
          <a:xfrm>
            <a:off x="0" y="2709000"/>
            <a:ext cx="12192000" cy="4149000"/>
            <a:chOff x="0" y="2709000"/>
            <a:chExt cx="12192000" cy="4149000"/>
          </a:xfrm>
        </p:grpSpPr>
        <p:sp>
          <p:nvSpPr>
            <p:cNvPr id="9" name="Rectangle 8">
              <a:extLst>
                <a:ext uri="{FF2B5EF4-FFF2-40B4-BE49-F238E27FC236}">
                  <a16:creationId xmlns:a16="http://schemas.microsoft.com/office/drawing/2014/main" id="{1271B613-3CD5-4556-99AD-43F877D2D9A6}"/>
                </a:ext>
              </a:extLst>
            </p:cNvPr>
            <p:cNvSpPr/>
            <p:nvPr userDrawn="1"/>
          </p:nvSpPr>
          <p:spPr>
            <a:xfrm>
              <a:off x="0" y="2709000"/>
              <a:ext cx="12192000" cy="414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22B08AE2-678B-4688-A7E4-4CF82EFF5F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11" name="Group 10">
              <a:extLst>
                <a:ext uri="{FF2B5EF4-FFF2-40B4-BE49-F238E27FC236}">
                  <a16:creationId xmlns:a16="http://schemas.microsoft.com/office/drawing/2014/main" id="{959A645B-CC7A-4989-9DC6-C269D20E4EBD}"/>
                </a:ext>
              </a:extLst>
            </p:cNvPr>
            <p:cNvGrpSpPr/>
            <p:nvPr userDrawn="1"/>
          </p:nvGrpSpPr>
          <p:grpSpPr>
            <a:xfrm>
              <a:off x="11631000" y="6264000"/>
              <a:ext cx="225000" cy="225000"/>
              <a:chOff x="1776000" y="1269000"/>
              <a:chExt cx="1530000" cy="1530000"/>
            </a:xfrm>
          </p:grpSpPr>
          <p:sp>
            <p:nvSpPr>
              <p:cNvPr id="12" name="Rectangle 11">
                <a:extLst>
                  <a:ext uri="{FF2B5EF4-FFF2-40B4-BE49-F238E27FC236}">
                    <a16:creationId xmlns:a16="http://schemas.microsoft.com/office/drawing/2014/main" id="{CBDCE011-56AF-410A-A29C-20A9DE9DEA0A}"/>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7FF307-A928-4192-8AAA-6C89A81E1E62}"/>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354073-C39B-44C7-8378-EE06749DBAEA}"/>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30D775-DD2F-4354-ABF6-EA6879638DB0}"/>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ubtitle 2">
            <a:extLst>
              <a:ext uri="{FF2B5EF4-FFF2-40B4-BE49-F238E27FC236}">
                <a16:creationId xmlns:a16="http://schemas.microsoft.com/office/drawing/2014/main" id="{E16D309E-1A22-41D8-8403-7BBFE4468DA2}"/>
              </a:ext>
            </a:extLst>
          </p:cNvPr>
          <p:cNvSpPr txBox="1">
            <a:spLocks/>
          </p:cNvSpPr>
          <p:nvPr userDrawn="1"/>
        </p:nvSpPr>
        <p:spPr>
          <a:xfrm>
            <a:off x="335587" y="4599000"/>
            <a:ext cx="1350000" cy="36000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4000"/>
              </a:lnSpc>
            </a:pPr>
            <a:r>
              <a:rPr lang="en-US" dirty="0">
                <a:solidFill>
                  <a:schemeClr val="bg1"/>
                </a:solidFill>
              </a:rPr>
              <a:t>You’ll learn:</a:t>
            </a:r>
          </a:p>
        </p:txBody>
      </p:sp>
      <p:sp>
        <p:nvSpPr>
          <p:cNvPr id="6" name="Subtitle 2">
            <a:extLst>
              <a:ext uri="{FF2B5EF4-FFF2-40B4-BE49-F238E27FC236}">
                <a16:creationId xmlns:a16="http://schemas.microsoft.com/office/drawing/2014/main" id="{C38A7624-8D9A-4E1F-A854-3A6B1B203A9F}"/>
              </a:ext>
            </a:extLst>
          </p:cNvPr>
          <p:cNvSpPr txBox="1">
            <a:spLocks/>
          </p:cNvSpPr>
          <p:nvPr userDrawn="1"/>
        </p:nvSpPr>
        <p:spPr>
          <a:xfrm>
            <a:off x="336000" y="549000"/>
            <a:ext cx="10845000" cy="1575000"/>
          </a:xfrm>
          <a:prstGeom prst="rect">
            <a:avLst/>
          </a:prstGeom>
        </p:spPr>
        <p:txBody>
          <a:bodyPr vert="horz" lIns="91440" tIns="45720" rIns="91440" bIns="45720" rtlCol="0" anchor="b">
            <a:noAutofit/>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4000"/>
              </a:lnSpc>
            </a:pPr>
            <a:r>
              <a:rPr lang="en-US" b="0"/>
              <a:t>Learn more!</a:t>
            </a:r>
          </a:p>
          <a:p>
            <a:pPr lvl="0">
              <a:lnSpc>
                <a:spcPct val="114000"/>
              </a:lnSpc>
            </a:pPr>
            <a:r>
              <a:rPr lang="en-US"/>
              <a:t>Check out the lab for this session!</a:t>
            </a:r>
          </a:p>
        </p:txBody>
      </p:sp>
      <p:sp>
        <p:nvSpPr>
          <p:cNvPr id="17" name="Text Placeholder 16">
            <a:extLst>
              <a:ext uri="{FF2B5EF4-FFF2-40B4-BE49-F238E27FC236}">
                <a16:creationId xmlns:a16="http://schemas.microsoft.com/office/drawing/2014/main" id="{BF03D2CA-E485-4D4F-95E8-AC1B1EEA6C1B}"/>
              </a:ext>
            </a:extLst>
          </p:cNvPr>
          <p:cNvSpPr>
            <a:spLocks noGrp="1"/>
          </p:cNvSpPr>
          <p:nvPr>
            <p:ph type="body" sz="quarter" idx="10" hasCustomPrompt="1"/>
          </p:nvPr>
        </p:nvSpPr>
        <p:spPr>
          <a:xfrm>
            <a:off x="1776000" y="4599000"/>
            <a:ext cx="6480175" cy="1575000"/>
          </a:xfrm>
        </p:spPr>
        <p:txBody>
          <a:bodyPr vert="horz" lIns="91440" tIns="45720" rIns="91440" bIns="45720" rtlCol="0">
            <a:noAutofit/>
          </a:bodyPr>
          <a:lstStyle>
            <a:lvl1pPr marL="285750" indent="-285750">
              <a:lnSpc>
                <a:spcPct val="114000"/>
              </a:lnSpc>
              <a:spcBef>
                <a:spcPts val="0"/>
              </a:spcBef>
              <a:spcAft>
                <a:spcPts val="0"/>
              </a:spcAft>
              <a:buFont typeface="Arial" panose="020B0604020202020204" pitchFamily="34" charset="0"/>
              <a:buChar char="•"/>
              <a:defRPr lang="en-US" sz="1800" dirty="0" smtClean="0">
                <a:solidFill>
                  <a:srgbClr val="F2F2F2"/>
                </a:solidFill>
              </a:defRPr>
            </a:lvl1pPr>
            <a:lvl2pPr>
              <a:defRPr lang="en-US" sz="2000" dirty="0" smtClean="0"/>
            </a:lvl2pPr>
            <a:lvl3pPr>
              <a:defRPr lang="en-US" sz="1800" dirty="0" smtClean="0"/>
            </a:lvl3pPr>
            <a:lvl4pPr>
              <a:defRPr lang="en-US" sz="1600" dirty="0" smtClean="0"/>
            </a:lvl4pPr>
            <a:lvl5pPr>
              <a:defRPr lang="en-US" sz="1600" dirty="0"/>
            </a:lvl5pPr>
          </a:lstStyle>
          <a:p>
            <a:pPr lvl="0">
              <a:lnSpc>
                <a:spcPct val="90000"/>
              </a:lnSpc>
              <a:spcBef>
                <a:spcPts val="0"/>
              </a:spcBef>
            </a:pPr>
            <a:r>
              <a:rPr lang="en-US"/>
              <a:t>List of things people will learn</a:t>
            </a:r>
          </a:p>
          <a:p>
            <a:pPr lvl="0">
              <a:lnSpc>
                <a:spcPct val="90000"/>
              </a:lnSpc>
              <a:spcBef>
                <a:spcPts val="0"/>
              </a:spcBef>
            </a:pPr>
            <a:r>
              <a:rPr lang="en-GB"/>
              <a:t>M</a:t>
            </a:r>
            <a:r>
              <a:rPr lang="en-US" err="1"/>
              <a:t>ake</a:t>
            </a:r>
            <a:r>
              <a:rPr lang="en-US"/>
              <a:t> sure you limit</a:t>
            </a:r>
          </a:p>
          <a:p>
            <a:pPr lvl="0">
              <a:lnSpc>
                <a:spcPct val="90000"/>
              </a:lnSpc>
              <a:spcBef>
                <a:spcPts val="0"/>
              </a:spcBef>
            </a:pPr>
            <a:r>
              <a:rPr lang="en-GB"/>
              <a:t>T</a:t>
            </a:r>
            <a:r>
              <a:rPr lang="en-US"/>
              <a:t>he number of items</a:t>
            </a:r>
          </a:p>
          <a:p>
            <a:pPr lvl="0">
              <a:lnSpc>
                <a:spcPct val="90000"/>
              </a:lnSpc>
              <a:spcBef>
                <a:spcPts val="0"/>
              </a:spcBef>
            </a:pPr>
            <a:r>
              <a:rPr lang="en-GB"/>
              <a:t>T</a:t>
            </a:r>
            <a:r>
              <a:rPr lang="en-US"/>
              <a:t>o four</a:t>
            </a:r>
          </a:p>
        </p:txBody>
      </p:sp>
      <p:sp>
        <p:nvSpPr>
          <p:cNvPr id="19" name="Text Placeholder 18">
            <a:extLst>
              <a:ext uri="{FF2B5EF4-FFF2-40B4-BE49-F238E27FC236}">
                <a16:creationId xmlns:a16="http://schemas.microsoft.com/office/drawing/2014/main" id="{979C8349-B759-404F-9AA4-83E06C6F8C5B}"/>
              </a:ext>
            </a:extLst>
          </p:cNvPr>
          <p:cNvSpPr>
            <a:spLocks noGrp="1"/>
          </p:cNvSpPr>
          <p:nvPr>
            <p:ph type="body" sz="quarter" idx="11" hasCustomPrompt="1"/>
          </p:nvPr>
        </p:nvSpPr>
        <p:spPr>
          <a:xfrm>
            <a:off x="336550" y="2708275"/>
            <a:ext cx="11519450" cy="1441450"/>
          </a:xfrm>
        </p:spPr>
        <p:txBody>
          <a:bodyPr vert="horz" lIns="91440" tIns="45720" rIns="91440" bIns="45720" rtlCol="0" anchor="b">
            <a:normAutofit/>
          </a:bodyPr>
          <a:lstStyle>
            <a:lvl1pPr>
              <a:defRPr lang="en-US" sz="4800" b="0" spc="-100" smtClean="0">
                <a:solidFill>
                  <a:srgbClr val="F2F2F2"/>
                </a:solidFill>
                <a:latin typeface="+mj-lt"/>
                <a:ea typeface="+mj-ea"/>
                <a:cs typeface="+mj-cs"/>
              </a:defRPr>
            </a:lvl1pPr>
            <a:lvl2pPr>
              <a:defRPr lang="en-US"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lnSpc>
                <a:spcPct val="90000"/>
              </a:lnSpc>
              <a:spcBef>
                <a:spcPct val="0"/>
              </a:spcBef>
            </a:pPr>
            <a:r>
              <a:rPr lang="en-US"/>
              <a:t>[URL of lab] – make sure it is white</a:t>
            </a:r>
          </a:p>
        </p:txBody>
      </p:sp>
    </p:spTree>
    <p:extLst>
      <p:ext uri="{BB962C8B-B14F-4D97-AF65-F5344CB8AC3E}">
        <p14:creationId xmlns:p14="http://schemas.microsoft.com/office/powerpoint/2010/main" val="128861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7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150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750"/>
                                        <p:tgtEl>
                                          <p:spTgt spid="19">
                                            <p:txEl>
                                              <p:pRg st="0" end="0"/>
                                            </p:txEl>
                                          </p:spTgt>
                                        </p:tgtEl>
                                      </p:cBhvr>
                                    </p:animEffect>
                                    <p:anim calcmode="lin" valueType="num">
                                      <p:cBhvr>
                                        <p:cTn id="16"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8" presetID="2" presetClass="entr" presetSubtype="4" decel="10000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200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fade">
                                      <p:cBhvr>
                                        <p:cTn id="27" dur="500"/>
                                        <p:tgtEl>
                                          <p:spTgt spid="17">
                                            <p:txEl>
                                              <p:pRg st="1" end="1"/>
                                            </p:txEl>
                                          </p:spTgt>
                                        </p:tgtEl>
                                      </p:cBhvr>
                                    </p:animEffect>
                                  </p:childTnLst>
                                </p:cTn>
                              </p:par>
                              <p:par>
                                <p:cTn id="28" presetID="10" presetClass="entr" presetSubtype="0" fill="hold" grpId="0" nodeType="withEffect">
                                  <p:stCondLst>
                                    <p:cond delay="2500"/>
                                  </p:stCondLst>
                                  <p:childTnLst>
                                    <p:set>
                                      <p:cBhvr>
                                        <p:cTn id="29" dur="1" fill="hold">
                                          <p:stCondLst>
                                            <p:cond delay="0"/>
                                          </p:stCondLst>
                                        </p:cTn>
                                        <p:tgtEl>
                                          <p:spTgt spid="17">
                                            <p:txEl>
                                              <p:pRg st="2" end="2"/>
                                            </p:txEl>
                                          </p:spTgt>
                                        </p:tgtEl>
                                        <p:attrNameLst>
                                          <p:attrName>style.visibility</p:attrName>
                                        </p:attrNameLst>
                                      </p:cBhvr>
                                      <p:to>
                                        <p:strVal val="visible"/>
                                      </p:to>
                                    </p:set>
                                    <p:animEffect transition="in" filter="fade">
                                      <p:cBhvr>
                                        <p:cTn id="30" dur="500"/>
                                        <p:tgtEl>
                                          <p:spTgt spid="17">
                                            <p:txEl>
                                              <p:pRg st="2" end="2"/>
                                            </p:txEl>
                                          </p:spTgt>
                                        </p:tgtEl>
                                      </p:cBhvr>
                                    </p:animEffect>
                                  </p:childTnLst>
                                </p:cTn>
                              </p:par>
                              <p:par>
                                <p:cTn id="31" presetID="10" presetClass="entr" presetSubtype="0" fill="hold" grpId="0" nodeType="withEffect">
                                  <p:stCondLst>
                                    <p:cond delay="2750"/>
                                  </p:stCondLst>
                                  <p:childTnLst>
                                    <p:set>
                                      <p:cBhvr>
                                        <p:cTn id="32" dur="1" fill="hold">
                                          <p:stCondLst>
                                            <p:cond delay="0"/>
                                          </p:stCondLst>
                                        </p:cTn>
                                        <p:tgtEl>
                                          <p:spTgt spid="17">
                                            <p:txEl>
                                              <p:pRg st="3" end="3"/>
                                            </p:txEl>
                                          </p:spTgt>
                                        </p:tgtEl>
                                        <p:attrNameLst>
                                          <p:attrName>style.visibility</p:attrName>
                                        </p:attrNameLst>
                                      </p:cBhvr>
                                      <p:to>
                                        <p:strVal val="visible"/>
                                      </p:to>
                                    </p:set>
                                    <p:animEffect transition="in" filter="fade">
                                      <p:cBhvr>
                                        <p:cTn id="33"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uiExpand="1" build="p">
        <p:tmplLst>
          <p:tmpl lvl="1">
            <p:tnLst>
              <p:par>
                <p:cTn presetID="10" presetClass="entr" presetSubtype="0" fill="hold" nodeType="withEffect">
                  <p:stCondLst>
                    <p:cond delay="27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6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233474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9133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10553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ssion eval slide">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282642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8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34126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8787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57742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29738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wmf"/><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28"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oleObject" Target="../embeddings/oleObject3.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oleObject" Target="../embeddings/oleObject10.bin"/><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vmlDrawing" Target="../drawings/vmlDrawing6.v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image" Target="../media/image2.w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oleObject" Target="../embeddings/oleObject11.bin"/><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image" Target="../media/image3.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image" Target="../media/image1.emf"/><Relationship Id="rId30"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Objeto 16">
            <a:extLst>
              <a:ext uri="{FF2B5EF4-FFF2-40B4-BE49-F238E27FC236}">
                <a16:creationId xmlns:a16="http://schemas.microsoft.com/office/drawing/2014/main" id="{B4BE6334-0454-4F46-A43C-58C78D4BAA40}"/>
              </a:ext>
            </a:extLst>
          </p:cNvPr>
          <p:cNvGraphicFramePr>
            <a:graphicFrameLocks noChangeAspect="1"/>
          </p:cNvGraphicFramePr>
          <p:nvPr userDrawn="1">
            <p:extLst>
              <p:ext uri="{D42A27DB-BD31-4B8C-83A1-F6EECF244321}">
                <p14:modId xmlns:p14="http://schemas.microsoft.com/office/powerpoint/2010/main" val="1378779514"/>
              </p:ext>
            </p:extLst>
          </p:nvPr>
        </p:nvGraphicFramePr>
        <p:xfrm>
          <a:off x="3315678" y="-924273"/>
          <a:ext cx="421247" cy="791269"/>
        </p:xfrm>
        <a:graphic>
          <a:graphicData uri="http://schemas.openxmlformats.org/presentationml/2006/ole">
            <mc:AlternateContent xmlns:mc="http://schemas.openxmlformats.org/markup-compatibility/2006">
              <mc:Choice xmlns:v="urn:schemas-microsoft-com:vml" Requires="v">
                <p:oleObj spid="_x0000_s1317" name="CorelDRAW" r:id="rId23" imgW="2219169" imgH="4169404" progId="CorelDraw.Graphic.20">
                  <p:embed/>
                </p:oleObj>
              </mc:Choice>
              <mc:Fallback>
                <p:oleObj name="CorelDRAW" r:id="rId23" imgW="2219169" imgH="4169404" progId="CorelDraw.Graphic.20">
                  <p:embed/>
                  <p:pic>
                    <p:nvPicPr>
                      <p:cNvPr id="17" name="Objeto 16">
                        <a:extLst>
                          <a:ext uri="{FF2B5EF4-FFF2-40B4-BE49-F238E27FC236}">
                            <a16:creationId xmlns:a16="http://schemas.microsoft.com/office/drawing/2014/main" id="{B4BE6334-0454-4F46-A43C-58C78D4BAA40}"/>
                          </a:ext>
                        </a:extLst>
                      </p:cNvPr>
                      <p:cNvPicPr/>
                      <p:nvPr/>
                    </p:nvPicPr>
                    <p:blipFill>
                      <a:blip r:embed="rId24"/>
                      <a:stretch>
                        <a:fillRect/>
                      </a:stretch>
                    </p:blipFill>
                    <p:spPr>
                      <a:xfrm>
                        <a:off x="3315678" y="-924273"/>
                        <a:ext cx="421247" cy="791269"/>
                      </a:xfrm>
                      <a:prstGeom prst="rect">
                        <a:avLst/>
                      </a:prstGeom>
                    </p:spPr>
                  </p:pic>
                </p:oleObj>
              </mc:Fallback>
            </mc:AlternateContent>
          </a:graphicData>
        </a:graphic>
      </p:graphicFrame>
      <p:graphicFrame>
        <p:nvGraphicFramePr>
          <p:cNvPr id="19" name="Objeto 18">
            <a:extLst>
              <a:ext uri="{FF2B5EF4-FFF2-40B4-BE49-F238E27FC236}">
                <a16:creationId xmlns:a16="http://schemas.microsoft.com/office/drawing/2014/main" id="{0B1C69EE-BB6C-40F4-AE8A-59478964AC13}"/>
              </a:ext>
            </a:extLst>
          </p:cNvPr>
          <p:cNvGraphicFramePr>
            <a:graphicFrameLocks noChangeAspect="1"/>
          </p:cNvGraphicFramePr>
          <p:nvPr userDrawn="1">
            <p:extLst>
              <p:ext uri="{D42A27DB-BD31-4B8C-83A1-F6EECF244321}">
                <p14:modId xmlns:p14="http://schemas.microsoft.com/office/powerpoint/2010/main" val="2671142598"/>
              </p:ext>
            </p:extLst>
          </p:nvPr>
        </p:nvGraphicFramePr>
        <p:xfrm>
          <a:off x="2794753" y="-924273"/>
          <a:ext cx="421247" cy="791269"/>
        </p:xfrm>
        <a:graphic>
          <a:graphicData uri="http://schemas.openxmlformats.org/presentationml/2006/ole">
            <mc:AlternateContent xmlns:mc="http://schemas.openxmlformats.org/markup-compatibility/2006">
              <mc:Choice xmlns:v="urn:schemas-microsoft-com:vml" Requires="v">
                <p:oleObj spid="_x0000_s1318" name="CorelDRAW" r:id="rId25" imgW="1641240" imgH="3078720" progId="CorelDraw.Graphic.20">
                  <p:embed/>
                </p:oleObj>
              </mc:Choice>
              <mc:Fallback>
                <p:oleObj name="CorelDRAW" r:id="rId25" imgW="1641240" imgH="3078720" progId="CorelDraw.Graphic.20">
                  <p:embed/>
                  <p:pic>
                    <p:nvPicPr>
                      <p:cNvPr id="19" name="Objeto 18">
                        <a:extLst>
                          <a:ext uri="{FF2B5EF4-FFF2-40B4-BE49-F238E27FC236}">
                            <a16:creationId xmlns:a16="http://schemas.microsoft.com/office/drawing/2014/main" id="{0B1C69EE-BB6C-40F4-AE8A-59478964AC13}"/>
                          </a:ext>
                        </a:extLst>
                      </p:cNvPr>
                      <p:cNvPicPr/>
                      <p:nvPr/>
                    </p:nvPicPr>
                    <p:blipFill>
                      <a:blip r:embed="rId26"/>
                      <a:stretch>
                        <a:fillRect/>
                      </a:stretch>
                    </p:blipFill>
                    <p:spPr>
                      <a:xfrm>
                        <a:off x="2794753" y="-924273"/>
                        <a:ext cx="421247" cy="791269"/>
                      </a:xfrm>
                      <a:prstGeom prst="rect">
                        <a:avLst/>
                      </a:prstGeom>
                    </p:spPr>
                  </p:pic>
                </p:oleObj>
              </mc:Fallback>
            </mc:AlternateContent>
          </a:graphicData>
        </a:graphic>
      </p:graphicFrame>
      <p:graphicFrame>
        <p:nvGraphicFramePr>
          <p:cNvPr id="20" name="Objeto 19">
            <a:extLst>
              <a:ext uri="{FF2B5EF4-FFF2-40B4-BE49-F238E27FC236}">
                <a16:creationId xmlns:a16="http://schemas.microsoft.com/office/drawing/2014/main" id="{8833F264-2E07-4243-93C9-1285BD54BC6C}"/>
              </a:ext>
            </a:extLst>
          </p:cNvPr>
          <p:cNvGraphicFramePr>
            <a:graphicFrameLocks noChangeAspect="1"/>
          </p:cNvGraphicFramePr>
          <p:nvPr userDrawn="1">
            <p:extLst>
              <p:ext uri="{D42A27DB-BD31-4B8C-83A1-F6EECF244321}">
                <p14:modId xmlns:p14="http://schemas.microsoft.com/office/powerpoint/2010/main" val="2802693476"/>
              </p:ext>
            </p:extLst>
          </p:nvPr>
        </p:nvGraphicFramePr>
        <p:xfrm>
          <a:off x="3907500" y="-968782"/>
          <a:ext cx="1187016" cy="835778"/>
        </p:xfrm>
        <a:graphic>
          <a:graphicData uri="http://schemas.openxmlformats.org/presentationml/2006/ole">
            <mc:AlternateContent xmlns:mc="http://schemas.openxmlformats.org/markup-compatibility/2006">
              <mc:Choice xmlns:v="urn:schemas-microsoft-com:vml" Requires="v">
                <p:oleObj spid="_x0000_s1319" name="CorelDRAW" r:id="rId27" imgW="1781079" imgH="1253454" progId="CorelDraw.Graphic.20">
                  <p:embed/>
                </p:oleObj>
              </mc:Choice>
              <mc:Fallback>
                <p:oleObj name="CorelDRAW" r:id="rId27" imgW="1781079" imgH="1253454" progId="CorelDraw.Graphic.20">
                  <p:embed/>
                  <p:pic>
                    <p:nvPicPr>
                      <p:cNvPr id="20" name="Objeto 19">
                        <a:extLst>
                          <a:ext uri="{FF2B5EF4-FFF2-40B4-BE49-F238E27FC236}">
                            <a16:creationId xmlns:a16="http://schemas.microsoft.com/office/drawing/2014/main" id="{8833F264-2E07-4243-93C9-1285BD54BC6C}"/>
                          </a:ext>
                        </a:extLst>
                      </p:cNvPr>
                      <p:cNvPicPr/>
                      <p:nvPr/>
                    </p:nvPicPr>
                    <p:blipFill>
                      <a:blip r:embed="rId28"/>
                      <a:stretch>
                        <a:fillRect/>
                      </a:stretch>
                    </p:blipFill>
                    <p:spPr>
                      <a:xfrm>
                        <a:off x="3907500" y="-968782"/>
                        <a:ext cx="1187016" cy="835778"/>
                      </a:xfrm>
                      <a:prstGeom prst="rect">
                        <a:avLst/>
                      </a:prstGeom>
                    </p:spPr>
                  </p:pic>
                </p:oleObj>
              </mc:Fallback>
            </mc:AlternateContent>
          </a:graphicData>
        </a:graphic>
      </p:graphicFrame>
    </p:spTree>
    <p:extLst>
      <p:ext uri="{BB962C8B-B14F-4D97-AF65-F5344CB8AC3E}">
        <p14:creationId xmlns:p14="http://schemas.microsoft.com/office/powerpoint/2010/main" val="2735910807"/>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67" r:id="rId3"/>
    <p:sldLayoutId id="2147483652" r:id="rId4"/>
    <p:sldLayoutId id="2147483653" r:id="rId5"/>
    <p:sldLayoutId id="2147483668" r:id="rId6"/>
    <p:sldLayoutId id="2147483669" r:id="rId7"/>
    <p:sldLayoutId id="2147483670" r:id="rId8"/>
    <p:sldLayoutId id="2147483654" r:id="rId9"/>
    <p:sldLayoutId id="2147483655" r:id="rId10"/>
    <p:sldLayoutId id="2147483750" r:id="rId11"/>
    <p:sldLayoutId id="2147483657" r:id="rId12"/>
    <p:sldLayoutId id="2147483665" r:id="rId13"/>
    <p:sldLayoutId id="2147483671" r:id="rId14"/>
    <p:sldLayoutId id="2147483680" r:id="rId15"/>
    <p:sldLayoutId id="2147483683" r:id="rId16"/>
    <p:sldLayoutId id="2147483740" r:id="rId17"/>
    <p:sldLayoutId id="2147483741" r:id="rId18"/>
    <p:sldLayoutId id="2147483742" r:id="rId19"/>
    <p:sldLayoutId id="214748374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Objeto 16">
            <a:extLst>
              <a:ext uri="{FF2B5EF4-FFF2-40B4-BE49-F238E27FC236}">
                <a16:creationId xmlns:a16="http://schemas.microsoft.com/office/drawing/2014/main" id="{B4BE6334-0454-4F46-A43C-58C78D4BAA40}"/>
              </a:ext>
            </a:extLst>
          </p:cNvPr>
          <p:cNvGraphicFramePr>
            <a:graphicFrameLocks noChangeAspect="1"/>
          </p:cNvGraphicFramePr>
          <p:nvPr userDrawn="1">
            <p:extLst/>
          </p:nvPr>
        </p:nvGraphicFramePr>
        <p:xfrm>
          <a:off x="3315678" y="-924273"/>
          <a:ext cx="421247" cy="791269"/>
        </p:xfrm>
        <a:graphic>
          <a:graphicData uri="http://schemas.openxmlformats.org/presentationml/2006/ole">
            <mc:AlternateContent xmlns:mc="http://schemas.openxmlformats.org/markup-compatibility/2006">
              <mc:Choice xmlns:v="urn:schemas-microsoft-com:vml" Requires="v">
                <p:oleObj spid="_x0000_s8377" name="CorelDRAW" r:id="rId26" imgW="2219169" imgH="4169404" progId="CorelDraw.Graphic.20">
                  <p:embed/>
                </p:oleObj>
              </mc:Choice>
              <mc:Fallback>
                <p:oleObj name="CorelDRAW" r:id="rId26" imgW="2219169" imgH="4169404" progId="CorelDraw.Graphic.20">
                  <p:embed/>
                  <p:pic>
                    <p:nvPicPr>
                      <p:cNvPr id="17" name="Objeto 16">
                        <a:extLst>
                          <a:ext uri="{FF2B5EF4-FFF2-40B4-BE49-F238E27FC236}">
                            <a16:creationId xmlns:a16="http://schemas.microsoft.com/office/drawing/2014/main" id="{B4BE6334-0454-4F46-A43C-58C78D4BAA40}"/>
                          </a:ext>
                        </a:extLst>
                      </p:cNvPr>
                      <p:cNvPicPr/>
                      <p:nvPr/>
                    </p:nvPicPr>
                    <p:blipFill>
                      <a:blip r:embed="rId27"/>
                      <a:stretch>
                        <a:fillRect/>
                      </a:stretch>
                    </p:blipFill>
                    <p:spPr>
                      <a:xfrm>
                        <a:off x="3315678" y="-924273"/>
                        <a:ext cx="421247" cy="791269"/>
                      </a:xfrm>
                      <a:prstGeom prst="rect">
                        <a:avLst/>
                      </a:prstGeom>
                    </p:spPr>
                  </p:pic>
                </p:oleObj>
              </mc:Fallback>
            </mc:AlternateContent>
          </a:graphicData>
        </a:graphic>
      </p:graphicFrame>
      <p:graphicFrame>
        <p:nvGraphicFramePr>
          <p:cNvPr id="19" name="Objeto 18">
            <a:extLst>
              <a:ext uri="{FF2B5EF4-FFF2-40B4-BE49-F238E27FC236}">
                <a16:creationId xmlns:a16="http://schemas.microsoft.com/office/drawing/2014/main" id="{0B1C69EE-BB6C-40F4-AE8A-59478964AC13}"/>
              </a:ext>
            </a:extLst>
          </p:cNvPr>
          <p:cNvGraphicFramePr>
            <a:graphicFrameLocks noChangeAspect="1"/>
          </p:cNvGraphicFramePr>
          <p:nvPr userDrawn="1">
            <p:extLst/>
          </p:nvPr>
        </p:nvGraphicFramePr>
        <p:xfrm>
          <a:off x="2794753" y="-924273"/>
          <a:ext cx="421247" cy="791269"/>
        </p:xfrm>
        <a:graphic>
          <a:graphicData uri="http://schemas.openxmlformats.org/presentationml/2006/ole">
            <mc:AlternateContent xmlns:mc="http://schemas.openxmlformats.org/markup-compatibility/2006">
              <mc:Choice xmlns:v="urn:schemas-microsoft-com:vml" Requires="v">
                <p:oleObj spid="_x0000_s8378" name="CorelDRAW" r:id="rId28" imgW="1641240" imgH="3078720" progId="CorelDraw.Graphic.20">
                  <p:embed/>
                </p:oleObj>
              </mc:Choice>
              <mc:Fallback>
                <p:oleObj name="CorelDRAW" r:id="rId28" imgW="1641240" imgH="3078720" progId="CorelDraw.Graphic.20">
                  <p:embed/>
                  <p:pic>
                    <p:nvPicPr>
                      <p:cNvPr id="19" name="Objeto 18">
                        <a:extLst>
                          <a:ext uri="{FF2B5EF4-FFF2-40B4-BE49-F238E27FC236}">
                            <a16:creationId xmlns:a16="http://schemas.microsoft.com/office/drawing/2014/main" id="{0B1C69EE-BB6C-40F4-AE8A-59478964AC13}"/>
                          </a:ext>
                        </a:extLst>
                      </p:cNvPr>
                      <p:cNvPicPr/>
                      <p:nvPr/>
                    </p:nvPicPr>
                    <p:blipFill>
                      <a:blip r:embed="rId29"/>
                      <a:stretch>
                        <a:fillRect/>
                      </a:stretch>
                    </p:blipFill>
                    <p:spPr>
                      <a:xfrm>
                        <a:off x="2794753" y="-924273"/>
                        <a:ext cx="421247" cy="791269"/>
                      </a:xfrm>
                      <a:prstGeom prst="rect">
                        <a:avLst/>
                      </a:prstGeom>
                    </p:spPr>
                  </p:pic>
                </p:oleObj>
              </mc:Fallback>
            </mc:AlternateContent>
          </a:graphicData>
        </a:graphic>
      </p:graphicFrame>
      <p:graphicFrame>
        <p:nvGraphicFramePr>
          <p:cNvPr id="20" name="Objeto 19">
            <a:extLst>
              <a:ext uri="{FF2B5EF4-FFF2-40B4-BE49-F238E27FC236}">
                <a16:creationId xmlns:a16="http://schemas.microsoft.com/office/drawing/2014/main" id="{8833F264-2E07-4243-93C9-1285BD54BC6C}"/>
              </a:ext>
            </a:extLst>
          </p:cNvPr>
          <p:cNvGraphicFramePr>
            <a:graphicFrameLocks noChangeAspect="1"/>
          </p:cNvGraphicFramePr>
          <p:nvPr userDrawn="1">
            <p:extLst/>
          </p:nvPr>
        </p:nvGraphicFramePr>
        <p:xfrm>
          <a:off x="3907500" y="-968782"/>
          <a:ext cx="1187016" cy="835778"/>
        </p:xfrm>
        <a:graphic>
          <a:graphicData uri="http://schemas.openxmlformats.org/presentationml/2006/ole">
            <mc:AlternateContent xmlns:mc="http://schemas.openxmlformats.org/markup-compatibility/2006">
              <mc:Choice xmlns:v="urn:schemas-microsoft-com:vml" Requires="v">
                <p:oleObj spid="_x0000_s8379" name="CorelDRAW" r:id="rId30" imgW="1781079" imgH="1253454" progId="CorelDraw.Graphic.20">
                  <p:embed/>
                </p:oleObj>
              </mc:Choice>
              <mc:Fallback>
                <p:oleObj name="CorelDRAW" r:id="rId30" imgW="1781079" imgH="1253454" progId="CorelDraw.Graphic.20">
                  <p:embed/>
                  <p:pic>
                    <p:nvPicPr>
                      <p:cNvPr id="20" name="Objeto 19">
                        <a:extLst>
                          <a:ext uri="{FF2B5EF4-FFF2-40B4-BE49-F238E27FC236}">
                            <a16:creationId xmlns:a16="http://schemas.microsoft.com/office/drawing/2014/main" id="{8833F264-2E07-4243-93C9-1285BD54BC6C}"/>
                          </a:ext>
                        </a:extLst>
                      </p:cNvPr>
                      <p:cNvPicPr/>
                      <p:nvPr/>
                    </p:nvPicPr>
                    <p:blipFill>
                      <a:blip r:embed="rId31"/>
                      <a:stretch>
                        <a:fillRect/>
                      </a:stretch>
                    </p:blipFill>
                    <p:spPr>
                      <a:xfrm>
                        <a:off x="3907500" y="-968782"/>
                        <a:ext cx="1187016" cy="835778"/>
                      </a:xfrm>
                      <a:prstGeom prst="rect">
                        <a:avLst/>
                      </a:prstGeom>
                    </p:spPr>
                  </p:pic>
                </p:oleObj>
              </mc:Fallback>
            </mc:AlternateContent>
          </a:graphicData>
        </a:graphic>
      </p:graphicFrame>
    </p:spTree>
    <p:extLst>
      <p:ext uri="{BB962C8B-B14F-4D97-AF65-F5344CB8AC3E}">
        <p14:creationId xmlns:p14="http://schemas.microsoft.com/office/powerpoint/2010/main" val="341388607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3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R2mC-NUAmMk" TargetMode="Externa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3" Type="http://schemas.openxmlformats.org/officeDocument/2006/relationships/image" Target="../media/image16.jp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slideLayout" Target="../slideLayouts/slideLayout10.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tags" Target="../tags/tag2.xml"/><Relationship Id="rId1" Type="http://schemas.openxmlformats.org/officeDocument/2006/relationships/vmlDrawing" Target="../drawings/vmlDrawing12.vml"/><Relationship Id="rId6" Type="http://schemas.openxmlformats.org/officeDocument/2006/relationships/image" Target="../media/image26.emf"/><Relationship Id="rId11" Type="http://schemas.openxmlformats.org/officeDocument/2006/relationships/image" Target="../media/image31.png"/><Relationship Id="rId5" Type="http://schemas.openxmlformats.org/officeDocument/2006/relationships/oleObject" Target="../embeddings/oleObject23.bin"/><Relationship Id="rId10" Type="http://schemas.openxmlformats.org/officeDocument/2006/relationships/image" Target="../media/image30.png"/><Relationship Id="rId4" Type="http://schemas.openxmlformats.org/officeDocument/2006/relationships/notesSlide" Target="../notesSlides/notesSlide6.xml"/><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051579-52C7-4D72-88DE-1436711C3E27}"/>
              </a:ext>
            </a:extLst>
          </p:cNvPr>
          <p:cNvSpPr>
            <a:spLocks noGrp="1"/>
          </p:cNvSpPr>
          <p:nvPr>
            <p:ph type="ctrTitle"/>
          </p:nvPr>
        </p:nvSpPr>
        <p:spPr>
          <a:xfrm>
            <a:off x="381000" y="4599000"/>
            <a:ext cx="10949082" cy="1352600"/>
          </a:xfrm>
        </p:spPr>
        <p:txBody>
          <a:bodyPr>
            <a:normAutofit fontScale="90000"/>
          </a:bodyPr>
          <a:lstStyle/>
          <a:p>
            <a:r>
              <a:rPr lang="en-GB" dirty="0"/>
              <a:t>DECRYPTING THE WORLD THROUGH AZURE COGNITIVE SERVICES</a:t>
            </a:r>
            <a:endParaRPr lang="en-US" dirty="0"/>
          </a:p>
        </p:txBody>
      </p:sp>
      <p:sp>
        <p:nvSpPr>
          <p:cNvPr id="10" name="Subtitle 9">
            <a:extLst>
              <a:ext uri="{FF2B5EF4-FFF2-40B4-BE49-F238E27FC236}">
                <a16:creationId xmlns:a16="http://schemas.microsoft.com/office/drawing/2014/main" id="{1A19BF77-EB67-4DFE-96AF-79942A6DB218}"/>
              </a:ext>
            </a:extLst>
          </p:cNvPr>
          <p:cNvSpPr>
            <a:spLocks noGrp="1"/>
          </p:cNvSpPr>
          <p:nvPr>
            <p:ph type="subTitle" idx="1"/>
          </p:nvPr>
        </p:nvSpPr>
        <p:spPr>
          <a:xfrm>
            <a:off x="381000" y="5993999"/>
            <a:ext cx="9144000" cy="715637"/>
          </a:xfrm>
        </p:spPr>
        <p:txBody>
          <a:bodyPr>
            <a:normAutofit/>
          </a:bodyPr>
          <a:lstStyle/>
          <a:p>
            <a:r>
              <a:rPr lang="en-GB" dirty="0"/>
              <a:t>Carlos Mendible | Technical Manager @</a:t>
            </a:r>
            <a:r>
              <a:rPr lang="en-GB" dirty="0" err="1"/>
              <a:t>everis</a:t>
            </a:r>
            <a:endParaRPr lang="en-GB" dirty="0"/>
          </a:p>
          <a:p>
            <a:r>
              <a:rPr lang="en-GB" dirty="0"/>
              <a:t>@cmendibl3</a:t>
            </a:r>
          </a:p>
        </p:txBody>
      </p:sp>
    </p:spTree>
    <p:extLst>
      <p:ext uri="{BB962C8B-B14F-4D97-AF65-F5344CB8AC3E}">
        <p14:creationId xmlns:p14="http://schemas.microsoft.com/office/powerpoint/2010/main" val="4725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2">
            <a:extLst>
              <a:ext uri="{FF2B5EF4-FFF2-40B4-BE49-F238E27FC236}">
                <a16:creationId xmlns:a16="http://schemas.microsoft.com/office/drawing/2014/main" id="{DE90903E-341E-4FB5-9C5B-C07F784B4DC8}"/>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Knowledge</a:t>
            </a:r>
            <a:endParaRPr kumimoji="0" lang="en-US" sz="4611"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103" name="TextBox 102">
            <a:extLst>
              <a:ext uri="{FF2B5EF4-FFF2-40B4-BE49-F238E27FC236}">
                <a16:creationId xmlns:a16="http://schemas.microsoft.com/office/drawing/2014/main" id="{20497EA4-5E88-407F-B600-37976A845755}"/>
              </a:ext>
            </a:extLst>
          </p:cNvPr>
          <p:cNvSpPr txBox="1"/>
          <p:nvPr/>
        </p:nvSpPr>
        <p:spPr>
          <a:xfrm>
            <a:off x="855275" y="2887656"/>
            <a:ext cx="2972991" cy="718017"/>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Academic Knowledge</a:t>
            </a:r>
          </a:p>
        </p:txBody>
      </p:sp>
      <p:sp>
        <p:nvSpPr>
          <p:cNvPr id="104" name="Rectangle 103">
            <a:extLst>
              <a:ext uri="{FF2B5EF4-FFF2-40B4-BE49-F238E27FC236}">
                <a16:creationId xmlns:a16="http://schemas.microsoft.com/office/drawing/2014/main" id="{19C133F5-5557-4E0C-AD59-2EE55EDF97D2}"/>
              </a:ext>
            </a:extLst>
          </p:cNvPr>
          <p:cNvSpPr/>
          <p:nvPr/>
        </p:nvSpPr>
        <p:spPr>
          <a:xfrm>
            <a:off x="700741" y="3412597"/>
            <a:ext cx="3282058"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Explore relationships among academic papers, journals, and authors</a:t>
            </a:r>
          </a:p>
        </p:txBody>
      </p:sp>
      <p:sp>
        <p:nvSpPr>
          <p:cNvPr id="105" name="TextBox 104">
            <a:extLst>
              <a:ext uri="{FF2B5EF4-FFF2-40B4-BE49-F238E27FC236}">
                <a16:creationId xmlns:a16="http://schemas.microsoft.com/office/drawing/2014/main" id="{1C87556C-4FA5-40F4-98AC-C15DA4469CD8}"/>
              </a:ext>
            </a:extLst>
          </p:cNvPr>
          <p:cNvSpPr txBox="1"/>
          <p:nvPr/>
        </p:nvSpPr>
        <p:spPr>
          <a:xfrm>
            <a:off x="4512821" y="2993671"/>
            <a:ext cx="3271420" cy="50097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Knowledge Exploration</a:t>
            </a:r>
          </a:p>
        </p:txBody>
      </p:sp>
      <p:sp>
        <p:nvSpPr>
          <p:cNvPr id="106" name="Rectangle 105">
            <a:extLst>
              <a:ext uri="{FF2B5EF4-FFF2-40B4-BE49-F238E27FC236}">
                <a16:creationId xmlns:a16="http://schemas.microsoft.com/office/drawing/2014/main" id="{C79533C1-205A-4470-BEB4-5E984D4AEE28}"/>
              </a:ext>
            </a:extLst>
          </p:cNvPr>
          <p:cNvSpPr/>
          <p:nvPr/>
        </p:nvSpPr>
        <p:spPr>
          <a:xfrm>
            <a:off x="4792267" y="3412597"/>
            <a:ext cx="2712527"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Add interactive search over structured data to your project</a:t>
            </a:r>
          </a:p>
        </p:txBody>
      </p:sp>
      <p:sp>
        <p:nvSpPr>
          <p:cNvPr id="108" name="TextBox 107">
            <a:extLst>
              <a:ext uri="{FF2B5EF4-FFF2-40B4-BE49-F238E27FC236}">
                <a16:creationId xmlns:a16="http://schemas.microsoft.com/office/drawing/2014/main" id="{2867E947-7A30-4DE3-A168-A9256B837AD0}"/>
              </a:ext>
            </a:extLst>
          </p:cNvPr>
          <p:cNvSpPr txBox="1"/>
          <p:nvPr/>
        </p:nvSpPr>
        <p:spPr>
          <a:xfrm>
            <a:off x="8506300" y="2993672"/>
            <a:ext cx="2561987" cy="50097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Entity Linking</a:t>
            </a:r>
          </a:p>
        </p:txBody>
      </p:sp>
      <p:sp>
        <p:nvSpPr>
          <p:cNvPr id="109" name="Rectangle 108">
            <a:extLst>
              <a:ext uri="{FF2B5EF4-FFF2-40B4-BE49-F238E27FC236}">
                <a16:creationId xmlns:a16="http://schemas.microsoft.com/office/drawing/2014/main" id="{B60203EE-5A77-4ABC-ACAA-1DB307BF18F7}"/>
              </a:ext>
            </a:extLst>
          </p:cNvPr>
          <p:cNvSpPr/>
          <p:nvPr/>
        </p:nvSpPr>
        <p:spPr>
          <a:xfrm>
            <a:off x="8455896" y="3412596"/>
            <a:ext cx="2662796" cy="470442"/>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Contextually extend knowledge of people, locations, and events</a:t>
            </a:r>
          </a:p>
        </p:txBody>
      </p:sp>
      <p:sp>
        <p:nvSpPr>
          <p:cNvPr id="111" name="Rectangle 110">
            <a:extLst>
              <a:ext uri="{FF2B5EF4-FFF2-40B4-BE49-F238E27FC236}">
                <a16:creationId xmlns:a16="http://schemas.microsoft.com/office/drawing/2014/main" id="{D5DE5DD3-D468-4C34-84D0-6D0BB80B93F8}"/>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 name="Rectangle 111">
            <a:extLst>
              <a:ext uri="{FF2B5EF4-FFF2-40B4-BE49-F238E27FC236}">
                <a16:creationId xmlns:a16="http://schemas.microsoft.com/office/drawing/2014/main" id="{761EE05C-DEF6-4CC3-A31D-AD7AE66924CA}"/>
              </a:ext>
            </a:extLst>
          </p:cNvPr>
          <p:cNvSpPr/>
          <p:nvPr/>
        </p:nvSpPr>
        <p:spPr>
          <a:xfrm>
            <a:off x="760148" y="5730608"/>
            <a:ext cx="3163244" cy="479807"/>
          </a:xfrm>
          <a:prstGeom prst="rect">
            <a:avLst/>
          </a:prstGeom>
        </p:spPr>
        <p:txBody>
          <a:bodyPr wrap="square">
            <a:spAutoFit/>
          </a:bodyPr>
          <a:lstStyle/>
          <a:p>
            <a:pPr algn="ctr" defTabSz="914139">
              <a:lnSpc>
                <a:spcPct val="90000"/>
              </a:lnSpc>
              <a:spcAft>
                <a:spcPts val="575"/>
              </a:spcAft>
              <a:defRPr/>
            </a:pPr>
            <a:r>
              <a:rPr lang="en-GB" sz="1371" dirty="0">
                <a:gradFill>
                  <a:gsLst>
                    <a:gs pos="6364">
                      <a:srgbClr val="353535"/>
                    </a:gs>
                    <a:gs pos="21818">
                      <a:srgbClr val="353535"/>
                    </a:gs>
                  </a:gsLst>
                  <a:lin ang="5400000" scaled="0"/>
                </a:gradFill>
                <a:cs typeface="Segoe UI" panose="020B0502040204020203" pitchFamily="34" charset="0"/>
              </a:rPr>
              <a:t> Monitor data over time and detect anomalies</a:t>
            </a:r>
            <a:endParaRPr lang="en-US" sz="1371" dirty="0">
              <a:gradFill>
                <a:gsLst>
                  <a:gs pos="6364">
                    <a:srgbClr val="353535"/>
                  </a:gs>
                  <a:gs pos="21818">
                    <a:srgbClr val="353535"/>
                  </a:gs>
                </a:gsLst>
                <a:lin ang="5400000" scaled="0"/>
              </a:gradFill>
              <a:cs typeface="Segoe UI" panose="020B0502040204020203" pitchFamily="34" charset="0"/>
            </a:endParaRPr>
          </a:p>
        </p:txBody>
      </p:sp>
      <p:sp>
        <p:nvSpPr>
          <p:cNvPr id="113" name="TextBox 112">
            <a:extLst>
              <a:ext uri="{FF2B5EF4-FFF2-40B4-BE49-F238E27FC236}">
                <a16:creationId xmlns:a16="http://schemas.microsoft.com/office/drawing/2014/main" id="{99B9C98E-188F-4A21-81D5-473B3487E6D8}"/>
              </a:ext>
            </a:extLst>
          </p:cNvPr>
          <p:cNvSpPr txBox="1"/>
          <p:nvPr/>
        </p:nvSpPr>
        <p:spPr>
          <a:xfrm>
            <a:off x="4723127" y="5311682"/>
            <a:ext cx="2850810" cy="50097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Custom Decision</a:t>
            </a:r>
          </a:p>
        </p:txBody>
      </p:sp>
      <p:sp>
        <p:nvSpPr>
          <p:cNvPr id="114" name="Rectangle 113">
            <a:extLst>
              <a:ext uri="{FF2B5EF4-FFF2-40B4-BE49-F238E27FC236}">
                <a16:creationId xmlns:a16="http://schemas.microsoft.com/office/drawing/2014/main" id="{DE82C49F-3E3B-4830-A774-B7740AF4921C}"/>
              </a:ext>
            </a:extLst>
          </p:cNvPr>
          <p:cNvSpPr/>
          <p:nvPr/>
        </p:nvSpPr>
        <p:spPr>
          <a:xfrm>
            <a:off x="4592416" y="5730608"/>
            <a:ext cx="3112230"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Create custom experiences with adaptive, contextual decision-making</a:t>
            </a:r>
          </a:p>
        </p:txBody>
      </p:sp>
      <p:sp>
        <p:nvSpPr>
          <p:cNvPr id="115" name="TextBox 114">
            <a:extLst>
              <a:ext uri="{FF2B5EF4-FFF2-40B4-BE49-F238E27FC236}">
                <a16:creationId xmlns:a16="http://schemas.microsoft.com/office/drawing/2014/main" id="{CB3C701F-5CCB-4707-ADA4-EDDF5C044337}"/>
              </a:ext>
            </a:extLst>
          </p:cNvPr>
          <p:cNvSpPr txBox="1"/>
          <p:nvPr/>
        </p:nvSpPr>
        <p:spPr>
          <a:xfrm>
            <a:off x="1060777" y="5311600"/>
            <a:ext cx="2561987"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Anomaly </a:t>
            </a:r>
            <a:r>
              <a:rPr lang="en-US" sz="1567" b="1" dirty="0" err="1">
                <a:gradFill>
                  <a:gsLst>
                    <a:gs pos="6364">
                      <a:srgbClr val="353535"/>
                    </a:gs>
                    <a:gs pos="21818">
                      <a:srgbClr val="353535"/>
                    </a:gs>
                  </a:gsLst>
                  <a:lin ang="5400000" scaled="0"/>
                </a:gradFill>
                <a:cs typeface="Segoe UI" panose="020B0502040204020203" pitchFamily="34" charset="0"/>
              </a:rPr>
              <a:t>FInder</a:t>
            </a:r>
            <a:endParaRPr lang="en-US" sz="1567" b="1" dirty="0">
              <a:gradFill>
                <a:gsLst>
                  <a:gs pos="6364">
                    <a:srgbClr val="353535"/>
                  </a:gs>
                  <a:gs pos="21818">
                    <a:srgbClr val="353535"/>
                  </a:gs>
                </a:gsLst>
                <a:lin ang="5400000" scaled="0"/>
              </a:gradFill>
              <a:cs typeface="Segoe UI" panose="020B0502040204020203" pitchFamily="34" charset="0"/>
            </a:endParaRPr>
          </a:p>
        </p:txBody>
      </p:sp>
      <p:sp>
        <p:nvSpPr>
          <p:cNvPr id="116" name="TextBox 115">
            <a:extLst>
              <a:ext uri="{FF2B5EF4-FFF2-40B4-BE49-F238E27FC236}">
                <a16:creationId xmlns:a16="http://schemas.microsoft.com/office/drawing/2014/main" id="{FD156D5B-1834-4FF1-9B8E-94F5CB6B659A}"/>
              </a:ext>
            </a:extLst>
          </p:cNvPr>
          <p:cNvSpPr txBox="1"/>
          <p:nvPr/>
        </p:nvSpPr>
        <p:spPr>
          <a:xfrm>
            <a:off x="8506300" y="5311600"/>
            <a:ext cx="2561987"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err="1">
                <a:gradFill>
                  <a:gsLst>
                    <a:gs pos="6364">
                      <a:srgbClr val="353535"/>
                    </a:gs>
                    <a:gs pos="21818">
                      <a:srgbClr val="353535"/>
                    </a:gs>
                  </a:gsLst>
                  <a:lin ang="5400000" scaled="0"/>
                </a:gradFill>
                <a:cs typeface="Segoe UI" panose="020B0502040204020203" pitchFamily="34" charset="0"/>
              </a:rPr>
              <a:t>QnA</a:t>
            </a:r>
            <a:r>
              <a:rPr lang="en-US" sz="1567" b="1">
                <a:gradFill>
                  <a:gsLst>
                    <a:gs pos="6364">
                      <a:srgbClr val="353535"/>
                    </a:gs>
                    <a:gs pos="21818">
                      <a:srgbClr val="353535"/>
                    </a:gs>
                  </a:gsLst>
                  <a:lin ang="5400000" scaled="0"/>
                </a:gradFill>
                <a:cs typeface="Segoe UI" panose="020B0502040204020203" pitchFamily="34" charset="0"/>
              </a:rPr>
              <a:t> Maker</a:t>
            </a:r>
          </a:p>
        </p:txBody>
      </p:sp>
      <p:sp>
        <p:nvSpPr>
          <p:cNvPr id="117" name="Rectangle 116">
            <a:extLst>
              <a:ext uri="{FF2B5EF4-FFF2-40B4-BE49-F238E27FC236}">
                <a16:creationId xmlns:a16="http://schemas.microsoft.com/office/drawing/2014/main" id="{8F958E66-9FC7-490F-8C5A-A2E949C4EFE3}"/>
              </a:ext>
            </a:extLst>
          </p:cNvPr>
          <p:cNvSpPr/>
          <p:nvPr/>
        </p:nvSpPr>
        <p:spPr>
          <a:xfrm>
            <a:off x="8217228" y="5730607"/>
            <a:ext cx="3140132" cy="470442"/>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Distill information into conversational, easy-to-navigate answers</a:t>
            </a:r>
          </a:p>
        </p:txBody>
      </p:sp>
      <p:sp>
        <p:nvSpPr>
          <p:cNvPr id="118" name="Freeform 5">
            <a:extLst>
              <a:ext uri="{FF2B5EF4-FFF2-40B4-BE49-F238E27FC236}">
                <a16:creationId xmlns:a16="http://schemas.microsoft.com/office/drawing/2014/main" id="{1BB95522-2E90-46A3-BD2C-6D062060CCFA}"/>
              </a:ext>
            </a:extLst>
          </p:cNvPr>
          <p:cNvSpPr>
            <a:spLocks noEditPoints="1"/>
          </p:cNvSpPr>
          <p:nvPr/>
        </p:nvSpPr>
        <p:spPr bwMode="auto">
          <a:xfrm>
            <a:off x="1992322" y="2100175"/>
            <a:ext cx="686812" cy="585539"/>
          </a:xfrm>
          <a:custGeom>
            <a:avLst/>
            <a:gdLst>
              <a:gd name="T0" fmla="*/ 1414 w 2828"/>
              <a:gd name="T1" fmla="*/ 0 h 2411"/>
              <a:gd name="T2" fmla="*/ 0 w 2828"/>
              <a:gd name="T3" fmla="*/ 936 h 2411"/>
              <a:gd name="T4" fmla="*/ 628 w 2828"/>
              <a:gd name="T5" fmla="*/ 1353 h 2411"/>
              <a:gd name="T6" fmla="*/ 443 w 2828"/>
              <a:gd name="T7" fmla="*/ 1773 h 2411"/>
              <a:gd name="T8" fmla="*/ 1404 w 2828"/>
              <a:gd name="T9" fmla="*/ 2411 h 2411"/>
              <a:gd name="T10" fmla="*/ 2360 w 2828"/>
              <a:gd name="T11" fmla="*/ 1778 h 2411"/>
              <a:gd name="T12" fmla="*/ 2204 w 2828"/>
              <a:gd name="T13" fmla="*/ 1348 h 2411"/>
              <a:gd name="T14" fmla="*/ 2639 w 2828"/>
              <a:gd name="T15" fmla="*/ 1061 h 2411"/>
              <a:gd name="T16" fmla="*/ 2639 w 2828"/>
              <a:gd name="T17" fmla="*/ 1742 h 2411"/>
              <a:gd name="T18" fmla="*/ 2828 w 2828"/>
              <a:gd name="T19" fmla="*/ 1742 h 2411"/>
              <a:gd name="T20" fmla="*/ 2828 w 2828"/>
              <a:gd name="T21" fmla="*/ 936 h 2411"/>
              <a:gd name="T22" fmla="*/ 1414 w 2828"/>
              <a:gd name="T23" fmla="*/ 0 h 2411"/>
              <a:gd name="T24" fmla="*/ 343 w 2828"/>
              <a:gd name="T25" fmla="*/ 936 h 2411"/>
              <a:gd name="T26" fmla="*/ 1414 w 2828"/>
              <a:gd name="T27" fmla="*/ 227 h 2411"/>
              <a:gd name="T28" fmla="*/ 2485 w 2828"/>
              <a:gd name="T29" fmla="*/ 936 h 2411"/>
              <a:gd name="T30" fmla="*/ 1414 w 2828"/>
              <a:gd name="T31" fmla="*/ 1646 h 2411"/>
              <a:gd name="T32" fmla="*/ 343 w 2828"/>
              <a:gd name="T33" fmla="*/ 936 h 2411"/>
              <a:gd name="T34" fmla="*/ 2042 w 2828"/>
              <a:gd name="T35" fmla="*/ 1457 h 2411"/>
              <a:gd name="T36" fmla="*/ 2132 w 2828"/>
              <a:gd name="T37" fmla="*/ 1701 h 2411"/>
              <a:gd name="T38" fmla="*/ 1404 w 2828"/>
              <a:gd name="T39" fmla="*/ 2184 h 2411"/>
              <a:gd name="T40" fmla="*/ 680 w 2828"/>
              <a:gd name="T41" fmla="*/ 1705 h 2411"/>
              <a:gd name="T42" fmla="*/ 788 w 2828"/>
              <a:gd name="T43" fmla="*/ 1459 h 2411"/>
              <a:gd name="T44" fmla="*/ 1414 w 2828"/>
              <a:gd name="T45" fmla="*/ 1873 h 2411"/>
              <a:gd name="T46" fmla="*/ 2042 w 2828"/>
              <a:gd name="T47" fmla="*/ 1457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28" h="2411">
                <a:moveTo>
                  <a:pt x="1414" y="0"/>
                </a:moveTo>
                <a:lnTo>
                  <a:pt x="0" y="936"/>
                </a:lnTo>
                <a:lnTo>
                  <a:pt x="628" y="1353"/>
                </a:lnTo>
                <a:lnTo>
                  <a:pt x="443" y="1773"/>
                </a:lnTo>
                <a:lnTo>
                  <a:pt x="1404" y="2411"/>
                </a:lnTo>
                <a:lnTo>
                  <a:pt x="2360" y="1778"/>
                </a:lnTo>
                <a:lnTo>
                  <a:pt x="2204" y="1348"/>
                </a:lnTo>
                <a:lnTo>
                  <a:pt x="2639" y="1061"/>
                </a:lnTo>
                <a:lnTo>
                  <a:pt x="2639" y="1742"/>
                </a:lnTo>
                <a:lnTo>
                  <a:pt x="2828" y="1742"/>
                </a:lnTo>
                <a:lnTo>
                  <a:pt x="2828" y="936"/>
                </a:lnTo>
                <a:lnTo>
                  <a:pt x="1414" y="0"/>
                </a:lnTo>
                <a:close/>
                <a:moveTo>
                  <a:pt x="343" y="936"/>
                </a:moveTo>
                <a:lnTo>
                  <a:pt x="1414" y="227"/>
                </a:lnTo>
                <a:lnTo>
                  <a:pt x="2485" y="936"/>
                </a:lnTo>
                <a:lnTo>
                  <a:pt x="1414" y="1646"/>
                </a:lnTo>
                <a:lnTo>
                  <a:pt x="343" y="936"/>
                </a:lnTo>
                <a:close/>
                <a:moveTo>
                  <a:pt x="2042" y="1457"/>
                </a:moveTo>
                <a:lnTo>
                  <a:pt x="2132" y="1701"/>
                </a:lnTo>
                <a:lnTo>
                  <a:pt x="1404" y="2184"/>
                </a:lnTo>
                <a:lnTo>
                  <a:pt x="680" y="1705"/>
                </a:lnTo>
                <a:lnTo>
                  <a:pt x="788" y="1459"/>
                </a:lnTo>
                <a:lnTo>
                  <a:pt x="1414" y="1873"/>
                </a:lnTo>
                <a:lnTo>
                  <a:pt x="2042" y="1457"/>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119" name="Group 8">
            <a:extLst>
              <a:ext uri="{FF2B5EF4-FFF2-40B4-BE49-F238E27FC236}">
                <a16:creationId xmlns:a16="http://schemas.microsoft.com/office/drawing/2014/main" id="{D7561209-9C00-4668-8244-EB550886092F}"/>
              </a:ext>
            </a:extLst>
          </p:cNvPr>
          <p:cNvGrpSpPr>
            <a:grpSpLocks noChangeAspect="1"/>
          </p:cNvGrpSpPr>
          <p:nvPr/>
        </p:nvGrpSpPr>
        <p:grpSpPr bwMode="auto">
          <a:xfrm>
            <a:off x="5816964" y="4467836"/>
            <a:ext cx="652848" cy="578655"/>
            <a:chOff x="0" y="2"/>
            <a:chExt cx="2675" cy="2371"/>
          </a:xfrm>
          <a:solidFill>
            <a:srgbClr val="047CDA"/>
          </a:solidFill>
        </p:grpSpPr>
        <p:sp>
          <p:nvSpPr>
            <p:cNvPr id="120" name="Freeform 9">
              <a:extLst>
                <a:ext uri="{FF2B5EF4-FFF2-40B4-BE49-F238E27FC236}">
                  <a16:creationId xmlns:a16="http://schemas.microsoft.com/office/drawing/2014/main" id="{596D2AA9-0A1C-4CAF-A9B7-B42226CA42BE}"/>
                </a:ext>
              </a:extLst>
            </p:cNvPr>
            <p:cNvSpPr>
              <a:spLocks noEditPoints="1"/>
            </p:cNvSpPr>
            <p:nvPr/>
          </p:nvSpPr>
          <p:spPr bwMode="auto">
            <a:xfrm>
              <a:off x="0" y="1329"/>
              <a:ext cx="2413" cy="1044"/>
            </a:xfrm>
            <a:custGeom>
              <a:avLst/>
              <a:gdLst>
                <a:gd name="T0" fmla="*/ 670 w 2413"/>
                <a:gd name="T1" fmla="*/ 0 h 1044"/>
                <a:gd name="T2" fmla="*/ 0 w 2413"/>
                <a:gd name="T3" fmla="*/ 523 h 1044"/>
                <a:gd name="T4" fmla="*/ 670 w 2413"/>
                <a:gd name="T5" fmla="*/ 1044 h 1044"/>
                <a:gd name="T6" fmla="*/ 2413 w 2413"/>
                <a:gd name="T7" fmla="*/ 1044 h 1044"/>
                <a:gd name="T8" fmla="*/ 2413 w 2413"/>
                <a:gd name="T9" fmla="*/ 0 h 1044"/>
                <a:gd name="T10" fmla="*/ 670 w 2413"/>
                <a:gd name="T11" fmla="*/ 0 h 1044"/>
                <a:gd name="T12" fmla="*/ 308 w 2413"/>
                <a:gd name="T13" fmla="*/ 523 h 1044"/>
                <a:gd name="T14" fmla="*/ 734 w 2413"/>
                <a:gd name="T15" fmla="*/ 190 h 1044"/>
                <a:gd name="T16" fmla="*/ 2223 w 2413"/>
                <a:gd name="T17" fmla="*/ 190 h 1044"/>
                <a:gd name="T18" fmla="*/ 2223 w 2413"/>
                <a:gd name="T19" fmla="*/ 855 h 1044"/>
                <a:gd name="T20" fmla="*/ 734 w 2413"/>
                <a:gd name="T21" fmla="*/ 855 h 1044"/>
                <a:gd name="T22" fmla="*/ 308 w 2413"/>
                <a:gd name="T23" fmla="*/ 523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3" h="1044">
                  <a:moveTo>
                    <a:pt x="670" y="0"/>
                  </a:moveTo>
                  <a:lnTo>
                    <a:pt x="0" y="523"/>
                  </a:lnTo>
                  <a:lnTo>
                    <a:pt x="670" y="1044"/>
                  </a:lnTo>
                  <a:lnTo>
                    <a:pt x="2413" y="1044"/>
                  </a:lnTo>
                  <a:lnTo>
                    <a:pt x="2413" y="0"/>
                  </a:lnTo>
                  <a:lnTo>
                    <a:pt x="670" y="0"/>
                  </a:lnTo>
                  <a:close/>
                  <a:moveTo>
                    <a:pt x="308" y="523"/>
                  </a:moveTo>
                  <a:lnTo>
                    <a:pt x="734" y="190"/>
                  </a:lnTo>
                  <a:lnTo>
                    <a:pt x="2223" y="190"/>
                  </a:lnTo>
                  <a:lnTo>
                    <a:pt x="2223" y="855"/>
                  </a:lnTo>
                  <a:lnTo>
                    <a:pt x="734" y="855"/>
                  </a:lnTo>
                  <a:lnTo>
                    <a:pt x="308" y="5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21" name="Freeform 10">
              <a:extLst>
                <a:ext uri="{FF2B5EF4-FFF2-40B4-BE49-F238E27FC236}">
                  <a16:creationId xmlns:a16="http://schemas.microsoft.com/office/drawing/2014/main" id="{37CD29C3-E49C-4798-BE01-133CFF9CF01E}"/>
                </a:ext>
              </a:extLst>
            </p:cNvPr>
            <p:cNvSpPr>
              <a:spLocks noEditPoints="1"/>
            </p:cNvSpPr>
            <p:nvPr/>
          </p:nvSpPr>
          <p:spPr bwMode="auto">
            <a:xfrm>
              <a:off x="237" y="2"/>
              <a:ext cx="2438" cy="1044"/>
            </a:xfrm>
            <a:custGeom>
              <a:avLst/>
              <a:gdLst>
                <a:gd name="T0" fmla="*/ 0 w 2438"/>
                <a:gd name="T1" fmla="*/ 0 h 1044"/>
                <a:gd name="T2" fmla="*/ 0 w 2438"/>
                <a:gd name="T3" fmla="*/ 1044 h 1044"/>
                <a:gd name="T4" fmla="*/ 1768 w 2438"/>
                <a:gd name="T5" fmla="*/ 1044 h 1044"/>
                <a:gd name="T6" fmla="*/ 2438 w 2438"/>
                <a:gd name="T7" fmla="*/ 521 h 1044"/>
                <a:gd name="T8" fmla="*/ 1768 w 2438"/>
                <a:gd name="T9" fmla="*/ 0 h 1044"/>
                <a:gd name="T10" fmla="*/ 0 w 2438"/>
                <a:gd name="T11" fmla="*/ 0 h 1044"/>
                <a:gd name="T12" fmla="*/ 189 w 2438"/>
                <a:gd name="T13" fmla="*/ 190 h 1044"/>
                <a:gd name="T14" fmla="*/ 1704 w 2438"/>
                <a:gd name="T15" fmla="*/ 190 h 1044"/>
                <a:gd name="T16" fmla="*/ 2130 w 2438"/>
                <a:gd name="T17" fmla="*/ 521 h 1044"/>
                <a:gd name="T18" fmla="*/ 1704 w 2438"/>
                <a:gd name="T19" fmla="*/ 854 h 1044"/>
                <a:gd name="T20" fmla="*/ 189 w 2438"/>
                <a:gd name="T21" fmla="*/ 854 h 1044"/>
                <a:gd name="T22" fmla="*/ 189 w 2438"/>
                <a:gd name="T23" fmla="*/ 190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8" h="1044">
                  <a:moveTo>
                    <a:pt x="0" y="0"/>
                  </a:moveTo>
                  <a:lnTo>
                    <a:pt x="0" y="1044"/>
                  </a:lnTo>
                  <a:lnTo>
                    <a:pt x="1768" y="1044"/>
                  </a:lnTo>
                  <a:lnTo>
                    <a:pt x="2438" y="521"/>
                  </a:lnTo>
                  <a:lnTo>
                    <a:pt x="1768" y="0"/>
                  </a:lnTo>
                  <a:lnTo>
                    <a:pt x="0" y="0"/>
                  </a:lnTo>
                  <a:close/>
                  <a:moveTo>
                    <a:pt x="189" y="190"/>
                  </a:moveTo>
                  <a:lnTo>
                    <a:pt x="1704" y="190"/>
                  </a:lnTo>
                  <a:lnTo>
                    <a:pt x="2130" y="521"/>
                  </a:lnTo>
                  <a:lnTo>
                    <a:pt x="1704" y="854"/>
                  </a:lnTo>
                  <a:lnTo>
                    <a:pt x="189" y="854"/>
                  </a:lnTo>
                  <a:lnTo>
                    <a:pt x="189"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122" name="Freeform 14">
            <a:extLst>
              <a:ext uri="{FF2B5EF4-FFF2-40B4-BE49-F238E27FC236}">
                <a16:creationId xmlns:a16="http://schemas.microsoft.com/office/drawing/2014/main" id="{F83E3B54-F235-4F44-83AD-B23D8E26A3F9}"/>
              </a:ext>
            </a:extLst>
          </p:cNvPr>
          <p:cNvSpPr>
            <a:spLocks noEditPoints="1"/>
          </p:cNvSpPr>
          <p:nvPr/>
        </p:nvSpPr>
        <p:spPr bwMode="auto">
          <a:xfrm>
            <a:off x="9492794" y="2094913"/>
            <a:ext cx="595270" cy="596528"/>
          </a:xfrm>
          <a:custGeom>
            <a:avLst/>
            <a:gdLst>
              <a:gd name="T0" fmla="*/ 1047 w 1138"/>
              <a:gd name="T1" fmla="*/ 944 h 1138"/>
              <a:gd name="T2" fmla="*/ 944 w 1138"/>
              <a:gd name="T3" fmla="*/ 1047 h 1138"/>
              <a:gd name="T4" fmla="*/ 581 w 1138"/>
              <a:gd name="T5" fmla="*/ 1047 h 1138"/>
              <a:gd name="T6" fmla="*/ 478 w 1138"/>
              <a:gd name="T7" fmla="*/ 944 h 1138"/>
              <a:gd name="T8" fmla="*/ 478 w 1138"/>
              <a:gd name="T9" fmla="*/ 751 h 1138"/>
              <a:gd name="T10" fmla="*/ 557 w 1138"/>
              <a:gd name="T11" fmla="*/ 751 h 1138"/>
              <a:gd name="T12" fmla="*/ 751 w 1138"/>
              <a:gd name="T13" fmla="*/ 557 h 1138"/>
              <a:gd name="T14" fmla="*/ 751 w 1138"/>
              <a:gd name="T15" fmla="*/ 478 h 1138"/>
              <a:gd name="T16" fmla="*/ 944 w 1138"/>
              <a:gd name="T17" fmla="*/ 478 h 1138"/>
              <a:gd name="T18" fmla="*/ 1047 w 1138"/>
              <a:gd name="T19" fmla="*/ 581 h 1138"/>
              <a:gd name="T20" fmla="*/ 1047 w 1138"/>
              <a:gd name="T21" fmla="*/ 944 h 1138"/>
              <a:gd name="T22" fmla="*/ 660 w 1138"/>
              <a:gd name="T23" fmla="*/ 478 h 1138"/>
              <a:gd name="T24" fmla="*/ 660 w 1138"/>
              <a:gd name="T25" fmla="*/ 557 h 1138"/>
              <a:gd name="T26" fmla="*/ 557 w 1138"/>
              <a:gd name="T27" fmla="*/ 660 h 1138"/>
              <a:gd name="T28" fmla="*/ 478 w 1138"/>
              <a:gd name="T29" fmla="*/ 660 h 1138"/>
              <a:gd name="T30" fmla="*/ 478 w 1138"/>
              <a:gd name="T31" fmla="*/ 581 h 1138"/>
              <a:gd name="T32" fmla="*/ 581 w 1138"/>
              <a:gd name="T33" fmla="*/ 478 h 1138"/>
              <a:gd name="T34" fmla="*/ 660 w 1138"/>
              <a:gd name="T35" fmla="*/ 478 h 1138"/>
              <a:gd name="T36" fmla="*/ 194 w 1138"/>
              <a:gd name="T37" fmla="*/ 660 h 1138"/>
              <a:gd name="T38" fmla="*/ 91 w 1138"/>
              <a:gd name="T39" fmla="*/ 557 h 1138"/>
              <a:gd name="T40" fmla="*/ 91 w 1138"/>
              <a:gd name="T41" fmla="*/ 194 h 1138"/>
              <a:gd name="T42" fmla="*/ 194 w 1138"/>
              <a:gd name="T43" fmla="*/ 91 h 1138"/>
              <a:gd name="T44" fmla="*/ 557 w 1138"/>
              <a:gd name="T45" fmla="*/ 91 h 1138"/>
              <a:gd name="T46" fmla="*/ 660 w 1138"/>
              <a:gd name="T47" fmla="*/ 194 h 1138"/>
              <a:gd name="T48" fmla="*/ 660 w 1138"/>
              <a:gd name="T49" fmla="*/ 387 h 1138"/>
              <a:gd name="T50" fmla="*/ 581 w 1138"/>
              <a:gd name="T51" fmla="*/ 387 h 1138"/>
              <a:gd name="T52" fmla="*/ 387 w 1138"/>
              <a:gd name="T53" fmla="*/ 581 h 1138"/>
              <a:gd name="T54" fmla="*/ 387 w 1138"/>
              <a:gd name="T55" fmla="*/ 660 h 1138"/>
              <a:gd name="T56" fmla="*/ 194 w 1138"/>
              <a:gd name="T57" fmla="*/ 660 h 1138"/>
              <a:gd name="T58" fmla="*/ 944 w 1138"/>
              <a:gd name="T59" fmla="*/ 387 h 1138"/>
              <a:gd name="T60" fmla="*/ 751 w 1138"/>
              <a:gd name="T61" fmla="*/ 387 h 1138"/>
              <a:gd name="T62" fmla="*/ 751 w 1138"/>
              <a:gd name="T63" fmla="*/ 194 h 1138"/>
              <a:gd name="T64" fmla="*/ 557 w 1138"/>
              <a:gd name="T65" fmla="*/ 0 h 1138"/>
              <a:gd name="T66" fmla="*/ 194 w 1138"/>
              <a:gd name="T67" fmla="*/ 0 h 1138"/>
              <a:gd name="T68" fmla="*/ 0 w 1138"/>
              <a:gd name="T69" fmla="*/ 194 h 1138"/>
              <a:gd name="T70" fmla="*/ 0 w 1138"/>
              <a:gd name="T71" fmla="*/ 557 h 1138"/>
              <a:gd name="T72" fmla="*/ 194 w 1138"/>
              <a:gd name="T73" fmla="*/ 751 h 1138"/>
              <a:gd name="T74" fmla="*/ 387 w 1138"/>
              <a:gd name="T75" fmla="*/ 751 h 1138"/>
              <a:gd name="T76" fmla="*/ 387 w 1138"/>
              <a:gd name="T77" fmla="*/ 944 h 1138"/>
              <a:gd name="T78" fmla="*/ 581 w 1138"/>
              <a:gd name="T79" fmla="*/ 1138 h 1138"/>
              <a:gd name="T80" fmla="*/ 944 w 1138"/>
              <a:gd name="T81" fmla="*/ 1138 h 1138"/>
              <a:gd name="T82" fmla="*/ 1138 w 1138"/>
              <a:gd name="T83" fmla="*/ 944 h 1138"/>
              <a:gd name="T84" fmla="*/ 1138 w 1138"/>
              <a:gd name="T85" fmla="*/ 581 h 1138"/>
              <a:gd name="T86" fmla="*/ 944 w 1138"/>
              <a:gd name="T87" fmla="*/ 38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8" h="1138">
                <a:moveTo>
                  <a:pt x="1047" y="944"/>
                </a:moveTo>
                <a:cubicBezTo>
                  <a:pt x="1047" y="1001"/>
                  <a:pt x="1001" y="1047"/>
                  <a:pt x="944" y="1047"/>
                </a:cubicBezTo>
                <a:cubicBezTo>
                  <a:pt x="581" y="1047"/>
                  <a:pt x="581" y="1047"/>
                  <a:pt x="581" y="1047"/>
                </a:cubicBezTo>
                <a:cubicBezTo>
                  <a:pt x="524" y="1047"/>
                  <a:pt x="478" y="1001"/>
                  <a:pt x="478" y="944"/>
                </a:cubicBezTo>
                <a:cubicBezTo>
                  <a:pt x="478" y="751"/>
                  <a:pt x="478" y="751"/>
                  <a:pt x="478" y="751"/>
                </a:cubicBezTo>
                <a:cubicBezTo>
                  <a:pt x="557" y="751"/>
                  <a:pt x="557" y="751"/>
                  <a:pt x="557" y="751"/>
                </a:cubicBezTo>
                <a:cubicBezTo>
                  <a:pt x="664" y="751"/>
                  <a:pt x="751" y="664"/>
                  <a:pt x="751" y="557"/>
                </a:cubicBezTo>
                <a:cubicBezTo>
                  <a:pt x="751" y="478"/>
                  <a:pt x="751" y="478"/>
                  <a:pt x="751" y="478"/>
                </a:cubicBezTo>
                <a:cubicBezTo>
                  <a:pt x="944" y="478"/>
                  <a:pt x="944" y="478"/>
                  <a:pt x="944" y="478"/>
                </a:cubicBezTo>
                <a:cubicBezTo>
                  <a:pt x="1001" y="478"/>
                  <a:pt x="1047" y="524"/>
                  <a:pt x="1047" y="581"/>
                </a:cubicBezTo>
                <a:lnTo>
                  <a:pt x="1047" y="944"/>
                </a:lnTo>
                <a:close/>
                <a:moveTo>
                  <a:pt x="660" y="478"/>
                </a:moveTo>
                <a:cubicBezTo>
                  <a:pt x="660" y="557"/>
                  <a:pt x="660" y="557"/>
                  <a:pt x="660" y="557"/>
                </a:cubicBezTo>
                <a:cubicBezTo>
                  <a:pt x="660" y="614"/>
                  <a:pt x="614" y="660"/>
                  <a:pt x="557" y="660"/>
                </a:cubicBezTo>
                <a:cubicBezTo>
                  <a:pt x="478" y="660"/>
                  <a:pt x="478" y="660"/>
                  <a:pt x="478" y="660"/>
                </a:cubicBezTo>
                <a:cubicBezTo>
                  <a:pt x="478" y="581"/>
                  <a:pt x="478" y="581"/>
                  <a:pt x="478" y="581"/>
                </a:cubicBezTo>
                <a:cubicBezTo>
                  <a:pt x="478" y="524"/>
                  <a:pt x="524" y="478"/>
                  <a:pt x="581" y="478"/>
                </a:cubicBezTo>
                <a:lnTo>
                  <a:pt x="660" y="478"/>
                </a:lnTo>
                <a:close/>
                <a:moveTo>
                  <a:pt x="194" y="660"/>
                </a:moveTo>
                <a:cubicBezTo>
                  <a:pt x="137" y="660"/>
                  <a:pt x="91" y="614"/>
                  <a:pt x="91" y="557"/>
                </a:cubicBezTo>
                <a:cubicBezTo>
                  <a:pt x="91" y="194"/>
                  <a:pt x="91" y="194"/>
                  <a:pt x="91" y="194"/>
                </a:cubicBezTo>
                <a:cubicBezTo>
                  <a:pt x="91" y="137"/>
                  <a:pt x="137" y="91"/>
                  <a:pt x="194" y="91"/>
                </a:cubicBezTo>
                <a:cubicBezTo>
                  <a:pt x="557" y="91"/>
                  <a:pt x="557" y="91"/>
                  <a:pt x="557" y="91"/>
                </a:cubicBezTo>
                <a:cubicBezTo>
                  <a:pt x="614" y="91"/>
                  <a:pt x="660" y="137"/>
                  <a:pt x="660" y="194"/>
                </a:cubicBezTo>
                <a:cubicBezTo>
                  <a:pt x="660" y="387"/>
                  <a:pt x="660" y="387"/>
                  <a:pt x="660" y="387"/>
                </a:cubicBezTo>
                <a:cubicBezTo>
                  <a:pt x="581" y="387"/>
                  <a:pt x="581" y="387"/>
                  <a:pt x="581" y="387"/>
                </a:cubicBezTo>
                <a:cubicBezTo>
                  <a:pt x="474" y="387"/>
                  <a:pt x="387" y="474"/>
                  <a:pt x="387" y="581"/>
                </a:cubicBezTo>
                <a:cubicBezTo>
                  <a:pt x="387" y="660"/>
                  <a:pt x="387" y="660"/>
                  <a:pt x="387" y="660"/>
                </a:cubicBezTo>
                <a:lnTo>
                  <a:pt x="194" y="660"/>
                </a:lnTo>
                <a:close/>
                <a:moveTo>
                  <a:pt x="944" y="387"/>
                </a:moveTo>
                <a:cubicBezTo>
                  <a:pt x="751" y="387"/>
                  <a:pt x="751" y="387"/>
                  <a:pt x="751" y="387"/>
                </a:cubicBezTo>
                <a:cubicBezTo>
                  <a:pt x="751" y="194"/>
                  <a:pt x="751" y="194"/>
                  <a:pt x="751" y="194"/>
                </a:cubicBezTo>
                <a:cubicBezTo>
                  <a:pt x="751" y="87"/>
                  <a:pt x="664" y="0"/>
                  <a:pt x="557" y="0"/>
                </a:cubicBezTo>
                <a:cubicBezTo>
                  <a:pt x="194" y="0"/>
                  <a:pt x="194" y="0"/>
                  <a:pt x="194" y="0"/>
                </a:cubicBezTo>
                <a:cubicBezTo>
                  <a:pt x="87" y="0"/>
                  <a:pt x="0" y="87"/>
                  <a:pt x="0" y="194"/>
                </a:cubicBezTo>
                <a:cubicBezTo>
                  <a:pt x="0" y="557"/>
                  <a:pt x="0" y="557"/>
                  <a:pt x="0" y="557"/>
                </a:cubicBezTo>
                <a:cubicBezTo>
                  <a:pt x="0" y="664"/>
                  <a:pt x="87" y="751"/>
                  <a:pt x="194" y="751"/>
                </a:cubicBezTo>
                <a:cubicBezTo>
                  <a:pt x="387" y="751"/>
                  <a:pt x="387" y="751"/>
                  <a:pt x="387" y="751"/>
                </a:cubicBezTo>
                <a:cubicBezTo>
                  <a:pt x="387" y="944"/>
                  <a:pt x="387" y="944"/>
                  <a:pt x="387" y="944"/>
                </a:cubicBezTo>
                <a:cubicBezTo>
                  <a:pt x="387" y="1051"/>
                  <a:pt x="474" y="1138"/>
                  <a:pt x="581" y="1138"/>
                </a:cubicBezTo>
                <a:cubicBezTo>
                  <a:pt x="944" y="1138"/>
                  <a:pt x="944" y="1138"/>
                  <a:pt x="944" y="1138"/>
                </a:cubicBezTo>
                <a:cubicBezTo>
                  <a:pt x="1051" y="1138"/>
                  <a:pt x="1138" y="1051"/>
                  <a:pt x="1138" y="944"/>
                </a:cubicBezTo>
                <a:cubicBezTo>
                  <a:pt x="1138" y="581"/>
                  <a:pt x="1138" y="581"/>
                  <a:pt x="1138" y="581"/>
                </a:cubicBezTo>
                <a:cubicBezTo>
                  <a:pt x="1138" y="474"/>
                  <a:pt x="1051" y="387"/>
                  <a:pt x="944" y="387"/>
                </a:cubicBez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123" name="Group 17">
            <a:extLst>
              <a:ext uri="{FF2B5EF4-FFF2-40B4-BE49-F238E27FC236}">
                <a16:creationId xmlns:a16="http://schemas.microsoft.com/office/drawing/2014/main" id="{2512046C-CC8E-4CA6-8EB5-0663AB4A281E}"/>
              </a:ext>
            </a:extLst>
          </p:cNvPr>
          <p:cNvGrpSpPr>
            <a:grpSpLocks noChangeAspect="1"/>
          </p:cNvGrpSpPr>
          <p:nvPr/>
        </p:nvGrpSpPr>
        <p:grpSpPr bwMode="auto">
          <a:xfrm>
            <a:off x="5827100" y="2081232"/>
            <a:ext cx="642711" cy="609612"/>
            <a:chOff x="2" y="3"/>
            <a:chExt cx="2602" cy="2468"/>
          </a:xfrm>
          <a:solidFill>
            <a:srgbClr val="047CDA"/>
          </a:solidFill>
        </p:grpSpPr>
        <p:sp>
          <p:nvSpPr>
            <p:cNvPr id="124" name="Freeform 18">
              <a:extLst>
                <a:ext uri="{FF2B5EF4-FFF2-40B4-BE49-F238E27FC236}">
                  <a16:creationId xmlns:a16="http://schemas.microsoft.com/office/drawing/2014/main" id="{B330304B-B0C2-4555-8B2C-EBDDF2E6FADE}"/>
                </a:ext>
              </a:extLst>
            </p:cNvPr>
            <p:cNvSpPr>
              <a:spLocks noEditPoints="1"/>
            </p:cNvSpPr>
            <p:nvPr/>
          </p:nvSpPr>
          <p:spPr bwMode="auto">
            <a:xfrm>
              <a:off x="1847" y="1712"/>
              <a:ext cx="757" cy="759"/>
            </a:xfrm>
            <a:custGeom>
              <a:avLst/>
              <a:gdLst>
                <a:gd name="T0" fmla="*/ 182 w 364"/>
                <a:gd name="T1" fmla="*/ 273 h 364"/>
                <a:gd name="T2" fmla="*/ 91 w 364"/>
                <a:gd name="T3" fmla="*/ 182 h 364"/>
                <a:gd name="T4" fmla="*/ 182 w 364"/>
                <a:gd name="T5" fmla="*/ 91 h 364"/>
                <a:gd name="T6" fmla="*/ 273 w 364"/>
                <a:gd name="T7" fmla="*/ 182 h 364"/>
                <a:gd name="T8" fmla="*/ 182 w 364"/>
                <a:gd name="T9" fmla="*/ 273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73"/>
                  </a:moveTo>
                  <a:cubicBezTo>
                    <a:pt x="132" y="273"/>
                    <a:pt x="91" y="232"/>
                    <a:pt x="91" y="182"/>
                  </a:cubicBezTo>
                  <a:cubicBezTo>
                    <a:pt x="91" y="131"/>
                    <a:pt x="132" y="91"/>
                    <a:pt x="182" y="91"/>
                  </a:cubicBezTo>
                  <a:cubicBezTo>
                    <a:pt x="233" y="91"/>
                    <a:pt x="273" y="131"/>
                    <a:pt x="273" y="182"/>
                  </a:cubicBezTo>
                  <a:cubicBezTo>
                    <a:pt x="273" y="232"/>
                    <a:pt x="233" y="273"/>
                    <a:pt x="182" y="273"/>
                  </a:cubicBezTo>
                  <a:moveTo>
                    <a:pt x="182" y="0"/>
                  </a:moveTo>
                  <a:cubicBezTo>
                    <a:pt x="82" y="0"/>
                    <a:pt x="0" y="81"/>
                    <a:pt x="0" y="182"/>
                  </a:cubicBezTo>
                  <a:cubicBezTo>
                    <a:pt x="0" y="282"/>
                    <a:pt x="82" y="364"/>
                    <a:pt x="182" y="364"/>
                  </a:cubicBezTo>
                  <a:cubicBezTo>
                    <a:pt x="283" y="364"/>
                    <a:pt x="364" y="282"/>
                    <a:pt x="364" y="182"/>
                  </a:cubicBezTo>
                  <a:cubicBezTo>
                    <a:pt x="364" y="81"/>
                    <a:pt x="283" y="0"/>
                    <a:pt x="18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25" name="Freeform 19">
              <a:extLst>
                <a:ext uri="{FF2B5EF4-FFF2-40B4-BE49-F238E27FC236}">
                  <a16:creationId xmlns:a16="http://schemas.microsoft.com/office/drawing/2014/main" id="{C48A7EC0-0B7C-4B00-B63A-AAA06872A83F}"/>
                </a:ext>
              </a:extLst>
            </p:cNvPr>
            <p:cNvSpPr>
              <a:spLocks noEditPoints="1"/>
            </p:cNvSpPr>
            <p:nvPr/>
          </p:nvSpPr>
          <p:spPr bwMode="auto">
            <a:xfrm>
              <a:off x="2" y="3"/>
              <a:ext cx="2594" cy="1899"/>
            </a:xfrm>
            <a:custGeom>
              <a:avLst/>
              <a:gdLst>
                <a:gd name="T0" fmla="*/ 455 w 1247"/>
                <a:gd name="T1" fmla="*/ 820 h 911"/>
                <a:gd name="T2" fmla="*/ 91 w 1247"/>
                <a:gd name="T3" fmla="*/ 455 h 911"/>
                <a:gd name="T4" fmla="*/ 455 w 1247"/>
                <a:gd name="T5" fmla="*/ 91 h 911"/>
                <a:gd name="T6" fmla="*/ 690 w 1247"/>
                <a:gd name="T7" fmla="*/ 177 h 911"/>
                <a:gd name="T8" fmla="*/ 610 w 1247"/>
                <a:gd name="T9" fmla="*/ 387 h 911"/>
                <a:gd name="T10" fmla="*/ 759 w 1247"/>
                <a:gd name="T11" fmla="*/ 656 h 911"/>
                <a:gd name="T12" fmla="*/ 455 w 1247"/>
                <a:gd name="T13" fmla="*/ 820 h 911"/>
                <a:gd name="T14" fmla="*/ 701 w 1247"/>
                <a:gd name="T15" fmla="*/ 387 h 911"/>
                <a:gd name="T16" fmla="*/ 752 w 1247"/>
                <a:gd name="T17" fmla="*/ 245 h 911"/>
                <a:gd name="T18" fmla="*/ 819 w 1247"/>
                <a:gd name="T19" fmla="*/ 455 h 911"/>
                <a:gd name="T20" fmla="*/ 799 w 1247"/>
                <a:gd name="T21" fmla="*/ 574 h 911"/>
                <a:gd name="T22" fmla="*/ 701 w 1247"/>
                <a:gd name="T23" fmla="*/ 387 h 911"/>
                <a:gd name="T24" fmla="*/ 1156 w 1247"/>
                <a:gd name="T25" fmla="*/ 387 h 911"/>
                <a:gd name="T26" fmla="*/ 929 w 1247"/>
                <a:gd name="T27" fmla="*/ 615 h 911"/>
                <a:gd name="T28" fmla="*/ 883 w 1247"/>
                <a:gd name="T29" fmla="*/ 610 h 911"/>
                <a:gd name="T30" fmla="*/ 910 w 1247"/>
                <a:gd name="T31" fmla="*/ 455 h 911"/>
                <a:gd name="T32" fmla="*/ 822 w 1247"/>
                <a:gd name="T33" fmla="*/ 187 h 911"/>
                <a:gd name="T34" fmla="*/ 929 w 1247"/>
                <a:gd name="T35" fmla="*/ 160 h 911"/>
                <a:gd name="T36" fmla="*/ 1156 w 1247"/>
                <a:gd name="T37" fmla="*/ 387 h 911"/>
                <a:gd name="T38" fmla="*/ 929 w 1247"/>
                <a:gd name="T39" fmla="*/ 706 h 911"/>
                <a:gd name="T40" fmla="*/ 1247 w 1247"/>
                <a:gd name="T41" fmla="*/ 387 h 911"/>
                <a:gd name="T42" fmla="*/ 929 w 1247"/>
                <a:gd name="T43" fmla="*/ 69 h 911"/>
                <a:gd name="T44" fmla="*/ 759 w 1247"/>
                <a:gd name="T45" fmla="*/ 118 h 911"/>
                <a:gd name="T46" fmla="*/ 455 w 1247"/>
                <a:gd name="T47" fmla="*/ 0 h 911"/>
                <a:gd name="T48" fmla="*/ 0 w 1247"/>
                <a:gd name="T49" fmla="*/ 455 h 911"/>
                <a:gd name="T50" fmla="*/ 455 w 1247"/>
                <a:gd name="T51" fmla="*/ 911 h 911"/>
                <a:gd name="T52" fmla="*/ 842 w 1247"/>
                <a:gd name="T53" fmla="*/ 694 h 911"/>
                <a:gd name="T54" fmla="*/ 929 w 1247"/>
                <a:gd name="T55" fmla="*/ 706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7" h="911">
                  <a:moveTo>
                    <a:pt x="455" y="820"/>
                  </a:moveTo>
                  <a:cubicBezTo>
                    <a:pt x="254" y="820"/>
                    <a:pt x="91" y="657"/>
                    <a:pt x="91" y="455"/>
                  </a:cubicBezTo>
                  <a:cubicBezTo>
                    <a:pt x="91" y="254"/>
                    <a:pt x="254" y="91"/>
                    <a:pt x="455" y="91"/>
                  </a:cubicBezTo>
                  <a:cubicBezTo>
                    <a:pt x="544" y="91"/>
                    <a:pt x="626" y="124"/>
                    <a:pt x="690" y="177"/>
                  </a:cubicBezTo>
                  <a:cubicBezTo>
                    <a:pt x="640" y="233"/>
                    <a:pt x="610" y="307"/>
                    <a:pt x="610" y="387"/>
                  </a:cubicBezTo>
                  <a:cubicBezTo>
                    <a:pt x="610" y="500"/>
                    <a:pt x="670" y="600"/>
                    <a:pt x="759" y="656"/>
                  </a:cubicBezTo>
                  <a:cubicBezTo>
                    <a:pt x="693" y="755"/>
                    <a:pt x="582" y="820"/>
                    <a:pt x="455" y="820"/>
                  </a:cubicBezTo>
                  <a:moveTo>
                    <a:pt x="701" y="387"/>
                  </a:moveTo>
                  <a:cubicBezTo>
                    <a:pt x="701" y="333"/>
                    <a:pt x="720" y="284"/>
                    <a:pt x="752" y="245"/>
                  </a:cubicBezTo>
                  <a:cubicBezTo>
                    <a:pt x="794" y="304"/>
                    <a:pt x="819" y="377"/>
                    <a:pt x="819" y="455"/>
                  </a:cubicBezTo>
                  <a:cubicBezTo>
                    <a:pt x="819" y="497"/>
                    <a:pt x="812" y="537"/>
                    <a:pt x="799" y="574"/>
                  </a:cubicBezTo>
                  <a:cubicBezTo>
                    <a:pt x="740" y="533"/>
                    <a:pt x="701" y="465"/>
                    <a:pt x="701" y="387"/>
                  </a:cubicBezTo>
                  <a:moveTo>
                    <a:pt x="1156" y="387"/>
                  </a:moveTo>
                  <a:cubicBezTo>
                    <a:pt x="1156" y="513"/>
                    <a:pt x="1055" y="615"/>
                    <a:pt x="929" y="615"/>
                  </a:cubicBezTo>
                  <a:cubicBezTo>
                    <a:pt x="913" y="615"/>
                    <a:pt x="898" y="613"/>
                    <a:pt x="883" y="610"/>
                  </a:cubicBezTo>
                  <a:cubicBezTo>
                    <a:pt x="900" y="562"/>
                    <a:pt x="910" y="510"/>
                    <a:pt x="910" y="455"/>
                  </a:cubicBezTo>
                  <a:cubicBezTo>
                    <a:pt x="910" y="355"/>
                    <a:pt x="877" y="262"/>
                    <a:pt x="822" y="187"/>
                  </a:cubicBezTo>
                  <a:cubicBezTo>
                    <a:pt x="854" y="169"/>
                    <a:pt x="890" y="160"/>
                    <a:pt x="929" y="160"/>
                  </a:cubicBezTo>
                  <a:cubicBezTo>
                    <a:pt x="1055" y="160"/>
                    <a:pt x="1156" y="262"/>
                    <a:pt x="1156" y="387"/>
                  </a:cubicBezTo>
                  <a:moveTo>
                    <a:pt x="929" y="706"/>
                  </a:moveTo>
                  <a:cubicBezTo>
                    <a:pt x="1105" y="706"/>
                    <a:pt x="1247" y="563"/>
                    <a:pt x="1247" y="387"/>
                  </a:cubicBezTo>
                  <a:cubicBezTo>
                    <a:pt x="1247" y="211"/>
                    <a:pt x="1105" y="69"/>
                    <a:pt x="929" y="69"/>
                  </a:cubicBezTo>
                  <a:cubicBezTo>
                    <a:pt x="866" y="69"/>
                    <a:pt x="808" y="87"/>
                    <a:pt x="759" y="118"/>
                  </a:cubicBezTo>
                  <a:cubicBezTo>
                    <a:pt x="679" y="45"/>
                    <a:pt x="572" y="0"/>
                    <a:pt x="455" y="0"/>
                  </a:cubicBezTo>
                  <a:cubicBezTo>
                    <a:pt x="204" y="0"/>
                    <a:pt x="0" y="204"/>
                    <a:pt x="0" y="455"/>
                  </a:cubicBezTo>
                  <a:cubicBezTo>
                    <a:pt x="0" y="707"/>
                    <a:pt x="204" y="911"/>
                    <a:pt x="455" y="911"/>
                  </a:cubicBezTo>
                  <a:cubicBezTo>
                    <a:pt x="619" y="911"/>
                    <a:pt x="762" y="824"/>
                    <a:pt x="842" y="694"/>
                  </a:cubicBezTo>
                  <a:cubicBezTo>
                    <a:pt x="870" y="701"/>
                    <a:pt x="899" y="706"/>
                    <a:pt x="929" y="70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126" name="Freeform 23">
            <a:extLst>
              <a:ext uri="{FF2B5EF4-FFF2-40B4-BE49-F238E27FC236}">
                <a16:creationId xmlns:a16="http://schemas.microsoft.com/office/drawing/2014/main" id="{E5AA9DCF-E0AD-4C2C-BB3D-4B2E3790D278}"/>
              </a:ext>
            </a:extLst>
          </p:cNvPr>
          <p:cNvSpPr>
            <a:spLocks noEditPoints="1"/>
          </p:cNvSpPr>
          <p:nvPr/>
        </p:nvSpPr>
        <p:spPr bwMode="auto">
          <a:xfrm>
            <a:off x="9472458" y="4427400"/>
            <a:ext cx="723964" cy="665408"/>
          </a:xfrm>
          <a:custGeom>
            <a:avLst/>
            <a:gdLst>
              <a:gd name="T0" fmla="*/ 1142 w 1308"/>
              <a:gd name="T1" fmla="*/ 686 h 1200"/>
              <a:gd name="T2" fmla="*/ 982 w 1308"/>
              <a:gd name="T3" fmla="*/ 616 h 1200"/>
              <a:gd name="T4" fmla="*/ 965 w 1308"/>
              <a:gd name="T5" fmla="*/ 617 h 1200"/>
              <a:gd name="T6" fmla="*/ 958 w 1308"/>
              <a:gd name="T7" fmla="*/ 617 h 1200"/>
              <a:gd name="T8" fmla="*/ 629 w 1308"/>
              <a:gd name="T9" fmla="*/ 343 h 1200"/>
              <a:gd name="T10" fmla="*/ 434 w 1308"/>
              <a:gd name="T11" fmla="*/ 343 h 1200"/>
              <a:gd name="T12" fmla="*/ 679 w 1308"/>
              <a:gd name="T13" fmla="*/ 91 h 1200"/>
              <a:gd name="T14" fmla="*/ 965 w 1308"/>
              <a:gd name="T15" fmla="*/ 91 h 1200"/>
              <a:gd name="T16" fmla="*/ 1210 w 1308"/>
              <a:gd name="T17" fmla="*/ 344 h 1200"/>
              <a:gd name="T18" fmla="*/ 1210 w 1308"/>
              <a:gd name="T19" fmla="*/ 364 h 1200"/>
              <a:gd name="T20" fmla="*/ 1098 w 1308"/>
              <a:gd name="T21" fmla="*/ 576 h 1200"/>
              <a:gd name="T22" fmla="*/ 1142 w 1308"/>
              <a:gd name="T23" fmla="*/ 686 h 1200"/>
              <a:gd name="T24" fmla="*/ 629 w 1308"/>
              <a:gd name="T25" fmla="*/ 960 h 1200"/>
              <a:gd name="T26" fmla="*/ 343 w 1308"/>
              <a:gd name="T27" fmla="*/ 960 h 1200"/>
              <a:gd name="T28" fmla="*/ 326 w 1308"/>
              <a:gd name="T29" fmla="*/ 959 h 1200"/>
              <a:gd name="T30" fmla="*/ 166 w 1308"/>
              <a:gd name="T31" fmla="*/ 1028 h 1200"/>
              <a:gd name="T32" fmla="*/ 210 w 1308"/>
              <a:gd name="T33" fmla="*/ 919 h 1200"/>
              <a:gd name="T34" fmla="*/ 98 w 1308"/>
              <a:gd name="T35" fmla="*/ 707 h 1200"/>
              <a:gd name="T36" fmla="*/ 98 w 1308"/>
              <a:gd name="T37" fmla="*/ 687 h 1200"/>
              <a:gd name="T38" fmla="*/ 343 w 1308"/>
              <a:gd name="T39" fmla="*/ 434 h 1200"/>
              <a:gd name="T40" fmla="*/ 350 w 1308"/>
              <a:gd name="T41" fmla="*/ 434 h 1200"/>
              <a:gd name="T42" fmla="*/ 444 w 1308"/>
              <a:gd name="T43" fmla="*/ 434 h 1200"/>
              <a:gd name="T44" fmla="*/ 629 w 1308"/>
              <a:gd name="T45" fmla="*/ 434 h 1200"/>
              <a:gd name="T46" fmla="*/ 864 w 1308"/>
              <a:gd name="T47" fmla="*/ 617 h 1200"/>
              <a:gd name="T48" fmla="*/ 874 w 1308"/>
              <a:gd name="T49" fmla="*/ 687 h 1200"/>
              <a:gd name="T50" fmla="*/ 874 w 1308"/>
              <a:gd name="T51" fmla="*/ 707 h 1200"/>
              <a:gd name="T52" fmla="*/ 874 w 1308"/>
              <a:gd name="T53" fmla="*/ 709 h 1200"/>
              <a:gd name="T54" fmla="*/ 629 w 1308"/>
              <a:gd name="T55" fmla="*/ 960 h 1200"/>
              <a:gd name="T56" fmla="*/ 1207 w 1308"/>
              <a:gd name="T57" fmla="*/ 603 h 1200"/>
              <a:gd name="T58" fmla="*/ 1301 w 1308"/>
              <a:gd name="T59" fmla="*/ 364 h 1200"/>
              <a:gd name="T60" fmla="*/ 1301 w 1308"/>
              <a:gd name="T61" fmla="*/ 344 h 1200"/>
              <a:gd name="T62" fmla="*/ 965 w 1308"/>
              <a:gd name="T63" fmla="*/ 0 h 1200"/>
              <a:gd name="T64" fmla="*/ 679 w 1308"/>
              <a:gd name="T65" fmla="*/ 0 h 1200"/>
              <a:gd name="T66" fmla="*/ 343 w 1308"/>
              <a:gd name="T67" fmla="*/ 343 h 1200"/>
              <a:gd name="T68" fmla="*/ 7 w 1308"/>
              <a:gd name="T69" fmla="*/ 687 h 1200"/>
              <a:gd name="T70" fmla="*/ 7 w 1308"/>
              <a:gd name="T71" fmla="*/ 707 h 1200"/>
              <a:gd name="T72" fmla="*/ 101 w 1308"/>
              <a:gd name="T73" fmla="*/ 946 h 1200"/>
              <a:gd name="T74" fmla="*/ 0 w 1308"/>
              <a:gd name="T75" fmla="*/ 1200 h 1200"/>
              <a:gd name="T76" fmla="*/ 343 w 1308"/>
              <a:gd name="T77" fmla="*/ 1051 h 1200"/>
              <a:gd name="T78" fmla="*/ 629 w 1308"/>
              <a:gd name="T79" fmla="*/ 1051 h 1200"/>
              <a:gd name="T80" fmla="*/ 965 w 1308"/>
              <a:gd name="T81" fmla="*/ 709 h 1200"/>
              <a:gd name="T82" fmla="*/ 1308 w 1308"/>
              <a:gd name="T83" fmla="*/ 857 h 1200"/>
              <a:gd name="T84" fmla="*/ 1207 w 1308"/>
              <a:gd name="T85" fmla="*/ 60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8" h="1200">
                <a:moveTo>
                  <a:pt x="1142" y="686"/>
                </a:moveTo>
                <a:cubicBezTo>
                  <a:pt x="982" y="616"/>
                  <a:pt x="982" y="616"/>
                  <a:pt x="982" y="616"/>
                </a:cubicBezTo>
                <a:cubicBezTo>
                  <a:pt x="976" y="617"/>
                  <a:pt x="971" y="617"/>
                  <a:pt x="965" y="617"/>
                </a:cubicBezTo>
                <a:cubicBezTo>
                  <a:pt x="958" y="617"/>
                  <a:pt x="958" y="617"/>
                  <a:pt x="958" y="617"/>
                </a:cubicBezTo>
                <a:cubicBezTo>
                  <a:pt x="927" y="461"/>
                  <a:pt x="791" y="343"/>
                  <a:pt x="629" y="343"/>
                </a:cubicBezTo>
                <a:cubicBezTo>
                  <a:pt x="434" y="343"/>
                  <a:pt x="434" y="343"/>
                  <a:pt x="434" y="343"/>
                </a:cubicBezTo>
                <a:cubicBezTo>
                  <a:pt x="435" y="204"/>
                  <a:pt x="545" y="91"/>
                  <a:pt x="679" y="91"/>
                </a:cubicBezTo>
                <a:cubicBezTo>
                  <a:pt x="965" y="91"/>
                  <a:pt x="965" y="91"/>
                  <a:pt x="965" y="91"/>
                </a:cubicBezTo>
                <a:cubicBezTo>
                  <a:pt x="1100" y="91"/>
                  <a:pt x="1210" y="205"/>
                  <a:pt x="1210" y="344"/>
                </a:cubicBezTo>
                <a:cubicBezTo>
                  <a:pt x="1210" y="364"/>
                  <a:pt x="1210" y="364"/>
                  <a:pt x="1210" y="364"/>
                </a:cubicBezTo>
                <a:cubicBezTo>
                  <a:pt x="1210" y="453"/>
                  <a:pt x="1165" y="531"/>
                  <a:pt x="1098" y="576"/>
                </a:cubicBezTo>
                <a:lnTo>
                  <a:pt x="1142" y="686"/>
                </a:lnTo>
                <a:close/>
                <a:moveTo>
                  <a:pt x="629" y="960"/>
                </a:moveTo>
                <a:cubicBezTo>
                  <a:pt x="343" y="960"/>
                  <a:pt x="343" y="960"/>
                  <a:pt x="343" y="960"/>
                </a:cubicBezTo>
                <a:cubicBezTo>
                  <a:pt x="337" y="960"/>
                  <a:pt x="332" y="960"/>
                  <a:pt x="326" y="959"/>
                </a:cubicBezTo>
                <a:cubicBezTo>
                  <a:pt x="166" y="1028"/>
                  <a:pt x="166" y="1028"/>
                  <a:pt x="166" y="1028"/>
                </a:cubicBezTo>
                <a:cubicBezTo>
                  <a:pt x="210" y="919"/>
                  <a:pt x="210" y="919"/>
                  <a:pt x="210" y="919"/>
                </a:cubicBezTo>
                <a:cubicBezTo>
                  <a:pt x="143" y="874"/>
                  <a:pt x="98" y="795"/>
                  <a:pt x="98" y="707"/>
                </a:cubicBezTo>
                <a:cubicBezTo>
                  <a:pt x="98" y="687"/>
                  <a:pt x="98" y="687"/>
                  <a:pt x="98" y="687"/>
                </a:cubicBezTo>
                <a:cubicBezTo>
                  <a:pt x="98" y="548"/>
                  <a:pt x="208" y="434"/>
                  <a:pt x="343" y="434"/>
                </a:cubicBezTo>
                <a:cubicBezTo>
                  <a:pt x="350" y="434"/>
                  <a:pt x="350" y="434"/>
                  <a:pt x="350" y="434"/>
                </a:cubicBezTo>
                <a:cubicBezTo>
                  <a:pt x="444" y="434"/>
                  <a:pt x="444" y="434"/>
                  <a:pt x="444" y="434"/>
                </a:cubicBezTo>
                <a:cubicBezTo>
                  <a:pt x="629" y="434"/>
                  <a:pt x="629" y="434"/>
                  <a:pt x="629" y="434"/>
                </a:cubicBezTo>
                <a:cubicBezTo>
                  <a:pt x="740" y="434"/>
                  <a:pt x="835" y="512"/>
                  <a:pt x="864" y="617"/>
                </a:cubicBezTo>
                <a:cubicBezTo>
                  <a:pt x="871" y="639"/>
                  <a:pt x="874" y="663"/>
                  <a:pt x="874" y="687"/>
                </a:cubicBezTo>
                <a:cubicBezTo>
                  <a:pt x="874" y="707"/>
                  <a:pt x="874" y="707"/>
                  <a:pt x="874" y="707"/>
                </a:cubicBezTo>
                <a:cubicBezTo>
                  <a:pt x="874" y="708"/>
                  <a:pt x="874" y="708"/>
                  <a:pt x="874" y="709"/>
                </a:cubicBezTo>
                <a:cubicBezTo>
                  <a:pt x="873" y="847"/>
                  <a:pt x="763" y="960"/>
                  <a:pt x="629" y="960"/>
                </a:cubicBezTo>
                <a:close/>
                <a:moveTo>
                  <a:pt x="1207" y="603"/>
                </a:moveTo>
                <a:cubicBezTo>
                  <a:pt x="1267" y="540"/>
                  <a:pt x="1301" y="455"/>
                  <a:pt x="1301" y="364"/>
                </a:cubicBezTo>
                <a:cubicBezTo>
                  <a:pt x="1301" y="344"/>
                  <a:pt x="1301" y="344"/>
                  <a:pt x="1301" y="344"/>
                </a:cubicBezTo>
                <a:cubicBezTo>
                  <a:pt x="1301" y="155"/>
                  <a:pt x="1151" y="0"/>
                  <a:pt x="965" y="0"/>
                </a:cubicBezTo>
                <a:cubicBezTo>
                  <a:pt x="679" y="0"/>
                  <a:pt x="679" y="0"/>
                  <a:pt x="679" y="0"/>
                </a:cubicBezTo>
                <a:cubicBezTo>
                  <a:pt x="494" y="0"/>
                  <a:pt x="343" y="155"/>
                  <a:pt x="343" y="343"/>
                </a:cubicBezTo>
                <a:cubicBezTo>
                  <a:pt x="157" y="343"/>
                  <a:pt x="7" y="498"/>
                  <a:pt x="7" y="687"/>
                </a:cubicBezTo>
                <a:cubicBezTo>
                  <a:pt x="7" y="707"/>
                  <a:pt x="7" y="707"/>
                  <a:pt x="7" y="707"/>
                </a:cubicBezTo>
                <a:cubicBezTo>
                  <a:pt x="7" y="798"/>
                  <a:pt x="41" y="882"/>
                  <a:pt x="101" y="946"/>
                </a:cubicBezTo>
                <a:cubicBezTo>
                  <a:pt x="0" y="1200"/>
                  <a:pt x="0" y="1200"/>
                  <a:pt x="0" y="1200"/>
                </a:cubicBezTo>
                <a:cubicBezTo>
                  <a:pt x="343" y="1051"/>
                  <a:pt x="343" y="1051"/>
                  <a:pt x="343" y="1051"/>
                </a:cubicBezTo>
                <a:cubicBezTo>
                  <a:pt x="629" y="1051"/>
                  <a:pt x="629" y="1051"/>
                  <a:pt x="629" y="1051"/>
                </a:cubicBezTo>
                <a:cubicBezTo>
                  <a:pt x="814" y="1051"/>
                  <a:pt x="965" y="897"/>
                  <a:pt x="965" y="709"/>
                </a:cubicBezTo>
                <a:cubicBezTo>
                  <a:pt x="1308" y="857"/>
                  <a:pt x="1308" y="857"/>
                  <a:pt x="1308" y="857"/>
                </a:cubicBezTo>
                <a:lnTo>
                  <a:pt x="1207" y="603"/>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132" name="Group 131">
            <a:extLst>
              <a:ext uri="{FF2B5EF4-FFF2-40B4-BE49-F238E27FC236}">
                <a16:creationId xmlns:a16="http://schemas.microsoft.com/office/drawing/2014/main" id="{0DC70FBE-A098-460D-8C11-D528B1A55E3A}"/>
              </a:ext>
            </a:extLst>
          </p:cNvPr>
          <p:cNvGrpSpPr/>
          <p:nvPr/>
        </p:nvGrpSpPr>
        <p:grpSpPr>
          <a:xfrm>
            <a:off x="864" y="254613"/>
            <a:ext cx="1188839" cy="956985"/>
            <a:chOff x="864" y="254613"/>
            <a:chExt cx="1188839" cy="956985"/>
          </a:xfrm>
        </p:grpSpPr>
        <p:sp>
          <p:nvSpPr>
            <p:cNvPr id="134" name="Rectangle 133">
              <a:extLst>
                <a:ext uri="{FF2B5EF4-FFF2-40B4-BE49-F238E27FC236}">
                  <a16:creationId xmlns:a16="http://schemas.microsoft.com/office/drawing/2014/main" id="{1A5DC8E1-13B1-43F2-A3F5-A79558CDBBEA}"/>
                </a:ext>
              </a:extLst>
            </p:cNvPr>
            <p:cNvSpPr/>
            <p:nvPr/>
          </p:nvSpPr>
          <p:spPr bwMode="auto">
            <a:xfrm>
              <a:off x="864" y="254613"/>
              <a:ext cx="1188839" cy="95698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35" name="Group 31">
              <a:extLst>
                <a:ext uri="{FF2B5EF4-FFF2-40B4-BE49-F238E27FC236}">
                  <a16:creationId xmlns:a16="http://schemas.microsoft.com/office/drawing/2014/main" id="{B92BB8C5-CDAE-4115-860C-2CCFC3F51C80}"/>
                </a:ext>
              </a:extLst>
            </p:cNvPr>
            <p:cNvGrpSpPr>
              <a:grpSpLocks noChangeAspect="1"/>
            </p:cNvGrpSpPr>
            <p:nvPr/>
          </p:nvGrpSpPr>
          <p:grpSpPr bwMode="auto">
            <a:xfrm>
              <a:off x="306387" y="445548"/>
              <a:ext cx="595981" cy="582727"/>
              <a:chOff x="1" y="-1"/>
              <a:chExt cx="2608" cy="2550"/>
            </a:xfrm>
          </p:grpSpPr>
          <p:sp>
            <p:nvSpPr>
              <p:cNvPr id="136" name="Freeform 32">
                <a:extLst>
                  <a:ext uri="{FF2B5EF4-FFF2-40B4-BE49-F238E27FC236}">
                    <a16:creationId xmlns:a16="http://schemas.microsoft.com/office/drawing/2014/main" id="{CECB9DA8-8BC3-4F6B-BCCA-29A651D012D4}"/>
                  </a:ext>
                </a:extLst>
              </p:cNvPr>
              <p:cNvSpPr>
                <a:spLocks noEditPoints="1"/>
              </p:cNvSpPr>
              <p:nvPr/>
            </p:nvSpPr>
            <p:spPr bwMode="auto">
              <a:xfrm>
                <a:off x="1224" y="691"/>
                <a:ext cx="1385" cy="1166"/>
              </a:xfrm>
              <a:custGeom>
                <a:avLst/>
                <a:gdLst>
                  <a:gd name="T0" fmla="*/ 347 w 1385"/>
                  <a:gd name="T1" fmla="*/ 0 h 1166"/>
                  <a:gd name="T2" fmla="*/ 0 w 1385"/>
                  <a:gd name="T3" fmla="*/ 583 h 1166"/>
                  <a:gd name="T4" fmla="*/ 347 w 1385"/>
                  <a:gd name="T5" fmla="*/ 1166 h 1166"/>
                  <a:gd name="T6" fmla="*/ 1038 w 1385"/>
                  <a:gd name="T7" fmla="*/ 1166 h 1166"/>
                  <a:gd name="T8" fmla="*/ 1385 w 1385"/>
                  <a:gd name="T9" fmla="*/ 583 h 1166"/>
                  <a:gd name="T10" fmla="*/ 1038 w 1385"/>
                  <a:gd name="T11" fmla="*/ 0 h 1166"/>
                  <a:gd name="T12" fmla="*/ 347 w 1385"/>
                  <a:gd name="T13" fmla="*/ 0 h 1166"/>
                  <a:gd name="T14" fmla="*/ 233 w 1385"/>
                  <a:gd name="T15" fmla="*/ 583 h 1166"/>
                  <a:gd name="T16" fmla="*/ 462 w 1385"/>
                  <a:gd name="T17" fmla="*/ 200 h 1166"/>
                  <a:gd name="T18" fmla="*/ 923 w 1385"/>
                  <a:gd name="T19" fmla="*/ 200 h 1166"/>
                  <a:gd name="T20" fmla="*/ 1152 w 1385"/>
                  <a:gd name="T21" fmla="*/ 583 h 1166"/>
                  <a:gd name="T22" fmla="*/ 923 w 1385"/>
                  <a:gd name="T23" fmla="*/ 966 h 1166"/>
                  <a:gd name="T24" fmla="*/ 462 w 1385"/>
                  <a:gd name="T25" fmla="*/ 966 h 1166"/>
                  <a:gd name="T26" fmla="*/ 233 w 1385"/>
                  <a:gd name="T27" fmla="*/ 583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5" h="1166">
                    <a:moveTo>
                      <a:pt x="347" y="0"/>
                    </a:moveTo>
                    <a:lnTo>
                      <a:pt x="0" y="583"/>
                    </a:lnTo>
                    <a:lnTo>
                      <a:pt x="347" y="1166"/>
                    </a:lnTo>
                    <a:lnTo>
                      <a:pt x="1038" y="1166"/>
                    </a:lnTo>
                    <a:lnTo>
                      <a:pt x="1385" y="583"/>
                    </a:lnTo>
                    <a:lnTo>
                      <a:pt x="1038" y="0"/>
                    </a:lnTo>
                    <a:lnTo>
                      <a:pt x="347" y="0"/>
                    </a:lnTo>
                    <a:close/>
                    <a:moveTo>
                      <a:pt x="233" y="583"/>
                    </a:moveTo>
                    <a:lnTo>
                      <a:pt x="462" y="200"/>
                    </a:lnTo>
                    <a:lnTo>
                      <a:pt x="923" y="200"/>
                    </a:lnTo>
                    <a:lnTo>
                      <a:pt x="1152" y="583"/>
                    </a:lnTo>
                    <a:lnTo>
                      <a:pt x="923" y="966"/>
                    </a:lnTo>
                    <a:lnTo>
                      <a:pt x="462" y="966"/>
                    </a:lnTo>
                    <a:lnTo>
                      <a:pt x="233" y="5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37" name="Freeform 33">
                <a:extLst>
                  <a:ext uri="{FF2B5EF4-FFF2-40B4-BE49-F238E27FC236}">
                    <a16:creationId xmlns:a16="http://schemas.microsoft.com/office/drawing/2014/main" id="{E81ABD51-5E29-4D79-AA53-7346E54E9980}"/>
                  </a:ext>
                </a:extLst>
              </p:cNvPr>
              <p:cNvSpPr>
                <a:spLocks noEditPoints="1"/>
              </p:cNvSpPr>
              <p:nvPr/>
            </p:nvSpPr>
            <p:spPr bwMode="auto">
              <a:xfrm>
                <a:off x="1" y="-1"/>
                <a:ext cx="1385" cy="1167"/>
              </a:xfrm>
              <a:custGeom>
                <a:avLst/>
                <a:gdLst>
                  <a:gd name="T0" fmla="*/ 347 w 1385"/>
                  <a:gd name="T1" fmla="*/ 0 h 1167"/>
                  <a:gd name="T2" fmla="*/ 0 w 1385"/>
                  <a:gd name="T3" fmla="*/ 583 h 1167"/>
                  <a:gd name="T4" fmla="*/ 347 w 1385"/>
                  <a:gd name="T5" fmla="*/ 1167 h 1167"/>
                  <a:gd name="T6" fmla="*/ 1038 w 1385"/>
                  <a:gd name="T7" fmla="*/ 1167 h 1167"/>
                  <a:gd name="T8" fmla="*/ 1385 w 1385"/>
                  <a:gd name="T9" fmla="*/ 583 h 1167"/>
                  <a:gd name="T10" fmla="*/ 1038 w 1385"/>
                  <a:gd name="T11" fmla="*/ 0 h 1167"/>
                  <a:gd name="T12" fmla="*/ 347 w 1385"/>
                  <a:gd name="T13" fmla="*/ 0 h 1167"/>
                  <a:gd name="T14" fmla="*/ 233 w 1385"/>
                  <a:gd name="T15" fmla="*/ 583 h 1167"/>
                  <a:gd name="T16" fmla="*/ 462 w 1385"/>
                  <a:gd name="T17" fmla="*/ 200 h 1167"/>
                  <a:gd name="T18" fmla="*/ 923 w 1385"/>
                  <a:gd name="T19" fmla="*/ 200 h 1167"/>
                  <a:gd name="T20" fmla="*/ 1152 w 1385"/>
                  <a:gd name="T21" fmla="*/ 583 h 1167"/>
                  <a:gd name="T22" fmla="*/ 923 w 1385"/>
                  <a:gd name="T23" fmla="*/ 967 h 1167"/>
                  <a:gd name="T24" fmla="*/ 462 w 1385"/>
                  <a:gd name="T25" fmla="*/ 967 h 1167"/>
                  <a:gd name="T26" fmla="*/ 233 w 1385"/>
                  <a:gd name="T27" fmla="*/ 583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5" h="1167">
                    <a:moveTo>
                      <a:pt x="347" y="0"/>
                    </a:moveTo>
                    <a:lnTo>
                      <a:pt x="0" y="583"/>
                    </a:lnTo>
                    <a:lnTo>
                      <a:pt x="347" y="1167"/>
                    </a:lnTo>
                    <a:lnTo>
                      <a:pt x="1038" y="1167"/>
                    </a:lnTo>
                    <a:lnTo>
                      <a:pt x="1385" y="583"/>
                    </a:lnTo>
                    <a:lnTo>
                      <a:pt x="1038" y="0"/>
                    </a:lnTo>
                    <a:lnTo>
                      <a:pt x="347" y="0"/>
                    </a:lnTo>
                    <a:close/>
                    <a:moveTo>
                      <a:pt x="233" y="583"/>
                    </a:moveTo>
                    <a:lnTo>
                      <a:pt x="462" y="200"/>
                    </a:lnTo>
                    <a:lnTo>
                      <a:pt x="923" y="200"/>
                    </a:lnTo>
                    <a:lnTo>
                      <a:pt x="1152" y="583"/>
                    </a:lnTo>
                    <a:lnTo>
                      <a:pt x="923" y="967"/>
                    </a:lnTo>
                    <a:lnTo>
                      <a:pt x="462" y="967"/>
                    </a:lnTo>
                    <a:lnTo>
                      <a:pt x="233" y="5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38" name="Freeform 34">
                <a:extLst>
                  <a:ext uri="{FF2B5EF4-FFF2-40B4-BE49-F238E27FC236}">
                    <a16:creationId xmlns:a16="http://schemas.microsoft.com/office/drawing/2014/main" id="{E816AF2D-4DC9-4DC7-B12B-2806511F9EBC}"/>
                  </a:ext>
                </a:extLst>
              </p:cNvPr>
              <p:cNvSpPr>
                <a:spLocks noEditPoints="1"/>
              </p:cNvSpPr>
              <p:nvPr/>
            </p:nvSpPr>
            <p:spPr bwMode="auto">
              <a:xfrm>
                <a:off x="1" y="1382"/>
                <a:ext cx="1385" cy="1167"/>
              </a:xfrm>
              <a:custGeom>
                <a:avLst/>
                <a:gdLst>
                  <a:gd name="T0" fmla="*/ 347 w 1385"/>
                  <a:gd name="T1" fmla="*/ 0 h 1167"/>
                  <a:gd name="T2" fmla="*/ 0 w 1385"/>
                  <a:gd name="T3" fmla="*/ 584 h 1167"/>
                  <a:gd name="T4" fmla="*/ 347 w 1385"/>
                  <a:gd name="T5" fmla="*/ 1167 h 1167"/>
                  <a:gd name="T6" fmla="*/ 1038 w 1385"/>
                  <a:gd name="T7" fmla="*/ 1167 h 1167"/>
                  <a:gd name="T8" fmla="*/ 1385 w 1385"/>
                  <a:gd name="T9" fmla="*/ 584 h 1167"/>
                  <a:gd name="T10" fmla="*/ 1038 w 1385"/>
                  <a:gd name="T11" fmla="*/ 0 h 1167"/>
                  <a:gd name="T12" fmla="*/ 347 w 1385"/>
                  <a:gd name="T13" fmla="*/ 0 h 1167"/>
                  <a:gd name="T14" fmla="*/ 233 w 1385"/>
                  <a:gd name="T15" fmla="*/ 584 h 1167"/>
                  <a:gd name="T16" fmla="*/ 462 w 1385"/>
                  <a:gd name="T17" fmla="*/ 200 h 1167"/>
                  <a:gd name="T18" fmla="*/ 923 w 1385"/>
                  <a:gd name="T19" fmla="*/ 200 h 1167"/>
                  <a:gd name="T20" fmla="*/ 1152 w 1385"/>
                  <a:gd name="T21" fmla="*/ 584 h 1167"/>
                  <a:gd name="T22" fmla="*/ 923 w 1385"/>
                  <a:gd name="T23" fmla="*/ 967 h 1167"/>
                  <a:gd name="T24" fmla="*/ 462 w 1385"/>
                  <a:gd name="T25" fmla="*/ 967 h 1167"/>
                  <a:gd name="T26" fmla="*/ 233 w 1385"/>
                  <a:gd name="T27" fmla="*/ 584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5" h="1167">
                    <a:moveTo>
                      <a:pt x="347" y="0"/>
                    </a:moveTo>
                    <a:lnTo>
                      <a:pt x="0" y="584"/>
                    </a:lnTo>
                    <a:lnTo>
                      <a:pt x="347" y="1167"/>
                    </a:lnTo>
                    <a:lnTo>
                      <a:pt x="1038" y="1167"/>
                    </a:lnTo>
                    <a:lnTo>
                      <a:pt x="1385" y="584"/>
                    </a:lnTo>
                    <a:lnTo>
                      <a:pt x="1038" y="0"/>
                    </a:lnTo>
                    <a:lnTo>
                      <a:pt x="347" y="0"/>
                    </a:lnTo>
                    <a:close/>
                    <a:moveTo>
                      <a:pt x="233" y="584"/>
                    </a:moveTo>
                    <a:lnTo>
                      <a:pt x="462" y="200"/>
                    </a:lnTo>
                    <a:lnTo>
                      <a:pt x="923" y="200"/>
                    </a:lnTo>
                    <a:lnTo>
                      <a:pt x="1152" y="584"/>
                    </a:lnTo>
                    <a:lnTo>
                      <a:pt x="923" y="967"/>
                    </a:lnTo>
                    <a:lnTo>
                      <a:pt x="462" y="967"/>
                    </a:lnTo>
                    <a:lnTo>
                      <a:pt x="233"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4" name="Graphic 3">
            <a:extLst>
              <a:ext uri="{FF2B5EF4-FFF2-40B4-BE49-F238E27FC236}">
                <a16:creationId xmlns:a16="http://schemas.microsoft.com/office/drawing/2014/main" id="{438FB57D-FE42-42C6-8BD5-97F9851A60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3746" y="4566288"/>
            <a:ext cx="723964" cy="526520"/>
          </a:xfrm>
          <a:prstGeom prst="rect">
            <a:avLst/>
          </a:prstGeom>
        </p:spPr>
      </p:pic>
    </p:spTree>
    <p:extLst>
      <p:ext uri="{BB962C8B-B14F-4D97-AF65-F5344CB8AC3E}">
        <p14:creationId xmlns:p14="http://schemas.microsoft.com/office/powerpoint/2010/main" val="243751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C1B6374-3302-4DEC-9E19-A4CD80038C24}"/>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Search</a:t>
            </a:r>
            <a:endParaRPr kumimoji="0" lang="en-US" sz="4611"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7" name="Rectangle 6">
            <a:extLst>
              <a:ext uri="{FF2B5EF4-FFF2-40B4-BE49-F238E27FC236}">
                <a16:creationId xmlns:a16="http://schemas.microsoft.com/office/drawing/2014/main" id="{34C4A2A7-FA5B-438F-888E-EBAF051E3916}"/>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TextBox 7">
            <a:extLst>
              <a:ext uri="{FF2B5EF4-FFF2-40B4-BE49-F238E27FC236}">
                <a16:creationId xmlns:a16="http://schemas.microsoft.com/office/drawing/2014/main" id="{8E75F493-951E-4263-AA3A-9653A30D3F87}"/>
              </a:ext>
            </a:extLst>
          </p:cNvPr>
          <p:cNvSpPr txBox="1"/>
          <p:nvPr/>
        </p:nvSpPr>
        <p:spPr>
          <a:xfrm>
            <a:off x="3178060" y="5161189"/>
            <a:ext cx="2687721"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Autosuggest</a:t>
            </a:r>
          </a:p>
        </p:txBody>
      </p:sp>
      <p:sp>
        <p:nvSpPr>
          <p:cNvPr id="9" name="Rectangle 8">
            <a:extLst>
              <a:ext uri="{FF2B5EF4-FFF2-40B4-BE49-F238E27FC236}">
                <a16:creationId xmlns:a16="http://schemas.microsoft.com/office/drawing/2014/main" id="{88D41C8A-4DCE-44E8-8ED9-241BC5B5F3DF}"/>
              </a:ext>
            </a:extLst>
          </p:cNvPr>
          <p:cNvSpPr/>
          <p:nvPr/>
        </p:nvSpPr>
        <p:spPr>
          <a:xfrm>
            <a:off x="3051850" y="5594144"/>
            <a:ext cx="2940141"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Give your app intelligent autosuggest options for searches</a:t>
            </a:r>
          </a:p>
        </p:txBody>
      </p:sp>
      <p:sp>
        <p:nvSpPr>
          <p:cNvPr id="10" name="TextBox 9">
            <a:extLst>
              <a:ext uri="{FF2B5EF4-FFF2-40B4-BE49-F238E27FC236}">
                <a16:creationId xmlns:a16="http://schemas.microsoft.com/office/drawing/2014/main" id="{61EAEE72-0225-462D-90B9-07E2C2EAC6A7}"/>
              </a:ext>
            </a:extLst>
          </p:cNvPr>
          <p:cNvSpPr txBox="1"/>
          <p:nvPr/>
        </p:nvSpPr>
        <p:spPr>
          <a:xfrm>
            <a:off x="216388" y="3011018"/>
            <a:ext cx="2679400"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Web Search</a:t>
            </a:r>
          </a:p>
        </p:txBody>
      </p:sp>
      <p:sp>
        <p:nvSpPr>
          <p:cNvPr id="11" name="Rectangle 10">
            <a:extLst>
              <a:ext uri="{FF2B5EF4-FFF2-40B4-BE49-F238E27FC236}">
                <a16:creationId xmlns:a16="http://schemas.microsoft.com/office/drawing/2014/main" id="{E71F4C6C-112B-4737-B7F2-53E40A4581F0}"/>
              </a:ext>
            </a:extLst>
          </p:cNvPr>
          <p:cNvSpPr/>
          <p:nvPr/>
        </p:nvSpPr>
        <p:spPr>
          <a:xfrm>
            <a:off x="211642" y="3346604"/>
            <a:ext cx="2688892"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Connect powerful </a:t>
            </a:r>
            <a:br>
              <a:rPr lang="en-US" sz="1371">
                <a:gradFill>
                  <a:gsLst>
                    <a:gs pos="6364">
                      <a:srgbClr val="353535"/>
                    </a:gs>
                    <a:gs pos="21818">
                      <a:srgbClr val="353535"/>
                    </a:gs>
                  </a:gsLst>
                  <a:lin ang="5400000" scaled="0"/>
                </a:gradFill>
                <a:cs typeface="Segoe UI" panose="020B0502040204020203" pitchFamily="34" charset="0"/>
              </a:rPr>
            </a:br>
            <a:r>
              <a:rPr lang="en-US" sz="1371">
                <a:gradFill>
                  <a:gsLst>
                    <a:gs pos="6364">
                      <a:srgbClr val="353535"/>
                    </a:gs>
                    <a:gs pos="21818">
                      <a:srgbClr val="353535"/>
                    </a:gs>
                  </a:gsLst>
                  <a:lin ang="5400000" scaled="0"/>
                </a:gradFill>
                <a:cs typeface="Segoe UI" panose="020B0502040204020203" pitchFamily="34" charset="0"/>
              </a:rPr>
              <a:t>search to your apps</a:t>
            </a:r>
          </a:p>
        </p:txBody>
      </p:sp>
      <p:sp>
        <p:nvSpPr>
          <p:cNvPr id="12" name="TextBox 11">
            <a:extLst>
              <a:ext uri="{FF2B5EF4-FFF2-40B4-BE49-F238E27FC236}">
                <a16:creationId xmlns:a16="http://schemas.microsoft.com/office/drawing/2014/main" id="{417888A2-24F3-45E2-A2BA-1AE2E888033A}"/>
              </a:ext>
            </a:extLst>
          </p:cNvPr>
          <p:cNvSpPr txBox="1"/>
          <p:nvPr/>
        </p:nvSpPr>
        <p:spPr>
          <a:xfrm>
            <a:off x="3051850" y="3017029"/>
            <a:ext cx="2897461"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Image Search</a:t>
            </a:r>
          </a:p>
        </p:txBody>
      </p:sp>
      <p:sp>
        <p:nvSpPr>
          <p:cNvPr id="13" name="Rectangle 12">
            <a:extLst>
              <a:ext uri="{FF2B5EF4-FFF2-40B4-BE49-F238E27FC236}">
                <a16:creationId xmlns:a16="http://schemas.microsoft.com/office/drawing/2014/main" id="{A74EEC0C-3BE7-4770-8AEE-37A67188BAE5}"/>
              </a:ext>
            </a:extLst>
          </p:cNvPr>
          <p:cNvSpPr/>
          <p:nvPr/>
        </p:nvSpPr>
        <p:spPr>
          <a:xfrm>
            <a:off x="3156135" y="3352615"/>
            <a:ext cx="2688892"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Bring advanced image and metadata search to your app</a:t>
            </a:r>
          </a:p>
        </p:txBody>
      </p:sp>
      <p:sp>
        <p:nvSpPr>
          <p:cNvPr id="14" name="TextBox 13">
            <a:extLst>
              <a:ext uri="{FF2B5EF4-FFF2-40B4-BE49-F238E27FC236}">
                <a16:creationId xmlns:a16="http://schemas.microsoft.com/office/drawing/2014/main" id="{DBC1D0C6-1C37-4547-86E8-59B7ACF8B530}"/>
              </a:ext>
            </a:extLst>
          </p:cNvPr>
          <p:cNvSpPr txBox="1"/>
          <p:nvPr/>
        </p:nvSpPr>
        <p:spPr>
          <a:xfrm>
            <a:off x="6532226" y="3026551"/>
            <a:ext cx="2595450"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Video Search</a:t>
            </a:r>
          </a:p>
        </p:txBody>
      </p:sp>
      <p:sp>
        <p:nvSpPr>
          <p:cNvPr id="15" name="Rectangle 14">
            <a:extLst>
              <a:ext uri="{FF2B5EF4-FFF2-40B4-BE49-F238E27FC236}">
                <a16:creationId xmlns:a16="http://schemas.microsoft.com/office/drawing/2014/main" id="{84165962-6E42-426B-B03D-7324EF45CB66}"/>
              </a:ext>
            </a:extLst>
          </p:cNvPr>
          <p:cNvSpPr/>
          <p:nvPr/>
        </p:nvSpPr>
        <p:spPr>
          <a:xfrm>
            <a:off x="6485505" y="3362137"/>
            <a:ext cx="2688892"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Trending videos, detailed metadata, and rich results</a:t>
            </a:r>
          </a:p>
        </p:txBody>
      </p:sp>
      <p:sp>
        <p:nvSpPr>
          <p:cNvPr id="16" name="TextBox 15">
            <a:extLst>
              <a:ext uri="{FF2B5EF4-FFF2-40B4-BE49-F238E27FC236}">
                <a16:creationId xmlns:a16="http://schemas.microsoft.com/office/drawing/2014/main" id="{F9CE6DC8-4DA2-44EA-BE3A-5ABE45F97A1A}"/>
              </a:ext>
            </a:extLst>
          </p:cNvPr>
          <p:cNvSpPr txBox="1"/>
          <p:nvPr/>
        </p:nvSpPr>
        <p:spPr>
          <a:xfrm>
            <a:off x="6376" y="5191034"/>
            <a:ext cx="280438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News Search</a:t>
            </a:r>
          </a:p>
        </p:txBody>
      </p:sp>
      <p:sp>
        <p:nvSpPr>
          <p:cNvPr id="17" name="Rectangle 16">
            <a:extLst>
              <a:ext uri="{FF2B5EF4-FFF2-40B4-BE49-F238E27FC236}">
                <a16:creationId xmlns:a16="http://schemas.microsoft.com/office/drawing/2014/main" id="{9C4AD1A6-5FB2-4093-AFCC-1DF6FA84BC48}"/>
              </a:ext>
            </a:extLst>
          </p:cNvPr>
          <p:cNvSpPr/>
          <p:nvPr/>
        </p:nvSpPr>
        <p:spPr>
          <a:xfrm>
            <a:off x="64120" y="5623989"/>
            <a:ext cx="2688892"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Link your users to robust </a:t>
            </a:r>
            <a:br>
              <a:rPr lang="en-US" sz="1371">
                <a:gradFill>
                  <a:gsLst>
                    <a:gs pos="6364">
                      <a:srgbClr val="353535"/>
                    </a:gs>
                    <a:gs pos="21818">
                      <a:srgbClr val="353535"/>
                    </a:gs>
                  </a:gsLst>
                  <a:lin ang="5400000" scaled="0"/>
                </a:gradFill>
                <a:cs typeface="Segoe UI" panose="020B0502040204020203" pitchFamily="34" charset="0"/>
              </a:rPr>
            </a:br>
            <a:r>
              <a:rPr lang="en-US" sz="1371">
                <a:gradFill>
                  <a:gsLst>
                    <a:gs pos="6364">
                      <a:srgbClr val="353535"/>
                    </a:gs>
                    <a:gs pos="21818">
                      <a:srgbClr val="353535"/>
                    </a:gs>
                  </a:gsLst>
                  <a:lin ang="5400000" scaled="0"/>
                </a:gradFill>
                <a:cs typeface="Segoe UI" panose="020B0502040204020203" pitchFamily="34" charset="0"/>
              </a:rPr>
              <a:t>and timely news searches</a:t>
            </a:r>
          </a:p>
        </p:txBody>
      </p:sp>
      <p:sp>
        <p:nvSpPr>
          <p:cNvPr id="18" name="Rectangle 17">
            <a:extLst>
              <a:ext uri="{FF2B5EF4-FFF2-40B4-BE49-F238E27FC236}">
                <a16:creationId xmlns:a16="http://schemas.microsoft.com/office/drawing/2014/main" id="{B489E4DE-825F-49AA-8306-E0263196842D}"/>
              </a:ext>
            </a:extLst>
          </p:cNvPr>
          <p:cNvSpPr/>
          <p:nvPr/>
        </p:nvSpPr>
        <p:spPr>
          <a:xfrm>
            <a:off x="9442672" y="5623989"/>
            <a:ext cx="2688892"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Create a highly-customized </a:t>
            </a:r>
            <a:br>
              <a:rPr lang="en-US" sz="1371" dirty="0">
                <a:gradFill>
                  <a:gsLst>
                    <a:gs pos="6364">
                      <a:srgbClr val="353535"/>
                    </a:gs>
                    <a:gs pos="21818">
                      <a:srgbClr val="353535"/>
                    </a:gs>
                  </a:gsLst>
                  <a:lin ang="5400000" scaled="0"/>
                </a:gradFill>
                <a:cs typeface="Segoe UI" panose="020B0502040204020203" pitchFamily="34" charset="0"/>
              </a:rPr>
            </a:br>
            <a:r>
              <a:rPr lang="en-US" sz="1371" dirty="0">
                <a:gradFill>
                  <a:gsLst>
                    <a:gs pos="6364">
                      <a:srgbClr val="353535"/>
                    </a:gs>
                    <a:gs pos="21818">
                      <a:srgbClr val="353535"/>
                    </a:gs>
                  </a:gsLst>
                  <a:lin ang="5400000" scaled="0"/>
                </a:gradFill>
                <a:cs typeface="Segoe UI" panose="020B0502040204020203" pitchFamily="34" charset="0"/>
              </a:rPr>
              <a:t>web search experience</a:t>
            </a:r>
          </a:p>
        </p:txBody>
      </p:sp>
      <p:sp>
        <p:nvSpPr>
          <p:cNvPr id="19" name="TextBox 18">
            <a:extLst>
              <a:ext uri="{FF2B5EF4-FFF2-40B4-BE49-F238E27FC236}">
                <a16:creationId xmlns:a16="http://schemas.microsoft.com/office/drawing/2014/main" id="{37D8B944-9175-4024-999C-1616EA133079}"/>
              </a:ext>
            </a:extLst>
          </p:cNvPr>
          <p:cNvSpPr txBox="1"/>
          <p:nvPr/>
        </p:nvSpPr>
        <p:spPr>
          <a:xfrm>
            <a:off x="9581232" y="5191034"/>
            <a:ext cx="2411776"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Custom Search</a:t>
            </a:r>
          </a:p>
        </p:txBody>
      </p:sp>
      <p:sp>
        <p:nvSpPr>
          <p:cNvPr id="20" name="Rectangle 19">
            <a:extLst>
              <a:ext uri="{FF2B5EF4-FFF2-40B4-BE49-F238E27FC236}">
                <a16:creationId xmlns:a16="http://schemas.microsoft.com/office/drawing/2014/main" id="{3987AB5D-E8ED-4068-AA4E-E087052D5029}"/>
              </a:ext>
            </a:extLst>
          </p:cNvPr>
          <p:cNvSpPr/>
          <p:nvPr/>
        </p:nvSpPr>
        <p:spPr>
          <a:xfrm>
            <a:off x="6485505" y="5623990"/>
            <a:ext cx="2688892" cy="487756"/>
          </a:xfrm>
          <a:prstGeom prst="rect">
            <a:avLst/>
          </a:prstGeom>
        </p:spPr>
        <p:txBody>
          <a:bodyPr wrap="square">
            <a:spAutoFit/>
          </a:bodyPr>
          <a:lstStyle/>
          <a:p>
            <a:pPr marL="0" marR="0" lvl="0" indent="0" algn="ctr" defTabSz="914139" eaLnBrk="1" fontAlgn="auto" latinLnBrk="0" hangingPunct="1">
              <a:lnSpc>
                <a:spcPct val="90000"/>
              </a:lnSpc>
              <a:spcBef>
                <a:spcPts val="0"/>
              </a:spcBef>
              <a:spcAft>
                <a:spcPts val="575"/>
              </a:spcAft>
              <a:buClrTx/>
              <a:buSzTx/>
              <a:buFontTx/>
              <a:buNone/>
              <a:tabLst/>
              <a:defRPr/>
            </a:pPr>
            <a:r>
              <a:rPr kumimoji="0" lang="en-US" sz="1400" b="0" i="0" u="none" strike="noStrike" kern="0" cap="none" spc="0" normalizeH="0" baseline="0" noProof="0" dirty="0">
                <a:ln>
                  <a:noFill/>
                </a:ln>
                <a:solidFill>
                  <a:srgbClr val="3F3F3F"/>
                </a:solidFill>
                <a:effectLst/>
                <a:uLnTx/>
                <a:uFillTx/>
              </a:rPr>
              <a:t>Enrich user experiences with contextual entity search results</a:t>
            </a:r>
            <a:endParaRPr kumimoji="0" lang="en-US" sz="1371" b="0" i="0" u="none" strike="noStrike" kern="0" cap="none" spc="0" normalizeH="0" baseline="0" noProof="0" dirty="0">
              <a:ln>
                <a:noFill/>
              </a:ln>
              <a:solidFill>
                <a:srgbClr val="3F3F3F"/>
              </a:solidFill>
              <a:effectLst/>
              <a:uLnTx/>
              <a:uFillTx/>
              <a:cs typeface="Segoe UI" panose="020B0502040204020203" pitchFamily="34" charset="0"/>
            </a:endParaRPr>
          </a:p>
        </p:txBody>
      </p:sp>
      <p:sp>
        <p:nvSpPr>
          <p:cNvPr id="21" name="TextBox 20">
            <a:extLst>
              <a:ext uri="{FF2B5EF4-FFF2-40B4-BE49-F238E27FC236}">
                <a16:creationId xmlns:a16="http://schemas.microsoft.com/office/drawing/2014/main" id="{349DB42E-8E10-4087-96C3-1B15E9BE2C7F}"/>
              </a:ext>
            </a:extLst>
          </p:cNvPr>
          <p:cNvSpPr txBox="1"/>
          <p:nvPr/>
        </p:nvSpPr>
        <p:spPr>
          <a:xfrm>
            <a:off x="6624065" y="5191034"/>
            <a:ext cx="2411776"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Entity Search</a:t>
            </a:r>
          </a:p>
        </p:txBody>
      </p:sp>
      <p:sp>
        <p:nvSpPr>
          <p:cNvPr id="22" name="Freeform 5">
            <a:extLst>
              <a:ext uri="{FF2B5EF4-FFF2-40B4-BE49-F238E27FC236}">
                <a16:creationId xmlns:a16="http://schemas.microsoft.com/office/drawing/2014/main" id="{5E68FCD2-63C4-495E-A510-363AA94FA6F1}"/>
              </a:ext>
            </a:extLst>
          </p:cNvPr>
          <p:cNvSpPr>
            <a:spLocks/>
          </p:cNvSpPr>
          <p:nvPr/>
        </p:nvSpPr>
        <p:spPr bwMode="auto">
          <a:xfrm>
            <a:off x="4192388" y="4483446"/>
            <a:ext cx="675515" cy="226935"/>
          </a:xfrm>
          <a:custGeom>
            <a:avLst/>
            <a:gdLst>
              <a:gd name="T0" fmla="*/ 189 w 2554"/>
              <a:gd name="T1" fmla="*/ 668 h 858"/>
              <a:gd name="T2" fmla="*/ 189 w 2554"/>
              <a:gd name="T3" fmla="*/ 0 h 858"/>
              <a:gd name="T4" fmla="*/ 0 w 2554"/>
              <a:gd name="T5" fmla="*/ 0 h 858"/>
              <a:gd name="T6" fmla="*/ 0 w 2554"/>
              <a:gd name="T7" fmla="*/ 858 h 858"/>
              <a:gd name="T8" fmla="*/ 2554 w 2554"/>
              <a:gd name="T9" fmla="*/ 858 h 858"/>
              <a:gd name="T10" fmla="*/ 2554 w 2554"/>
              <a:gd name="T11" fmla="*/ 0 h 858"/>
              <a:gd name="T12" fmla="*/ 2365 w 2554"/>
              <a:gd name="T13" fmla="*/ 0 h 858"/>
              <a:gd name="T14" fmla="*/ 2365 w 2554"/>
              <a:gd name="T15" fmla="*/ 668 h 858"/>
              <a:gd name="T16" fmla="*/ 189 w 2554"/>
              <a:gd name="T17" fmla="*/ 66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4" h="858">
                <a:moveTo>
                  <a:pt x="189" y="668"/>
                </a:moveTo>
                <a:lnTo>
                  <a:pt x="189" y="0"/>
                </a:lnTo>
                <a:lnTo>
                  <a:pt x="0" y="0"/>
                </a:lnTo>
                <a:lnTo>
                  <a:pt x="0" y="858"/>
                </a:lnTo>
                <a:lnTo>
                  <a:pt x="2554" y="858"/>
                </a:lnTo>
                <a:lnTo>
                  <a:pt x="2554" y="0"/>
                </a:lnTo>
                <a:lnTo>
                  <a:pt x="2365" y="0"/>
                </a:lnTo>
                <a:lnTo>
                  <a:pt x="2365" y="668"/>
                </a:lnTo>
                <a:lnTo>
                  <a:pt x="189" y="668"/>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23" name="Group 22">
            <a:extLst>
              <a:ext uri="{FF2B5EF4-FFF2-40B4-BE49-F238E27FC236}">
                <a16:creationId xmlns:a16="http://schemas.microsoft.com/office/drawing/2014/main" id="{67EF2FFC-DE75-4625-BACC-A276E35A4B14}"/>
              </a:ext>
            </a:extLst>
          </p:cNvPr>
          <p:cNvGrpSpPr>
            <a:grpSpLocks noChangeAspect="1"/>
          </p:cNvGrpSpPr>
          <p:nvPr/>
        </p:nvGrpSpPr>
        <p:grpSpPr bwMode="auto">
          <a:xfrm>
            <a:off x="10482621" y="4314617"/>
            <a:ext cx="571579" cy="587383"/>
            <a:chOff x="-2" y="0"/>
            <a:chExt cx="2170" cy="2230"/>
          </a:xfrm>
          <a:solidFill>
            <a:srgbClr val="047CDA"/>
          </a:solidFill>
        </p:grpSpPr>
        <p:sp>
          <p:nvSpPr>
            <p:cNvPr id="24" name="Freeform 9">
              <a:extLst>
                <a:ext uri="{FF2B5EF4-FFF2-40B4-BE49-F238E27FC236}">
                  <a16:creationId xmlns:a16="http://schemas.microsoft.com/office/drawing/2014/main" id="{9613E752-8633-4170-A649-5271008029C5}"/>
                </a:ext>
              </a:extLst>
            </p:cNvPr>
            <p:cNvSpPr>
              <a:spLocks noEditPoints="1"/>
            </p:cNvSpPr>
            <p:nvPr/>
          </p:nvSpPr>
          <p:spPr bwMode="auto">
            <a:xfrm>
              <a:off x="-2" y="0"/>
              <a:ext cx="2170" cy="2230"/>
            </a:xfrm>
            <a:custGeom>
              <a:avLst/>
              <a:gdLst>
                <a:gd name="T0" fmla="*/ 634 w 1043"/>
                <a:gd name="T1" fmla="*/ 729 h 1070"/>
                <a:gd name="T2" fmla="*/ 315 w 1043"/>
                <a:gd name="T3" fmla="*/ 410 h 1070"/>
                <a:gd name="T4" fmla="*/ 634 w 1043"/>
                <a:gd name="T5" fmla="*/ 91 h 1070"/>
                <a:gd name="T6" fmla="*/ 952 w 1043"/>
                <a:gd name="T7" fmla="*/ 410 h 1070"/>
                <a:gd name="T8" fmla="*/ 634 w 1043"/>
                <a:gd name="T9" fmla="*/ 729 h 1070"/>
                <a:gd name="T10" fmla="*/ 634 w 1043"/>
                <a:gd name="T11" fmla="*/ 0 h 1070"/>
                <a:gd name="T12" fmla="*/ 224 w 1043"/>
                <a:gd name="T13" fmla="*/ 410 h 1070"/>
                <a:gd name="T14" fmla="*/ 326 w 1043"/>
                <a:gd name="T15" fmla="*/ 680 h 1070"/>
                <a:gd name="T16" fmla="*/ 0 w 1043"/>
                <a:gd name="T17" fmla="*/ 1006 h 1070"/>
                <a:gd name="T18" fmla="*/ 64 w 1043"/>
                <a:gd name="T19" fmla="*/ 1070 h 1070"/>
                <a:gd name="T20" fmla="*/ 393 w 1043"/>
                <a:gd name="T21" fmla="*/ 741 h 1070"/>
                <a:gd name="T22" fmla="*/ 634 w 1043"/>
                <a:gd name="T23" fmla="*/ 820 h 1070"/>
                <a:gd name="T24" fmla="*/ 1043 w 1043"/>
                <a:gd name="T25" fmla="*/ 410 h 1070"/>
                <a:gd name="T26" fmla="*/ 634 w 1043"/>
                <a:gd name="T27"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3" h="1070">
                  <a:moveTo>
                    <a:pt x="634" y="729"/>
                  </a:moveTo>
                  <a:cubicBezTo>
                    <a:pt x="458" y="729"/>
                    <a:pt x="315" y="586"/>
                    <a:pt x="315" y="410"/>
                  </a:cubicBezTo>
                  <a:cubicBezTo>
                    <a:pt x="315" y="234"/>
                    <a:pt x="458" y="91"/>
                    <a:pt x="634" y="91"/>
                  </a:cubicBezTo>
                  <a:cubicBezTo>
                    <a:pt x="810" y="91"/>
                    <a:pt x="952" y="234"/>
                    <a:pt x="952" y="410"/>
                  </a:cubicBezTo>
                  <a:cubicBezTo>
                    <a:pt x="952" y="586"/>
                    <a:pt x="810" y="729"/>
                    <a:pt x="634" y="729"/>
                  </a:cubicBezTo>
                  <a:moveTo>
                    <a:pt x="634" y="0"/>
                  </a:moveTo>
                  <a:cubicBezTo>
                    <a:pt x="407" y="0"/>
                    <a:pt x="224" y="184"/>
                    <a:pt x="224" y="410"/>
                  </a:cubicBezTo>
                  <a:cubicBezTo>
                    <a:pt x="224" y="513"/>
                    <a:pt x="263" y="608"/>
                    <a:pt x="326" y="680"/>
                  </a:cubicBezTo>
                  <a:cubicBezTo>
                    <a:pt x="0" y="1006"/>
                    <a:pt x="0" y="1006"/>
                    <a:pt x="0" y="1006"/>
                  </a:cubicBezTo>
                  <a:cubicBezTo>
                    <a:pt x="64" y="1070"/>
                    <a:pt x="64" y="1070"/>
                    <a:pt x="64" y="1070"/>
                  </a:cubicBezTo>
                  <a:cubicBezTo>
                    <a:pt x="393" y="741"/>
                    <a:pt x="393" y="741"/>
                    <a:pt x="393" y="741"/>
                  </a:cubicBezTo>
                  <a:cubicBezTo>
                    <a:pt x="461" y="790"/>
                    <a:pt x="544" y="820"/>
                    <a:pt x="634" y="820"/>
                  </a:cubicBezTo>
                  <a:cubicBezTo>
                    <a:pt x="860" y="820"/>
                    <a:pt x="1043" y="636"/>
                    <a:pt x="1043" y="410"/>
                  </a:cubicBezTo>
                  <a:cubicBezTo>
                    <a:pt x="1043" y="184"/>
                    <a:pt x="860" y="0"/>
                    <a:pt x="6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5" name="Freeform 10">
              <a:extLst>
                <a:ext uri="{FF2B5EF4-FFF2-40B4-BE49-F238E27FC236}">
                  <a16:creationId xmlns:a16="http://schemas.microsoft.com/office/drawing/2014/main" id="{9147CA4A-D340-407A-80DB-914FDF99C8EE}"/>
                </a:ext>
              </a:extLst>
            </p:cNvPr>
            <p:cNvSpPr>
              <a:spLocks noEditPoints="1"/>
            </p:cNvSpPr>
            <p:nvPr/>
          </p:nvSpPr>
          <p:spPr bwMode="auto">
            <a:xfrm>
              <a:off x="843" y="379"/>
              <a:ext cx="946" cy="951"/>
            </a:xfrm>
            <a:custGeom>
              <a:avLst/>
              <a:gdLst>
                <a:gd name="T0" fmla="*/ 228 w 455"/>
                <a:gd name="T1" fmla="*/ 319 h 456"/>
                <a:gd name="T2" fmla="*/ 137 w 455"/>
                <a:gd name="T3" fmla="*/ 228 h 456"/>
                <a:gd name="T4" fmla="*/ 228 w 455"/>
                <a:gd name="T5" fmla="*/ 137 h 456"/>
                <a:gd name="T6" fmla="*/ 319 w 455"/>
                <a:gd name="T7" fmla="*/ 228 h 456"/>
                <a:gd name="T8" fmla="*/ 228 w 455"/>
                <a:gd name="T9" fmla="*/ 319 h 456"/>
                <a:gd name="T10" fmla="*/ 400 w 455"/>
                <a:gd name="T11" fmla="*/ 180 h 456"/>
                <a:gd name="T12" fmla="*/ 383 w 455"/>
                <a:gd name="T13" fmla="*/ 140 h 456"/>
                <a:gd name="T14" fmla="*/ 411 w 455"/>
                <a:gd name="T15" fmla="*/ 90 h 456"/>
                <a:gd name="T16" fmla="*/ 366 w 455"/>
                <a:gd name="T17" fmla="*/ 45 h 456"/>
                <a:gd name="T18" fmla="*/ 316 w 455"/>
                <a:gd name="T19" fmla="*/ 73 h 456"/>
                <a:gd name="T20" fmla="*/ 275 w 455"/>
                <a:gd name="T21" fmla="*/ 56 h 456"/>
                <a:gd name="T22" fmla="*/ 259 w 455"/>
                <a:gd name="T23" fmla="*/ 0 h 456"/>
                <a:gd name="T24" fmla="*/ 196 w 455"/>
                <a:gd name="T25" fmla="*/ 0 h 456"/>
                <a:gd name="T26" fmla="*/ 180 w 455"/>
                <a:gd name="T27" fmla="*/ 56 h 456"/>
                <a:gd name="T28" fmla="*/ 139 w 455"/>
                <a:gd name="T29" fmla="*/ 73 h 456"/>
                <a:gd name="T30" fmla="*/ 89 w 455"/>
                <a:gd name="T31" fmla="*/ 45 h 456"/>
                <a:gd name="T32" fmla="*/ 44 w 455"/>
                <a:gd name="T33" fmla="*/ 90 h 456"/>
                <a:gd name="T34" fmla="*/ 72 w 455"/>
                <a:gd name="T35" fmla="*/ 140 h 456"/>
                <a:gd name="T36" fmla="*/ 55 w 455"/>
                <a:gd name="T37" fmla="*/ 180 h 456"/>
                <a:gd name="T38" fmla="*/ 0 w 455"/>
                <a:gd name="T39" fmla="*/ 196 h 456"/>
                <a:gd name="T40" fmla="*/ 0 w 455"/>
                <a:gd name="T41" fmla="*/ 260 h 456"/>
                <a:gd name="T42" fmla="*/ 55 w 455"/>
                <a:gd name="T43" fmla="*/ 276 h 456"/>
                <a:gd name="T44" fmla="*/ 72 w 455"/>
                <a:gd name="T45" fmla="*/ 316 h 456"/>
                <a:gd name="T46" fmla="*/ 44 w 455"/>
                <a:gd name="T47" fmla="*/ 366 h 456"/>
                <a:gd name="T48" fmla="*/ 89 w 455"/>
                <a:gd name="T49" fmla="*/ 411 h 456"/>
                <a:gd name="T50" fmla="*/ 139 w 455"/>
                <a:gd name="T51" fmla="*/ 383 h 456"/>
                <a:gd name="T52" fmla="*/ 180 w 455"/>
                <a:gd name="T53" fmla="*/ 400 h 456"/>
                <a:gd name="T54" fmla="*/ 196 w 455"/>
                <a:gd name="T55" fmla="*/ 456 h 456"/>
                <a:gd name="T56" fmla="*/ 259 w 455"/>
                <a:gd name="T57" fmla="*/ 456 h 456"/>
                <a:gd name="T58" fmla="*/ 275 w 455"/>
                <a:gd name="T59" fmla="*/ 400 h 456"/>
                <a:gd name="T60" fmla="*/ 316 w 455"/>
                <a:gd name="T61" fmla="*/ 383 h 456"/>
                <a:gd name="T62" fmla="*/ 366 w 455"/>
                <a:gd name="T63" fmla="*/ 411 h 456"/>
                <a:gd name="T64" fmla="*/ 411 w 455"/>
                <a:gd name="T65" fmla="*/ 366 h 456"/>
                <a:gd name="T66" fmla="*/ 383 w 455"/>
                <a:gd name="T67" fmla="*/ 316 h 456"/>
                <a:gd name="T68" fmla="*/ 400 w 455"/>
                <a:gd name="T69" fmla="*/ 276 h 456"/>
                <a:gd name="T70" fmla="*/ 455 w 455"/>
                <a:gd name="T71" fmla="*/ 260 h 456"/>
                <a:gd name="T72" fmla="*/ 455 w 455"/>
                <a:gd name="T73" fmla="*/ 196 h 456"/>
                <a:gd name="T74" fmla="*/ 400 w 455"/>
                <a:gd name="T75" fmla="*/ 18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5" h="456">
                  <a:moveTo>
                    <a:pt x="228" y="319"/>
                  </a:moveTo>
                  <a:cubicBezTo>
                    <a:pt x="177" y="319"/>
                    <a:pt x="137" y="278"/>
                    <a:pt x="137" y="228"/>
                  </a:cubicBezTo>
                  <a:cubicBezTo>
                    <a:pt x="137" y="178"/>
                    <a:pt x="177" y="137"/>
                    <a:pt x="228" y="137"/>
                  </a:cubicBezTo>
                  <a:cubicBezTo>
                    <a:pt x="278" y="137"/>
                    <a:pt x="319" y="178"/>
                    <a:pt x="319" y="228"/>
                  </a:cubicBezTo>
                  <a:cubicBezTo>
                    <a:pt x="319" y="278"/>
                    <a:pt x="278" y="319"/>
                    <a:pt x="228" y="319"/>
                  </a:cubicBezTo>
                  <a:close/>
                  <a:moveTo>
                    <a:pt x="400" y="180"/>
                  </a:moveTo>
                  <a:cubicBezTo>
                    <a:pt x="396" y="166"/>
                    <a:pt x="390" y="152"/>
                    <a:pt x="383" y="140"/>
                  </a:cubicBezTo>
                  <a:cubicBezTo>
                    <a:pt x="411" y="90"/>
                    <a:pt x="411" y="90"/>
                    <a:pt x="411" y="90"/>
                  </a:cubicBezTo>
                  <a:cubicBezTo>
                    <a:pt x="366" y="45"/>
                    <a:pt x="366" y="45"/>
                    <a:pt x="366" y="45"/>
                  </a:cubicBezTo>
                  <a:cubicBezTo>
                    <a:pt x="316" y="73"/>
                    <a:pt x="316" y="73"/>
                    <a:pt x="316" y="73"/>
                  </a:cubicBezTo>
                  <a:cubicBezTo>
                    <a:pt x="303" y="65"/>
                    <a:pt x="290" y="60"/>
                    <a:pt x="275" y="56"/>
                  </a:cubicBezTo>
                  <a:cubicBezTo>
                    <a:pt x="259" y="0"/>
                    <a:pt x="259" y="0"/>
                    <a:pt x="259" y="0"/>
                  </a:cubicBezTo>
                  <a:cubicBezTo>
                    <a:pt x="196" y="0"/>
                    <a:pt x="196" y="0"/>
                    <a:pt x="196" y="0"/>
                  </a:cubicBezTo>
                  <a:cubicBezTo>
                    <a:pt x="180" y="56"/>
                    <a:pt x="180" y="56"/>
                    <a:pt x="180" y="56"/>
                  </a:cubicBezTo>
                  <a:cubicBezTo>
                    <a:pt x="166" y="60"/>
                    <a:pt x="152" y="65"/>
                    <a:pt x="139" y="73"/>
                  </a:cubicBezTo>
                  <a:cubicBezTo>
                    <a:pt x="89" y="45"/>
                    <a:pt x="89" y="45"/>
                    <a:pt x="89" y="45"/>
                  </a:cubicBezTo>
                  <a:cubicBezTo>
                    <a:pt x="44" y="90"/>
                    <a:pt x="44" y="90"/>
                    <a:pt x="44" y="90"/>
                  </a:cubicBezTo>
                  <a:cubicBezTo>
                    <a:pt x="72" y="140"/>
                    <a:pt x="72" y="140"/>
                    <a:pt x="72" y="140"/>
                  </a:cubicBezTo>
                  <a:cubicBezTo>
                    <a:pt x="65" y="152"/>
                    <a:pt x="59" y="166"/>
                    <a:pt x="55" y="180"/>
                  </a:cubicBezTo>
                  <a:cubicBezTo>
                    <a:pt x="0" y="196"/>
                    <a:pt x="0" y="196"/>
                    <a:pt x="0" y="196"/>
                  </a:cubicBezTo>
                  <a:cubicBezTo>
                    <a:pt x="0" y="260"/>
                    <a:pt x="0" y="260"/>
                    <a:pt x="0" y="260"/>
                  </a:cubicBezTo>
                  <a:cubicBezTo>
                    <a:pt x="55" y="276"/>
                    <a:pt x="55" y="276"/>
                    <a:pt x="55" y="276"/>
                  </a:cubicBezTo>
                  <a:cubicBezTo>
                    <a:pt x="59" y="290"/>
                    <a:pt x="65" y="304"/>
                    <a:pt x="72" y="316"/>
                  </a:cubicBezTo>
                  <a:cubicBezTo>
                    <a:pt x="44" y="366"/>
                    <a:pt x="44" y="366"/>
                    <a:pt x="44" y="366"/>
                  </a:cubicBezTo>
                  <a:cubicBezTo>
                    <a:pt x="89" y="411"/>
                    <a:pt x="89" y="411"/>
                    <a:pt x="89" y="411"/>
                  </a:cubicBezTo>
                  <a:cubicBezTo>
                    <a:pt x="139" y="383"/>
                    <a:pt x="139" y="383"/>
                    <a:pt x="139" y="383"/>
                  </a:cubicBezTo>
                  <a:cubicBezTo>
                    <a:pt x="152" y="391"/>
                    <a:pt x="166" y="396"/>
                    <a:pt x="180" y="400"/>
                  </a:cubicBezTo>
                  <a:cubicBezTo>
                    <a:pt x="196" y="456"/>
                    <a:pt x="196" y="456"/>
                    <a:pt x="196" y="456"/>
                  </a:cubicBezTo>
                  <a:cubicBezTo>
                    <a:pt x="259" y="456"/>
                    <a:pt x="259" y="456"/>
                    <a:pt x="259" y="456"/>
                  </a:cubicBezTo>
                  <a:cubicBezTo>
                    <a:pt x="275" y="400"/>
                    <a:pt x="275" y="400"/>
                    <a:pt x="275" y="400"/>
                  </a:cubicBezTo>
                  <a:cubicBezTo>
                    <a:pt x="290" y="396"/>
                    <a:pt x="303" y="391"/>
                    <a:pt x="316" y="383"/>
                  </a:cubicBezTo>
                  <a:cubicBezTo>
                    <a:pt x="366" y="411"/>
                    <a:pt x="366" y="411"/>
                    <a:pt x="366" y="411"/>
                  </a:cubicBezTo>
                  <a:cubicBezTo>
                    <a:pt x="411" y="366"/>
                    <a:pt x="411" y="366"/>
                    <a:pt x="411" y="366"/>
                  </a:cubicBezTo>
                  <a:cubicBezTo>
                    <a:pt x="383" y="316"/>
                    <a:pt x="383" y="316"/>
                    <a:pt x="383" y="316"/>
                  </a:cubicBezTo>
                  <a:cubicBezTo>
                    <a:pt x="390" y="304"/>
                    <a:pt x="396" y="290"/>
                    <a:pt x="400" y="276"/>
                  </a:cubicBezTo>
                  <a:cubicBezTo>
                    <a:pt x="455" y="260"/>
                    <a:pt x="455" y="260"/>
                    <a:pt x="455" y="260"/>
                  </a:cubicBezTo>
                  <a:cubicBezTo>
                    <a:pt x="455" y="196"/>
                    <a:pt x="455" y="196"/>
                    <a:pt x="455" y="196"/>
                  </a:cubicBezTo>
                  <a:lnTo>
                    <a:pt x="40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26" name="Freeform 14">
            <a:extLst>
              <a:ext uri="{FF2B5EF4-FFF2-40B4-BE49-F238E27FC236}">
                <a16:creationId xmlns:a16="http://schemas.microsoft.com/office/drawing/2014/main" id="{BA0FE9B0-0D83-4A78-A26F-777C7DF5C09B}"/>
              </a:ext>
            </a:extLst>
          </p:cNvPr>
          <p:cNvSpPr>
            <a:spLocks/>
          </p:cNvSpPr>
          <p:nvPr/>
        </p:nvSpPr>
        <p:spPr bwMode="auto">
          <a:xfrm>
            <a:off x="7583100" y="4198196"/>
            <a:ext cx="507097" cy="604439"/>
          </a:xfrm>
          <a:custGeom>
            <a:avLst/>
            <a:gdLst>
              <a:gd name="T0" fmla="*/ 612 w 956"/>
              <a:gd name="T1" fmla="*/ 110 h 1138"/>
              <a:gd name="T2" fmla="*/ 478 w 956"/>
              <a:gd name="T3" fmla="*/ 0 h 1138"/>
              <a:gd name="T4" fmla="*/ 341 w 956"/>
              <a:gd name="T5" fmla="*/ 137 h 1138"/>
              <a:gd name="T6" fmla="*/ 478 w 956"/>
              <a:gd name="T7" fmla="*/ 273 h 1138"/>
              <a:gd name="T8" fmla="*/ 598 w 956"/>
              <a:gd name="T9" fmla="*/ 202 h 1138"/>
              <a:gd name="T10" fmla="*/ 862 w 956"/>
              <a:gd name="T11" fmla="*/ 523 h 1138"/>
              <a:gd name="T12" fmla="*/ 94 w 956"/>
              <a:gd name="T13" fmla="*/ 523 h 1138"/>
              <a:gd name="T14" fmla="*/ 275 w 956"/>
              <a:gd name="T15" fmla="*/ 240 h 1138"/>
              <a:gd name="T16" fmla="*/ 251 w 956"/>
              <a:gd name="T17" fmla="*/ 148 h 1138"/>
              <a:gd name="T18" fmla="*/ 0 w 956"/>
              <a:gd name="T19" fmla="*/ 569 h 1138"/>
              <a:gd name="T20" fmla="*/ 344 w 956"/>
              <a:gd name="T21" fmla="*/ 1028 h 1138"/>
              <a:gd name="T22" fmla="*/ 478 w 956"/>
              <a:gd name="T23" fmla="*/ 1138 h 1138"/>
              <a:gd name="T24" fmla="*/ 615 w 956"/>
              <a:gd name="T25" fmla="*/ 1001 h 1138"/>
              <a:gd name="T26" fmla="*/ 478 w 956"/>
              <a:gd name="T27" fmla="*/ 865 h 1138"/>
              <a:gd name="T28" fmla="*/ 358 w 956"/>
              <a:gd name="T29" fmla="*/ 936 h 1138"/>
              <a:gd name="T30" fmla="*/ 94 w 956"/>
              <a:gd name="T31" fmla="*/ 615 h 1138"/>
              <a:gd name="T32" fmla="*/ 862 w 956"/>
              <a:gd name="T33" fmla="*/ 615 h 1138"/>
              <a:gd name="T34" fmla="*/ 681 w 956"/>
              <a:gd name="T35" fmla="*/ 898 h 1138"/>
              <a:gd name="T36" fmla="*/ 705 w 956"/>
              <a:gd name="T37" fmla="*/ 990 h 1138"/>
              <a:gd name="T38" fmla="*/ 956 w 956"/>
              <a:gd name="T39" fmla="*/ 569 h 1138"/>
              <a:gd name="T40" fmla="*/ 612 w 956"/>
              <a:gd name="T41" fmla="*/ 11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6" h="1138">
                <a:moveTo>
                  <a:pt x="612" y="110"/>
                </a:moveTo>
                <a:cubicBezTo>
                  <a:pt x="600" y="48"/>
                  <a:pt x="544" y="0"/>
                  <a:pt x="478" y="0"/>
                </a:cubicBezTo>
                <a:cubicBezTo>
                  <a:pt x="403" y="0"/>
                  <a:pt x="341" y="61"/>
                  <a:pt x="341" y="137"/>
                </a:cubicBezTo>
                <a:cubicBezTo>
                  <a:pt x="341" y="212"/>
                  <a:pt x="403" y="273"/>
                  <a:pt x="478" y="273"/>
                </a:cubicBezTo>
                <a:cubicBezTo>
                  <a:pt x="530" y="273"/>
                  <a:pt x="575" y="244"/>
                  <a:pt x="598" y="202"/>
                </a:cubicBezTo>
                <a:cubicBezTo>
                  <a:pt x="739" y="248"/>
                  <a:pt x="844" y="372"/>
                  <a:pt x="862" y="523"/>
                </a:cubicBezTo>
                <a:cubicBezTo>
                  <a:pt x="94" y="523"/>
                  <a:pt x="94" y="523"/>
                  <a:pt x="94" y="523"/>
                </a:cubicBezTo>
                <a:cubicBezTo>
                  <a:pt x="108" y="403"/>
                  <a:pt x="177" y="300"/>
                  <a:pt x="275" y="240"/>
                </a:cubicBezTo>
                <a:cubicBezTo>
                  <a:pt x="261" y="212"/>
                  <a:pt x="253" y="181"/>
                  <a:pt x="251" y="148"/>
                </a:cubicBezTo>
                <a:cubicBezTo>
                  <a:pt x="102" y="229"/>
                  <a:pt x="0" y="387"/>
                  <a:pt x="0" y="569"/>
                </a:cubicBezTo>
                <a:cubicBezTo>
                  <a:pt x="0" y="786"/>
                  <a:pt x="145" y="970"/>
                  <a:pt x="344" y="1028"/>
                </a:cubicBezTo>
                <a:cubicBezTo>
                  <a:pt x="356" y="1090"/>
                  <a:pt x="412" y="1138"/>
                  <a:pt x="478" y="1138"/>
                </a:cubicBezTo>
                <a:cubicBezTo>
                  <a:pt x="553" y="1138"/>
                  <a:pt x="615" y="1077"/>
                  <a:pt x="615" y="1001"/>
                </a:cubicBezTo>
                <a:cubicBezTo>
                  <a:pt x="615" y="926"/>
                  <a:pt x="553" y="865"/>
                  <a:pt x="478" y="865"/>
                </a:cubicBezTo>
                <a:cubicBezTo>
                  <a:pt x="426" y="865"/>
                  <a:pt x="381" y="894"/>
                  <a:pt x="358" y="936"/>
                </a:cubicBezTo>
                <a:cubicBezTo>
                  <a:pt x="217" y="890"/>
                  <a:pt x="112" y="766"/>
                  <a:pt x="94" y="615"/>
                </a:cubicBezTo>
                <a:cubicBezTo>
                  <a:pt x="862" y="615"/>
                  <a:pt x="862" y="615"/>
                  <a:pt x="862" y="615"/>
                </a:cubicBezTo>
                <a:cubicBezTo>
                  <a:pt x="848" y="735"/>
                  <a:pt x="779" y="838"/>
                  <a:pt x="681" y="898"/>
                </a:cubicBezTo>
                <a:cubicBezTo>
                  <a:pt x="695" y="926"/>
                  <a:pt x="703" y="957"/>
                  <a:pt x="705" y="990"/>
                </a:cubicBezTo>
                <a:cubicBezTo>
                  <a:pt x="854" y="909"/>
                  <a:pt x="956" y="751"/>
                  <a:pt x="956" y="569"/>
                </a:cubicBezTo>
                <a:cubicBezTo>
                  <a:pt x="956" y="352"/>
                  <a:pt x="811" y="168"/>
                  <a:pt x="612" y="110"/>
                </a:cubicBezTo>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27" name="Group 17">
            <a:extLst>
              <a:ext uri="{FF2B5EF4-FFF2-40B4-BE49-F238E27FC236}">
                <a16:creationId xmlns:a16="http://schemas.microsoft.com/office/drawing/2014/main" id="{185D78FA-5529-4902-99D8-20A36B681F2C}"/>
              </a:ext>
            </a:extLst>
          </p:cNvPr>
          <p:cNvGrpSpPr>
            <a:grpSpLocks noChangeAspect="1"/>
          </p:cNvGrpSpPr>
          <p:nvPr/>
        </p:nvGrpSpPr>
        <p:grpSpPr bwMode="auto">
          <a:xfrm>
            <a:off x="4171060" y="2155293"/>
            <a:ext cx="562368" cy="562874"/>
            <a:chOff x="-1" y="0"/>
            <a:chExt cx="2224" cy="2226"/>
          </a:xfrm>
          <a:solidFill>
            <a:srgbClr val="047CDA"/>
          </a:solidFill>
        </p:grpSpPr>
        <p:sp>
          <p:nvSpPr>
            <p:cNvPr id="28" name="Rectangle 18">
              <a:extLst>
                <a:ext uri="{FF2B5EF4-FFF2-40B4-BE49-F238E27FC236}">
                  <a16:creationId xmlns:a16="http://schemas.microsoft.com/office/drawing/2014/main" id="{E5B055D3-C6EB-4F07-9D11-0E8E616F3E93}"/>
                </a:ext>
              </a:extLst>
            </p:cNvPr>
            <p:cNvSpPr>
              <a:spLocks noChangeArrowheads="1"/>
            </p:cNvSpPr>
            <p:nvPr/>
          </p:nvSpPr>
          <p:spPr bwMode="auto">
            <a:xfrm>
              <a:off x="1562" y="1138"/>
              <a:ext cx="661" cy="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9" name="Rectangle 19">
              <a:extLst>
                <a:ext uri="{FF2B5EF4-FFF2-40B4-BE49-F238E27FC236}">
                  <a16:creationId xmlns:a16="http://schemas.microsoft.com/office/drawing/2014/main" id="{44F07C51-0C79-4830-88DD-FDA0436A19C2}"/>
                </a:ext>
              </a:extLst>
            </p:cNvPr>
            <p:cNvSpPr>
              <a:spLocks noChangeArrowheads="1"/>
            </p:cNvSpPr>
            <p:nvPr/>
          </p:nvSpPr>
          <p:spPr bwMode="auto">
            <a:xfrm>
              <a:off x="1562" y="0"/>
              <a:ext cx="661" cy="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0" name="Rectangle 20">
              <a:extLst>
                <a:ext uri="{FF2B5EF4-FFF2-40B4-BE49-F238E27FC236}">
                  <a16:creationId xmlns:a16="http://schemas.microsoft.com/office/drawing/2014/main" id="{40045EE2-4049-49FB-8B1B-F9A132672E96}"/>
                </a:ext>
              </a:extLst>
            </p:cNvPr>
            <p:cNvSpPr>
              <a:spLocks noChangeArrowheads="1"/>
            </p:cNvSpPr>
            <p:nvPr/>
          </p:nvSpPr>
          <p:spPr bwMode="auto">
            <a:xfrm>
              <a:off x="426" y="0"/>
              <a:ext cx="661" cy="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1" name="Freeform 21">
              <a:extLst>
                <a:ext uri="{FF2B5EF4-FFF2-40B4-BE49-F238E27FC236}">
                  <a16:creationId xmlns:a16="http://schemas.microsoft.com/office/drawing/2014/main" id="{7F38C44C-CB4F-43EB-A914-2F34A302C06F}"/>
                </a:ext>
              </a:extLst>
            </p:cNvPr>
            <p:cNvSpPr>
              <a:spLocks noEditPoints="1"/>
            </p:cNvSpPr>
            <p:nvPr/>
          </p:nvSpPr>
          <p:spPr bwMode="auto">
            <a:xfrm>
              <a:off x="-1" y="950"/>
              <a:ext cx="1275" cy="1276"/>
            </a:xfrm>
            <a:custGeom>
              <a:avLst/>
              <a:gdLst>
                <a:gd name="T0" fmla="*/ 458 w 613"/>
                <a:gd name="T1" fmla="*/ 344 h 612"/>
                <a:gd name="T2" fmla="*/ 268 w 613"/>
                <a:gd name="T3" fmla="*/ 345 h 612"/>
                <a:gd name="T4" fmla="*/ 269 w 613"/>
                <a:gd name="T5" fmla="*/ 155 h 612"/>
                <a:gd name="T6" fmla="*/ 459 w 613"/>
                <a:gd name="T7" fmla="*/ 154 h 612"/>
                <a:gd name="T8" fmla="*/ 458 w 613"/>
                <a:gd name="T9" fmla="*/ 344 h 612"/>
                <a:gd name="T10" fmla="*/ 204 w 613"/>
                <a:gd name="T11" fmla="*/ 89 h 612"/>
                <a:gd name="T12" fmla="*/ 173 w 613"/>
                <a:gd name="T13" fmla="*/ 374 h 612"/>
                <a:gd name="T14" fmla="*/ 0 w 613"/>
                <a:gd name="T15" fmla="*/ 547 h 612"/>
                <a:gd name="T16" fmla="*/ 64 w 613"/>
                <a:gd name="T17" fmla="*/ 612 h 612"/>
                <a:gd name="T18" fmla="*/ 237 w 613"/>
                <a:gd name="T19" fmla="*/ 439 h 612"/>
                <a:gd name="T20" fmla="*/ 523 w 613"/>
                <a:gd name="T21" fmla="*/ 409 h 612"/>
                <a:gd name="T22" fmla="*/ 525 w 613"/>
                <a:gd name="T23" fmla="*/ 88 h 612"/>
                <a:gd name="T24" fmla="*/ 204 w 613"/>
                <a:gd name="T25" fmla="*/ 8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3" h="612">
                  <a:moveTo>
                    <a:pt x="458" y="344"/>
                  </a:moveTo>
                  <a:cubicBezTo>
                    <a:pt x="405" y="397"/>
                    <a:pt x="320" y="397"/>
                    <a:pt x="268" y="345"/>
                  </a:cubicBezTo>
                  <a:cubicBezTo>
                    <a:pt x="216" y="293"/>
                    <a:pt x="216" y="208"/>
                    <a:pt x="269" y="155"/>
                  </a:cubicBezTo>
                  <a:cubicBezTo>
                    <a:pt x="322" y="102"/>
                    <a:pt x="407" y="102"/>
                    <a:pt x="459" y="154"/>
                  </a:cubicBezTo>
                  <a:cubicBezTo>
                    <a:pt x="511" y="206"/>
                    <a:pt x="511" y="291"/>
                    <a:pt x="458" y="344"/>
                  </a:cubicBezTo>
                  <a:moveTo>
                    <a:pt x="204" y="89"/>
                  </a:moveTo>
                  <a:cubicBezTo>
                    <a:pt x="126" y="167"/>
                    <a:pt x="115" y="286"/>
                    <a:pt x="173" y="374"/>
                  </a:cubicBezTo>
                  <a:cubicBezTo>
                    <a:pt x="0" y="547"/>
                    <a:pt x="0" y="547"/>
                    <a:pt x="0" y="547"/>
                  </a:cubicBezTo>
                  <a:cubicBezTo>
                    <a:pt x="64" y="612"/>
                    <a:pt x="64" y="612"/>
                    <a:pt x="64" y="612"/>
                  </a:cubicBezTo>
                  <a:cubicBezTo>
                    <a:pt x="237" y="439"/>
                    <a:pt x="237" y="439"/>
                    <a:pt x="237" y="439"/>
                  </a:cubicBezTo>
                  <a:cubicBezTo>
                    <a:pt x="325" y="498"/>
                    <a:pt x="445" y="487"/>
                    <a:pt x="523" y="409"/>
                  </a:cubicBezTo>
                  <a:cubicBezTo>
                    <a:pt x="613" y="320"/>
                    <a:pt x="613" y="176"/>
                    <a:pt x="525" y="88"/>
                  </a:cubicBezTo>
                  <a:cubicBezTo>
                    <a:pt x="437" y="0"/>
                    <a:pt x="293" y="0"/>
                    <a:pt x="204"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32" name="Freeform 25">
            <a:extLst>
              <a:ext uri="{FF2B5EF4-FFF2-40B4-BE49-F238E27FC236}">
                <a16:creationId xmlns:a16="http://schemas.microsoft.com/office/drawing/2014/main" id="{73AFE56B-AE03-4101-8346-F67DB6633002}"/>
              </a:ext>
            </a:extLst>
          </p:cNvPr>
          <p:cNvSpPr>
            <a:spLocks noEditPoints="1"/>
          </p:cNvSpPr>
          <p:nvPr/>
        </p:nvSpPr>
        <p:spPr bwMode="auto">
          <a:xfrm>
            <a:off x="1065148" y="4353526"/>
            <a:ext cx="580940" cy="557643"/>
          </a:xfrm>
          <a:custGeom>
            <a:avLst/>
            <a:gdLst>
              <a:gd name="T0" fmla="*/ 364 w 1115"/>
              <a:gd name="T1" fmla="*/ 840 h 1068"/>
              <a:gd name="T2" fmla="*/ 230 w 1115"/>
              <a:gd name="T3" fmla="*/ 705 h 1068"/>
              <a:gd name="T4" fmla="*/ 364 w 1115"/>
              <a:gd name="T5" fmla="*/ 570 h 1068"/>
              <a:gd name="T6" fmla="*/ 498 w 1115"/>
              <a:gd name="T7" fmla="*/ 705 h 1068"/>
              <a:gd name="T8" fmla="*/ 364 w 1115"/>
              <a:gd name="T9" fmla="*/ 840 h 1068"/>
              <a:gd name="T10" fmla="*/ 364 w 1115"/>
              <a:gd name="T11" fmla="*/ 478 h 1068"/>
              <a:gd name="T12" fmla="*/ 592 w 1115"/>
              <a:gd name="T13" fmla="*/ 705 h 1068"/>
              <a:gd name="T14" fmla="*/ 364 w 1115"/>
              <a:gd name="T15" fmla="*/ 933 h 1068"/>
              <a:gd name="T16" fmla="*/ 238 w 1115"/>
              <a:gd name="T17" fmla="*/ 895 h 1068"/>
              <a:gd name="T18" fmla="*/ 64 w 1115"/>
              <a:gd name="T19" fmla="*/ 1068 h 1068"/>
              <a:gd name="T20" fmla="*/ 0 w 1115"/>
              <a:gd name="T21" fmla="*/ 1003 h 1068"/>
              <a:gd name="T22" fmla="*/ 174 w 1115"/>
              <a:gd name="T23" fmla="*/ 830 h 1068"/>
              <a:gd name="T24" fmla="*/ 137 w 1115"/>
              <a:gd name="T25" fmla="*/ 705 h 1068"/>
              <a:gd name="T26" fmla="*/ 364 w 1115"/>
              <a:gd name="T27" fmla="*/ 478 h 1068"/>
              <a:gd name="T28" fmla="*/ 205 w 1115"/>
              <a:gd name="T29" fmla="*/ 91 h 1068"/>
              <a:gd name="T30" fmla="*/ 205 w 1115"/>
              <a:gd name="T31" fmla="*/ 0 h 1068"/>
              <a:gd name="T32" fmla="*/ 1115 w 1115"/>
              <a:gd name="T33" fmla="*/ 0 h 1068"/>
              <a:gd name="T34" fmla="*/ 1115 w 1115"/>
              <a:gd name="T35" fmla="*/ 91 h 1068"/>
              <a:gd name="T36" fmla="*/ 205 w 1115"/>
              <a:gd name="T37" fmla="*/ 91 h 1068"/>
              <a:gd name="T38" fmla="*/ 205 w 1115"/>
              <a:gd name="T39" fmla="*/ 341 h 1068"/>
              <a:gd name="T40" fmla="*/ 205 w 1115"/>
              <a:gd name="T41" fmla="*/ 250 h 1068"/>
              <a:gd name="T42" fmla="*/ 1115 w 1115"/>
              <a:gd name="T43" fmla="*/ 250 h 1068"/>
              <a:gd name="T44" fmla="*/ 1115 w 1115"/>
              <a:gd name="T45" fmla="*/ 341 h 1068"/>
              <a:gd name="T46" fmla="*/ 205 w 1115"/>
              <a:gd name="T47" fmla="*/ 341 h 1068"/>
              <a:gd name="T48" fmla="*/ 662 w 1115"/>
              <a:gd name="T49" fmla="*/ 592 h 1068"/>
              <a:gd name="T50" fmla="*/ 609 w 1115"/>
              <a:gd name="T51" fmla="*/ 501 h 1068"/>
              <a:gd name="T52" fmla="*/ 1115 w 1115"/>
              <a:gd name="T53" fmla="*/ 501 h 1068"/>
              <a:gd name="T54" fmla="*/ 1115 w 1115"/>
              <a:gd name="T55" fmla="*/ 592 h 1068"/>
              <a:gd name="T56" fmla="*/ 662 w 1115"/>
              <a:gd name="T57" fmla="*/ 592 h 1068"/>
              <a:gd name="T58" fmla="*/ 652 w 1115"/>
              <a:gd name="T59" fmla="*/ 842 h 1068"/>
              <a:gd name="T60" fmla="*/ 680 w 1115"/>
              <a:gd name="T61" fmla="*/ 751 h 1068"/>
              <a:gd name="T62" fmla="*/ 1115 w 1115"/>
              <a:gd name="T63" fmla="*/ 751 h 1068"/>
              <a:gd name="T64" fmla="*/ 1115 w 1115"/>
              <a:gd name="T65" fmla="*/ 842 h 1068"/>
              <a:gd name="T66" fmla="*/ 652 w 1115"/>
              <a:gd name="T67" fmla="*/ 842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5" h="1068">
                <a:moveTo>
                  <a:pt x="364" y="840"/>
                </a:moveTo>
                <a:cubicBezTo>
                  <a:pt x="290" y="840"/>
                  <a:pt x="230" y="780"/>
                  <a:pt x="230" y="705"/>
                </a:cubicBezTo>
                <a:cubicBezTo>
                  <a:pt x="230" y="631"/>
                  <a:pt x="290" y="570"/>
                  <a:pt x="364" y="570"/>
                </a:cubicBezTo>
                <a:cubicBezTo>
                  <a:pt x="438" y="570"/>
                  <a:pt x="498" y="631"/>
                  <a:pt x="498" y="705"/>
                </a:cubicBezTo>
                <a:cubicBezTo>
                  <a:pt x="498" y="780"/>
                  <a:pt x="438" y="840"/>
                  <a:pt x="364" y="840"/>
                </a:cubicBezTo>
                <a:moveTo>
                  <a:pt x="364" y="478"/>
                </a:moveTo>
                <a:cubicBezTo>
                  <a:pt x="490" y="478"/>
                  <a:pt x="592" y="580"/>
                  <a:pt x="592" y="705"/>
                </a:cubicBezTo>
                <a:cubicBezTo>
                  <a:pt x="592" y="831"/>
                  <a:pt x="490" y="933"/>
                  <a:pt x="364" y="933"/>
                </a:cubicBezTo>
                <a:cubicBezTo>
                  <a:pt x="317" y="933"/>
                  <a:pt x="274" y="919"/>
                  <a:pt x="238" y="895"/>
                </a:cubicBezTo>
                <a:cubicBezTo>
                  <a:pt x="64" y="1068"/>
                  <a:pt x="64" y="1068"/>
                  <a:pt x="64" y="1068"/>
                </a:cubicBezTo>
                <a:cubicBezTo>
                  <a:pt x="0" y="1003"/>
                  <a:pt x="0" y="1003"/>
                  <a:pt x="0" y="1003"/>
                </a:cubicBezTo>
                <a:cubicBezTo>
                  <a:pt x="174" y="830"/>
                  <a:pt x="174" y="830"/>
                  <a:pt x="174" y="830"/>
                </a:cubicBezTo>
                <a:cubicBezTo>
                  <a:pt x="150" y="794"/>
                  <a:pt x="137" y="751"/>
                  <a:pt x="137" y="705"/>
                </a:cubicBezTo>
                <a:cubicBezTo>
                  <a:pt x="137" y="580"/>
                  <a:pt x="238" y="478"/>
                  <a:pt x="364" y="478"/>
                </a:cubicBezTo>
                <a:close/>
                <a:moveTo>
                  <a:pt x="205" y="91"/>
                </a:moveTo>
                <a:cubicBezTo>
                  <a:pt x="205" y="0"/>
                  <a:pt x="205" y="0"/>
                  <a:pt x="205" y="0"/>
                </a:cubicBezTo>
                <a:cubicBezTo>
                  <a:pt x="1115" y="0"/>
                  <a:pt x="1115" y="0"/>
                  <a:pt x="1115" y="0"/>
                </a:cubicBezTo>
                <a:cubicBezTo>
                  <a:pt x="1115" y="91"/>
                  <a:pt x="1115" y="91"/>
                  <a:pt x="1115" y="91"/>
                </a:cubicBezTo>
                <a:lnTo>
                  <a:pt x="205" y="91"/>
                </a:lnTo>
                <a:close/>
                <a:moveTo>
                  <a:pt x="205" y="341"/>
                </a:moveTo>
                <a:cubicBezTo>
                  <a:pt x="205" y="250"/>
                  <a:pt x="205" y="250"/>
                  <a:pt x="205" y="250"/>
                </a:cubicBezTo>
                <a:cubicBezTo>
                  <a:pt x="1115" y="250"/>
                  <a:pt x="1115" y="250"/>
                  <a:pt x="1115" y="250"/>
                </a:cubicBezTo>
                <a:cubicBezTo>
                  <a:pt x="1115" y="341"/>
                  <a:pt x="1115" y="341"/>
                  <a:pt x="1115" y="341"/>
                </a:cubicBezTo>
                <a:lnTo>
                  <a:pt x="205" y="341"/>
                </a:lnTo>
                <a:close/>
                <a:moveTo>
                  <a:pt x="662" y="592"/>
                </a:moveTo>
                <a:cubicBezTo>
                  <a:pt x="649" y="558"/>
                  <a:pt x="631" y="527"/>
                  <a:pt x="609" y="501"/>
                </a:cubicBezTo>
                <a:cubicBezTo>
                  <a:pt x="1115" y="501"/>
                  <a:pt x="1115" y="501"/>
                  <a:pt x="1115" y="501"/>
                </a:cubicBezTo>
                <a:cubicBezTo>
                  <a:pt x="1115" y="592"/>
                  <a:pt x="1115" y="592"/>
                  <a:pt x="1115" y="592"/>
                </a:cubicBezTo>
                <a:lnTo>
                  <a:pt x="662" y="592"/>
                </a:lnTo>
                <a:close/>
                <a:moveTo>
                  <a:pt x="652" y="842"/>
                </a:moveTo>
                <a:cubicBezTo>
                  <a:pt x="666" y="814"/>
                  <a:pt x="675" y="783"/>
                  <a:pt x="680" y="751"/>
                </a:cubicBezTo>
                <a:cubicBezTo>
                  <a:pt x="1115" y="751"/>
                  <a:pt x="1115" y="751"/>
                  <a:pt x="1115" y="751"/>
                </a:cubicBezTo>
                <a:cubicBezTo>
                  <a:pt x="1115" y="842"/>
                  <a:pt x="1115" y="842"/>
                  <a:pt x="1115" y="842"/>
                </a:cubicBezTo>
                <a:lnTo>
                  <a:pt x="652" y="842"/>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33" name="Group 28">
            <a:extLst>
              <a:ext uri="{FF2B5EF4-FFF2-40B4-BE49-F238E27FC236}">
                <a16:creationId xmlns:a16="http://schemas.microsoft.com/office/drawing/2014/main" id="{7554176C-662A-465E-8283-856FC93763DE}"/>
              </a:ext>
            </a:extLst>
          </p:cNvPr>
          <p:cNvGrpSpPr>
            <a:grpSpLocks noChangeAspect="1"/>
          </p:cNvGrpSpPr>
          <p:nvPr/>
        </p:nvGrpSpPr>
        <p:grpSpPr bwMode="auto">
          <a:xfrm>
            <a:off x="7442285" y="2142274"/>
            <a:ext cx="637088" cy="625439"/>
            <a:chOff x="-2" y="1"/>
            <a:chExt cx="2461" cy="2416"/>
          </a:xfrm>
          <a:solidFill>
            <a:srgbClr val="047CDA"/>
          </a:solidFill>
        </p:grpSpPr>
        <p:sp>
          <p:nvSpPr>
            <p:cNvPr id="34" name="Freeform 29">
              <a:extLst>
                <a:ext uri="{FF2B5EF4-FFF2-40B4-BE49-F238E27FC236}">
                  <a16:creationId xmlns:a16="http://schemas.microsoft.com/office/drawing/2014/main" id="{A1B841D2-90D8-4192-A902-E2E70E348F89}"/>
                </a:ext>
              </a:extLst>
            </p:cNvPr>
            <p:cNvSpPr>
              <a:spLocks noEditPoints="1"/>
            </p:cNvSpPr>
            <p:nvPr/>
          </p:nvSpPr>
          <p:spPr bwMode="auto">
            <a:xfrm>
              <a:off x="566" y="1"/>
              <a:ext cx="1893" cy="1897"/>
            </a:xfrm>
            <a:custGeom>
              <a:avLst/>
              <a:gdLst>
                <a:gd name="T0" fmla="*/ 910 w 910"/>
                <a:gd name="T1" fmla="*/ 0 h 910"/>
                <a:gd name="T2" fmla="*/ 910 w 910"/>
                <a:gd name="T3" fmla="*/ 910 h 910"/>
                <a:gd name="T4" fmla="*/ 388 w 910"/>
                <a:gd name="T5" fmla="*/ 910 h 910"/>
                <a:gd name="T6" fmla="*/ 408 w 910"/>
                <a:gd name="T7" fmla="*/ 819 h 910"/>
                <a:gd name="T8" fmla="*/ 819 w 910"/>
                <a:gd name="T9" fmla="*/ 819 h 910"/>
                <a:gd name="T10" fmla="*/ 819 w 910"/>
                <a:gd name="T11" fmla="*/ 91 h 910"/>
                <a:gd name="T12" fmla="*/ 91 w 910"/>
                <a:gd name="T13" fmla="*/ 91 h 910"/>
                <a:gd name="T14" fmla="*/ 91 w 910"/>
                <a:gd name="T15" fmla="*/ 478 h 910"/>
                <a:gd name="T16" fmla="*/ 0 w 910"/>
                <a:gd name="T17" fmla="*/ 491 h 910"/>
                <a:gd name="T18" fmla="*/ 0 w 910"/>
                <a:gd name="T19" fmla="*/ 0 h 910"/>
                <a:gd name="T20" fmla="*/ 910 w 910"/>
                <a:gd name="T21" fmla="*/ 0 h 910"/>
                <a:gd name="T22" fmla="*/ 621 w 910"/>
                <a:gd name="T23" fmla="*/ 455 h 910"/>
                <a:gd name="T24" fmla="*/ 341 w 910"/>
                <a:gd name="T25" fmla="*/ 637 h 910"/>
                <a:gd name="T26" fmla="*/ 341 w 910"/>
                <a:gd name="T27" fmla="*/ 273 h 910"/>
                <a:gd name="T28" fmla="*/ 621 w 910"/>
                <a:gd name="T29" fmla="*/ 455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0" h="910">
                  <a:moveTo>
                    <a:pt x="910" y="0"/>
                  </a:moveTo>
                  <a:cubicBezTo>
                    <a:pt x="910" y="910"/>
                    <a:pt x="910" y="910"/>
                    <a:pt x="910" y="910"/>
                  </a:cubicBezTo>
                  <a:cubicBezTo>
                    <a:pt x="388" y="910"/>
                    <a:pt x="388" y="910"/>
                    <a:pt x="388" y="910"/>
                  </a:cubicBezTo>
                  <a:cubicBezTo>
                    <a:pt x="399" y="882"/>
                    <a:pt x="406" y="851"/>
                    <a:pt x="408" y="819"/>
                  </a:cubicBezTo>
                  <a:cubicBezTo>
                    <a:pt x="819" y="819"/>
                    <a:pt x="819" y="819"/>
                    <a:pt x="819" y="819"/>
                  </a:cubicBezTo>
                  <a:cubicBezTo>
                    <a:pt x="819" y="91"/>
                    <a:pt x="819" y="91"/>
                    <a:pt x="819" y="91"/>
                  </a:cubicBezTo>
                  <a:cubicBezTo>
                    <a:pt x="91" y="91"/>
                    <a:pt x="91" y="91"/>
                    <a:pt x="91" y="91"/>
                  </a:cubicBezTo>
                  <a:cubicBezTo>
                    <a:pt x="91" y="478"/>
                    <a:pt x="91" y="478"/>
                    <a:pt x="91" y="478"/>
                  </a:cubicBezTo>
                  <a:cubicBezTo>
                    <a:pt x="59" y="478"/>
                    <a:pt x="29" y="483"/>
                    <a:pt x="0" y="491"/>
                  </a:cubicBezTo>
                  <a:cubicBezTo>
                    <a:pt x="0" y="0"/>
                    <a:pt x="0" y="0"/>
                    <a:pt x="0" y="0"/>
                  </a:cubicBezTo>
                  <a:lnTo>
                    <a:pt x="910" y="0"/>
                  </a:lnTo>
                  <a:close/>
                  <a:moveTo>
                    <a:pt x="621" y="455"/>
                  </a:moveTo>
                  <a:cubicBezTo>
                    <a:pt x="341" y="637"/>
                    <a:pt x="341" y="637"/>
                    <a:pt x="341" y="637"/>
                  </a:cubicBezTo>
                  <a:cubicBezTo>
                    <a:pt x="341" y="273"/>
                    <a:pt x="341" y="273"/>
                    <a:pt x="341" y="273"/>
                  </a:cubicBezTo>
                  <a:lnTo>
                    <a:pt x="621"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5" name="Freeform 30">
              <a:extLst>
                <a:ext uri="{FF2B5EF4-FFF2-40B4-BE49-F238E27FC236}">
                  <a16:creationId xmlns:a16="http://schemas.microsoft.com/office/drawing/2014/main" id="{60ADCF82-D7FE-41A5-B725-AECB25238DB8}"/>
                </a:ext>
              </a:extLst>
            </p:cNvPr>
            <p:cNvSpPr>
              <a:spLocks noEditPoints="1"/>
            </p:cNvSpPr>
            <p:nvPr/>
          </p:nvSpPr>
          <p:spPr bwMode="auto">
            <a:xfrm>
              <a:off x="-2" y="1187"/>
              <a:ext cx="1229" cy="1230"/>
            </a:xfrm>
            <a:custGeom>
              <a:avLst/>
              <a:gdLst>
                <a:gd name="T0" fmla="*/ 230 w 591"/>
                <a:gd name="T1" fmla="*/ 227 h 590"/>
                <a:gd name="T2" fmla="*/ 364 w 591"/>
                <a:gd name="T3" fmla="*/ 92 h 590"/>
                <a:gd name="T4" fmla="*/ 498 w 591"/>
                <a:gd name="T5" fmla="*/ 227 h 590"/>
                <a:gd name="T6" fmla="*/ 364 w 591"/>
                <a:gd name="T7" fmla="*/ 362 h 590"/>
                <a:gd name="T8" fmla="*/ 230 w 591"/>
                <a:gd name="T9" fmla="*/ 227 h 590"/>
                <a:gd name="T10" fmla="*/ 136 w 591"/>
                <a:gd name="T11" fmla="*/ 227 h 590"/>
                <a:gd name="T12" fmla="*/ 174 w 591"/>
                <a:gd name="T13" fmla="*/ 352 h 590"/>
                <a:gd name="T14" fmla="*/ 0 w 591"/>
                <a:gd name="T15" fmla="*/ 526 h 590"/>
                <a:gd name="T16" fmla="*/ 64 w 591"/>
                <a:gd name="T17" fmla="*/ 590 h 590"/>
                <a:gd name="T18" fmla="*/ 238 w 591"/>
                <a:gd name="T19" fmla="*/ 417 h 590"/>
                <a:gd name="T20" fmla="*/ 364 w 591"/>
                <a:gd name="T21" fmla="*/ 455 h 590"/>
                <a:gd name="T22" fmla="*/ 591 w 591"/>
                <a:gd name="T23" fmla="*/ 227 h 590"/>
                <a:gd name="T24" fmla="*/ 364 w 591"/>
                <a:gd name="T25" fmla="*/ 0 h 590"/>
                <a:gd name="T26" fmla="*/ 136 w 591"/>
                <a:gd name="T27" fmla="*/ 22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1" h="590">
                  <a:moveTo>
                    <a:pt x="230" y="227"/>
                  </a:moveTo>
                  <a:cubicBezTo>
                    <a:pt x="230" y="153"/>
                    <a:pt x="290" y="92"/>
                    <a:pt x="364" y="92"/>
                  </a:cubicBezTo>
                  <a:cubicBezTo>
                    <a:pt x="438" y="92"/>
                    <a:pt x="498" y="153"/>
                    <a:pt x="498" y="227"/>
                  </a:cubicBezTo>
                  <a:cubicBezTo>
                    <a:pt x="498" y="302"/>
                    <a:pt x="438" y="362"/>
                    <a:pt x="364" y="362"/>
                  </a:cubicBezTo>
                  <a:cubicBezTo>
                    <a:pt x="290" y="362"/>
                    <a:pt x="230" y="302"/>
                    <a:pt x="230" y="227"/>
                  </a:cubicBezTo>
                  <a:moveTo>
                    <a:pt x="136" y="227"/>
                  </a:moveTo>
                  <a:cubicBezTo>
                    <a:pt x="136" y="273"/>
                    <a:pt x="150" y="316"/>
                    <a:pt x="174" y="352"/>
                  </a:cubicBezTo>
                  <a:cubicBezTo>
                    <a:pt x="0" y="526"/>
                    <a:pt x="0" y="526"/>
                    <a:pt x="0" y="526"/>
                  </a:cubicBezTo>
                  <a:cubicBezTo>
                    <a:pt x="64" y="590"/>
                    <a:pt x="64" y="590"/>
                    <a:pt x="64" y="590"/>
                  </a:cubicBezTo>
                  <a:cubicBezTo>
                    <a:pt x="238" y="417"/>
                    <a:pt x="238" y="417"/>
                    <a:pt x="238" y="417"/>
                  </a:cubicBezTo>
                  <a:cubicBezTo>
                    <a:pt x="274" y="441"/>
                    <a:pt x="317" y="455"/>
                    <a:pt x="364" y="455"/>
                  </a:cubicBezTo>
                  <a:cubicBezTo>
                    <a:pt x="490" y="455"/>
                    <a:pt x="591" y="353"/>
                    <a:pt x="591" y="227"/>
                  </a:cubicBezTo>
                  <a:cubicBezTo>
                    <a:pt x="591" y="102"/>
                    <a:pt x="490" y="0"/>
                    <a:pt x="364" y="0"/>
                  </a:cubicBezTo>
                  <a:cubicBezTo>
                    <a:pt x="238" y="0"/>
                    <a:pt x="136" y="102"/>
                    <a:pt x="136"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36" name="Freeform 34">
            <a:extLst>
              <a:ext uri="{FF2B5EF4-FFF2-40B4-BE49-F238E27FC236}">
                <a16:creationId xmlns:a16="http://schemas.microsoft.com/office/drawing/2014/main" id="{BD1F802B-1F4F-4C18-AC2C-17E75269DB7F}"/>
              </a:ext>
            </a:extLst>
          </p:cNvPr>
          <p:cNvSpPr>
            <a:spLocks noEditPoints="1"/>
          </p:cNvSpPr>
          <p:nvPr/>
        </p:nvSpPr>
        <p:spPr bwMode="auto">
          <a:xfrm>
            <a:off x="1263902" y="2118905"/>
            <a:ext cx="538089" cy="553215"/>
          </a:xfrm>
          <a:custGeom>
            <a:avLst/>
            <a:gdLst>
              <a:gd name="T0" fmla="*/ 634 w 1043"/>
              <a:gd name="T1" fmla="*/ 729 h 1070"/>
              <a:gd name="T2" fmla="*/ 315 w 1043"/>
              <a:gd name="T3" fmla="*/ 410 h 1070"/>
              <a:gd name="T4" fmla="*/ 634 w 1043"/>
              <a:gd name="T5" fmla="*/ 91 h 1070"/>
              <a:gd name="T6" fmla="*/ 952 w 1043"/>
              <a:gd name="T7" fmla="*/ 410 h 1070"/>
              <a:gd name="T8" fmla="*/ 634 w 1043"/>
              <a:gd name="T9" fmla="*/ 729 h 1070"/>
              <a:gd name="T10" fmla="*/ 634 w 1043"/>
              <a:gd name="T11" fmla="*/ 0 h 1070"/>
              <a:gd name="T12" fmla="*/ 224 w 1043"/>
              <a:gd name="T13" fmla="*/ 410 h 1070"/>
              <a:gd name="T14" fmla="*/ 326 w 1043"/>
              <a:gd name="T15" fmla="*/ 680 h 1070"/>
              <a:gd name="T16" fmla="*/ 0 w 1043"/>
              <a:gd name="T17" fmla="*/ 1006 h 1070"/>
              <a:gd name="T18" fmla="*/ 64 w 1043"/>
              <a:gd name="T19" fmla="*/ 1070 h 1070"/>
              <a:gd name="T20" fmla="*/ 393 w 1043"/>
              <a:gd name="T21" fmla="*/ 741 h 1070"/>
              <a:gd name="T22" fmla="*/ 634 w 1043"/>
              <a:gd name="T23" fmla="*/ 820 h 1070"/>
              <a:gd name="T24" fmla="*/ 1043 w 1043"/>
              <a:gd name="T25" fmla="*/ 410 h 1070"/>
              <a:gd name="T26" fmla="*/ 634 w 1043"/>
              <a:gd name="T27"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3" h="1070">
                <a:moveTo>
                  <a:pt x="634" y="729"/>
                </a:moveTo>
                <a:cubicBezTo>
                  <a:pt x="458" y="729"/>
                  <a:pt x="315" y="586"/>
                  <a:pt x="315" y="410"/>
                </a:cubicBezTo>
                <a:cubicBezTo>
                  <a:pt x="315" y="234"/>
                  <a:pt x="458" y="91"/>
                  <a:pt x="634" y="91"/>
                </a:cubicBezTo>
                <a:cubicBezTo>
                  <a:pt x="810" y="91"/>
                  <a:pt x="952" y="234"/>
                  <a:pt x="952" y="410"/>
                </a:cubicBezTo>
                <a:cubicBezTo>
                  <a:pt x="952" y="586"/>
                  <a:pt x="810" y="729"/>
                  <a:pt x="634" y="729"/>
                </a:cubicBezTo>
                <a:moveTo>
                  <a:pt x="634" y="0"/>
                </a:moveTo>
                <a:cubicBezTo>
                  <a:pt x="407" y="0"/>
                  <a:pt x="224" y="184"/>
                  <a:pt x="224" y="410"/>
                </a:cubicBezTo>
                <a:cubicBezTo>
                  <a:pt x="224" y="513"/>
                  <a:pt x="263" y="608"/>
                  <a:pt x="326" y="680"/>
                </a:cubicBezTo>
                <a:cubicBezTo>
                  <a:pt x="0" y="1006"/>
                  <a:pt x="0" y="1006"/>
                  <a:pt x="0" y="1006"/>
                </a:cubicBezTo>
                <a:cubicBezTo>
                  <a:pt x="64" y="1070"/>
                  <a:pt x="64" y="1070"/>
                  <a:pt x="64" y="1070"/>
                </a:cubicBezTo>
                <a:cubicBezTo>
                  <a:pt x="393" y="741"/>
                  <a:pt x="393" y="741"/>
                  <a:pt x="393" y="741"/>
                </a:cubicBezTo>
                <a:cubicBezTo>
                  <a:pt x="461" y="790"/>
                  <a:pt x="544" y="820"/>
                  <a:pt x="634" y="820"/>
                </a:cubicBezTo>
                <a:cubicBezTo>
                  <a:pt x="860" y="820"/>
                  <a:pt x="1043" y="636"/>
                  <a:pt x="1043" y="410"/>
                </a:cubicBezTo>
                <a:cubicBezTo>
                  <a:pt x="1043" y="184"/>
                  <a:pt x="860" y="0"/>
                  <a:pt x="634" y="0"/>
                </a:cubicBezTo>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37" name="Group 36">
            <a:extLst>
              <a:ext uri="{FF2B5EF4-FFF2-40B4-BE49-F238E27FC236}">
                <a16:creationId xmlns:a16="http://schemas.microsoft.com/office/drawing/2014/main" id="{AE42C82F-E2E6-40D5-AC06-BE9E60A90283}"/>
              </a:ext>
            </a:extLst>
          </p:cNvPr>
          <p:cNvGrpSpPr/>
          <p:nvPr/>
        </p:nvGrpSpPr>
        <p:grpSpPr>
          <a:xfrm>
            <a:off x="864" y="254613"/>
            <a:ext cx="1188839" cy="956984"/>
            <a:chOff x="864" y="254613"/>
            <a:chExt cx="1188839" cy="956984"/>
          </a:xfrm>
        </p:grpSpPr>
        <p:sp>
          <p:nvSpPr>
            <p:cNvPr id="38" name="Rectangle 37">
              <a:extLst>
                <a:ext uri="{FF2B5EF4-FFF2-40B4-BE49-F238E27FC236}">
                  <a16:creationId xmlns:a16="http://schemas.microsoft.com/office/drawing/2014/main" id="{5B0EA983-500B-4CB0-9C95-BF428FF9BE95}"/>
                </a:ext>
              </a:extLst>
            </p:cNvPr>
            <p:cNvSpPr/>
            <p:nvPr/>
          </p:nvSpPr>
          <p:spPr bwMode="auto">
            <a:xfrm>
              <a:off x="864" y="254613"/>
              <a:ext cx="1188839" cy="95698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Freeform 34">
              <a:extLst>
                <a:ext uri="{FF2B5EF4-FFF2-40B4-BE49-F238E27FC236}">
                  <a16:creationId xmlns:a16="http://schemas.microsoft.com/office/drawing/2014/main" id="{545180A5-1A73-4C01-81B5-4CBF872C441B}"/>
                </a:ext>
              </a:extLst>
            </p:cNvPr>
            <p:cNvSpPr>
              <a:spLocks noEditPoints="1"/>
            </p:cNvSpPr>
            <p:nvPr/>
          </p:nvSpPr>
          <p:spPr bwMode="auto">
            <a:xfrm>
              <a:off x="359494" y="511017"/>
              <a:ext cx="441256" cy="453660"/>
            </a:xfrm>
            <a:custGeom>
              <a:avLst/>
              <a:gdLst>
                <a:gd name="T0" fmla="*/ 634 w 1043"/>
                <a:gd name="T1" fmla="*/ 729 h 1070"/>
                <a:gd name="T2" fmla="*/ 315 w 1043"/>
                <a:gd name="T3" fmla="*/ 410 h 1070"/>
                <a:gd name="T4" fmla="*/ 634 w 1043"/>
                <a:gd name="T5" fmla="*/ 91 h 1070"/>
                <a:gd name="T6" fmla="*/ 952 w 1043"/>
                <a:gd name="T7" fmla="*/ 410 h 1070"/>
                <a:gd name="T8" fmla="*/ 634 w 1043"/>
                <a:gd name="T9" fmla="*/ 729 h 1070"/>
                <a:gd name="T10" fmla="*/ 634 w 1043"/>
                <a:gd name="T11" fmla="*/ 0 h 1070"/>
                <a:gd name="T12" fmla="*/ 224 w 1043"/>
                <a:gd name="T13" fmla="*/ 410 h 1070"/>
                <a:gd name="T14" fmla="*/ 326 w 1043"/>
                <a:gd name="T15" fmla="*/ 680 h 1070"/>
                <a:gd name="T16" fmla="*/ 0 w 1043"/>
                <a:gd name="T17" fmla="*/ 1006 h 1070"/>
                <a:gd name="T18" fmla="*/ 64 w 1043"/>
                <a:gd name="T19" fmla="*/ 1070 h 1070"/>
                <a:gd name="T20" fmla="*/ 393 w 1043"/>
                <a:gd name="T21" fmla="*/ 741 h 1070"/>
                <a:gd name="T22" fmla="*/ 634 w 1043"/>
                <a:gd name="T23" fmla="*/ 820 h 1070"/>
                <a:gd name="T24" fmla="*/ 1043 w 1043"/>
                <a:gd name="T25" fmla="*/ 410 h 1070"/>
                <a:gd name="T26" fmla="*/ 634 w 1043"/>
                <a:gd name="T27"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3" h="1070">
                  <a:moveTo>
                    <a:pt x="634" y="729"/>
                  </a:moveTo>
                  <a:cubicBezTo>
                    <a:pt x="458" y="729"/>
                    <a:pt x="315" y="586"/>
                    <a:pt x="315" y="410"/>
                  </a:cubicBezTo>
                  <a:cubicBezTo>
                    <a:pt x="315" y="234"/>
                    <a:pt x="458" y="91"/>
                    <a:pt x="634" y="91"/>
                  </a:cubicBezTo>
                  <a:cubicBezTo>
                    <a:pt x="810" y="91"/>
                    <a:pt x="952" y="234"/>
                    <a:pt x="952" y="410"/>
                  </a:cubicBezTo>
                  <a:cubicBezTo>
                    <a:pt x="952" y="586"/>
                    <a:pt x="810" y="729"/>
                    <a:pt x="634" y="729"/>
                  </a:cubicBezTo>
                  <a:moveTo>
                    <a:pt x="634" y="0"/>
                  </a:moveTo>
                  <a:cubicBezTo>
                    <a:pt x="407" y="0"/>
                    <a:pt x="224" y="184"/>
                    <a:pt x="224" y="410"/>
                  </a:cubicBezTo>
                  <a:cubicBezTo>
                    <a:pt x="224" y="513"/>
                    <a:pt x="263" y="608"/>
                    <a:pt x="326" y="680"/>
                  </a:cubicBezTo>
                  <a:cubicBezTo>
                    <a:pt x="0" y="1006"/>
                    <a:pt x="0" y="1006"/>
                    <a:pt x="0" y="1006"/>
                  </a:cubicBezTo>
                  <a:cubicBezTo>
                    <a:pt x="64" y="1070"/>
                    <a:pt x="64" y="1070"/>
                    <a:pt x="64" y="1070"/>
                  </a:cubicBezTo>
                  <a:cubicBezTo>
                    <a:pt x="393" y="741"/>
                    <a:pt x="393" y="741"/>
                    <a:pt x="393" y="741"/>
                  </a:cubicBezTo>
                  <a:cubicBezTo>
                    <a:pt x="461" y="790"/>
                    <a:pt x="544" y="820"/>
                    <a:pt x="634" y="820"/>
                  </a:cubicBezTo>
                  <a:cubicBezTo>
                    <a:pt x="860" y="820"/>
                    <a:pt x="1043" y="636"/>
                    <a:pt x="1043" y="410"/>
                  </a:cubicBezTo>
                  <a:cubicBezTo>
                    <a:pt x="1043" y="184"/>
                    <a:pt x="860" y="0"/>
                    <a:pt x="634" y="0"/>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45" name="TextBox 44">
            <a:extLst>
              <a:ext uri="{FF2B5EF4-FFF2-40B4-BE49-F238E27FC236}">
                <a16:creationId xmlns:a16="http://schemas.microsoft.com/office/drawing/2014/main" id="{F17BADB8-597F-4B5D-9D6A-05826D495ABF}"/>
              </a:ext>
            </a:extLst>
          </p:cNvPr>
          <p:cNvSpPr txBox="1"/>
          <p:nvPr/>
        </p:nvSpPr>
        <p:spPr>
          <a:xfrm>
            <a:off x="9476591" y="2912953"/>
            <a:ext cx="2595450" cy="615104"/>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Bing Local Business Search</a:t>
            </a:r>
          </a:p>
        </p:txBody>
      </p:sp>
      <p:sp>
        <p:nvSpPr>
          <p:cNvPr id="46" name="Rectangle 45">
            <a:extLst>
              <a:ext uri="{FF2B5EF4-FFF2-40B4-BE49-F238E27FC236}">
                <a16:creationId xmlns:a16="http://schemas.microsoft.com/office/drawing/2014/main" id="{E3A0211D-D975-43CE-8433-2A17BC8E5F6C}"/>
              </a:ext>
            </a:extLst>
          </p:cNvPr>
          <p:cNvSpPr/>
          <p:nvPr/>
        </p:nvSpPr>
        <p:spPr>
          <a:xfrm>
            <a:off x="9429870" y="3354866"/>
            <a:ext cx="2688892" cy="479807"/>
          </a:xfrm>
          <a:prstGeom prst="rect">
            <a:avLst/>
          </a:prstGeom>
        </p:spPr>
        <p:txBody>
          <a:bodyPr wrap="square">
            <a:spAutoFit/>
          </a:bodyPr>
          <a:lstStyle/>
          <a:p>
            <a:pPr algn="ctr" defTabSz="914139">
              <a:lnSpc>
                <a:spcPct val="90000"/>
              </a:lnSpc>
              <a:spcAft>
                <a:spcPts val="575"/>
              </a:spcAft>
              <a:defRPr/>
            </a:pPr>
            <a:r>
              <a:rPr lang="en-GB" sz="1371" dirty="0">
                <a:gradFill>
                  <a:gsLst>
                    <a:gs pos="6364">
                      <a:srgbClr val="353535"/>
                    </a:gs>
                    <a:gs pos="21818">
                      <a:srgbClr val="353535"/>
                    </a:gs>
                  </a:gsLst>
                  <a:lin ang="5400000" scaled="0"/>
                </a:gradFill>
                <a:cs typeface="Segoe UI" panose="020B0502040204020203" pitchFamily="34" charset="0"/>
              </a:rPr>
              <a:t>Find local business results in your place of interest</a:t>
            </a:r>
            <a:endParaRPr lang="en-US" sz="1371" dirty="0">
              <a:gradFill>
                <a:gsLst>
                  <a:gs pos="6364">
                    <a:srgbClr val="353535"/>
                  </a:gs>
                  <a:gs pos="21818">
                    <a:srgbClr val="353535"/>
                  </a:gs>
                </a:gsLst>
                <a:lin ang="5400000" scaled="0"/>
              </a:gradFill>
              <a:cs typeface="Segoe UI" panose="020B0502040204020203" pitchFamily="34" charset="0"/>
            </a:endParaRPr>
          </a:p>
        </p:txBody>
      </p:sp>
      <p:grpSp>
        <p:nvGrpSpPr>
          <p:cNvPr id="47" name="Group 28">
            <a:extLst>
              <a:ext uri="{FF2B5EF4-FFF2-40B4-BE49-F238E27FC236}">
                <a16:creationId xmlns:a16="http://schemas.microsoft.com/office/drawing/2014/main" id="{84C5ED5D-5D46-4E2A-AFC3-414DB8E8F58A}"/>
              </a:ext>
            </a:extLst>
          </p:cNvPr>
          <p:cNvGrpSpPr>
            <a:grpSpLocks noChangeAspect="1"/>
          </p:cNvGrpSpPr>
          <p:nvPr/>
        </p:nvGrpSpPr>
        <p:grpSpPr bwMode="auto">
          <a:xfrm>
            <a:off x="10386650" y="2135003"/>
            <a:ext cx="637088" cy="625439"/>
            <a:chOff x="-2" y="1"/>
            <a:chExt cx="2461" cy="2416"/>
          </a:xfrm>
          <a:solidFill>
            <a:srgbClr val="047CDA"/>
          </a:solidFill>
        </p:grpSpPr>
        <p:sp>
          <p:nvSpPr>
            <p:cNvPr id="48" name="Freeform 29">
              <a:extLst>
                <a:ext uri="{FF2B5EF4-FFF2-40B4-BE49-F238E27FC236}">
                  <a16:creationId xmlns:a16="http://schemas.microsoft.com/office/drawing/2014/main" id="{C2727C92-98E6-46AE-944A-89BB4FEDF7A6}"/>
                </a:ext>
              </a:extLst>
            </p:cNvPr>
            <p:cNvSpPr>
              <a:spLocks noEditPoints="1"/>
            </p:cNvSpPr>
            <p:nvPr/>
          </p:nvSpPr>
          <p:spPr bwMode="auto">
            <a:xfrm>
              <a:off x="566" y="1"/>
              <a:ext cx="1893" cy="1897"/>
            </a:xfrm>
            <a:custGeom>
              <a:avLst/>
              <a:gdLst>
                <a:gd name="T0" fmla="*/ 910 w 910"/>
                <a:gd name="T1" fmla="*/ 0 h 910"/>
                <a:gd name="T2" fmla="*/ 910 w 910"/>
                <a:gd name="T3" fmla="*/ 910 h 910"/>
                <a:gd name="T4" fmla="*/ 388 w 910"/>
                <a:gd name="T5" fmla="*/ 910 h 910"/>
                <a:gd name="T6" fmla="*/ 408 w 910"/>
                <a:gd name="T7" fmla="*/ 819 h 910"/>
                <a:gd name="T8" fmla="*/ 819 w 910"/>
                <a:gd name="T9" fmla="*/ 819 h 910"/>
                <a:gd name="T10" fmla="*/ 819 w 910"/>
                <a:gd name="T11" fmla="*/ 91 h 910"/>
                <a:gd name="T12" fmla="*/ 91 w 910"/>
                <a:gd name="T13" fmla="*/ 91 h 910"/>
                <a:gd name="T14" fmla="*/ 91 w 910"/>
                <a:gd name="T15" fmla="*/ 478 h 910"/>
                <a:gd name="T16" fmla="*/ 0 w 910"/>
                <a:gd name="T17" fmla="*/ 491 h 910"/>
                <a:gd name="T18" fmla="*/ 0 w 910"/>
                <a:gd name="T19" fmla="*/ 0 h 910"/>
                <a:gd name="T20" fmla="*/ 910 w 910"/>
                <a:gd name="T21" fmla="*/ 0 h 910"/>
                <a:gd name="T22" fmla="*/ 621 w 910"/>
                <a:gd name="T23" fmla="*/ 455 h 910"/>
                <a:gd name="T24" fmla="*/ 341 w 910"/>
                <a:gd name="T25" fmla="*/ 637 h 910"/>
                <a:gd name="T26" fmla="*/ 341 w 910"/>
                <a:gd name="T27" fmla="*/ 273 h 910"/>
                <a:gd name="T28" fmla="*/ 621 w 910"/>
                <a:gd name="T29" fmla="*/ 455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0" h="910">
                  <a:moveTo>
                    <a:pt x="910" y="0"/>
                  </a:moveTo>
                  <a:cubicBezTo>
                    <a:pt x="910" y="910"/>
                    <a:pt x="910" y="910"/>
                    <a:pt x="910" y="910"/>
                  </a:cubicBezTo>
                  <a:cubicBezTo>
                    <a:pt x="388" y="910"/>
                    <a:pt x="388" y="910"/>
                    <a:pt x="388" y="910"/>
                  </a:cubicBezTo>
                  <a:cubicBezTo>
                    <a:pt x="399" y="882"/>
                    <a:pt x="406" y="851"/>
                    <a:pt x="408" y="819"/>
                  </a:cubicBezTo>
                  <a:cubicBezTo>
                    <a:pt x="819" y="819"/>
                    <a:pt x="819" y="819"/>
                    <a:pt x="819" y="819"/>
                  </a:cubicBezTo>
                  <a:cubicBezTo>
                    <a:pt x="819" y="91"/>
                    <a:pt x="819" y="91"/>
                    <a:pt x="819" y="91"/>
                  </a:cubicBezTo>
                  <a:cubicBezTo>
                    <a:pt x="91" y="91"/>
                    <a:pt x="91" y="91"/>
                    <a:pt x="91" y="91"/>
                  </a:cubicBezTo>
                  <a:cubicBezTo>
                    <a:pt x="91" y="478"/>
                    <a:pt x="91" y="478"/>
                    <a:pt x="91" y="478"/>
                  </a:cubicBezTo>
                  <a:cubicBezTo>
                    <a:pt x="59" y="478"/>
                    <a:pt x="29" y="483"/>
                    <a:pt x="0" y="491"/>
                  </a:cubicBezTo>
                  <a:cubicBezTo>
                    <a:pt x="0" y="0"/>
                    <a:pt x="0" y="0"/>
                    <a:pt x="0" y="0"/>
                  </a:cubicBezTo>
                  <a:lnTo>
                    <a:pt x="910" y="0"/>
                  </a:lnTo>
                  <a:close/>
                  <a:moveTo>
                    <a:pt x="621" y="455"/>
                  </a:moveTo>
                  <a:cubicBezTo>
                    <a:pt x="341" y="637"/>
                    <a:pt x="341" y="637"/>
                    <a:pt x="341" y="637"/>
                  </a:cubicBezTo>
                  <a:cubicBezTo>
                    <a:pt x="341" y="273"/>
                    <a:pt x="341" y="273"/>
                    <a:pt x="341" y="273"/>
                  </a:cubicBezTo>
                  <a:lnTo>
                    <a:pt x="621"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49" name="Freeform 30">
              <a:extLst>
                <a:ext uri="{FF2B5EF4-FFF2-40B4-BE49-F238E27FC236}">
                  <a16:creationId xmlns:a16="http://schemas.microsoft.com/office/drawing/2014/main" id="{6BFC6BD7-E9CA-4DC6-8C6F-D513462D74CD}"/>
                </a:ext>
              </a:extLst>
            </p:cNvPr>
            <p:cNvSpPr>
              <a:spLocks noEditPoints="1"/>
            </p:cNvSpPr>
            <p:nvPr/>
          </p:nvSpPr>
          <p:spPr bwMode="auto">
            <a:xfrm>
              <a:off x="-2" y="1187"/>
              <a:ext cx="1229" cy="1230"/>
            </a:xfrm>
            <a:custGeom>
              <a:avLst/>
              <a:gdLst>
                <a:gd name="T0" fmla="*/ 230 w 591"/>
                <a:gd name="T1" fmla="*/ 227 h 590"/>
                <a:gd name="T2" fmla="*/ 364 w 591"/>
                <a:gd name="T3" fmla="*/ 92 h 590"/>
                <a:gd name="T4" fmla="*/ 498 w 591"/>
                <a:gd name="T5" fmla="*/ 227 h 590"/>
                <a:gd name="T6" fmla="*/ 364 w 591"/>
                <a:gd name="T7" fmla="*/ 362 h 590"/>
                <a:gd name="T8" fmla="*/ 230 w 591"/>
                <a:gd name="T9" fmla="*/ 227 h 590"/>
                <a:gd name="T10" fmla="*/ 136 w 591"/>
                <a:gd name="T11" fmla="*/ 227 h 590"/>
                <a:gd name="T12" fmla="*/ 174 w 591"/>
                <a:gd name="T13" fmla="*/ 352 h 590"/>
                <a:gd name="T14" fmla="*/ 0 w 591"/>
                <a:gd name="T15" fmla="*/ 526 h 590"/>
                <a:gd name="T16" fmla="*/ 64 w 591"/>
                <a:gd name="T17" fmla="*/ 590 h 590"/>
                <a:gd name="T18" fmla="*/ 238 w 591"/>
                <a:gd name="T19" fmla="*/ 417 h 590"/>
                <a:gd name="T20" fmla="*/ 364 w 591"/>
                <a:gd name="T21" fmla="*/ 455 h 590"/>
                <a:gd name="T22" fmla="*/ 591 w 591"/>
                <a:gd name="T23" fmla="*/ 227 h 590"/>
                <a:gd name="T24" fmla="*/ 364 w 591"/>
                <a:gd name="T25" fmla="*/ 0 h 590"/>
                <a:gd name="T26" fmla="*/ 136 w 591"/>
                <a:gd name="T27" fmla="*/ 22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1" h="590">
                  <a:moveTo>
                    <a:pt x="230" y="227"/>
                  </a:moveTo>
                  <a:cubicBezTo>
                    <a:pt x="230" y="153"/>
                    <a:pt x="290" y="92"/>
                    <a:pt x="364" y="92"/>
                  </a:cubicBezTo>
                  <a:cubicBezTo>
                    <a:pt x="438" y="92"/>
                    <a:pt x="498" y="153"/>
                    <a:pt x="498" y="227"/>
                  </a:cubicBezTo>
                  <a:cubicBezTo>
                    <a:pt x="498" y="302"/>
                    <a:pt x="438" y="362"/>
                    <a:pt x="364" y="362"/>
                  </a:cubicBezTo>
                  <a:cubicBezTo>
                    <a:pt x="290" y="362"/>
                    <a:pt x="230" y="302"/>
                    <a:pt x="230" y="227"/>
                  </a:cubicBezTo>
                  <a:moveTo>
                    <a:pt x="136" y="227"/>
                  </a:moveTo>
                  <a:cubicBezTo>
                    <a:pt x="136" y="273"/>
                    <a:pt x="150" y="316"/>
                    <a:pt x="174" y="352"/>
                  </a:cubicBezTo>
                  <a:cubicBezTo>
                    <a:pt x="0" y="526"/>
                    <a:pt x="0" y="526"/>
                    <a:pt x="0" y="526"/>
                  </a:cubicBezTo>
                  <a:cubicBezTo>
                    <a:pt x="64" y="590"/>
                    <a:pt x="64" y="590"/>
                    <a:pt x="64" y="590"/>
                  </a:cubicBezTo>
                  <a:cubicBezTo>
                    <a:pt x="238" y="417"/>
                    <a:pt x="238" y="417"/>
                    <a:pt x="238" y="417"/>
                  </a:cubicBezTo>
                  <a:cubicBezTo>
                    <a:pt x="274" y="441"/>
                    <a:pt x="317" y="455"/>
                    <a:pt x="364" y="455"/>
                  </a:cubicBezTo>
                  <a:cubicBezTo>
                    <a:pt x="490" y="455"/>
                    <a:pt x="591" y="353"/>
                    <a:pt x="591" y="227"/>
                  </a:cubicBezTo>
                  <a:cubicBezTo>
                    <a:pt x="591" y="102"/>
                    <a:pt x="490" y="0"/>
                    <a:pt x="364" y="0"/>
                  </a:cubicBezTo>
                  <a:cubicBezTo>
                    <a:pt x="238" y="0"/>
                    <a:pt x="136" y="102"/>
                    <a:pt x="136"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1133662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C15C9-F7CF-4C1D-84D0-03B581535A5F}"/>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Microsoft Cognitive Services Labs</a:t>
            </a:r>
          </a:p>
        </p:txBody>
      </p:sp>
      <p:sp>
        <p:nvSpPr>
          <p:cNvPr id="4" name="Rectangle 3">
            <a:extLst>
              <a:ext uri="{FF2B5EF4-FFF2-40B4-BE49-F238E27FC236}">
                <a16:creationId xmlns:a16="http://schemas.microsoft.com/office/drawing/2014/main" id="{5587AEEA-7A7B-4FDC-8EA0-C8C362761F3D}"/>
              </a:ext>
            </a:extLst>
          </p:cNvPr>
          <p:cNvSpPr/>
          <p:nvPr/>
        </p:nvSpPr>
        <p:spPr>
          <a:xfrm>
            <a:off x="1189706" y="1389257"/>
            <a:ext cx="11654188" cy="843535"/>
          </a:xfrm>
          <a:prstGeom prst="rect">
            <a:avLst/>
          </a:prstGeom>
        </p:spPr>
        <p:txBody>
          <a:bodyPr wrap="square" lIns="179259" tIns="143407" rIns="179259" bIns="143407">
            <a:spAutoFit/>
          </a:bodyPr>
          <a:lstStyle/>
          <a:p>
            <a:pPr defTabSz="914139">
              <a:lnSpc>
                <a:spcPct val="90000"/>
              </a:lnSpc>
              <a:defRPr/>
            </a:pPr>
            <a:r>
              <a:rPr lang="en-US" sz="1961">
                <a:gradFill>
                  <a:gsLst>
                    <a:gs pos="6364">
                      <a:srgbClr val="353535"/>
                    </a:gs>
                    <a:gs pos="21818">
                      <a:srgbClr val="353535"/>
                    </a:gs>
                  </a:gsLst>
                  <a:lin ang="5400000" scaled="0"/>
                </a:gradFill>
                <a:cs typeface="Segoe UI" panose="020B0502040204020203" pitchFamily="34" charset="0"/>
              </a:rPr>
              <a:t>An early look at emerging Cognitive Services technologies: </a:t>
            </a:r>
            <a:br>
              <a:rPr lang="en-US" sz="1961">
                <a:gradFill>
                  <a:gsLst>
                    <a:gs pos="6364">
                      <a:srgbClr val="353535"/>
                    </a:gs>
                    <a:gs pos="21818">
                      <a:srgbClr val="353535"/>
                    </a:gs>
                  </a:gsLst>
                  <a:lin ang="5400000" scaled="0"/>
                </a:gradFill>
                <a:cs typeface="Segoe UI" panose="020B0502040204020203" pitchFamily="34" charset="0"/>
              </a:rPr>
            </a:br>
            <a:r>
              <a:rPr lang="en-US" sz="1961">
                <a:gradFill>
                  <a:gsLst>
                    <a:gs pos="6364">
                      <a:srgbClr val="353535"/>
                    </a:gs>
                    <a:gs pos="21818">
                      <a:srgbClr val="353535"/>
                    </a:gs>
                  </a:gsLst>
                  <a:lin ang="5400000" scaled="0"/>
                </a:gradFill>
                <a:cs typeface="Segoe UI" panose="020B0502040204020203" pitchFamily="34" charset="0"/>
              </a:rPr>
              <a:t>discover, try, and give feedback on new technologies before general availability</a:t>
            </a:r>
          </a:p>
        </p:txBody>
      </p:sp>
      <p:sp>
        <p:nvSpPr>
          <p:cNvPr id="5" name="Rectangle 4">
            <a:extLst>
              <a:ext uri="{FF2B5EF4-FFF2-40B4-BE49-F238E27FC236}">
                <a16:creationId xmlns:a16="http://schemas.microsoft.com/office/drawing/2014/main" id="{CE33817B-F8D8-469B-8611-1C3F7314B9E4}"/>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extBox 5">
            <a:extLst>
              <a:ext uri="{FF2B5EF4-FFF2-40B4-BE49-F238E27FC236}">
                <a16:creationId xmlns:a16="http://schemas.microsoft.com/office/drawing/2014/main" id="{5538C15E-DC7E-4E57-A6D6-E4745E8644DB}"/>
              </a:ext>
            </a:extLst>
          </p:cNvPr>
          <p:cNvSpPr txBox="1"/>
          <p:nvPr/>
        </p:nvSpPr>
        <p:spPr>
          <a:xfrm>
            <a:off x="4826805" y="5616882"/>
            <a:ext cx="2687721"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Ink Analysis</a:t>
            </a:r>
          </a:p>
        </p:txBody>
      </p:sp>
      <p:sp>
        <p:nvSpPr>
          <p:cNvPr id="7" name="Rectangle 6">
            <a:extLst>
              <a:ext uri="{FF2B5EF4-FFF2-40B4-BE49-F238E27FC236}">
                <a16:creationId xmlns:a16="http://schemas.microsoft.com/office/drawing/2014/main" id="{F04653D6-6D31-4BE3-BEE8-307898483455}"/>
              </a:ext>
            </a:extLst>
          </p:cNvPr>
          <p:cNvSpPr/>
          <p:nvPr/>
        </p:nvSpPr>
        <p:spPr>
          <a:xfrm>
            <a:off x="4700595" y="6021604"/>
            <a:ext cx="2940141" cy="286064"/>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Understand digital ink content</a:t>
            </a:r>
          </a:p>
        </p:txBody>
      </p:sp>
      <p:sp>
        <p:nvSpPr>
          <p:cNvPr id="8" name="TextBox 7">
            <a:extLst>
              <a:ext uri="{FF2B5EF4-FFF2-40B4-BE49-F238E27FC236}">
                <a16:creationId xmlns:a16="http://schemas.microsoft.com/office/drawing/2014/main" id="{223D7040-AF3C-4363-9BE6-FE6F5C997622}"/>
              </a:ext>
            </a:extLst>
          </p:cNvPr>
          <p:cNvSpPr txBox="1"/>
          <p:nvPr/>
        </p:nvSpPr>
        <p:spPr>
          <a:xfrm>
            <a:off x="1400521" y="3645424"/>
            <a:ext cx="2679400"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Gesture</a:t>
            </a:r>
          </a:p>
        </p:txBody>
      </p:sp>
      <p:sp>
        <p:nvSpPr>
          <p:cNvPr id="9" name="Rectangle 8">
            <a:extLst>
              <a:ext uri="{FF2B5EF4-FFF2-40B4-BE49-F238E27FC236}">
                <a16:creationId xmlns:a16="http://schemas.microsoft.com/office/drawing/2014/main" id="{F6AFAA70-8C51-479E-9D7C-80D96C5DF8F9}"/>
              </a:ext>
            </a:extLst>
          </p:cNvPr>
          <p:cNvSpPr/>
          <p:nvPr/>
        </p:nvSpPr>
        <p:spPr>
          <a:xfrm>
            <a:off x="1395775" y="3981007"/>
            <a:ext cx="2688892" cy="286064"/>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Gesture based controls</a:t>
            </a:r>
          </a:p>
        </p:txBody>
      </p:sp>
      <p:sp>
        <p:nvSpPr>
          <p:cNvPr id="10" name="TextBox 9">
            <a:extLst>
              <a:ext uri="{FF2B5EF4-FFF2-40B4-BE49-F238E27FC236}">
                <a16:creationId xmlns:a16="http://schemas.microsoft.com/office/drawing/2014/main" id="{BDB63016-DABE-42ED-B919-17D6E5CA3926}"/>
              </a:ext>
            </a:extLst>
          </p:cNvPr>
          <p:cNvSpPr txBox="1"/>
          <p:nvPr/>
        </p:nvSpPr>
        <p:spPr>
          <a:xfrm>
            <a:off x="4721935" y="3645424"/>
            <a:ext cx="2897461"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Event Tracking</a:t>
            </a:r>
          </a:p>
        </p:txBody>
      </p:sp>
      <p:sp>
        <p:nvSpPr>
          <p:cNvPr id="11" name="Rectangle 10">
            <a:extLst>
              <a:ext uri="{FF2B5EF4-FFF2-40B4-BE49-F238E27FC236}">
                <a16:creationId xmlns:a16="http://schemas.microsoft.com/office/drawing/2014/main" id="{D09F5B27-8ACA-473F-8C1E-4BDE06CFA39D}"/>
              </a:ext>
            </a:extLst>
          </p:cNvPr>
          <p:cNvSpPr/>
          <p:nvPr/>
        </p:nvSpPr>
        <p:spPr>
          <a:xfrm>
            <a:off x="4826220" y="3981007"/>
            <a:ext cx="2688892" cy="286064"/>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Event associated with Wikipedia</a:t>
            </a:r>
          </a:p>
        </p:txBody>
      </p:sp>
      <p:sp>
        <p:nvSpPr>
          <p:cNvPr id="12" name="TextBox 11">
            <a:extLst>
              <a:ext uri="{FF2B5EF4-FFF2-40B4-BE49-F238E27FC236}">
                <a16:creationId xmlns:a16="http://schemas.microsoft.com/office/drawing/2014/main" id="{5E0D8CEA-7CEE-491C-B94E-8D05E256E077}"/>
              </a:ext>
            </a:extLst>
          </p:cNvPr>
          <p:cNvSpPr txBox="1"/>
          <p:nvPr/>
        </p:nvSpPr>
        <p:spPr>
          <a:xfrm>
            <a:off x="8267051" y="3647620"/>
            <a:ext cx="2595450" cy="398058"/>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Answer Search</a:t>
            </a:r>
          </a:p>
        </p:txBody>
      </p:sp>
      <p:sp>
        <p:nvSpPr>
          <p:cNvPr id="13" name="Rectangle 12">
            <a:extLst>
              <a:ext uri="{FF2B5EF4-FFF2-40B4-BE49-F238E27FC236}">
                <a16:creationId xmlns:a16="http://schemas.microsoft.com/office/drawing/2014/main" id="{E0F35C3B-38D4-4D11-82AF-745DDF8AFFA8}"/>
              </a:ext>
            </a:extLst>
          </p:cNvPr>
          <p:cNvSpPr/>
          <p:nvPr/>
        </p:nvSpPr>
        <p:spPr>
          <a:xfrm>
            <a:off x="8220330" y="3981007"/>
            <a:ext cx="2688892" cy="472052"/>
          </a:xfrm>
          <a:prstGeom prst="rect">
            <a:avLst/>
          </a:prstGeom>
        </p:spPr>
        <p:txBody>
          <a:bodyPr wrap="square">
            <a:spAutoFit/>
          </a:bodyPr>
          <a:lstStyle/>
          <a:p>
            <a:pPr algn="ctr" defTabSz="914139">
              <a:lnSpc>
                <a:spcPct val="90000"/>
              </a:lnSpc>
              <a:spcAft>
                <a:spcPts val="575"/>
              </a:spcAft>
              <a:defRPr/>
            </a:pPr>
            <a:r>
              <a:rPr lang="en-GB" sz="1371" dirty="0">
                <a:gradFill>
                  <a:gsLst>
                    <a:gs pos="6364">
                      <a:srgbClr val="353535"/>
                    </a:gs>
                    <a:gs pos="21818">
                      <a:srgbClr val="353535"/>
                    </a:gs>
                  </a:gsLst>
                  <a:lin ang="5400000" scaled="0"/>
                </a:gradFill>
                <a:cs typeface="Segoe UI" panose="020B0502040204020203" pitchFamily="34" charset="0"/>
              </a:rPr>
              <a:t>Answer queries with relevant facts and results from the web.</a:t>
            </a:r>
            <a:endParaRPr lang="en-US" sz="1371" dirty="0">
              <a:gradFill>
                <a:gsLst>
                  <a:gs pos="6364">
                    <a:srgbClr val="353535"/>
                  </a:gs>
                  <a:gs pos="21818">
                    <a:srgbClr val="353535"/>
                  </a:gs>
                </a:gsLst>
                <a:lin ang="5400000" scaled="0"/>
              </a:gradFill>
              <a:cs typeface="Segoe UI" panose="020B0502040204020203" pitchFamily="34" charset="0"/>
            </a:endParaRPr>
          </a:p>
        </p:txBody>
      </p:sp>
      <p:sp>
        <p:nvSpPr>
          <p:cNvPr id="14" name="TextBox 13">
            <a:extLst>
              <a:ext uri="{FF2B5EF4-FFF2-40B4-BE49-F238E27FC236}">
                <a16:creationId xmlns:a16="http://schemas.microsoft.com/office/drawing/2014/main" id="{70EF64EF-8D8B-48AC-9807-B9BCB451F1FC}"/>
              </a:ext>
            </a:extLst>
          </p:cNvPr>
          <p:cNvSpPr txBox="1"/>
          <p:nvPr/>
        </p:nvSpPr>
        <p:spPr>
          <a:xfrm>
            <a:off x="1338031" y="5616882"/>
            <a:ext cx="280438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URL Preview</a:t>
            </a:r>
          </a:p>
        </p:txBody>
      </p:sp>
      <p:sp>
        <p:nvSpPr>
          <p:cNvPr id="15" name="Rectangle 14">
            <a:extLst>
              <a:ext uri="{FF2B5EF4-FFF2-40B4-BE49-F238E27FC236}">
                <a16:creationId xmlns:a16="http://schemas.microsoft.com/office/drawing/2014/main" id="{788740EC-1BF3-417D-8574-7AE5CAEA8CA7}"/>
              </a:ext>
            </a:extLst>
          </p:cNvPr>
          <p:cNvSpPr/>
          <p:nvPr/>
        </p:nvSpPr>
        <p:spPr>
          <a:xfrm>
            <a:off x="1395775" y="6021604"/>
            <a:ext cx="2688892" cy="472052"/>
          </a:xfrm>
          <a:prstGeom prst="rect">
            <a:avLst/>
          </a:prstGeom>
        </p:spPr>
        <p:txBody>
          <a:bodyPr wrap="square">
            <a:spAutoFit/>
          </a:bodyPr>
          <a:lstStyle/>
          <a:p>
            <a:pPr algn="ctr" defTabSz="914139">
              <a:lnSpc>
                <a:spcPct val="90000"/>
              </a:lnSpc>
              <a:spcAft>
                <a:spcPts val="575"/>
              </a:spcAft>
              <a:defRPr/>
            </a:pPr>
            <a:r>
              <a:rPr lang="en-GB" sz="1371" dirty="0">
                <a:gradFill>
                  <a:gsLst>
                    <a:gs pos="6364">
                      <a:srgbClr val="353535"/>
                    </a:gs>
                    <a:gs pos="21818">
                      <a:srgbClr val="353535"/>
                    </a:gs>
                  </a:gsLst>
                  <a:lin ang="5400000" scaled="0"/>
                </a:gradFill>
                <a:cs typeface="Segoe UI" panose="020B0502040204020203" pitchFamily="34" charset="0"/>
              </a:rPr>
              <a:t>Preview URLs to show users where they're going.</a:t>
            </a:r>
            <a:endParaRPr lang="en-US" sz="1371" dirty="0">
              <a:gradFill>
                <a:gsLst>
                  <a:gs pos="6364">
                    <a:srgbClr val="353535"/>
                  </a:gs>
                  <a:gs pos="21818">
                    <a:srgbClr val="353535"/>
                  </a:gs>
                </a:gsLst>
                <a:lin ang="5400000" scaled="0"/>
              </a:gradFill>
              <a:cs typeface="Segoe UI" panose="020B0502040204020203" pitchFamily="34" charset="0"/>
            </a:endParaRPr>
          </a:p>
        </p:txBody>
      </p:sp>
      <p:sp>
        <p:nvSpPr>
          <p:cNvPr id="16" name="Rectangle 15">
            <a:extLst>
              <a:ext uri="{FF2B5EF4-FFF2-40B4-BE49-F238E27FC236}">
                <a16:creationId xmlns:a16="http://schemas.microsoft.com/office/drawing/2014/main" id="{8130598C-C740-4842-AE08-8CD90360AD5B}"/>
              </a:ext>
            </a:extLst>
          </p:cNvPr>
          <p:cNvSpPr/>
          <p:nvPr/>
        </p:nvSpPr>
        <p:spPr>
          <a:xfrm>
            <a:off x="8220330" y="6021604"/>
            <a:ext cx="2688892" cy="286064"/>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Score location attractiveness</a:t>
            </a:r>
          </a:p>
        </p:txBody>
      </p:sp>
      <p:sp>
        <p:nvSpPr>
          <p:cNvPr id="17" name="TextBox 16">
            <a:extLst>
              <a:ext uri="{FF2B5EF4-FFF2-40B4-BE49-F238E27FC236}">
                <a16:creationId xmlns:a16="http://schemas.microsoft.com/office/drawing/2014/main" id="{A9AAE2FB-2088-4D6F-89E2-CFC8657921D2}"/>
              </a:ext>
            </a:extLst>
          </p:cNvPr>
          <p:cNvSpPr txBox="1"/>
          <p:nvPr/>
        </p:nvSpPr>
        <p:spPr>
          <a:xfrm>
            <a:off x="8358890" y="5616964"/>
            <a:ext cx="2411776" cy="50097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Project Local Insights</a:t>
            </a:r>
          </a:p>
        </p:txBody>
      </p:sp>
      <p:grpSp>
        <p:nvGrpSpPr>
          <p:cNvPr id="18" name="Group 17">
            <a:extLst>
              <a:ext uri="{FF2B5EF4-FFF2-40B4-BE49-F238E27FC236}">
                <a16:creationId xmlns:a16="http://schemas.microsoft.com/office/drawing/2014/main" id="{86B458C5-6295-4799-A9BC-B33A1B22733D}"/>
              </a:ext>
            </a:extLst>
          </p:cNvPr>
          <p:cNvGrpSpPr/>
          <p:nvPr/>
        </p:nvGrpSpPr>
        <p:grpSpPr>
          <a:xfrm>
            <a:off x="2202442" y="2506441"/>
            <a:ext cx="1075558" cy="1075558"/>
            <a:chOff x="2246042" y="2265784"/>
            <a:chExt cx="1097280" cy="1097280"/>
          </a:xfrm>
        </p:grpSpPr>
        <p:sp>
          <p:nvSpPr>
            <p:cNvPr id="19" name="Oval 18">
              <a:extLst>
                <a:ext uri="{FF2B5EF4-FFF2-40B4-BE49-F238E27FC236}">
                  <a16:creationId xmlns:a16="http://schemas.microsoft.com/office/drawing/2014/main" id="{0FDEDB19-CF4B-4512-9E79-5E1AE771DE17}"/>
                </a:ext>
              </a:extLst>
            </p:cNvPr>
            <p:cNvSpPr/>
            <p:nvPr/>
          </p:nvSpPr>
          <p:spPr bwMode="auto">
            <a:xfrm>
              <a:off x="2246042" y="2265784"/>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0" name="Picture 19">
              <a:extLst>
                <a:ext uri="{FF2B5EF4-FFF2-40B4-BE49-F238E27FC236}">
                  <a16:creationId xmlns:a16="http://schemas.microsoft.com/office/drawing/2014/main" id="{C66EF89C-DB56-4554-B6FD-1E3BA0EE2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596" y="2531778"/>
              <a:ext cx="672172" cy="592422"/>
            </a:xfrm>
            <a:prstGeom prst="rect">
              <a:avLst/>
            </a:prstGeom>
          </p:spPr>
        </p:pic>
      </p:grpSp>
      <p:grpSp>
        <p:nvGrpSpPr>
          <p:cNvPr id="21" name="Group 20">
            <a:extLst>
              <a:ext uri="{FF2B5EF4-FFF2-40B4-BE49-F238E27FC236}">
                <a16:creationId xmlns:a16="http://schemas.microsoft.com/office/drawing/2014/main" id="{03F95A99-1199-40F0-ACAB-F321F99CC664}"/>
              </a:ext>
            </a:extLst>
          </p:cNvPr>
          <p:cNvGrpSpPr/>
          <p:nvPr/>
        </p:nvGrpSpPr>
        <p:grpSpPr>
          <a:xfrm>
            <a:off x="5632887" y="2506441"/>
            <a:ext cx="1075558" cy="1075558"/>
            <a:chOff x="5745770" y="2265784"/>
            <a:chExt cx="1097280" cy="1097280"/>
          </a:xfrm>
        </p:grpSpPr>
        <p:sp>
          <p:nvSpPr>
            <p:cNvPr id="22" name="Oval 21">
              <a:extLst>
                <a:ext uri="{FF2B5EF4-FFF2-40B4-BE49-F238E27FC236}">
                  <a16:creationId xmlns:a16="http://schemas.microsoft.com/office/drawing/2014/main" id="{4A278828-AD64-41D8-A07C-74D861EA2A67}"/>
                </a:ext>
              </a:extLst>
            </p:cNvPr>
            <p:cNvSpPr/>
            <p:nvPr/>
          </p:nvSpPr>
          <p:spPr bwMode="auto">
            <a:xfrm>
              <a:off x="5745770" y="2265784"/>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3" name="Picture 22">
              <a:extLst>
                <a:ext uri="{FF2B5EF4-FFF2-40B4-BE49-F238E27FC236}">
                  <a16:creationId xmlns:a16="http://schemas.microsoft.com/office/drawing/2014/main" id="{88AEC33A-9DDD-48CD-B521-4743B6552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746" y="2531778"/>
              <a:ext cx="672172" cy="592422"/>
            </a:xfrm>
            <a:prstGeom prst="rect">
              <a:avLst/>
            </a:prstGeom>
          </p:spPr>
        </p:pic>
      </p:grpSp>
      <p:grpSp>
        <p:nvGrpSpPr>
          <p:cNvPr id="24" name="Group 23">
            <a:extLst>
              <a:ext uri="{FF2B5EF4-FFF2-40B4-BE49-F238E27FC236}">
                <a16:creationId xmlns:a16="http://schemas.microsoft.com/office/drawing/2014/main" id="{D06FC816-DA1A-4557-9C8B-3CB037936AEF}"/>
              </a:ext>
            </a:extLst>
          </p:cNvPr>
          <p:cNvGrpSpPr/>
          <p:nvPr/>
        </p:nvGrpSpPr>
        <p:grpSpPr>
          <a:xfrm>
            <a:off x="9026998" y="2506441"/>
            <a:ext cx="1075558" cy="1075558"/>
            <a:chOff x="9208431" y="2265784"/>
            <a:chExt cx="1097280" cy="1097280"/>
          </a:xfrm>
        </p:grpSpPr>
        <p:sp>
          <p:nvSpPr>
            <p:cNvPr id="25" name="Oval 24">
              <a:extLst>
                <a:ext uri="{FF2B5EF4-FFF2-40B4-BE49-F238E27FC236}">
                  <a16:creationId xmlns:a16="http://schemas.microsoft.com/office/drawing/2014/main" id="{544A84E8-9628-44BF-9661-269CE9311F33}"/>
                </a:ext>
              </a:extLst>
            </p:cNvPr>
            <p:cNvSpPr/>
            <p:nvPr/>
          </p:nvSpPr>
          <p:spPr bwMode="auto">
            <a:xfrm>
              <a:off x="9208431" y="2265784"/>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6" name="Picture 25">
              <a:extLst>
                <a:ext uri="{FF2B5EF4-FFF2-40B4-BE49-F238E27FC236}">
                  <a16:creationId xmlns:a16="http://schemas.microsoft.com/office/drawing/2014/main" id="{9500297D-49D6-4D20-8CEA-23C00921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660" y="2531778"/>
              <a:ext cx="672172" cy="592422"/>
            </a:xfrm>
            <a:prstGeom prst="rect">
              <a:avLst/>
            </a:prstGeom>
          </p:spPr>
        </p:pic>
      </p:grpSp>
      <p:grpSp>
        <p:nvGrpSpPr>
          <p:cNvPr id="27" name="Group 26">
            <a:extLst>
              <a:ext uri="{FF2B5EF4-FFF2-40B4-BE49-F238E27FC236}">
                <a16:creationId xmlns:a16="http://schemas.microsoft.com/office/drawing/2014/main" id="{DA9500E2-AA8F-4D6C-8F4A-386AE0D05000}"/>
              </a:ext>
            </a:extLst>
          </p:cNvPr>
          <p:cNvGrpSpPr/>
          <p:nvPr/>
        </p:nvGrpSpPr>
        <p:grpSpPr>
          <a:xfrm>
            <a:off x="2202442" y="4477970"/>
            <a:ext cx="1075558" cy="1075558"/>
            <a:chOff x="2246042" y="4538388"/>
            <a:chExt cx="1097280" cy="1097280"/>
          </a:xfrm>
        </p:grpSpPr>
        <p:sp>
          <p:nvSpPr>
            <p:cNvPr id="28" name="Oval 27">
              <a:extLst>
                <a:ext uri="{FF2B5EF4-FFF2-40B4-BE49-F238E27FC236}">
                  <a16:creationId xmlns:a16="http://schemas.microsoft.com/office/drawing/2014/main" id="{E7A5EB2E-402D-4611-BA65-618563832168}"/>
                </a:ext>
              </a:extLst>
            </p:cNvPr>
            <p:cNvSpPr/>
            <p:nvPr/>
          </p:nvSpPr>
          <p:spPr bwMode="auto">
            <a:xfrm>
              <a:off x="2246042" y="4538388"/>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 name="Picture 28">
              <a:extLst>
                <a:ext uri="{FF2B5EF4-FFF2-40B4-BE49-F238E27FC236}">
                  <a16:creationId xmlns:a16="http://schemas.microsoft.com/office/drawing/2014/main" id="{731F0E3C-5382-4272-BED6-8EB8EEDCC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596" y="4810521"/>
              <a:ext cx="672172" cy="592422"/>
            </a:xfrm>
            <a:prstGeom prst="rect">
              <a:avLst/>
            </a:prstGeom>
          </p:spPr>
        </p:pic>
      </p:grpSp>
      <p:grpSp>
        <p:nvGrpSpPr>
          <p:cNvPr id="30" name="Group 29">
            <a:extLst>
              <a:ext uri="{FF2B5EF4-FFF2-40B4-BE49-F238E27FC236}">
                <a16:creationId xmlns:a16="http://schemas.microsoft.com/office/drawing/2014/main" id="{008A82FA-FD14-4E92-BC20-0FC13882D763}"/>
              </a:ext>
            </a:extLst>
          </p:cNvPr>
          <p:cNvGrpSpPr/>
          <p:nvPr/>
        </p:nvGrpSpPr>
        <p:grpSpPr>
          <a:xfrm>
            <a:off x="5632887" y="4477970"/>
            <a:ext cx="1075558" cy="1075558"/>
            <a:chOff x="5745770" y="4538388"/>
            <a:chExt cx="1097280" cy="1097280"/>
          </a:xfrm>
        </p:grpSpPr>
        <p:sp>
          <p:nvSpPr>
            <p:cNvPr id="31" name="Oval 30">
              <a:extLst>
                <a:ext uri="{FF2B5EF4-FFF2-40B4-BE49-F238E27FC236}">
                  <a16:creationId xmlns:a16="http://schemas.microsoft.com/office/drawing/2014/main" id="{279E1934-42F9-4076-927E-D0B624129665}"/>
                </a:ext>
              </a:extLst>
            </p:cNvPr>
            <p:cNvSpPr/>
            <p:nvPr/>
          </p:nvSpPr>
          <p:spPr bwMode="auto">
            <a:xfrm>
              <a:off x="5745770" y="4538388"/>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2" name="Picture 31">
              <a:extLst>
                <a:ext uri="{FF2B5EF4-FFF2-40B4-BE49-F238E27FC236}">
                  <a16:creationId xmlns:a16="http://schemas.microsoft.com/office/drawing/2014/main" id="{A04B4AB8-141C-424B-9A77-71035E484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746" y="4810521"/>
              <a:ext cx="672172" cy="592422"/>
            </a:xfrm>
            <a:prstGeom prst="rect">
              <a:avLst/>
            </a:prstGeom>
          </p:spPr>
        </p:pic>
      </p:grpSp>
      <p:grpSp>
        <p:nvGrpSpPr>
          <p:cNvPr id="33" name="Group 32">
            <a:extLst>
              <a:ext uri="{FF2B5EF4-FFF2-40B4-BE49-F238E27FC236}">
                <a16:creationId xmlns:a16="http://schemas.microsoft.com/office/drawing/2014/main" id="{6E8765C6-FBA5-4805-933D-FEA6E899F065}"/>
              </a:ext>
            </a:extLst>
          </p:cNvPr>
          <p:cNvGrpSpPr/>
          <p:nvPr/>
        </p:nvGrpSpPr>
        <p:grpSpPr>
          <a:xfrm>
            <a:off x="9026998" y="4477970"/>
            <a:ext cx="1075558" cy="1075558"/>
            <a:chOff x="9208431" y="4538388"/>
            <a:chExt cx="1097280" cy="1097280"/>
          </a:xfrm>
        </p:grpSpPr>
        <p:sp>
          <p:nvSpPr>
            <p:cNvPr id="34" name="Oval 33">
              <a:extLst>
                <a:ext uri="{FF2B5EF4-FFF2-40B4-BE49-F238E27FC236}">
                  <a16:creationId xmlns:a16="http://schemas.microsoft.com/office/drawing/2014/main" id="{75D534AB-F587-4443-BF4A-D51B1103CC4C}"/>
                </a:ext>
              </a:extLst>
            </p:cNvPr>
            <p:cNvSpPr/>
            <p:nvPr/>
          </p:nvSpPr>
          <p:spPr bwMode="auto">
            <a:xfrm>
              <a:off x="9208431" y="4538388"/>
              <a:ext cx="1097280" cy="10972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5" name="Picture 34">
              <a:extLst>
                <a:ext uri="{FF2B5EF4-FFF2-40B4-BE49-F238E27FC236}">
                  <a16:creationId xmlns:a16="http://schemas.microsoft.com/office/drawing/2014/main" id="{61E155DE-4B0B-4500-91D9-7E88234E0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660" y="4810521"/>
              <a:ext cx="672172" cy="592422"/>
            </a:xfrm>
            <a:prstGeom prst="rect">
              <a:avLst/>
            </a:prstGeom>
          </p:spPr>
        </p:pic>
      </p:grpSp>
      <p:grpSp>
        <p:nvGrpSpPr>
          <p:cNvPr id="36" name="Group 35">
            <a:extLst>
              <a:ext uri="{FF2B5EF4-FFF2-40B4-BE49-F238E27FC236}">
                <a16:creationId xmlns:a16="http://schemas.microsoft.com/office/drawing/2014/main" id="{2B22C91B-C65A-4CD2-8C02-326136EEDAF3}"/>
              </a:ext>
            </a:extLst>
          </p:cNvPr>
          <p:cNvGrpSpPr/>
          <p:nvPr/>
        </p:nvGrpSpPr>
        <p:grpSpPr>
          <a:xfrm>
            <a:off x="864" y="254613"/>
            <a:ext cx="1188839" cy="956984"/>
            <a:chOff x="881" y="259222"/>
            <a:chExt cx="1212678" cy="976174"/>
          </a:xfrm>
        </p:grpSpPr>
        <p:sp>
          <p:nvSpPr>
            <p:cNvPr id="37" name="Rectangle 36">
              <a:extLst>
                <a:ext uri="{FF2B5EF4-FFF2-40B4-BE49-F238E27FC236}">
                  <a16:creationId xmlns:a16="http://schemas.microsoft.com/office/drawing/2014/main" id="{C5C6AFD6-26E5-4CC6-AED2-82C8FDEFCEF7}"/>
                </a:ext>
              </a:extLst>
            </p:cNvPr>
            <p:cNvSpPr/>
            <p:nvPr/>
          </p:nvSpPr>
          <p:spPr bwMode="auto">
            <a:xfrm>
              <a:off x="881" y="259222"/>
              <a:ext cx="1212678" cy="97617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Freeform 5">
              <a:extLst>
                <a:ext uri="{FF2B5EF4-FFF2-40B4-BE49-F238E27FC236}">
                  <a16:creationId xmlns:a16="http://schemas.microsoft.com/office/drawing/2014/main" id="{AD00EA69-7501-49E7-AFE4-2C31C5BAB55D}"/>
                </a:ext>
              </a:extLst>
            </p:cNvPr>
            <p:cNvSpPr>
              <a:spLocks/>
            </p:cNvSpPr>
            <p:nvPr/>
          </p:nvSpPr>
          <p:spPr bwMode="auto">
            <a:xfrm>
              <a:off x="393021" y="525567"/>
              <a:ext cx="428397" cy="493478"/>
            </a:xfrm>
            <a:custGeom>
              <a:avLst/>
              <a:gdLst>
                <a:gd name="T0" fmla="*/ 88 w 329"/>
                <a:gd name="T1" fmla="*/ 0 h 380"/>
                <a:gd name="T2" fmla="*/ 126 w 329"/>
                <a:gd name="T3" fmla="*/ 0 h 380"/>
                <a:gd name="T4" fmla="*/ 126 w 329"/>
                <a:gd name="T5" fmla="*/ 132 h 380"/>
                <a:gd name="T6" fmla="*/ 123 w 329"/>
                <a:gd name="T7" fmla="*/ 146 h 380"/>
                <a:gd name="T8" fmla="*/ 10 w 329"/>
                <a:gd name="T9" fmla="*/ 341 h 380"/>
                <a:gd name="T10" fmla="*/ 32 w 329"/>
                <a:gd name="T11" fmla="*/ 380 h 380"/>
                <a:gd name="T12" fmla="*/ 298 w 329"/>
                <a:gd name="T13" fmla="*/ 380 h 380"/>
                <a:gd name="T14" fmla="*/ 319 w 329"/>
                <a:gd name="T15" fmla="*/ 342 h 380"/>
                <a:gd name="T16" fmla="*/ 206 w 329"/>
                <a:gd name="T17" fmla="*/ 146 h 380"/>
                <a:gd name="T18" fmla="*/ 203 w 329"/>
                <a:gd name="T19" fmla="*/ 132 h 380"/>
                <a:gd name="T20" fmla="*/ 203 w 329"/>
                <a:gd name="T21" fmla="*/ 0 h 380"/>
                <a:gd name="T22" fmla="*/ 241 w 329"/>
                <a:gd name="T23"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 h="380">
                  <a:moveTo>
                    <a:pt x="88" y="0"/>
                  </a:moveTo>
                  <a:cubicBezTo>
                    <a:pt x="126" y="0"/>
                    <a:pt x="126" y="0"/>
                    <a:pt x="126" y="0"/>
                  </a:cubicBezTo>
                  <a:cubicBezTo>
                    <a:pt x="126" y="132"/>
                    <a:pt x="126" y="132"/>
                    <a:pt x="126" y="132"/>
                  </a:cubicBezTo>
                  <a:cubicBezTo>
                    <a:pt x="126" y="137"/>
                    <a:pt x="125" y="142"/>
                    <a:pt x="123" y="146"/>
                  </a:cubicBezTo>
                  <a:cubicBezTo>
                    <a:pt x="10" y="341"/>
                    <a:pt x="10" y="341"/>
                    <a:pt x="10" y="341"/>
                  </a:cubicBezTo>
                  <a:cubicBezTo>
                    <a:pt x="0" y="358"/>
                    <a:pt x="12" y="380"/>
                    <a:pt x="32" y="380"/>
                  </a:cubicBezTo>
                  <a:cubicBezTo>
                    <a:pt x="298" y="380"/>
                    <a:pt x="298" y="380"/>
                    <a:pt x="298" y="380"/>
                  </a:cubicBezTo>
                  <a:cubicBezTo>
                    <a:pt x="317" y="380"/>
                    <a:pt x="329" y="358"/>
                    <a:pt x="319" y="342"/>
                  </a:cubicBezTo>
                  <a:cubicBezTo>
                    <a:pt x="206" y="146"/>
                    <a:pt x="206" y="146"/>
                    <a:pt x="206" y="146"/>
                  </a:cubicBezTo>
                  <a:cubicBezTo>
                    <a:pt x="204" y="142"/>
                    <a:pt x="203" y="137"/>
                    <a:pt x="203" y="132"/>
                  </a:cubicBezTo>
                  <a:cubicBezTo>
                    <a:pt x="203" y="0"/>
                    <a:pt x="203" y="0"/>
                    <a:pt x="203" y="0"/>
                  </a:cubicBezTo>
                  <a:cubicBezTo>
                    <a:pt x="241" y="0"/>
                    <a:pt x="241" y="0"/>
                    <a:pt x="241" y="0"/>
                  </a:cubicBezTo>
                </a:path>
              </a:pathLst>
            </a:custGeom>
            <a:noFill/>
            <a:ln w="5080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3851172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E9AC-6E05-41AC-9CC5-CF90286B6D35}"/>
              </a:ext>
            </a:extLst>
          </p:cNvPr>
          <p:cNvSpPr>
            <a:spLocks noGrp="1"/>
          </p:cNvSpPr>
          <p:nvPr>
            <p:ph type="title"/>
          </p:nvPr>
        </p:nvSpPr>
        <p:spPr/>
        <p:txBody>
          <a:bodyPr/>
          <a:lstStyle/>
          <a:p>
            <a:r>
              <a:rPr lang="en-GB" b="1">
                <a:latin typeface="Segoe UI" panose="020B0502040204020203" pitchFamily="34" charset="0"/>
              </a:rPr>
              <a:t>Demo!</a:t>
            </a:r>
            <a:endParaRPr lang="en-US" b="1">
              <a:latin typeface="Segoe UI" panose="020B0502040204020203" pitchFamily="34" charset="0"/>
            </a:endParaRPr>
          </a:p>
        </p:txBody>
      </p:sp>
      <p:sp>
        <p:nvSpPr>
          <p:cNvPr id="3" name="Text Placeholder 2">
            <a:extLst>
              <a:ext uri="{FF2B5EF4-FFF2-40B4-BE49-F238E27FC236}">
                <a16:creationId xmlns:a16="http://schemas.microsoft.com/office/drawing/2014/main" id="{865686C2-481C-4528-8DB9-F3DD56CB98A8}"/>
              </a:ext>
            </a:extLst>
          </p:cNvPr>
          <p:cNvSpPr>
            <a:spLocks noGrp="1"/>
          </p:cNvSpPr>
          <p:nvPr>
            <p:ph type="body" idx="1"/>
          </p:nvPr>
        </p:nvSpPr>
        <p:spPr/>
        <p:txBody>
          <a:bodyPr/>
          <a:lstStyle/>
          <a:p>
            <a:pPr marL="0" indent="0">
              <a:buNone/>
            </a:pPr>
            <a:r>
              <a:rPr lang="en-GB" dirty="0"/>
              <a:t>Show me the money!</a:t>
            </a:r>
            <a:endParaRPr lang="en-US" dirty="0"/>
          </a:p>
        </p:txBody>
      </p:sp>
    </p:spTree>
    <p:extLst>
      <p:ext uri="{BB962C8B-B14F-4D97-AF65-F5344CB8AC3E}">
        <p14:creationId xmlns:p14="http://schemas.microsoft.com/office/powerpoint/2010/main" val="422647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8994D9-7DEA-427F-A279-A74D1B594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853" y="5278"/>
            <a:ext cx="9129927" cy="6847444"/>
          </a:xfrm>
          <a:prstGeom prst="rect">
            <a:avLst/>
          </a:prstGeom>
        </p:spPr>
      </p:pic>
      <p:sp>
        <p:nvSpPr>
          <p:cNvPr id="14" name="Rectangle 13">
            <a:extLst>
              <a:ext uri="{FF2B5EF4-FFF2-40B4-BE49-F238E27FC236}">
                <a16:creationId xmlns:a16="http://schemas.microsoft.com/office/drawing/2014/main" id="{668BF7B0-F2E2-47EF-9AD1-D584FBED24E1}"/>
              </a:ext>
            </a:extLst>
          </p:cNvPr>
          <p:cNvSpPr/>
          <p:nvPr/>
        </p:nvSpPr>
        <p:spPr bwMode="auto">
          <a:xfrm>
            <a:off x="0" y="0"/>
            <a:ext cx="5638800" cy="68474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Rectangle 14">
            <a:extLst>
              <a:ext uri="{FF2B5EF4-FFF2-40B4-BE49-F238E27FC236}">
                <a16:creationId xmlns:a16="http://schemas.microsoft.com/office/drawing/2014/main" id="{DCF9F05B-C47D-421A-A6A7-E1BCB1D6DBFE}"/>
              </a:ext>
            </a:extLst>
          </p:cNvPr>
          <p:cNvSpPr/>
          <p:nvPr/>
        </p:nvSpPr>
        <p:spPr>
          <a:xfrm>
            <a:off x="266701" y="1325903"/>
            <a:ext cx="5067300" cy="4832092"/>
          </a:xfrm>
          <a:prstGeom prst="rect">
            <a:avLst/>
          </a:prstGeom>
        </p:spPr>
        <p:txBody>
          <a:bodyPr wrap="square" lIns="182880" tIns="146304" rIns="182880" bIns="146304">
            <a:spAutoFit/>
          </a:bodyPr>
          <a:lstStyle/>
          <a:p>
            <a:pPr marL="0" marR="0" lvl="0" indent="0" defTabSz="895838" eaLnBrk="1" fontAlgn="auto" latinLnBrk="0" hangingPunct="1">
              <a:lnSpc>
                <a:spcPct val="90000"/>
              </a:lnSpc>
              <a:spcBef>
                <a:spcPts val="1800"/>
              </a:spcBef>
              <a:spcAft>
                <a:spcPts val="0"/>
              </a:spcAft>
              <a:buClrTx/>
              <a:buSzTx/>
              <a:buFontTx/>
              <a:buNone/>
              <a:tabLst/>
              <a:defRPr/>
            </a:pPr>
            <a:r>
              <a:rPr kumimoji="0" lang="en-US" altLang="zh-CN" sz="20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Type of image</a:t>
            </a:r>
            <a:endParaRPr kumimoji="0" lang="en-US" altLang="zh-CN" sz="1800" b="0" i="0" u="none" strike="noStrike" kern="0" cap="none" spc="0" normalizeH="0" baseline="0" noProof="0" dirty="0">
              <a:ln>
                <a:noFill/>
              </a:ln>
              <a:gradFill>
                <a:gsLst>
                  <a:gs pos="1250">
                    <a:srgbClr val="FFFFFF"/>
                  </a:gs>
                  <a:gs pos="100000">
                    <a:srgbClr val="FFFFFF"/>
                  </a:gs>
                </a:gsLst>
                <a:lin ang="5400000" scaled="0"/>
              </a:gradFill>
              <a:effectLst/>
              <a:uLnTx/>
              <a:uFillTx/>
            </a:endParaRPr>
          </a:p>
          <a:p>
            <a:pPr marL="0" marR="0" lvl="0" indent="0" defTabSz="763588" eaLnBrk="1" fontAlgn="auto" latinLnBrk="0" hangingPunct="1">
              <a:lnSpc>
                <a:spcPct val="90000"/>
              </a:lnSpc>
              <a:spcBef>
                <a:spcPts val="600"/>
              </a:spcBef>
              <a:spcAft>
                <a:spcPts val="0"/>
              </a:spcAft>
              <a:buClrTx/>
              <a:buSzTx/>
              <a:buFontTx/>
              <a:buNone/>
              <a:tabLst>
                <a:tab pos="2225675" algn="l"/>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Clip Art Type 	0 Non-clipart</a:t>
            </a:r>
          </a:p>
          <a:p>
            <a:pPr marL="0" marR="0" lvl="0" indent="0" defTabSz="895838" eaLnBrk="1" fontAlgn="auto" latinLnBrk="0" hangingPunct="1">
              <a:lnSpc>
                <a:spcPct val="90000"/>
              </a:lnSpc>
              <a:spcBef>
                <a:spcPts val="600"/>
              </a:spcBef>
              <a:spcAft>
                <a:spcPts val="0"/>
              </a:spcAft>
              <a:buClrTx/>
              <a:buSzTx/>
              <a:buFontTx/>
              <a:buNone/>
              <a:tabLst>
                <a:tab pos="2225675" algn="l"/>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Line Drawing Type 	0 Non-Line Drawing</a:t>
            </a:r>
          </a:p>
          <a:p>
            <a:pPr marL="0" marR="0" lvl="0" indent="0" defTabSz="895838" eaLnBrk="1" fontAlgn="auto" latinLnBrk="0" hangingPunct="1">
              <a:lnSpc>
                <a:spcPct val="90000"/>
              </a:lnSpc>
              <a:spcBef>
                <a:spcPts val="2400"/>
              </a:spcBef>
              <a:spcAft>
                <a:spcPts val="0"/>
              </a:spcAft>
              <a:buClrTx/>
              <a:buSzTx/>
              <a:buFontTx/>
              <a:buNone/>
              <a:tabLst/>
              <a:defRPr/>
            </a:pPr>
            <a:r>
              <a:rPr kumimoji="0" lang="en-US" altLang="zh-CN" sz="20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Content of image</a:t>
            </a:r>
            <a:endParaRPr kumimoji="0" lang="en-US" altLang="zh-CN" sz="2400" b="0" i="0" u="none" strike="noStrike" kern="0" cap="none" spc="0" normalizeH="0" baseline="0" noProof="0" dirty="0">
              <a:ln>
                <a:noFill/>
              </a:ln>
              <a:gradFill>
                <a:gsLst>
                  <a:gs pos="1250">
                    <a:srgbClr val="FFFFFF"/>
                  </a:gs>
                  <a:gs pos="100000">
                    <a:srgbClr val="FFFFFF"/>
                  </a:gs>
                </a:gsLst>
                <a:lin ang="5400000" scaled="0"/>
              </a:gradFill>
              <a:effectLst/>
              <a:uLnTx/>
              <a:uFillTx/>
            </a:endParaRPr>
          </a:p>
          <a:p>
            <a:pPr marL="1431925" lvl="0" indent="-1431925" defTabSz="723900">
              <a:lnSpc>
                <a:spcPct val="90000"/>
              </a:lnSpc>
              <a:spcBef>
                <a:spcPts val="600"/>
              </a:spcBef>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Categories	</a:t>
            </a:r>
            <a: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“name”: “people_”, </a:t>
            </a:r>
            <a:b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br>
            <a: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“score</a:t>
            </a:r>
            <a:r>
              <a:rPr lang="en-US" sz="1100" kern="0" dirty="0">
                <a:gradFill>
                  <a:gsLst>
                    <a:gs pos="1250">
                      <a:srgbClr val="FFFFFF"/>
                    </a:gs>
                    <a:gs pos="100000">
                      <a:srgbClr val="FFFFFF"/>
                    </a:gs>
                  </a:gsLst>
                  <a:lin ang="5400000" scaled="0"/>
                </a:gradFill>
                <a:latin typeface="Consolas" panose="020B0609020204030204" pitchFamily="49" charset="0"/>
              </a:rPr>
              <a:t>”: 0.35546875 </a:t>
            </a:r>
            <a: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a:t>
            </a:r>
          </a:p>
          <a:p>
            <a:pPr marL="1431925" marR="0" lvl="0" indent="-1431925" defTabSz="798513" eaLnBrk="1" fontAlgn="auto" latinLnBrk="0" hangingPunct="1">
              <a:lnSpc>
                <a:spcPct val="90000"/>
              </a:lnSpc>
              <a:spcBef>
                <a:spcPts val="600"/>
              </a:spcBef>
              <a:spcAft>
                <a:spcPts val="0"/>
              </a:spcAft>
              <a:buClrTx/>
              <a:buSzTx/>
              <a:buFontTx/>
              <a:buNone/>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Adult Content	False</a:t>
            </a:r>
          </a:p>
          <a:p>
            <a:pPr marL="1431925" lvl="0" indent="-1431925" defTabSz="798513">
              <a:lnSpc>
                <a:spcPct val="90000"/>
              </a:lnSpc>
              <a:spcBef>
                <a:spcPts val="600"/>
              </a:spcBef>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Adult Score</a:t>
            </a:r>
            <a:r>
              <a:rPr lang="en-US" sz="1400" kern="0" dirty="0">
                <a:gradFill>
                  <a:gsLst>
                    <a:gs pos="1250">
                      <a:srgbClr val="FFFFFF"/>
                    </a:gs>
                    <a:gs pos="100000">
                      <a:srgbClr val="FFFFFF"/>
                    </a:gs>
                  </a:gsLst>
                  <a:lin ang="5400000" scaled="0"/>
                </a:gradFill>
              </a:rPr>
              <a:t>	0.005104427225887775</a:t>
            </a:r>
            <a:endPar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endParaRPr>
          </a:p>
          <a:p>
            <a:pPr marL="1431925" marR="0" lvl="0" indent="-1431925" defTabSz="798513" eaLnBrk="1" fontAlgn="auto" latinLnBrk="0" hangingPunct="1">
              <a:lnSpc>
                <a:spcPct val="90000"/>
              </a:lnSpc>
              <a:spcBef>
                <a:spcPts val="600"/>
              </a:spcBef>
              <a:spcAft>
                <a:spcPts val="0"/>
              </a:spcAft>
              <a:buClrTx/>
              <a:buSzTx/>
              <a:buFontTx/>
              <a:buNone/>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Faces	</a:t>
            </a:r>
            <a: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“age”: 44, “gender”: “Male”} ,</a:t>
            </a:r>
          </a:p>
          <a:p>
            <a:pPr marL="1889125" lvl="1" indent="-1431925" defTabSz="798513">
              <a:lnSpc>
                <a:spcPct val="90000"/>
              </a:lnSpc>
              <a:spcBef>
                <a:spcPts val="600"/>
              </a:spcBef>
              <a:defRPr/>
            </a:pPr>
            <a:r>
              <a:rPr lang="en-US" sz="1100" kern="0" dirty="0">
                <a:gradFill>
                  <a:gsLst>
                    <a:gs pos="1250">
                      <a:srgbClr val="FFFFFF"/>
                    </a:gs>
                    <a:gs pos="100000">
                      <a:srgbClr val="FFFFFF"/>
                    </a:gs>
                  </a:gsLst>
                  <a:lin ang="5400000" scaled="0"/>
                </a:gradFill>
                <a:latin typeface="Consolas" panose="020B0609020204030204" pitchFamily="49" charset="0"/>
              </a:rPr>
              <a:t>              { “age”: 22, “gender”: “Female”} </a:t>
            </a:r>
            <a:r>
              <a:rPr kumimoji="0" lang="en-US" sz="11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a:t>
            </a:r>
          </a:p>
          <a:p>
            <a:pPr marL="0" marR="0" lvl="0" indent="0" defTabSz="895838" eaLnBrk="1" fontAlgn="auto" latinLnBrk="0" hangingPunct="1">
              <a:lnSpc>
                <a:spcPct val="90000"/>
              </a:lnSpc>
              <a:spcBef>
                <a:spcPts val="2400"/>
              </a:spcBef>
              <a:spcAft>
                <a:spcPts val="0"/>
              </a:spcAft>
              <a:buClrTx/>
              <a:buSzTx/>
              <a:buFontTx/>
              <a:buNone/>
              <a:tabLst/>
              <a:defRPr/>
            </a:pPr>
            <a:r>
              <a:rPr kumimoji="0" lang="en-US" sz="20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Image colors</a:t>
            </a:r>
          </a:p>
          <a:p>
            <a:pPr marL="0" marR="0" lvl="0" indent="0" defTabSz="730250" eaLnBrk="1" fontAlgn="auto" latinLnBrk="0" hangingPunct="1">
              <a:lnSpc>
                <a:spcPct val="90000"/>
              </a:lnSpc>
              <a:spcBef>
                <a:spcPts val="600"/>
              </a:spcBef>
              <a:spcAft>
                <a:spcPts val="0"/>
              </a:spcAft>
              <a:buClrTx/>
              <a:buSzTx/>
              <a:buFontTx/>
              <a:buNone/>
              <a:tabLst>
                <a:tab pos="2798763" algn="l"/>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Dominant Color Background		Grey</a:t>
            </a:r>
          </a:p>
          <a:p>
            <a:pPr marL="0" marR="0" lvl="0" indent="0" defTabSz="730250" eaLnBrk="1" fontAlgn="auto" latinLnBrk="0" hangingPunct="1">
              <a:lnSpc>
                <a:spcPct val="90000"/>
              </a:lnSpc>
              <a:spcBef>
                <a:spcPts val="600"/>
              </a:spcBef>
              <a:spcAft>
                <a:spcPts val="0"/>
              </a:spcAft>
              <a:buClrTx/>
              <a:buSzTx/>
              <a:buFontTx/>
              <a:buNone/>
              <a:tabLst>
                <a:tab pos="2917825" algn="l"/>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Dominant Color Foreground		Black</a:t>
            </a:r>
          </a:p>
          <a:p>
            <a:pPr marL="0" marR="0" lvl="0" indent="0" defTabSz="730250" eaLnBrk="1" fontAlgn="auto" latinLnBrk="0" hangingPunct="1">
              <a:lnSpc>
                <a:spcPct val="90000"/>
              </a:lnSpc>
              <a:spcBef>
                <a:spcPts val="600"/>
              </a:spcBef>
              <a:spcAft>
                <a:spcPts val="0"/>
              </a:spcAft>
              <a:buClrTx/>
              <a:buSzTx/>
              <a:buFontTx/>
              <a:buNone/>
              <a:tabLst/>
              <a:defRPr/>
            </a:pPr>
            <a:r>
              <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rPr>
              <a:t>Dominant Colors			Grey &amp; Black</a:t>
            </a:r>
          </a:p>
          <a:p>
            <a:pPr lvl="0" defTabSz="730250">
              <a:lnSpc>
                <a:spcPct val="90000"/>
              </a:lnSpc>
              <a:spcBef>
                <a:spcPts val="600"/>
              </a:spcBef>
              <a:defRPr/>
            </a:pPr>
            <a:r>
              <a:rPr lang="en-US" sz="1400" kern="0" dirty="0">
                <a:gradFill>
                  <a:gsLst>
                    <a:gs pos="1250">
                      <a:srgbClr val="FFFFFF"/>
                    </a:gs>
                    <a:gs pos="100000">
                      <a:srgbClr val="FFFFFF"/>
                    </a:gs>
                  </a:gsLst>
                  <a:lin ang="5400000" scaled="0"/>
                </a:gradFill>
              </a:rPr>
              <a:t>Accent Color			5D9833</a:t>
            </a:r>
            <a:endParaRPr kumimoji="0" lang="en-US" sz="1400" b="0" i="0" u="none" strike="noStrike" kern="0" cap="none" spc="0" normalizeH="0" baseline="0" noProof="0" dirty="0">
              <a:ln>
                <a:noFill/>
              </a:ln>
              <a:gradFill>
                <a:gsLst>
                  <a:gs pos="1250">
                    <a:srgbClr val="FFFFFF"/>
                  </a:gs>
                  <a:gs pos="100000">
                    <a:srgbClr val="FFFFFF"/>
                  </a:gs>
                </a:gsLst>
                <a:lin ang="5400000" scaled="0"/>
              </a:gradFill>
              <a:effectLst/>
              <a:uLnTx/>
              <a:uFillTx/>
            </a:endParaRPr>
          </a:p>
        </p:txBody>
      </p:sp>
      <p:sp>
        <p:nvSpPr>
          <p:cNvPr id="16" name="Title 1">
            <a:extLst>
              <a:ext uri="{FF2B5EF4-FFF2-40B4-BE49-F238E27FC236}">
                <a16:creationId xmlns:a16="http://schemas.microsoft.com/office/drawing/2014/main" id="{FCDAA9A6-1424-4158-B46B-78DF99F6F193}"/>
              </a:ext>
            </a:extLst>
          </p:cNvPr>
          <p:cNvSpPr txBox="1">
            <a:spLocks/>
          </p:cNvSpPr>
          <p:nvPr/>
        </p:nvSpPr>
        <p:spPr>
          <a:xfrm>
            <a:off x="1118808" y="4093156"/>
            <a:ext cx="10349121" cy="2783495"/>
          </a:xfrm>
          <a:prstGeom prst="rect">
            <a:avLst/>
          </a:prstGeom>
        </p:spPr>
        <p:txBody>
          <a:bodyPr vert="horz" lIns="91356" tIns="45677" rIns="91356" bIns="45677" rtlCol="0" anchor="b">
            <a:normAutofit/>
          </a:bodyPr>
          <a:lstStyle>
            <a:lvl1pPr algn="l" defTabSz="914400" rtl="0" eaLnBrk="1" latinLnBrk="0" hangingPunct="1">
              <a:lnSpc>
                <a:spcPct val="90000"/>
              </a:lnSpc>
              <a:spcBef>
                <a:spcPct val="0"/>
              </a:spcBef>
              <a:buNone/>
              <a:defRPr lang="en-US" sz="6000" kern="1200">
                <a:solidFill>
                  <a:srgbClr val="00A99D"/>
                </a:solidFill>
                <a:latin typeface="Segoe UI Light" panose="020B0502040204020203" pitchFamily="34" charset="0"/>
                <a:ea typeface="+mj-ea"/>
                <a:cs typeface="Segoe UI Light" panose="020B0502040204020203" pitchFamily="34" charset="0"/>
              </a:defRPr>
            </a:lvl1pPr>
          </a:lstStyle>
          <a:p>
            <a:pPr marL="0" marR="0" lvl="0" indent="0" algn="l" defTabSz="913665" rtl="0" eaLnBrk="1" fontAlgn="auto" latinLnBrk="0" hangingPunct="1">
              <a:lnSpc>
                <a:spcPct val="90000"/>
              </a:lnSpc>
              <a:spcBef>
                <a:spcPct val="0"/>
              </a:spcBef>
              <a:spcAft>
                <a:spcPts val="0"/>
              </a:spcAft>
              <a:buClrTx/>
              <a:buSzTx/>
              <a:buFontTx/>
              <a:buNone/>
              <a:tabLst/>
              <a:defRPr/>
            </a:pPr>
            <a:endParaRPr kumimoji="0" lang="en-US" altLang="zh-CN" sz="2798" b="0" i="0" u="none" strike="noStrike" kern="1200" cap="none" spc="0" normalizeH="0" baseline="0" noProof="0">
              <a:ln>
                <a:noFill/>
              </a:ln>
              <a:solidFill>
                <a:srgbClr val="00A99D"/>
              </a:solidFill>
              <a:effectLst/>
              <a:uLnTx/>
              <a:uFillTx/>
              <a:latin typeface="Segoe UI Light" panose="020B0502040204020203" pitchFamily="34" charset="0"/>
              <a:ea typeface="+mj-ea"/>
              <a:cs typeface="Segoe UI Light" panose="020B0502040204020203" pitchFamily="34" charset="0"/>
            </a:endParaRPr>
          </a:p>
        </p:txBody>
      </p:sp>
      <p:sp>
        <p:nvSpPr>
          <p:cNvPr id="17" name="Title 3">
            <a:extLst>
              <a:ext uri="{FF2B5EF4-FFF2-40B4-BE49-F238E27FC236}">
                <a16:creationId xmlns:a16="http://schemas.microsoft.com/office/drawing/2014/main" id="{08FB43E2-25A4-4136-9125-B0702AD581C7}"/>
              </a:ext>
            </a:extLst>
          </p:cNvPr>
          <p:cNvSpPr txBox="1">
            <a:spLocks/>
          </p:cNvSpPr>
          <p:nvPr/>
        </p:nvSpPr>
        <p:spPr>
          <a:xfrm>
            <a:off x="266700" y="289512"/>
            <a:ext cx="11658380" cy="899665"/>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gradFill>
                  <a:gsLst>
                    <a:gs pos="1250">
                      <a:srgbClr val="FFFFFF"/>
                    </a:gs>
                    <a:gs pos="100000">
                      <a:srgbClr val="FFFFFF"/>
                    </a:gs>
                  </a:gsLst>
                  <a:lin ang="5400000" scaled="0"/>
                </a:gra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48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Semibold" panose="020B0702040204020203" pitchFamily="34" charset="0"/>
              </a:rPr>
              <a:t>Analyze image </a:t>
            </a:r>
          </a:p>
        </p:txBody>
      </p:sp>
      <p:grpSp>
        <p:nvGrpSpPr>
          <p:cNvPr id="13" name="Group 35">
            <a:extLst>
              <a:ext uri="{FF2B5EF4-FFF2-40B4-BE49-F238E27FC236}">
                <a16:creationId xmlns:a16="http://schemas.microsoft.com/office/drawing/2014/main" id="{D43F9DC7-7414-418A-9B80-4896C91D61FF}"/>
              </a:ext>
            </a:extLst>
          </p:cNvPr>
          <p:cNvGrpSpPr>
            <a:grpSpLocks noChangeAspect="1"/>
          </p:cNvGrpSpPr>
          <p:nvPr/>
        </p:nvGrpSpPr>
        <p:grpSpPr bwMode="auto">
          <a:xfrm>
            <a:off x="11149944" y="491785"/>
            <a:ext cx="707731" cy="497913"/>
            <a:chOff x="-1" y="4"/>
            <a:chExt cx="2830" cy="1991"/>
          </a:xfrm>
          <a:solidFill>
            <a:srgbClr val="047CDA"/>
          </a:solidFill>
        </p:grpSpPr>
        <p:sp>
          <p:nvSpPr>
            <p:cNvPr id="20" name="Freeform 36">
              <a:extLst>
                <a:ext uri="{FF2B5EF4-FFF2-40B4-BE49-F238E27FC236}">
                  <a16:creationId xmlns:a16="http://schemas.microsoft.com/office/drawing/2014/main" id="{C5476D55-C890-4772-B558-DBE64266FD8A}"/>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1" name="Rectangle 37">
              <a:extLst>
                <a:ext uri="{FF2B5EF4-FFF2-40B4-BE49-F238E27FC236}">
                  <a16:creationId xmlns:a16="http://schemas.microsoft.com/office/drawing/2014/main" id="{3303CAE6-C999-424F-9307-61F446ADE506}"/>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3003876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BD18FB-D70A-452C-9545-223C2AEF53F4}"/>
              </a:ext>
            </a:extLst>
          </p:cNvPr>
          <p:cNvSpPr/>
          <p:nvPr/>
        </p:nvSpPr>
        <p:spPr bwMode="auto">
          <a:xfrm>
            <a:off x="-30278" y="0"/>
            <a:ext cx="6320554" cy="69951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Rectangle 6">
            <a:extLst>
              <a:ext uri="{FF2B5EF4-FFF2-40B4-BE49-F238E27FC236}">
                <a16:creationId xmlns:a16="http://schemas.microsoft.com/office/drawing/2014/main" id="{A783F8C1-45D4-4E98-8E6D-33FFC503419C}"/>
              </a:ext>
            </a:extLst>
          </p:cNvPr>
          <p:cNvSpPr/>
          <p:nvPr/>
        </p:nvSpPr>
        <p:spPr>
          <a:xfrm>
            <a:off x="266701" y="1325903"/>
            <a:ext cx="5067300" cy="5530745"/>
          </a:xfrm>
          <a:prstGeom prst="rect">
            <a:avLst/>
          </a:prstGeom>
        </p:spPr>
        <p:txBody>
          <a:bodyPr wrap="square" lIns="182880" tIns="146304" rIns="182880" bIns="146304">
            <a:spAutoFit/>
          </a:bodyPr>
          <a:lstStyle/>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JSON:</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"language":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en</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"orientation": "Up",</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"regions":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boundingBox</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"102,187,538,557",</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"lines":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boundingBox</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"198,187,270,84",</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"words":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boundingBox</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"198,187,270,84",</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"text": "KEEP"</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boundingBox</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"166,309,328,87",</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"words":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r>
              <a:rPr lang="en-US" sz="1400" kern="0" dirty="0" err="1">
                <a:gradFill>
                  <a:gsLst>
                    <a:gs pos="28105">
                      <a:prstClr val="white"/>
                    </a:gs>
                    <a:gs pos="62000">
                      <a:prstClr val="white"/>
                    </a:gs>
                  </a:gsLst>
                  <a:lin ang="0" scaled="1"/>
                </a:gradFill>
                <a:latin typeface="Consolas" panose="020B0609020204030204" pitchFamily="49" charset="0"/>
                <a:cs typeface="Consolas" panose="020B0609020204030204" pitchFamily="49" charset="0"/>
              </a:rPr>
              <a:t>boundingBox</a:t>
            </a: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"166,309,328,87",</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"text": "CALM"</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a:p>
            <a:pPr defTabSz="91349">
              <a:lnSpc>
                <a:spcPct val="90000"/>
              </a:lnSpc>
              <a:defRPr/>
            </a:pPr>
            <a:r>
              <a:rPr lang="en-US" sz="1400" kern="0" dirty="0">
                <a:gradFill>
                  <a:gsLst>
                    <a:gs pos="28105">
                      <a:prstClr val="white"/>
                    </a:gs>
                    <a:gs pos="62000">
                      <a:prstClr val="white"/>
                    </a:gs>
                  </a:gsLst>
                  <a:lin ang="0" scaled="1"/>
                </a:gradFill>
                <a:latin typeface="Consolas" panose="020B0609020204030204" pitchFamily="49" charset="0"/>
                <a:cs typeface="Consolas" panose="020B0609020204030204" pitchFamily="49" charset="0"/>
              </a:rPr>
              <a:t>  …</a:t>
            </a:r>
          </a:p>
        </p:txBody>
      </p:sp>
      <p:sp>
        <p:nvSpPr>
          <p:cNvPr id="8" name="Title 1">
            <a:extLst>
              <a:ext uri="{FF2B5EF4-FFF2-40B4-BE49-F238E27FC236}">
                <a16:creationId xmlns:a16="http://schemas.microsoft.com/office/drawing/2014/main" id="{65C5B44D-A2DC-41E0-B963-00485D2BA357}"/>
              </a:ext>
            </a:extLst>
          </p:cNvPr>
          <p:cNvSpPr txBox="1">
            <a:spLocks/>
          </p:cNvSpPr>
          <p:nvPr/>
        </p:nvSpPr>
        <p:spPr>
          <a:xfrm>
            <a:off x="1118808" y="4093156"/>
            <a:ext cx="10349121" cy="2783495"/>
          </a:xfrm>
          <a:prstGeom prst="rect">
            <a:avLst/>
          </a:prstGeom>
        </p:spPr>
        <p:txBody>
          <a:bodyPr vert="horz" lIns="91356" tIns="45677" rIns="91356" bIns="45677" rtlCol="0" anchor="b">
            <a:normAutofit/>
          </a:bodyPr>
          <a:lstStyle>
            <a:lvl1pPr algn="l" defTabSz="914400" rtl="0" eaLnBrk="1" latinLnBrk="0" hangingPunct="1">
              <a:lnSpc>
                <a:spcPct val="90000"/>
              </a:lnSpc>
              <a:spcBef>
                <a:spcPct val="0"/>
              </a:spcBef>
              <a:buNone/>
              <a:defRPr lang="en-US" sz="6000" kern="1200">
                <a:solidFill>
                  <a:srgbClr val="00A99D"/>
                </a:solidFill>
                <a:latin typeface="Segoe UI Light" panose="020B0502040204020203" pitchFamily="34" charset="0"/>
                <a:ea typeface="+mj-ea"/>
                <a:cs typeface="Segoe UI Light" panose="020B0502040204020203" pitchFamily="34" charset="0"/>
              </a:defRPr>
            </a:lvl1pPr>
          </a:lstStyle>
          <a:p>
            <a:pPr marL="0" marR="0" lvl="0" indent="0" algn="l" defTabSz="913665" rtl="0" eaLnBrk="1" fontAlgn="auto" latinLnBrk="0" hangingPunct="1">
              <a:lnSpc>
                <a:spcPct val="90000"/>
              </a:lnSpc>
              <a:spcBef>
                <a:spcPct val="0"/>
              </a:spcBef>
              <a:spcAft>
                <a:spcPts val="0"/>
              </a:spcAft>
              <a:buClrTx/>
              <a:buSzTx/>
              <a:buFontTx/>
              <a:buNone/>
              <a:tabLst/>
              <a:defRPr/>
            </a:pPr>
            <a:endParaRPr kumimoji="0" lang="en-US" altLang="zh-CN" sz="2798" b="0" i="0" u="none" strike="noStrike" kern="1200" cap="none" spc="0" normalizeH="0" baseline="0" noProof="0">
              <a:ln>
                <a:noFill/>
              </a:ln>
              <a:solidFill>
                <a:srgbClr val="00A99D"/>
              </a:solidFill>
              <a:effectLst/>
              <a:uLnTx/>
              <a:uFillTx/>
              <a:latin typeface="Segoe UI Light" panose="020B0502040204020203" pitchFamily="34" charset="0"/>
              <a:ea typeface="+mj-ea"/>
              <a:cs typeface="Segoe UI Light" panose="020B0502040204020203" pitchFamily="34" charset="0"/>
            </a:endParaRPr>
          </a:p>
        </p:txBody>
      </p:sp>
      <p:sp>
        <p:nvSpPr>
          <p:cNvPr id="9" name="Title 3">
            <a:extLst>
              <a:ext uri="{FF2B5EF4-FFF2-40B4-BE49-F238E27FC236}">
                <a16:creationId xmlns:a16="http://schemas.microsoft.com/office/drawing/2014/main" id="{AD56E475-C226-45FF-9EB4-072CA006487F}"/>
              </a:ext>
            </a:extLst>
          </p:cNvPr>
          <p:cNvSpPr txBox="1">
            <a:spLocks/>
          </p:cNvSpPr>
          <p:nvPr/>
        </p:nvSpPr>
        <p:spPr>
          <a:xfrm>
            <a:off x="266700" y="289512"/>
            <a:ext cx="11658380" cy="899665"/>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gradFill>
                  <a:gsLst>
                    <a:gs pos="1250">
                      <a:srgbClr val="FFFFFF"/>
                    </a:gs>
                    <a:gs pos="100000">
                      <a:srgbClr val="FFFFFF"/>
                    </a:gs>
                  </a:gsLst>
                  <a:lin ang="5400000" scaled="0"/>
                </a:gra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48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Semibold" panose="020B0702040204020203" pitchFamily="34" charset="0"/>
              </a:rPr>
              <a:t>OCR</a:t>
            </a:r>
          </a:p>
        </p:txBody>
      </p:sp>
      <p:sp>
        <p:nvSpPr>
          <p:cNvPr id="10" name="Oval 9">
            <a:extLst>
              <a:ext uri="{FF2B5EF4-FFF2-40B4-BE49-F238E27FC236}">
                <a16:creationId xmlns:a16="http://schemas.microsoft.com/office/drawing/2014/main" id="{6DD1FF59-2A05-46CD-A3CF-01C1CCE1EA2A}"/>
              </a:ext>
            </a:extLst>
          </p:cNvPr>
          <p:cNvSpPr/>
          <p:nvPr/>
        </p:nvSpPr>
        <p:spPr bwMode="auto">
          <a:xfrm>
            <a:off x="11008690" y="265919"/>
            <a:ext cx="904372" cy="904372"/>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t" anchorCtr="0" forceAA="0" compatLnSpc="1">
            <a:prstTxWarp prst="textNoShape">
              <a:avLst/>
            </a:prstTxWarp>
            <a:noAutofit/>
          </a:bodyPr>
          <a:lstStyle/>
          <a:p>
            <a:pPr marL="0" marR="0" lvl="0" indent="0" algn="ctr" defTabSz="1096713"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 name="Picture 10">
            <a:extLst>
              <a:ext uri="{FF2B5EF4-FFF2-40B4-BE49-F238E27FC236}">
                <a16:creationId xmlns:a16="http://schemas.microsoft.com/office/drawing/2014/main" id="{B267E3D1-32E2-45ED-90D4-6375DEE26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895" y="296760"/>
            <a:ext cx="838542" cy="838542"/>
          </a:xfrm>
          <a:prstGeom prst="rect">
            <a:avLst/>
          </a:prstGeom>
        </p:spPr>
      </p:pic>
      <p:pic>
        <p:nvPicPr>
          <p:cNvPr id="4098" name="Picture 2" descr="Image result for keep calm and use azure">
            <a:extLst>
              <a:ext uri="{FF2B5EF4-FFF2-40B4-BE49-F238E27FC236}">
                <a16:creationId xmlns:a16="http://schemas.microsoft.com/office/drawing/2014/main" id="{94B7383D-1C20-41AB-9542-33705329A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775" y="-6769"/>
            <a:ext cx="6164005" cy="71913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35">
            <a:extLst>
              <a:ext uri="{FF2B5EF4-FFF2-40B4-BE49-F238E27FC236}">
                <a16:creationId xmlns:a16="http://schemas.microsoft.com/office/drawing/2014/main" id="{014E4871-CCAC-4268-BF6B-D8766E6FB77D}"/>
              </a:ext>
            </a:extLst>
          </p:cNvPr>
          <p:cNvGrpSpPr>
            <a:grpSpLocks noChangeAspect="1"/>
          </p:cNvGrpSpPr>
          <p:nvPr/>
        </p:nvGrpSpPr>
        <p:grpSpPr bwMode="auto">
          <a:xfrm>
            <a:off x="11149944" y="491785"/>
            <a:ext cx="707731" cy="497913"/>
            <a:chOff x="-1" y="4"/>
            <a:chExt cx="2830" cy="1991"/>
          </a:xfrm>
          <a:solidFill>
            <a:srgbClr val="047CDA"/>
          </a:solidFill>
        </p:grpSpPr>
        <p:sp>
          <p:nvSpPr>
            <p:cNvPr id="16" name="Freeform 36">
              <a:extLst>
                <a:ext uri="{FF2B5EF4-FFF2-40B4-BE49-F238E27FC236}">
                  <a16:creationId xmlns:a16="http://schemas.microsoft.com/office/drawing/2014/main" id="{243FEE22-120F-4D09-8AC0-D2F26AD4393F}"/>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7" name="Rectangle 37">
              <a:extLst>
                <a:ext uri="{FF2B5EF4-FFF2-40B4-BE49-F238E27FC236}">
                  <a16:creationId xmlns:a16="http://schemas.microsoft.com/office/drawing/2014/main" id="{2CB29713-8806-471D-914E-F3EFC0759707}"/>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238106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3BD9A6-FBE5-40B6-8F76-A37BC2B0B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08" y="0"/>
            <a:ext cx="5152072" cy="6858000"/>
          </a:xfrm>
          <a:prstGeom prst="rect">
            <a:avLst/>
          </a:prstGeom>
        </p:spPr>
      </p:pic>
      <p:sp>
        <p:nvSpPr>
          <p:cNvPr id="20" name="Rectangle 19">
            <a:extLst>
              <a:ext uri="{FF2B5EF4-FFF2-40B4-BE49-F238E27FC236}">
                <a16:creationId xmlns:a16="http://schemas.microsoft.com/office/drawing/2014/main" id="{3F868075-F078-4825-84A4-DF3CC6C84F54}"/>
              </a:ext>
            </a:extLst>
          </p:cNvPr>
          <p:cNvSpPr/>
          <p:nvPr/>
        </p:nvSpPr>
        <p:spPr bwMode="auto">
          <a:xfrm>
            <a:off x="-30278" y="0"/>
            <a:ext cx="706998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Rectangle 20">
            <a:extLst>
              <a:ext uri="{FF2B5EF4-FFF2-40B4-BE49-F238E27FC236}">
                <a16:creationId xmlns:a16="http://schemas.microsoft.com/office/drawing/2014/main" id="{9E2F3CB2-3F5E-4010-A16C-E1472CA88D94}"/>
              </a:ext>
            </a:extLst>
          </p:cNvPr>
          <p:cNvSpPr/>
          <p:nvPr/>
        </p:nvSpPr>
        <p:spPr>
          <a:xfrm>
            <a:off x="266701" y="1417342"/>
            <a:ext cx="5067300" cy="4081117"/>
          </a:xfrm>
          <a:prstGeom prst="rect">
            <a:avLst/>
          </a:prstGeom>
        </p:spPr>
        <p:txBody>
          <a:bodyPr wrap="square" lIns="182880" tIns="146304" rIns="182880" bIns="146304">
            <a:spAutoFit/>
          </a:bodyPr>
          <a:lstStyle/>
          <a:p>
            <a:pPr marL="0" marR="0" lvl="0" indent="0" defTabSz="895838" eaLnBrk="1" fontAlgn="auto" latinLnBrk="0" hangingPunct="1">
              <a:lnSpc>
                <a:spcPct val="90000"/>
              </a:lnSpc>
              <a:spcBef>
                <a:spcPts val="1800"/>
              </a:spcBef>
              <a:spcAft>
                <a:spcPts val="0"/>
              </a:spcAft>
              <a:buClrTx/>
              <a:buSzTx/>
              <a:buFontTx/>
              <a:buNone/>
              <a:tabLst/>
              <a:defRPr/>
            </a:pPr>
            <a:r>
              <a:rPr kumimoji="0" lang="en-US" altLang="zh-CN" sz="24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Face detection</a:t>
            </a:r>
            <a:endParaRPr kumimoji="0" lang="en-US" altLang="zh-CN" sz="2000" b="0" i="0" u="none" strike="noStrike" kern="0" cap="none" spc="0" normalizeH="0" baseline="0" noProof="0" dirty="0">
              <a:ln>
                <a:noFill/>
              </a:ln>
              <a:gradFill>
                <a:gsLst>
                  <a:gs pos="1250">
                    <a:srgbClr val="FFFFFF"/>
                  </a:gs>
                  <a:gs pos="100000">
                    <a:srgbClr val="FFFFFF"/>
                  </a:gs>
                </a:gsLst>
                <a:lin ang="5400000" scaled="0"/>
              </a:gradFill>
              <a:effectLst/>
              <a:uLnTx/>
              <a:uFillTx/>
            </a:endParaRPr>
          </a:p>
          <a:p>
            <a:pPr marL="0" marR="0" lvl="2" indent="0" defTabSz="503238" eaLnBrk="1" fontAlgn="auto" latinLnBrk="0" hangingPunct="1">
              <a:lnSpc>
                <a:spcPct val="90000"/>
              </a:lnSpc>
              <a:spcBef>
                <a:spcPts val="600"/>
              </a:spcBef>
              <a:spcAft>
                <a:spcPts val="0"/>
              </a:spcAft>
              <a:buClrTx/>
              <a:buSzTx/>
              <a:buFontTx/>
              <a:buNone/>
              <a:tabLst>
                <a:tab pos="1939925" algn="l"/>
              </a:tabLst>
              <a:defRPr/>
            </a:pP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a:t>
            </a:r>
            <a:r>
              <a:rPr kumimoji="0" lang="en-US" altLang="en-US" sz="1600" b="0" i="0" u="none" strike="noStrike" kern="0" cap="none" spc="0" normalizeH="0" baseline="0" noProof="0" dirty="0" err="1">
                <a:ln>
                  <a:noFill/>
                </a:ln>
                <a:gradFill>
                  <a:gsLst>
                    <a:gs pos="1250">
                      <a:srgbClr val="FFFFFF"/>
                    </a:gs>
                    <a:gs pos="100000">
                      <a:srgbClr val="FFFFFF"/>
                    </a:gs>
                  </a:gsLst>
                  <a:lin ang="5400000" scaled="0"/>
                </a:gradFill>
                <a:effectLst/>
                <a:uLnTx/>
                <a:uFillTx/>
                <a:latin typeface="Consolas" panose="020B0609020204030204" pitchFamily="49" charset="0"/>
              </a:rPr>
              <a:t>faceRectangle</a:t>
            </a: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{"width": 193, </a:t>
            </a:r>
            <a:b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b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"height": 193, </a:t>
            </a:r>
            <a:b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b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"left": 326, </a:t>
            </a:r>
            <a:b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b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"top": 204} … </a:t>
            </a:r>
          </a:p>
          <a:p>
            <a:pPr marL="0" marR="0" lvl="0" indent="0" defTabSz="895838" eaLnBrk="1" fontAlgn="auto" latinLnBrk="0" hangingPunct="1">
              <a:lnSpc>
                <a:spcPct val="90000"/>
              </a:lnSpc>
              <a:spcBef>
                <a:spcPts val="2400"/>
              </a:spcBef>
              <a:spcAft>
                <a:spcPts val="0"/>
              </a:spcAft>
              <a:buClrTx/>
              <a:buSzTx/>
              <a:buFontTx/>
              <a:buNone/>
              <a:tabLst/>
              <a:defRPr/>
            </a:pPr>
            <a:r>
              <a:rPr kumimoji="0" lang="en-US" altLang="zh-CN" sz="24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Emotion scores</a:t>
            </a:r>
            <a:endParaRPr kumimoji="0" lang="en-US" altLang="zh-CN" sz="2800" b="0" i="0" u="none" strike="noStrike" kern="0" cap="none" spc="0" normalizeH="0" baseline="0" noProof="0" dirty="0">
              <a:ln>
                <a:noFill/>
              </a:ln>
              <a:gradFill>
                <a:gsLst>
                  <a:gs pos="1250">
                    <a:srgbClr val="FFFFFF"/>
                  </a:gs>
                  <a:gs pos="100000">
                    <a:srgbClr val="FFFFFF"/>
                  </a:gs>
                </a:gsLst>
                <a:lin ang="5400000" scaled="0"/>
              </a:gradFill>
              <a:effectLst/>
              <a:uLnTx/>
              <a:uFillTx/>
            </a:endParaRPr>
          </a:p>
          <a:p>
            <a:pPr marL="0" marR="0" lvl="2" indent="-224" defTabSz="91349" eaLnBrk="1" fontAlgn="base" latinLnBrk="0" hangingPunct="1">
              <a:lnSpc>
                <a:spcPct val="90000"/>
              </a:lnSpc>
              <a:spcBef>
                <a:spcPts val="600"/>
              </a:spcBef>
              <a:spcAft>
                <a:spcPts val="0"/>
              </a:spcAft>
              <a:buClrTx/>
              <a:buSzTx/>
              <a:buFontTx/>
              <a:buNone/>
              <a:tabLst/>
              <a:defRPr/>
            </a:pP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"scores": { </a:t>
            </a: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"anger": 0, </a:t>
            </a:r>
          </a:p>
          <a:p>
            <a:pPr marL="0" marR="0" lvl="2" indent="-224" defTabSz="1311275"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"contempt": 0, </a:t>
            </a:r>
          </a:p>
          <a:p>
            <a:pPr marL="0" marR="0" lvl="2" indent="-224" defTabSz="992188"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"disgust": 0, </a:t>
            </a:r>
          </a:p>
          <a:p>
            <a:pPr marL="0" marR="0" lvl="2" indent="-224" defTabSz="91349"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"fear": </a:t>
            </a:r>
            <a:r>
              <a:rPr lang="en-US" sz="1600" kern="0" dirty="0">
                <a:gradFill>
                  <a:gsLst>
                    <a:gs pos="1250">
                      <a:srgbClr val="FFFFFF"/>
                    </a:gs>
                    <a:gs pos="100000">
                      <a:srgbClr val="FFFFFF"/>
                    </a:gs>
                  </a:gsLst>
                  <a:lin ang="5400000" scaled="0"/>
                </a:gradFill>
                <a:latin typeface="Consolas" panose="020B0609020204030204" pitchFamily="49" charset="0"/>
              </a:rPr>
              <a:t>0</a:t>
            </a: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a:t>
            </a:r>
          </a:p>
          <a:p>
            <a:pPr marL="0" marR="0" lvl="2" indent="-224" defTabSz="91349"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"happiness": 1, </a:t>
            </a:r>
          </a:p>
          <a:p>
            <a:pPr marL="0" marR="0" lvl="2" indent="-224" defTabSz="91349"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"neutral": 0, 	</a:t>
            </a:r>
          </a:p>
          <a:p>
            <a:pPr marL="0" marR="0" lvl="2" indent="-224" defTabSz="91349"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"sadness": 0, </a:t>
            </a:r>
          </a:p>
          <a:p>
            <a:pPr marL="0" marR="0" lvl="2" indent="-224" defTabSz="91349" eaLnBrk="1" fontAlgn="base" latinLnBrk="0" hangingPunct="1">
              <a:lnSpc>
                <a:spcPct val="90000"/>
              </a:lnSpc>
              <a:spcBef>
                <a:spcPts val="0"/>
              </a:spcBef>
              <a:spcAft>
                <a:spcPts val="0"/>
              </a:spcAft>
              <a:buClrTx/>
              <a:buSzTx/>
              <a:buFontTx/>
              <a:buNone/>
              <a:tabLst>
                <a:tab pos="1311275" algn="l"/>
              </a:tabLst>
              <a:defRPr/>
            </a:pPr>
            <a:r>
              <a:rPr kumimoji="0" 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"surprise": 0}</a:t>
            </a:r>
            <a:endPar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endParaRPr>
          </a:p>
        </p:txBody>
      </p:sp>
      <p:sp>
        <p:nvSpPr>
          <p:cNvPr id="22" name="Title 1">
            <a:extLst>
              <a:ext uri="{FF2B5EF4-FFF2-40B4-BE49-F238E27FC236}">
                <a16:creationId xmlns:a16="http://schemas.microsoft.com/office/drawing/2014/main" id="{6D49A419-98DE-4D23-A346-79E0EB958B02}"/>
              </a:ext>
            </a:extLst>
          </p:cNvPr>
          <p:cNvSpPr txBox="1">
            <a:spLocks/>
          </p:cNvSpPr>
          <p:nvPr/>
        </p:nvSpPr>
        <p:spPr>
          <a:xfrm>
            <a:off x="1118808" y="4093156"/>
            <a:ext cx="10349121" cy="2783495"/>
          </a:xfrm>
          <a:prstGeom prst="rect">
            <a:avLst/>
          </a:prstGeom>
        </p:spPr>
        <p:txBody>
          <a:bodyPr vert="horz" lIns="91356" tIns="45677" rIns="91356" bIns="45677" rtlCol="0" anchor="b">
            <a:normAutofit/>
          </a:bodyPr>
          <a:lstStyle>
            <a:lvl1pPr algn="l" defTabSz="914400" rtl="0" eaLnBrk="1" latinLnBrk="0" hangingPunct="1">
              <a:lnSpc>
                <a:spcPct val="90000"/>
              </a:lnSpc>
              <a:spcBef>
                <a:spcPct val="0"/>
              </a:spcBef>
              <a:buNone/>
              <a:defRPr lang="en-US" sz="6000" kern="1200">
                <a:solidFill>
                  <a:srgbClr val="00A99D"/>
                </a:solidFill>
                <a:latin typeface="Segoe UI Light" panose="020B0502040204020203" pitchFamily="34" charset="0"/>
                <a:ea typeface="+mj-ea"/>
                <a:cs typeface="Segoe UI Light" panose="020B0502040204020203" pitchFamily="34" charset="0"/>
              </a:defRPr>
            </a:lvl1pPr>
          </a:lstStyle>
          <a:p>
            <a:pPr marL="0" marR="0" lvl="0" indent="0" algn="l" defTabSz="913665" rtl="0" eaLnBrk="1" fontAlgn="auto" latinLnBrk="0" hangingPunct="1">
              <a:lnSpc>
                <a:spcPct val="90000"/>
              </a:lnSpc>
              <a:spcBef>
                <a:spcPct val="0"/>
              </a:spcBef>
              <a:spcAft>
                <a:spcPts val="0"/>
              </a:spcAft>
              <a:buClrTx/>
              <a:buSzTx/>
              <a:buFontTx/>
              <a:buNone/>
              <a:tabLst/>
              <a:defRPr/>
            </a:pPr>
            <a:endParaRPr kumimoji="0" lang="en-US" altLang="zh-CN" sz="2798" b="0" i="0" u="none" strike="noStrike" kern="1200" cap="none" spc="0" normalizeH="0" baseline="0" noProof="0">
              <a:ln>
                <a:noFill/>
              </a:ln>
              <a:solidFill>
                <a:srgbClr val="00A99D"/>
              </a:solidFill>
              <a:effectLst/>
              <a:uLnTx/>
              <a:uFillTx/>
              <a:latin typeface="Segoe UI Light" panose="020B0502040204020203" pitchFamily="34" charset="0"/>
              <a:ea typeface="+mj-ea"/>
              <a:cs typeface="Segoe UI Light" panose="020B0502040204020203" pitchFamily="34" charset="0"/>
            </a:endParaRPr>
          </a:p>
        </p:txBody>
      </p:sp>
      <p:sp>
        <p:nvSpPr>
          <p:cNvPr id="23" name="Title 3">
            <a:extLst>
              <a:ext uri="{FF2B5EF4-FFF2-40B4-BE49-F238E27FC236}">
                <a16:creationId xmlns:a16="http://schemas.microsoft.com/office/drawing/2014/main" id="{AB1EC4D9-B46E-45D6-BF6D-82241418AA14}"/>
              </a:ext>
            </a:extLst>
          </p:cNvPr>
          <p:cNvSpPr txBox="1">
            <a:spLocks/>
          </p:cNvSpPr>
          <p:nvPr/>
        </p:nvSpPr>
        <p:spPr>
          <a:xfrm>
            <a:off x="266700" y="279087"/>
            <a:ext cx="11658380" cy="899665"/>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gradFill>
                  <a:gsLst>
                    <a:gs pos="1250">
                      <a:srgbClr val="FFFFFF"/>
                    </a:gs>
                    <a:gs pos="100000">
                      <a:srgbClr val="FFFFFF"/>
                    </a:gs>
                  </a:gsLst>
                  <a:lin ang="5400000" scaled="0"/>
                </a:gra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GB" dirty="0">
                <a:latin typeface="Segoe UI Light"/>
              </a:rPr>
              <a:t>Face</a:t>
            </a:r>
            <a:r>
              <a:rPr kumimoji="0" lang="en-GB" sz="48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Semibold" panose="020B0702040204020203" pitchFamily="34" charset="0"/>
              </a:rPr>
              <a:t> API</a:t>
            </a:r>
          </a:p>
        </p:txBody>
      </p:sp>
      <p:grpSp>
        <p:nvGrpSpPr>
          <p:cNvPr id="9" name="Group 20">
            <a:extLst>
              <a:ext uri="{FF2B5EF4-FFF2-40B4-BE49-F238E27FC236}">
                <a16:creationId xmlns:a16="http://schemas.microsoft.com/office/drawing/2014/main" id="{062F006E-316A-423F-AF16-E99CF8E4A072}"/>
              </a:ext>
            </a:extLst>
          </p:cNvPr>
          <p:cNvGrpSpPr>
            <a:grpSpLocks noChangeAspect="1"/>
          </p:cNvGrpSpPr>
          <p:nvPr/>
        </p:nvGrpSpPr>
        <p:grpSpPr bwMode="auto">
          <a:xfrm>
            <a:off x="11274879" y="403309"/>
            <a:ext cx="650201" cy="651219"/>
            <a:chOff x="-1" y="2"/>
            <a:chExt cx="2554" cy="2558"/>
          </a:xfrm>
          <a:solidFill>
            <a:srgbClr val="047CDA"/>
          </a:solidFill>
        </p:grpSpPr>
        <p:sp>
          <p:nvSpPr>
            <p:cNvPr id="10" name="Freeform 21">
              <a:extLst>
                <a:ext uri="{FF2B5EF4-FFF2-40B4-BE49-F238E27FC236}">
                  <a16:creationId xmlns:a16="http://schemas.microsoft.com/office/drawing/2014/main" id="{7A2BC473-F1BC-4C8A-82FF-DEEE99FD453F}"/>
                </a:ext>
              </a:extLst>
            </p:cNvPr>
            <p:cNvSpPr>
              <a:spLocks noEditPoints="1"/>
            </p:cNvSpPr>
            <p:nvPr/>
          </p:nvSpPr>
          <p:spPr bwMode="auto">
            <a:xfrm>
              <a:off x="-1" y="2"/>
              <a:ext cx="2554" cy="2558"/>
            </a:xfrm>
            <a:custGeom>
              <a:avLst/>
              <a:gdLst>
                <a:gd name="T0" fmla="*/ 0 w 2554"/>
                <a:gd name="T1" fmla="*/ 2558 h 2558"/>
                <a:gd name="T2" fmla="*/ 0 w 2554"/>
                <a:gd name="T3" fmla="*/ 0 h 2558"/>
                <a:gd name="T4" fmla="*/ 2554 w 2554"/>
                <a:gd name="T5" fmla="*/ 0 h 2558"/>
                <a:gd name="T6" fmla="*/ 2554 w 2554"/>
                <a:gd name="T7" fmla="*/ 2558 h 2558"/>
                <a:gd name="T8" fmla="*/ 0 w 2554"/>
                <a:gd name="T9" fmla="*/ 2558 h 2558"/>
                <a:gd name="T10" fmla="*/ 2365 w 2554"/>
                <a:gd name="T11" fmla="*/ 2369 h 2558"/>
                <a:gd name="T12" fmla="*/ 2365 w 2554"/>
                <a:gd name="T13" fmla="*/ 190 h 2558"/>
                <a:gd name="T14" fmla="*/ 189 w 2554"/>
                <a:gd name="T15" fmla="*/ 190 h 2558"/>
                <a:gd name="T16" fmla="*/ 189 w 2554"/>
                <a:gd name="T17" fmla="*/ 2369 h 2558"/>
                <a:gd name="T18" fmla="*/ 2365 w 2554"/>
                <a:gd name="T19" fmla="*/ 2369 h 2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4" h="2558">
                  <a:moveTo>
                    <a:pt x="0" y="2558"/>
                  </a:moveTo>
                  <a:lnTo>
                    <a:pt x="0" y="0"/>
                  </a:lnTo>
                  <a:lnTo>
                    <a:pt x="2554" y="0"/>
                  </a:lnTo>
                  <a:lnTo>
                    <a:pt x="2554" y="2558"/>
                  </a:lnTo>
                  <a:lnTo>
                    <a:pt x="0" y="2558"/>
                  </a:lnTo>
                  <a:close/>
                  <a:moveTo>
                    <a:pt x="2365" y="2369"/>
                  </a:moveTo>
                  <a:lnTo>
                    <a:pt x="2365" y="190"/>
                  </a:lnTo>
                  <a:lnTo>
                    <a:pt x="189" y="190"/>
                  </a:lnTo>
                  <a:lnTo>
                    <a:pt x="189" y="2369"/>
                  </a:lnTo>
                  <a:lnTo>
                    <a:pt x="2365" y="2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1" name="Freeform 22">
              <a:extLst>
                <a:ext uri="{FF2B5EF4-FFF2-40B4-BE49-F238E27FC236}">
                  <a16:creationId xmlns:a16="http://schemas.microsoft.com/office/drawing/2014/main" id="{16B9EE3D-B1CE-4943-BAAA-BB6046DEE0DA}"/>
                </a:ext>
              </a:extLst>
            </p:cNvPr>
            <p:cNvSpPr>
              <a:spLocks/>
            </p:cNvSpPr>
            <p:nvPr/>
          </p:nvSpPr>
          <p:spPr bwMode="auto">
            <a:xfrm>
              <a:off x="660" y="1527"/>
              <a:ext cx="1232" cy="402"/>
            </a:xfrm>
            <a:custGeom>
              <a:avLst/>
              <a:gdLst>
                <a:gd name="T0" fmla="*/ 0 w 592"/>
                <a:gd name="T1" fmla="*/ 38 h 193"/>
                <a:gd name="T2" fmla="*/ 296 w 592"/>
                <a:gd name="T3" fmla="*/ 193 h 193"/>
                <a:gd name="T4" fmla="*/ 592 w 592"/>
                <a:gd name="T5" fmla="*/ 38 h 193"/>
                <a:gd name="T6" fmla="*/ 533 w 592"/>
                <a:gd name="T7" fmla="*/ 0 h 193"/>
                <a:gd name="T8" fmla="*/ 296 w 592"/>
                <a:gd name="T9" fmla="*/ 123 h 193"/>
                <a:gd name="T10" fmla="*/ 59 w 592"/>
                <a:gd name="T11" fmla="*/ 0 h 193"/>
                <a:gd name="T12" fmla="*/ 0 w 592"/>
                <a:gd name="T13" fmla="*/ 38 h 193"/>
              </a:gdLst>
              <a:ahLst/>
              <a:cxnLst>
                <a:cxn ang="0">
                  <a:pos x="T0" y="T1"/>
                </a:cxn>
                <a:cxn ang="0">
                  <a:pos x="T2" y="T3"/>
                </a:cxn>
                <a:cxn ang="0">
                  <a:pos x="T4" y="T5"/>
                </a:cxn>
                <a:cxn ang="0">
                  <a:pos x="T6" y="T7"/>
                </a:cxn>
                <a:cxn ang="0">
                  <a:pos x="T8" y="T9"/>
                </a:cxn>
                <a:cxn ang="0">
                  <a:pos x="T10" y="T11"/>
                </a:cxn>
                <a:cxn ang="0">
                  <a:pos x="T12" y="T13"/>
                </a:cxn>
              </a:cxnLst>
              <a:rect l="0" t="0" r="r" b="b"/>
              <a:pathLst>
                <a:path w="592" h="193">
                  <a:moveTo>
                    <a:pt x="0" y="38"/>
                  </a:moveTo>
                  <a:cubicBezTo>
                    <a:pt x="62" y="133"/>
                    <a:pt x="173" y="193"/>
                    <a:pt x="296" y="193"/>
                  </a:cubicBezTo>
                  <a:cubicBezTo>
                    <a:pt x="419" y="193"/>
                    <a:pt x="530" y="133"/>
                    <a:pt x="592" y="38"/>
                  </a:cubicBezTo>
                  <a:cubicBezTo>
                    <a:pt x="533" y="0"/>
                    <a:pt x="533" y="0"/>
                    <a:pt x="533" y="0"/>
                  </a:cubicBezTo>
                  <a:cubicBezTo>
                    <a:pt x="485" y="75"/>
                    <a:pt x="395" y="123"/>
                    <a:pt x="296" y="123"/>
                  </a:cubicBezTo>
                  <a:cubicBezTo>
                    <a:pt x="197" y="123"/>
                    <a:pt x="107" y="75"/>
                    <a:pt x="59" y="0"/>
                  </a:cubicBez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2" name="Rectangle 23">
              <a:extLst>
                <a:ext uri="{FF2B5EF4-FFF2-40B4-BE49-F238E27FC236}">
                  <a16:creationId xmlns:a16="http://schemas.microsoft.com/office/drawing/2014/main" id="{B9595F90-C778-4AF0-AB0E-AD76A46DBEFD}"/>
                </a:ext>
              </a:extLst>
            </p:cNvPr>
            <p:cNvSpPr>
              <a:spLocks noChangeArrowheads="1"/>
            </p:cNvSpPr>
            <p:nvPr/>
          </p:nvSpPr>
          <p:spPr bwMode="auto">
            <a:xfrm>
              <a:off x="660"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3" name="Rectangle 24">
              <a:extLst>
                <a:ext uri="{FF2B5EF4-FFF2-40B4-BE49-F238E27FC236}">
                  <a16:creationId xmlns:a16="http://schemas.microsoft.com/office/drawing/2014/main" id="{426DEB89-B297-4E3C-9A20-70C6E8AA5591}"/>
                </a:ext>
              </a:extLst>
            </p:cNvPr>
            <p:cNvSpPr>
              <a:spLocks noChangeArrowheads="1"/>
            </p:cNvSpPr>
            <p:nvPr/>
          </p:nvSpPr>
          <p:spPr bwMode="auto">
            <a:xfrm>
              <a:off x="1561"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328727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F868075-F078-4825-84A4-DF3CC6C84F54}"/>
              </a:ext>
            </a:extLst>
          </p:cNvPr>
          <p:cNvSpPr/>
          <p:nvPr/>
        </p:nvSpPr>
        <p:spPr bwMode="auto">
          <a:xfrm>
            <a:off x="-30278" y="0"/>
            <a:ext cx="5364279" cy="68766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Rectangle 20">
            <a:extLst>
              <a:ext uri="{FF2B5EF4-FFF2-40B4-BE49-F238E27FC236}">
                <a16:creationId xmlns:a16="http://schemas.microsoft.com/office/drawing/2014/main" id="{9E2F3CB2-3F5E-4010-A16C-E1472CA88D94}"/>
              </a:ext>
            </a:extLst>
          </p:cNvPr>
          <p:cNvSpPr/>
          <p:nvPr/>
        </p:nvSpPr>
        <p:spPr>
          <a:xfrm>
            <a:off x="266701" y="1417342"/>
            <a:ext cx="5067300" cy="4508927"/>
          </a:xfrm>
          <a:prstGeom prst="rect">
            <a:avLst/>
          </a:prstGeom>
        </p:spPr>
        <p:txBody>
          <a:bodyPr wrap="square" lIns="182880" tIns="146304" rIns="182880" bIns="146304">
            <a:spAutoFit/>
          </a:bodyPr>
          <a:lstStyle/>
          <a:p>
            <a:pPr marL="0" marR="0" lvl="0" indent="0" defTabSz="895838" eaLnBrk="1" fontAlgn="auto" latinLnBrk="0" hangingPunct="1">
              <a:lnSpc>
                <a:spcPct val="90000"/>
              </a:lnSpc>
              <a:spcBef>
                <a:spcPts val="1800"/>
              </a:spcBef>
              <a:spcAft>
                <a:spcPts val="0"/>
              </a:spcAft>
              <a:buClrTx/>
              <a:buSzTx/>
              <a:buFontTx/>
              <a:buNone/>
              <a:tabLst/>
              <a:defRPr/>
            </a:pPr>
            <a:r>
              <a:rPr kumimoji="0" lang="en-US" altLang="zh-CN" sz="24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JSON:</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"documents":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"id": "1",</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"score": 0.1300276219844818</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"id": "2",</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"score": 1</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"errors": []</a:t>
            </a:r>
          </a:p>
          <a:p>
            <a:pPr marL="0" lvl="2" defTabSz="503238">
              <a:lnSpc>
                <a:spcPct val="90000"/>
              </a:lnSpc>
              <a:spcBef>
                <a:spcPts val="600"/>
              </a:spcBef>
              <a:tabLst>
                <a:tab pos="1939925" algn="l"/>
              </a:tabLst>
              <a:defRPr/>
            </a:pPr>
            <a:r>
              <a:rPr lang="en-US" altLang="en-US" sz="1600" kern="0" dirty="0">
                <a:gradFill>
                  <a:gsLst>
                    <a:gs pos="1250">
                      <a:srgbClr val="FFFFFF"/>
                    </a:gs>
                    <a:gs pos="100000">
                      <a:srgbClr val="FFFFFF"/>
                    </a:gs>
                  </a:gsLst>
                  <a:lin ang="5400000" scaled="0"/>
                </a:gradFill>
                <a:latin typeface="Consolas" panose="020B0609020204030204" pitchFamily="49" charset="0"/>
              </a:rPr>
              <a:t>} </a:t>
            </a:r>
            <a:r>
              <a:rPr kumimoji="0" lang="en-US" altLang="en-US" sz="1600" b="0" i="0" u="none" strike="noStrike" kern="0" cap="none" spc="0" normalizeH="0" baseline="0" noProof="0" dirty="0">
                <a:ln>
                  <a:noFill/>
                </a:ln>
                <a:gradFill>
                  <a:gsLst>
                    <a:gs pos="1250">
                      <a:srgbClr val="FFFFFF"/>
                    </a:gs>
                    <a:gs pos="100000">
                      <a:srgbClr val="FFFFFF"/>
                    </a:gs>
                  </a:gsLst>
                  <a:lin ang="5400000" scaled="0"/>
                </a:gradFill>
                <a:effectLst/>
                <a:uLnTx/>
                <a:uFillTx/>
                <a:latin typeface="Consolas" panose="020B0609020204030204" pitchFamily="49" charset="0"/>
              </a:rPr>
              <a:t>… </a:t>
            </a:r>
          </a:p>
        </p:txBody>
      </p:sp>
      <p:sp>
        <p:nvSpPr>
          <p:cNvPr id="22" name="Title 1">
            <a:extLst>
              <a:ext uri="{FF2B5EF4-FFF2-40B4-BE49-F238E27FC236}">
                <a16:creationId xmlns:a16="http://schemas.microsoft.com/office/drawing/2014/main" id="{6D49A419-98DE-4D23-A346-79E0EB958B02}"/>
              </a:ext>
            </a:extLst>
          </p:cNvPr>
          <p:cNvSpPr txBox="1">
            <a:spLocks/>
          </p:cNvSpPr>
          <p:nvPr/>
        </p:nvSpPr>
        <p:spPr>
          <a:xfrm>
            <a:off x="1118808" y="4093156"/>
            <a:ext cx="10349121" cy="2783495"/>
          </a:xfrm>
          <a:prstGeom prst="rect">
            <a:avLst/>
          </a:prstGeom>
        </p:spPr>
        <p:txBody>
          <a:bodyPr vert="horz" lIns="91356" tIns="45677" rIns="91356" bIns="45677" rtlCol="0" anchor="b">
            <a:normAutofit/>
          </a:bodyPr>
          <a:lstStyle>
            <a:lvl1pPr algn="l" defTabSz="914400" rtl="0" eaLnBrk="1" latinLnBrk="0" hangingPunct="1">
              <a:lnSpc>
                <a:spcPct val="90000"/>
              </a:lnSpc>
              <a:spcBef>
                <a:spcPct val="0"/>
              </a:spcBef>
              <a:buNone/>
              <a:defRPr lang="en-US" sz="6000" kern="1200">
                <a:solidFill>
                  <a:srgbClr val="00A99D"/>
                </a:solidFill>
                <a:latin typeface="Segoe UI Light" panose="020B0502040204020203" pitchFamily="34" charset="0"/>
                <a:ea typeface="+mj-ea"/>
                <a:cs typeface="Segoe UI Light" panose="020B0502040204020203" pitchFamily="34" charset="0"/>
              </a:defRPr>
            </a:lvl1pPr>
          </a:lstStyle>
          <a:p>
            <a:pPr marL="0" marR="0" lvl="0" indent="0" algn="l" defTabSz="913665" rtl="0" eaLnBrk="1" fontAlgn="auto" latinLnBrk="0" hangingPunct="1">
              <a:lnSpc>
                <a:spcPct val="90000"/>
              </a:lnSpc>
              <a:spcBef>
                <a:spcPct val="0"/>
              </a:spcBef>
              <a:spcAft>
                <a:spcPts val="0"/>
              </a:spcAft>
              <a:buClrTx/>
              <a:buSzTx/>
              <a:buFontTx/>
              <a:buNone/>
              <a:tabLst/>
              <a:defRPr/>
            </a:pPr>
            <a:endParaRPr kumimoji="0" lang="en-US" altLang="zh-CN" sz="2798" b="0" i="0" u="none" strike="noStrike" kern="1200" cap="none" spc="0" normalizeH="0" baseline="0" noProof="0">
              <a:ln>
                <a:noFill/>
              </a:ln>
              <a:solidFill>
                <a:srgbClr val="00A99D"/>
              </a:solidFill>
              <a:effectLst/>
              <a:uLnTx/>
              <a:uFillTx/>
              <a:latin typeface="Segoe UI Light" panose="020B0502040204020203" pitchFamily="34" charset="0"/>
              <a:ea typeface="+mj-ea"/>
              <a:cs typeface="Segoe UI Light" panose="020B0502040204020203" pitchFamily="34" charset="0"/>
            </a:endParaRPr>
          </a:p>
        </p:txBody>
      </p:sp>
      <p:sp>
        <p:nvSpPr>
          <p:cNvPr id="23" name="Title 3">
            <a:extLst>
              <a:ext uri="{FF2B5EF4-FFF2-40B4-BE49-F238E27FC236}">
                <a16:creationId xmlns:a16="http://schemas.microsoft.com/office/drawing/2014/main" id="{AB1EC4D9-B46E-45D6-BF6D-82241418AA14}"/>
              </a:ext>
            </a:extLst>
          </p:cNvPr>
          <p:cNvSpPr txBox="1">
            <a:spLocks/>
          </p:cNvSpPr>
          <p:nvPr/>
        </p:nvSpPr>
        <p:spPr>
          <a:xfrm>
            <a:off x="266700" y="289512"/>
            <a:ext cx="11658380" cy="899665"/>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gradFill>
                  <a:gsLst>
                    <a:gs pos="1250">
                      <a:srgbClr val="FFFFFF"/>
                    </a:gs>
                    <a:gs pos="100000">
                      <a:srgbClr val="FFFFFF"/>
                    </a:gs>
                  </a:gsLst>
                  <a:lin ang="5400000" scaled="0"/>
                </a:gra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GB" dirty="0">
                <a:latin typeface="Segoe UI Light"/>
              </a:rPr>
              <a:t>Sentiment Analysis</a:t>
            </a:r>
            <a:endParaRPr kumimoji="0" lang="en-GB" sz="48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Semibold" panose="020B0702040204020203" pitchFamily="34" charset="0"/>
            </a:endParaRPr>
          </a:p>
        </p:txBody>
      </p:sp>
      <p:sp>
        <p:nvSpPr>
          <p:cNvPr id="14" name="Freeform 20">
            <a:extLst>
              <a:ext uri="{FF2B5EF4-FFF2-40B4-BE49-F238E27FC236}">
                <a16:creationId xmlns:a16="http://schemas.microsoft.com/office/drawing/2014/main" id="{31EABCC0-ADBD-4032-9124-74B95B4EE837}"/>
              </a:ext>
            </a:extLst>
          </p:cNvPr>
          <p:cNvSpPr>
            <a:spLocks noEditPoints="1"/>
          </p:cNvSpPr>
          <p:nvPr/>
        </p:nvSpPr>
        <p:spPr bwMode="auto">
          <a:xfrm>
            <a:off x="11271654" y="514888"/>
            <a:ext cx="653426" cy="448911"/>
          </a:xfrm>
          <a:custGeom>
            <a:avLst/>
            <a:gdLst>
              <a:gd name="T0" fmla="*/ 0 w 2556"/>
              <a:gd name="T1" fmla="*/ 190 h 1756"/>
              <a:gd name="T2" fmla="*/ 0 w 2556"/>
              <a:gd name="T3" fmla="*/ 0 h 1756"/>
              <a:gd name="T4" fmla="*/ 2223 w 2556"/>
              <a:gd name="T5" fmla="*/ 0 h 1756"/>
              <a:gd name="T6" fmla="*/ 2223 w 2556"/>
              <a:gd name="T7" fmla="*/ 190 h 1756"/>
              <a:gd name="T8" fmla="*/ 0 w 2556"/>
              <a:gd name="T9" fmla="*/ 190 h 1756"/>
              <a:gd name="T10" fmla="*/ 0 w 2556"/>
              <a:gd name="T11" fmla="*/ 711 h 1756"/>
              <a:gd name="T12" fmla="*/ 0 w 2556"/>
              <a:gd name="T13" fmla="*/ 521 h 1756"/>
              <a:gd name="T14" fmla="*/ 2223 w 2556"/>
              <a:gd name="T15" fmla="*/ 521 h 1756"/>
              <a:gd name="T16" fmla="*/ 2223 w 2556"/>
              <a:gd name="T17" fmla="*/ 711 h 1756"/>
              <a:gd name="T18" fmla="*/ 0 w 2556"/>
              <a:gd name="T19" fmla="*/ 711 h 1756"/>
              <a:gd name="T20" fmla="*/ 331 w 2556"/>
              <a:gd name="T21" fmla="*/ 1233 h 1756"/>
              <a:gd name="T22" fmla="*/ 331 w 2556"/>
              <a:gd name="T23" fmla="*/ 1043 h 1756"/>
              <a:gd name="T24" fmla="*/ 2556 w 2556"/>
              <a:gd name="T25" fmla="*/ 1043 h 1756"/>
              <a:gd name="T26" fmla="*/ 2556 w 2556"/>
              <a:gd name="T27" fmla="*/ 1233 h 1756"/>
              <a:gd name="T28" fmla="*/ 331 w 2556"/>
              <a:gd name="T29" fmla="*/ 1233 h 1756"/>
              <a:gd name="T30" fmla="*/ 0 w 2556"/>
              <a:gd name="T31" fmla="*/ 1756 h 1756"/>
              <a:gd name="T32" fmla="*/ 0 w 2556"/>
              <a:gd name="T33" fmla="*/ 1566 h 1756"/>
              <a:gd name="T34" fmla="*/ 2223 w 2556"/>
              <a:gd name="T35" fmla="*/ 1566 h 1756"/>
              <a:gd name="T36" fmla="*/ 2223 w 2556"/>
              <a:gd name="T37" fmla="*/ 1756 h 1756"/>
              <a:gd name="T38" fmla="*/ 0 w 2556"/>
              <a:gd name="T39" fmla="*/ 1756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6" h="1756">
                <a:moveTo>
                  <a:pt x="0" y="190"/>
                </a:moveTo>
                <a:lnTo>
                  <a:pt x="0" y="0"/>
                </a:lnTo>
                <a:lnTo>
                  <a:pt x="2223" y="0"/>
                </a:lnTo>
                <a:lnTo>
                  <a:pt x="2223" y="190"/>
                </a:lnTo>
                <a:lnTo>
                  <a:pt x="0" y="190"/>
                </a:lnTo>
                <a:close/>
                <a:moveTo>
                  <a:pt x="0" y="711"/>
                </a:moveTo>
                <a:lnTo>
                  <a:pt x="0" y="521"/>
                </a:lnTo>
                <a:lnTo>
                  <a:pt x="2223" y="521"/>
                </a:lnTo>
                <a:lnTo>
                  <a:pt x="2223" y="711"/>
                </a:lnTo>
                <a:lnTo>
                  <a:pt x="0" y="711"/>
                </a:lnTo>
                <a:close/>
                <a:moveTo>
                  <a:pt x="331" y="1233"/>
                </a:moveTo>
                <a:lnTo>
                  <a:pt x="331" y="1043"/>
                </a:lnTo>
                <a:lnTo>
                  <a:pt x="2556" y="1043"/>
                </a:lnTo>
                <a:lnTo>
                  <a:pt x="2556" y="1233"/>
                </a:lnTo>
                <a:lnTo>
                  <a:pt x="331" y="1233"/>
                </a:lnTo>
                <a:close/>
                <a:moveTo>
                  <a:pt x="0" y="1756"/>
                </a:moveTo>
                <a:lnTo>
                  <a:pt x="0" y="1566"/>
                </a:lnTo>
                <a:lnTo>
                  <a:pt x="2223" y="1566"/>
                </a:lnTo>
                <a:lnTo>
                  <a:pt x="2223" y="1756"/>
                </a:lnTo>
                <a:lnTo>
                  <a:pt x="0" y="1756"/>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pic>
        <p:nvPicPr>
          <p:cNvPr id="8196" name="Picture 4" descr="Image result for happy">
            <a:extLst>
              <a:ext uri="{FF2B5EF4-FFF2-40B4-BE49-F238E27FC236}">
                <a16:creationId xmlns:a16="http://schemas.microsoft.com/office/drawing/2014/main" id="{16E500BA-7C6C-4C4D-B62B-5BF241940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510" y="7030"/>
            <a:ext cx="6850969" cy="685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677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public speaking">
            <a:extLst>
              <a:ext uri="{FF2B5EF4-FFF2-40B4-BE49-F238E27FC236}">
                <a16:creationId xmlns:a16="http://schemas.microsoft.com/office/drawing/2014/main" id="{65883ED8-27A6-44C5-B14E-7C14380D5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975" y="0"/>
            <a:ext cx="134241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3F868075-F078-4825-84A4-DF3CC6C84F54}"/>
              </a:ext>
            </a:extLst>
          </p:cNvPr>
          <p:cNvSpPr/>
          <p:nvPr/>
        </p:nvSpPr>
        <p:spPr bwMode="auto">
          <a:xfrm>
            <a:off x="-109008" y="0"/>
            <a:ext cx="5638800" cy="68766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Rectangle 20">
            <a:extLst>
              <a:ext uri="{FF2B5EF4-FFF2-40B4-BE49-F238E27FC236}">
                <a16:creationId xmlns:a16="http://schemas.microsoft.com/office/drawing/2014/main" id="{9E2F3CB2-3F5E-4010-A16C-E1472CA88D94}"/>
              </a:ext>
            </a:extLst>
          </p:cNvPr>
          <p:cNvSpPr/>
          <p:nvPr/>
        </p:nvSpPr>
        <p:spPr>
          <a:xfrm>
            <a:off x="266701" y="1417342"/>
            <a:ext cx="5067300" cy="1191095"/>
          </a:xfrm>
          <a:prstGeom prst="rect">
            <a:avLst/>
          </a:prstGeom>
        </p:spPr>
        <p:txBody>
          <a:bodyPr wrap="square" lIns="182880" tIns="146304" rIns="182880" bIns="146304">
            <a:spAutoFit/>
          </a:bodyPr>
          <a:lstStyle/>
          <a:p>
            <a:pPr marL="0" marR="0" lvl="0" indent="0" defTabSz="895838" eaLnBrk="1" fontAlgn="auto" latinLnBrk="0" hangingPunct="1">
              <a:lnSpc>
                <a:spcPct val="90000"/>
              </a:lnSpc>
              <a:spcBef>
                <a:spcPts val="1800"/>
              </a:spcBef>
              <a:spcAft>
                <a:spcPts val="0"/>
              </a:spcAft>
              <a:buClrTx/>
              <a:buSzTx/>
              <a:buFontTx/>
              <a:buNone/>
              <a:tabLst/>
              <a:defRPr/>
            </a:pPr>
            <a:r>
              <a:rPr kumimoji="0" lang="en-US" altLang="zh-CN" sz="24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Text To Speech </a:t>
            </a:r>
          </a:p>
          <a:p>
            <a:pPr marL="0" marR="0" lvl="0" indent="0" defTabSz="895838" eaLnBrk="1" fontAlgn="auto" latinLnBrk="0" hangingPunct="1">
              <a:lnSpc>
                <a:spcPct val="90000"/>
              </a:lnSpc>
              <a:spcBef>
                <a:spcPts val="1800"/>
              </a:spcBef>
              <a:spcAft>
                <a:spcPts val="0"/>
              </a:spcAft>
              <a:buClrTx/>
              <a:buSzTx/>
              <a:buFontTx/>
              <a:buNone/>
              <a:tabLst/>
              <a:defRPr/>
            </a:pPr>
            <a:r>
              <a:rPr kumimoji="0" lang="en-US" altLang="zh-CN" sz="2400" b="0" i="0" u="none" strike="noStrike" kern="0" cap="none" spc="49" normalizeH="0" baseline="0" noProof="0" dirty="0">
                <a:ln w="3175">
                  <a:noFill/>
                </a:ln>
                <a:gradFill>
                  <a:gsLst>
                    <a:gs pos="125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rPr>
              <a:t>Speech to Text  </a:t>
            </a:r>
            <a:endParaRPr kumimoji="0" lang="en-US" altLang="zh-CN" sz="2000" b="0" i="0" u="none" strike="noStrike" kern="0" cap="none" spc="0" normalizeH="0" baseline="0" noProof="0" dirty="0">
              <a:ln>
                <a:noFill/>
              </a:ln>
              <a:gradFill>
                <a:gsLst>
                  <a:gs pos="1250">
                    <a:srgbClr val="FFFFFF"/>
                  </a:gs>
                  <a:gs pos="100000">
                    <a:srgbClr val="FFFFFF"/>
                  </a:gs>
                </a:gsLst>
                <a:lin ang="5400000" scaled="0"/>
              </a:gradFill>
              <a:effectLst/>
              <a:uLnTx/>
              <a:uFillTx/>
            </a:endParaRPr>
          </a:p>
        </p:txBody>
      </p:sp>
      <p:sp>
        <p:nvSpPr>
          <p:cNvPr id="22" name="Title 1">
            <a:extLst>
              <a:ext uri="{FF2B5EF4-FFF2-40B4-BE49-F238E27FC236}">
                <a16:creationId xmlns:a16="http://schemas.microsoft.com/office/drawing/2014/main" id="{6D49A419-98DE-4D23-A346-79E0EB958B02}"/>
              </a:ext>
            </a:extLst>
          </p:cNvPr>
          <p:cNvSpPr txBox="1">
            <a:spLocks/>
          </p:cNvSpPr>
          <p:nvPr/>
        </p:nvSpPr>
        <p:spPr>
          <a:xfrm>
            <a:off x="1118808" y="4093156"/>
            <a:ext cx="10349121" cy="2783495"/>
          </a:xfrm>
          <a:prstGeom prst="rect">
            <a:avLst/>
          </a:prstGeom>
        </p:spPr>
        <p:txBody>
          <a:bodyPr vert="horz" lIns="91356" tIns="45677" rIns="91356" bIns="45677" rtlCol="0" anchor="b">
            <a:normAutofit/>
          </a:bodyPr>
          <a:lstStyle>
            <a:lvl1pPr algn="l" defTabSz="914400" rtl="0" eaLnBrk="1" latinLnBrk="0" hangingPunct="1">
              <a:lnSpc>
                <a:spcPct val="90000"/>
              </a:lnSpc>
              <a:spcBef>
                <a:spcPct val="0"/>
              </a:spcBef>
              <a:buNone/>
              <a:defRPr lang="en-US" sz="6000" kern="1200">
                <a:solidFill>
                  <a:srgbClr val="00A99D"/>
                </a:solidFill>
                <a:latin typeface="Segoe UI Light" panose="020B0502040204020203" pitchFamily="34" charset="0"/>
                <a:ea typeface="+mj-ea"/>
                <a:cs typeface="Segoe UI Light" panose="020B0502040204020203" pitchFamily="34" charset="0"/>
              </a:defRPr>
            </a:lvl1pPr>
          </a:lstStyle>
          <a:p>
            <a:pPr marL="0" marR="0" lvl="0" indent="0" algn="l" defTabSz="913665" rtl="0" eaLnBrk="1" fontAlgn="auto" latinLnBrk="0" hangingPunct="1">
              <a:lnSpc>
                <a:spcPct val="90000"/>
              </a:lnSpc>
              <a:spcBef>
                <a:spcPct val="0"/>
              </a:spcBef>
              <a:spcAft>
                <a:spcPts val="0"/>
              </a:spcAft>
              <a:buClrTx/>
              <a:buSzTx/>
              <a:buFontTx/>
              <a:buNone/>
              <a:tabLst/>
              <a:defRPr/>
            </a:pPr>
            <a:endParaRPr kumimoji="0" lang="en-US" altLang="zh-CN" sz="2798" b="0" i="0" u="none" strike="noStrike" kern="1200" cap="none" spc="0" normalizeH="0" baseline="0" noProof="0">
              <a:ln>
                <a:noFill/>
              </a:ln>
              <a:solidFill>
                <a:srgbClr val="00A99D"/>
              </a:solidFill>
              <a:effectLst/>
              <a:uLnTx/>
              <a:uFillTx/>
              <a:latin typeface="Segoe UI Light" panose="020B0502040204020203" pitchFamily="34" charset="0"/>
              <a:ea typeface="+mj-ea"/>
              <a:cs typeface="Segoe UI Light" panose="020B0502040204020203" pitchFamily="34" charset="0"/>
            </a:endParaRPr>
          </a:p>
        </p:txBody>
      </p:sp>
      <p:sp>
        <p:nvSpPr>
          <p:cNvPr id="23" name="Title 3">
            <a:extLst>
              <a:ext uri="{FF2B5EF4-FFF2-40B4-BE49-F238E27FC236}">
                <a16:creationId xmlns:a16="http://schemas.microsoft.com/office/drawing/2014/main" id="{AB1EC4D9-B46E-45D6-BF6D-82241418AA14}"/>
              </a:ext>
            </a:extLst>
          </p:cNvPr>
          <p:cNvSpPr txBox="1">
            <a:spLocks/>
          </p:cNvSpPr>
          <p:nvPr/>
        </p:nvSpPr>
        <p:spPr>
          <a:xfrm>
            <a:off x="266700" y="289512"/>
            <a:ext cx="11658380" cy="899665"/>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gradFill>
                  <a:gsLst>
                    <a:gs pos="1250">
                      <a:srgbClr val="FFFFFF"/>
                    </a:gs>
                    <a:gs pos="100000">
                      <a:srgbClr val="FFFFFF"/>
                    </a:gs>
                  </a:gsLst>
                  <a:lin ang="5400000" scaled="0"/>
                </a:gra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GB" dirty="0">
                <a:latin typeface="Segoe UI Light"/>
              </a:rPr>
              <a:t>Speech</a:t>
            </a:r>
            <a:endParaRPr kumimoji="0" lang="en-GB" sz="48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Semibold" panose="020B0702040204020203" pitchFamily="34" charset="0"/>
            </a:endParaRPr>
          </a:p>
        </p:txBody>
      </p:sp>
      <p:sp>
        <p:nvSpPr>
          <p:cNvPr id="9" name="Freeform 10">
            <a:extLst>
              <a:ext uri="{FF2B5EF4-FFF2-40B4-BE49-F238E27FC236}">
                <a16:creationId xmlns:a16="http://schemas.microsoft.com/office/drawing/2014/main" id="{B9DCC304-1339-4DEF-A734-B236DB647957}"/>
              </a:ext>
            </a:extLst>
          </p:cNvPr>
          <p:cNvSpPr>
            <a:spLocks noEditPoints="1"/>
          </p:cNvSpPr>
          <p:nvPr/>
        </p:nvSpPr>
        <p:spPr bwMode="auto">
          <a:xfrm>
            <a:off x="11195125" y="434639"/>
            <a:ext cx="729955" cy="609410"/>
          </a:xfrm>
          <a:custGeom>
            <a:avLst/>
            <a:gdLst>
              <a:gd name="T0" fmla="*/ 663 w 2840"/>
              <a:gd name="T1" fmla="*/ 238 h 2371"/>
              <a:gd name="T2" fmla="*/ 852 w 2840"/>
              <a:gd name="T3" fmla="*/ 238 h 2371"/>
              <a:gd name="T4" fmla="*/ 852 w 2840"/>
              <a:gd name="T5" fmla="*/ 2134 h 2371"/>
              <a:gd name="T6" fmla="*/ 663 w 2840"/>
              <a:gd name="T7" fmla="*/ 2134 h 2371"/>
              <a:gd name="T8" fmla="*/ 663 w 2840"/>
              <a:gd name="T9" fmla="*/ 238 h 2371"/>
              <a:gd name="T10" fmla="*/ 1988 w 2840"/>
              <a:gd name="T11" fmla="*/ 0 h 2371"/>
              <a:gd name="T12" fmla="*/ 2177 w 2840"/>
              <a:gd name="T13" fmla="*/ 0 h 2371"/>
              <a:gd name="T14" fmla="*/ 2177 w 2840"/>
              <a:gd name="T15" fmla="*/ 2371 h 2371"/>
              <a:gd name="T16" fmla="*/ 1988 w 2840"/>
              <a:gd name="T17" fmla="*/ 2371 h 2371"/>
              <a:gd name="T18" fmla="*/ 1988 w 2840"/>
              <a:gd name="T19" fmla="*/ 0 h 2371"/>
              <a:gd name="T20" fmla="*/ 994 w 2840"/>
              <a:gd name="T21" fmla="*/ 521 h 2371"/>
              <a:gd name="T22" fmla="*/ 1183 w 2840"/>
              <a:gd name="T23" fmla="*/ 521 h 2371"/>
              <a:gd name="T24" fmla="*/ 1183 w 2840"/>
              <a:gd name="T25" fmla="*/ 1850 h 2371"/>
              <a:gd name="T26" fmla="*/ 994 w 2840"/>
              <a:gd name="T27" fmla="*/ 1850 h 2371"/>
              <a:gd name="T28" fmla="*/ 994 w 2840"/>
              <a:gd name="T29" fmla="*/ 521 h 2371"/>
              <a:gd name="T30" fmla="*/ 1657 w 2840"/>
              <a:gd name="T31" fmla="*/ 331 h 2371"/>
              <a:gd name="T32" fmla="*/ 1846 w 2840"/>
              <a:gd name="T33" fmla="*/ 331 h 2371"/>
              <a:gd name="T34" fmla="*/ 1846 w 2840"/>
              <a:gd name="T35" fmla="*/ 2040 h 2371"/>
              <a:gd name="T36" fmla="*/ 1657 w 2840"/>
              <a:gd name="T37" fmla="*/ 2040 h 2371"/>
              <a:gd name="T38" fmla="*/ 1657 w 2840"/>
              <a:gd name="T39" fmla="*/ 331 h 2371"/>
              <a:gd name="T40" fmla="*/ 2318 w 2840"/>
              <a:gd name="T41" fmla="*/ 521 h 2371"/>
              <a:gd name="T42" fmla="*/ 2507 w 2840"/>
              <a:gd name="T43" fmla="*/ 521 h 2371"/>
              <a:gd name="T44" fmla="*/ 2507 w 2840"/>
              <a:gd name="T45" fmla="*/ 1850 h 2371"/>
              <a:gd name="T46" fmla="*/ 2318 w 2840"/>
              <a:gd name="T47" fmla="*/ 1850 h 2371"/>
              <a:gd name="T48" fmla="*/ 2318 w 2840"/>
              <a:gd name="T49" fmla="*/ 521 h 2371"/>
              <a:gd name="T50" fmla="*/ 333 w 2840"/>
              <a:gd name="T51" fmla="*/ 711 h 2371"/>
              <a:gd name="T52" fmla="*/ 522 w 2840"/>
              <a:gd name="T53" fmla="*/ 711 h 2371"/>
              <a:gd name="T54" fmla="*/ 522 w 2840"/>
              <a:gd name="T55" fmla="*/ 1661 h 2371"/>
              <a:gd name="T56" fmla="*/ 333 w 2840"/>
              <a:gd name="T57" fmla="*/ 1661 h 2371"/>
              <a:gd name="T58" fmla="*/ 333 w 2840"/>
              <a:gd name="T59" fmla="*/ 711 h 2371"/>
              <a:gd name="T60" fmla="*/ 1324 w 2840"/>
              <a:gd name="T61" fmla="*/ 854 h 2371"/>
              <a:gd name="T62" fmla="*/ 1516 w 2840"/>
              <a:gd name="T63" fmla="*/ 854 h 2371"/>
              <a:gd name="T64" fmla="*/ 1516 w 2840"/>
              <a:gd name="T65" fmla="*/ 1517 h 2371"/>
              <a:gd name="T66" fmla="*/ 1324 w 2840"/>
              <a:gd name="T67" fmla="*/ 1517 h 2371"/>
              <a:gd name="T68" fmla="*/ 1324 w 2840"/>
              <a:gd name="T69" fmla="*/ 854 h 2371"/>
              <a:gd name="T70" fmla="*/ 2651 w 2840"/>
              <a:gd name="T71" fmla="*/ 900 h 2371"/>
              <a:gd name="T72" fmla="*/ 2840 w 2840"/>
              <a:gd name="T73" fmla="*/ 900 h 2371"/>
              <a:gd name="T74" fmla="*/ 2840 w 2840"/>
              <a:gd name="T75" fmla="*/ 1471 h 2371"/>
              <a:gd name="T76" fmla="*/ 2651 w 2840"/>
              <a:gd name="T77" fmla="*/ 1471 h 2371"/>
              <a:gd name="T78" fmla="*/ 2651 w 2840"/>
              <a:gd name="T79" fmla="*/ 900 h 2371"/>
              <a:gd name="T80" fmla="*/ 0 w 2840"/>
              <a:gd name="T81" fmla="*/ 1090 h 2371"/>
              <a:gd name="T82" fmla="*/ 189 w 2840"/>
              <a:gd name="T83" fmla="*/ 1090 h 2371"/>
              <a:gd name="T84" fmla="*/ 189 w 2840"/>
              <a:gd name="T85" fmla="*/ 1281 h 2371"/>
              <a:gd name="T86" fmla="*/ 0 w 2840"/>
              <a:gd name="T87" fmla="*/ 1281 h 2371"/>
              <a:gd name="T88" fmla="*/ 0 w 2840"/>
              <a:gd name="T89" fmla="*/ 1090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2371">
                <a:moveTo>
                  <a:pt x="663" y="238"/>
                </a:moveTo>
                <a:lnTo>
                  <a:pt x="852" y="238"/>
                </a:lnTo>
                <a:lnTo>
                  <a:pt x="852" y="2134"/>
                </a:lnTo>
                <a:lnTo>
                  <a:pt x="663" y="2134"/>
                </a:lnTo>
                <a:lnTo>
                  <a:pt x="663" y="238"/>
                </a:lnTo>
                <a:close/>
                <a:moveTo>
                  <a:pt x="1988" y="0"/>
                </a:moveTo>
                <a:lnTo>
                  <a:pt x="2177" y="0"/>
                </a:lnTo>
                <a:lnTo>
                  <a:pt x="2177" y="2371"/>
                </a:lnTo>
                <a:lnTo>
                  <a:pt x="1988" y="2371"/>
                </a:lnTo>
                <a:lnTo>
                  <a:pt x="1988" y="0"/>
                </a:lnTo>
                <a:close/>
                <a:moveTo>
                  <a:pt x="994" y="521"/>
                </a:moveTo>
                <a:lnTo>
                  <a:pt x="1183" y="521"/>
                </a:lnTo>
                <a:lnTo>
                  <a:pt x="1183" y="1850"/>
                </a:lnTo>
                <a:lnTo>
                  <a:pt x="994" y="1850"/>
                </a:lnTo>
                <a:lnTo>
                  <a:pt x="994" y="521"/>
                </a:lnTo>
                <a:close/>
                <a:moveTo>
                  <a:pt x="1657" y="331"/>
                </a:moveTo>
                <a:lnTo>
                  <a:pt x="1846" y="331"/>
                </a:lnTo>
                <a:lnTo>
                  <a:pt x="1846" y="2040"/>
                </a:lnTo>
                <a:lnTo>
                  <a:pt x="1657" y="2040"/>
                </a:lnTo>
                <a:lnTo>
                  <a:pt x="1657" y="331"/>
                </a:lnTo>
                <a:close/>
                <a:moveTo>
                  <a:pt x="2318" y="521"/>
                </a:moveTo>
                <a:lnTo>
                  <a:pt x="2507" y="521"/>
                </a:lnTo>
                <a:lnTo>
                  <a:pt x="2507" y="1850"/>
                </a:lnTo>
                <a:lnTo>
                  <a:pt x="2318" y="1850"/>
                </a:lnTo>
                <a:lnTo>
                  <a:pt x="2318" y="521"/>
                </a:lnTo>
                <a:close/>
                <a:moveTo>
                  <a:pt x="333" y="711"/>
                </a:moveTo>
                <a:lnTo>
                  <a:pt x="522" y="711"/>
                </a:lnTo>
                <a:lnTo>
                  <a:pt x="522" y="1661"/>
                </a:lnTo>
                <a:lnTo>
                  <a:pt x="333" y="1661"/>
                </a:lnTo>
                <a:lnTo>
                  <a:pt x="333" y="711"/>
                </a:lnTo>
                <a:close/>
                <a:moveTo>
                  <a:pt x="1324" y="854"/>
                </a:moveTo>
                <a:lnTo>
                  <a:pt x="1516" y="854"/>
                </a:lnTo>
                <a:lnTo>
                  <a:pt x="1516" y="1517"/>
                </a:lnTo>
                <a:lnTo>
                  <a:pt x="1324" y="1517"/>
                </a:lnTo>
                <a:lnTo>
                  <a:pt x="1324" y="854"/>
                </a:lnTo>
                <a:close/>
                <a:moveTo>
                  <a:pt x="2651" y="900"/>
                </a:moveTo>
                <a:lnTo>
                  <a:pt x="2840" y="900"/>
                </a:lnTo>
                <a:lnTo>
                  <a:pt x="2840" y="1471"/>
                </a:lnTo>
                <a:lnTo>
                  <a:pt x="2651" y="1471"/>
                </a:lnTo>
                <a:lnTo>
                  <a:pt x="2651" y="900"/>
                </a:lnTo>
                <a:close/>
                <a:moveTo>
                  <a:pt x="0" y="1090"/>
                </a:moveTo>
                <a:lnTo>
                  <a:pt x="189" y="1090"/>
                </a:lnTo>
                <a:lnTo>
                  <a:pt x="189" y="1281"/>
                </a:lnTo>
                <a:lnTo>
                  <a:pt x="0" y="1281"/>
                </a:lnTo>
                <a:lnTo>
                  <a:pt x="0" y="1090"/>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Tree>
    <p:extLst>
      <p:ext uri="{BB962C8B-B14F-4D97-AF65-F5344CB8AC3E}">
        <p14:creationId xmlns:p14="http://schemas.microsoft.com/office/powerpoint/2010/main" val="320273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E9AC-6E05-41AC-9CC5-CF90286B6D35}"/>
              </a:ext>
            </a:extLst>
          </p:cNvPr>
          <p:cNvSpPr>
            <a:spLocks noGrp="1"/>
          </p:cNvSpPr>
          <p:nvPr>
            <p:ph type="title"/>
          </p:nvPr>
        </p:nvSpPr>
        <p:spPr>
          <a:xfrm>
            <a:off x="381000" y="3789000"/>
            <a:ext cx="10755000" cy="2429903"/>
          </a:xfrm>
        </p:spPr>
        <p:txBody>
          <a:bodyPr>
            <a:normAutofit fontScale="90000"/>
          </a:bodyPr>
          <a:lstStyle/>
          <a:p>
            <a:r>
              <a:rPr lang="en-GB" b="1" dirty="0">
                <a:latin typeface="Segoe UI" panose="020B0502040204020203" pitchFamily="34" charset="0"/>
              </a:rPr>
              <a:t>Start Free</a:t>
            </a:r>
            <a:r>
              <a:rPr lang="en-GB" dirty="0">
                <a:latin typeface="Segoe UI" panose="020B0502040204020203" pitchFamily="34" charset="0"/>
              </a:rPr>
              <a:t>:</a:t>
            </a:r>
            <a:br>
              <a:rPr lang="en-GB" dirty="0">
                <a:latin typeface="Segoe UI" panose="020B0502040204020203" pitchFamily="34" charset="0"/>
              </a:rPr>
            </a:br>
            <a:r>
              <a:rPr lang="en-GB" dirty="0">
                <a:latin typeface="Segoe UI" panose="020B0502040204020203" pitchFamily="34" charset="0"/>
              </a:rPr>
              <a:t>https://azure.com/cognitive</a:t>
            </a:r>
            <a:br>
              <a:rPr lang="en-GB" dirty="0">
                <a:latin typeface="Segoe UI" panose="020B0502040204020203" pitchFamily="34" charset="0"/>
              </a:rPr>
            </a:br>
            <a:r>
              <a:rPr lang="en-GB" dirty="0">
                <a:latin typeface="Segoe UI" panose="020B0502040204020203" pitchFamily="34" charset="0"/>
              </a:rPr>
              <a:t>docs.microsoft.com</a:t>
            </a:r>
            <a:br>
              <a:rPr lang="en-GB" dirty="0">
                <a:latin typeface="Segoe UI" panose="020B0502040204020203" pitchFamily="34" charset="0"/>
              </a:rPr>
            </a:br>
            <a:r>
              <a:rPr lang="en-GB" dirty="0">
                <a:latin typeface="Segoe UI" panose="020B0502040204020203" pitchFamily="34" charset="0"/>
              </a:rPr>
              <a:t>docs.microsoft.com/learn</a:t>
            </a:r>
            <a:endParaRPr lang="en-US" b="1" dirty="0">
              <a:latin typeface="Segoe UI" panose="020B0502040204020203" pitchFamily="34" charset="0"/>
            </a:endParaRPr>
          </a:p>
        </p:txBody>
      </p:sp>
    </p:spTree>
    <p:extLst>
      <p:ext uri="{BB962C8B-B14F-4D97-AF65-F5344CB8AC3E}">
        <p14:creationId xmlns:p14="http://schemas.microsoft.com/office/powerpoint/2010/main" val="29330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5668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0C481B-ECE0-4330-8C83-3C258D1E4042}"/>
              </a:ext>
            </a:extLst>
          </p:cNvPr>
          <p:cNvSpPr/>
          <p:nvPr/>
        </p:nvSpPr>
        <p:spPr>
          <a:xfrm>
            <a:off x="0" y="3429000"/>
            <a:ext cx="12192000" cy="3429000"/>
          </a:xfrm>
          <a:prstGeom prst="rect">
            <a:avLst/>
          </a:pr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91E96FD-C915-4747-A08C-05FC3929BE1D}"/>
              </a:ext>
            </a:extLst>
          </p:cNvPr>
          <p:cNvSpPr>
            <a:spLocks noGrp="1"/>
          </p:cNvSpPr>
          <p:nvPr>
            <p:ph type="ctrTitle" hasCustomPrompt="1"/>
          </p:nvPr>
        </p:nvSpPr>
        <p:spPr>
          <a:xfrm>
            <a:off x="336000" y="4149000"/>
            <a:ext cx="11520000" cy="1305000"/>
          </a:xfrm>
        </p:spPr>
        <p:txBody>
          <a:bodyPr anchor="b">
            <a:normAutofit fontScale="90000"/>
          </a:bodyPr>
          <a:lstStyle>
            <a:lvl1pPr algn="l">
              <a:defRPr sz="4800">
                <a:solidFill>
                  <a:srgbClr val="F2F2F2"/>
                </a:solidFill>
              </a:defRPr>
            </a:lvl1pPr>
          </a:lstStyle>
          <a:p>
            <a:r>
              <a:rPr lang="es-ES" dirty="0"/>
              <a:t>Se lo que hiciste el verano pasado, y ayer, y esta mañana!</a:t>
            </a:r>
            <a:endParaRPr lang="en-US" dirty="0"/>
          </a:p>
        </p:txBody>
      </p:sp>
      <p:sp>
        <p:nvSpPr>
          <p:cNvPr id="6" name="Subtitle 2">
            <a:extLst>
              <a:ext uri="{FF2B5EF4-FFF2-40B4-BE49-F238E27FC236}">
                <a16:creationId xmlns:a16="http://schemas.microsoft.com/office/drawing/2014/main" id="{40570401-C05C-4C63-9B3B-989C4BDA3FE5}"/>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Javier </a:t>
            </a:r>
            <a:r>
              <a:rPr lang="es-ES" dirty="0" err="1"/>
              <a:t>Menendez</a:t>
            </a:r>
            <a:r>
              <a:rPr lang="es-ES" dirty="0"/>
              <a:t> </a:t>
            </a:r>
            <a:r>
              <a:rPr lang="es-ES" dirty="0" err="1"/>
              <a:t>Pallo</a:t>
            </a:r>
            <a:r>
              <a:rPr lang="es-ES" dirty="0"/>
              <a:t> &amp; Roberto Tejero</a:t>
            </a:r>
            <a:endParaRPr lang="en-US" dirty="0"/>
          </a:p>
        </p:txBody>
      </p:sp>
      <p:sp>
        <p:nvSpPr>
          <p:cNvPr id="7" name="Subtitle 2">
            <a:extLst>
              <a:ext uri="{FF2B5EF4-FFF2-40B4-BE49-F238E27FC236}">
                <a16:creationId xmlns:a16="http://schemas.microsoft.com/office/drawing/2014/main" id="{1913649F-2884-41A2-8724-A85BE6B7880D}"/>
              </a:ext>
            </a:extLst>
          </p:cNvPr>
          <p:cNvSpPr txBox="1">
            <a:spLocks/>
          </p:cNvSpPr>
          <p:nvPr/>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Next up…</a:t>
            </a:r>
          </a:p>
        </p:txBody>
      </p:sp>
    </p:spTree>
    <p:extLst>
      <p:ext uri="{BB962C8B-B14F-4D97-AF65-F5344CB8AC3E}">
        <p14:creationId xmlns:p14="http://schemas.microsoft.com/office/powerpoint/2010/main" val="349948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1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17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withEffect">
                  <p:stCondLst>
                    <p:cond delay="1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84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E9AC-6E05-41AC-9CC5-CF90286B6D35}"/>
              </a:ext>
            </a:extLst>
          </p:cNvPr>
          <p:cNvSpPr>
            <a:spLocks noGrp="1"/>
          </p:cNvSpPr>
          <p:nvPr>
            <p:ph type="title"/>
          </p:nvPr>
        </p:nvSpPr>
        <p:spPr>
          <a:xfrm>
            <a:off x="381000" y="5106517"/>
            <a:ext cx="9011281" cy="829939"/>
          </a:xfrm>
        </p:spPr>
        <p:txBody>
          <a:bodyPr>
            <a:normAutofit/>
          </a:bodyPr>
          <a:lstStyle/>
          <a:p>
            <a:r>
              <a:rPr lang="en-GB" dirty="0">
                <a:latin typeface="Segoe UI" panose="020B0502040204020203" pitchFamily="34" charset="0"/>
              </a:rPr>
              <a:t>Video:  Seeing AI</a:t>
            </a:r>
            <a:endParaRPr lang="en-US" b="1" dirty="0">
              <a:latin typeface="Segoe UI" panose="020B0502040204020203" pitchFamily="34" charset="0"/>
            </a:endParaRPr>
          </a:p>
        </p:txBody>
      </p:sp>
      <p:pic>
        <p:nvPicPr>
          <p:cNvPr id="3" name="Online Media 2" title="Seeing AI 2016 Prototype - A Microsoft research project">
            <a:hlinkClick r:id="" action="ppaction://media"/>
            <a:extLst>
              <a:ext uri="{FF2B5EF4-FFF2-40B4-BE49-F238E27FC236}">
                <a16:creationId xmlns:a16="http://schemas.microsoft.com/office/drawing/2014/main" id="{FFC32783-8717-44D0-87F0-0E218BBA3A4B}"/>
              </a:ext>
            </a:extLst>
          </p:cNvPr>
          <p:cNvPicPr>
            <a:picLocks noRot="1" noChangeAspect="1"/>
          </p:cNvPicPr>
          <p:nvPr>
            <a:videoFile r:link="rId1"/>
          </p:nvPr>
        </p:nvPicPr>
        <p:blipFill>
          <a:blip r:embed="rId4"/>
          <a:stretch>
            <a:fillRect/>
          </a:stretch>
        </p:blipFill>
        <p:spPr>
          <a:xfrm>
            <a:off x="459657" y="628452"/>
            <a:ext cx="7456478" cy="4194269"/>
          </a:xfrm>
          <a:prstGeom prst="rect">
            <a:avLst/>
          </a:prstGeom>
        </p:spPr>
      </p:pic>
    </p:spTree>
    <p:extLst>
      <p:ext uri="{BB962C8B-B14F-4D97-AF65-F5344CB8AC3E}">
        <p14:creationId xmlns:p14="http://schemas.microsoft.com/office/powerpoint/2010/main" val="32582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222D-AD52-40D5-B8D3-37E0024DC2D2}"/>
              </a:ext>
            </a:extLst>
          </p:cNvPr>
          <p:cNvSpPr>
            <a:spLocks noGrp="1"/>
          </p:cNvSpPr>
          <p:nvPr>
            <p:ph type="title"/>
          </p:nvPr>
        </p:nvSpPr>
        <p:spPr>
          <a:xfrm>
            <a:off x="381000" y="3810432"/>
            <a:ext cx="8598694" cy="1840274"/>
          </a:xfrm>
        </p:spPr>
        <p:txBody>
          <a:bodyPr>
            <a:normAutofit fontScale="90000"/>
          </a:bodyPr>
          <a:lstStyle/>
          <a:p>
            <a:r>
              <a:rPr lang="en-GB" dirty="0"/>
              <a:t>Taylor Swift used facial recognition software to detect stalkers at LA concert</a:t>
            </a:r>
          </a:p>
        </p:txBody>
      </p:sp>
      <p:pic>
        <p:nvPicPr>
          <p:cNvPr id="14338" name="Picture 2" descr="Image result for taylor swift">
            <a:extLst>
              <a:ext uri="{FF2B5EF4-FFF2-40B4-BE49-F238E27FC236}">
                <a16:creationId xmlns:a16="http://schemas.microsoft.com/office/drawing/2014/main" id="{75D94511-E582-434D-9C80-981114669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7168"/>
            <a:ext cx="59055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4AAF1CE-6397-4F54-8520-70BB47460579}"/>
              </a:ext>
            </a:extLst>
          </p:cNvPr>
          <p:cNvSpPr/>
          <p:nvPr/>
        </p:nvSpPr>
        <p:spPr bwMode="auto">
          <a:xfrm>
            <a:off x="-35193" y="3305068"/>
            <a:ext cx="4002867" cy="3552447"/>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448212" tIns="537855" rIns="179285" bIns="143428" numCol="1" spcCol="0" rtlCol="0" fromWordArt="0" anchor="t" anchorCtr="0" forceAA="0" compatLnSpc="1">
            <a:prstTxWarp prst="textNoShape">
              <a:avLst/>
            </a:prstTxWarp>
            <a:noAutofit/>
          </a:bodyPr>
          <a:lstStyle/>
          <a:p>
            <a:pPr marL="0" marR="0" lvl="0" indent="0" defTabSz="914314" eaLnBrk="1" fontAlgn="auto" latinLnBrk="0" hangingPunct="1">
              <a:lnSpc>
                <a:spcPct val="100000"/>
              </a:lnSpc>
              <a:spcBef>
                <a:spcPts val="576"/>
              </a:spcBef>
              <a:spcAft>
                <a:spcPts val="576"/>
              </a:spcAft>
              <a:buClrTx/>
              <a:buSzTx/>
              <a:buFontTx/>
              <a:buNone/>
              <a:tabLst/>
              <a:defRPr/>
            </a:pPr>
            <a:r>
              <a:rPr kumimoji="0" lang="en-US" sz="1961"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Roll your own with REST APIs</a:t>
            </a:r>
          </a:p>
          <a:p>
            <a:pPr marL="0" marR="0" lvl="0" indent="0" defTabSz="914314" eaLnBrk="1" fontAlgn="auto" latinLnBrk="0" hangingPunct="1">
              <a:lnSpc>
                <a:spcPct val="100000"/>
              </a:lnSpc>
              <a:spcBef>
                <a:spcPts val="576"/>
              </a:spcBef>
              <a:spcAft>
                <a:spcPts val="576"/>
              </a:spcAft>
              <a:buClrTx/>
              <a:buSzTx/>
              <a:buFontTx/>
              <a:buNone/>
              <a:tabLst/>
              <a:defRPr/>
            </a:pPr>
            <a:r>
              <a:rPr kumimoji="0" lang="en-US" sz="1961"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Simple to add: just a few </a:t>
            </a:r>
            <a:br>
              <a:rPr kumimoji="0" lang="en-US" sz="1961"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961"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lines of code required</a:t>
            </a:r>
          </a:p>
        </p:txBody>
      </p:sp>
      <p:sp>
        <p:nvSpPr>
          <p:cNvPr id="33" name="Rectangle 32">
            <a:extLst>
              <a:ext uri="{FF2B5EF4-FFF2-40B4-BE49-F238E27FC236}">
                <a16:creationId xmlns:a16="http://schemas.microsoft.com/office/drawing/2014/main" id="{180BAAB6-CCBC-4359-A8F0-35F392FA1D52}"/>
              </a:ext>
            </a:extLst>
          </p:cNvPr>
          <p:cNvSpPr/>
          <p:nvPr/>
        </p:nvSpPr>
        <p:spPr bwMode="auto">
          <a:xfrm>
            <a:off x="4094567" y="3305068"/>
            <a:ext cx="4002867" cy="3552447"/>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448212" tIns="537855" rIns="179285" bIns="143428" numCol="1" spcCol="0" rtlCol="0" fromWordArt="0" anchor="t" anchorCtr="0" forceAA="0" compatLnSpc="1">
            <a:prstTxWarp prst="textNoShape">
              <a:avLst/>
            </a:prstTxWarp>
            <a:noAutofit/>
          </a:bodyPr>
          <a:lstStyle/>
          <a:p>
            <a:pPr marL="0" marR="0" lvl="0" indent="0" defTabSz="914314" eaLnBrk="1" fontAlgn="auto" latinLnBrk="0" hangingPunct="1">
              <a:lnSpc>
                <a:spcPct val="90000"/>
              </a:lnSpc>
              <a:spcBef>
                <a:spcPts val="588"/>
              </a:spcBef>
              <a:spcAft>
                <a:spcPts val="0"/>
              </a:spcAft>
              <a:buClrTx/>
              <a:buSzTx/>
              <a:buFontTx/>
              <a:buNone/>
              <a:tabLst/>
              <a:defRPr/>
            </a:pP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Integrate into the language </a:t>
            </a:r>
            <a:b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and platform of your choice</a:t>
            </a:r>
          </a:p>
          <a:p>
            <a:pPr marL="0" marR="0" lvl="0" indent="0" defTabSz="914314" eaLnBrk="1" fontAlgn="auto" latinLnBrk="0" hangingPunct="1">
              <a:lnSpc>
                <a:spcPct val="90000"/>
              </a:lnSpc>
              <a:spcBef>
                <a:spcPts val="588"/>
              </a:spcBef>
              <a:spcAft>
                <a:spcPts val="0"/>
              </a:spcAft>
              <a:buClrTx/>
              <a:buSzTx/>
              <a:buFontTx/>
              <a:buNone/>
              <a:tabLst/>
              <a:defRPr/>
            </a:pP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Breadth of offerings helps you </a:t>
            </a:r>
            <a:b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find the right API for your app</a:t>
            </a:r>
          </a:p>
          <a:p>
            <a:pPr marL="0" marR="0" lvl="0" indent="0" defTabSz="914314" eaLnBrk="1" fontAlgn="auto" latinLnBrk="0" hangingPunct="1">
              <a:lnSpc>
                <a:spcPct val="90000"/>
              </a:lnSpc>
              <a:spcBef>
                <a:spcPts val="588"/>
              </a:spcBef>
              <a:spcAft>
                <a:spcPts val="0"/>
              </a:spcAft>
              <a:buClrTx/>
              <a:buSzTx/>
              <a:buFontTx/>
              <a:buNone/>
              <a:tabLst/>
              <a:defRPr/>
            </a:pP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Bring your own data for your </a:t>
            </a:r>
            <a:b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765" b="0" i="0" u="none" strike="noStrike" kern="0" cap="none" spc="0" normalizeH="0" baseline="0" noProof="0" dirty="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custom experience</a:t>
            </a:r>
          </a:p>
        </p:txBody>
      </p:sp>
      <p:sp>
        <p:nvSpPr>
          <p:cNvPr id="34" name="Rectangle 33">
            <a:extLst>
              <a:ext uri="{FF2B5EF4-FFF2-40B4-BE49-F238E27FC236}">
                <a16:creationId xmlns:a16="http://schemas.microsoft.com/office/drawing/2014/main" id="{4AE1B944-45EB-4968-8477-2566B245FB8D}"/>
              </a:ext>
            </a:extLst>
          </p:cNvPr>
          <p:cNvSpPr/>
          <p:nvPr/>
        </p:nvSpPr>
        <p:spPr bwMode="auto">
          <a:xfrm>
            <a:off x="8189134" y="3305068"/>
            <a:ext cx="4002867" cy="3552447"/>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448212" tIns="537855" rIns="179285" bIns="143428" numCol="1" spcCol="0" rtlCol="0" fromWordArt="0" anchor="t" anchorCtr="0" forceAA="0" compatLnSpc="1">
            <a:prstTxWarp prst="textNoShape">
              <a:avLst/>
            </a:prstTxWarp>
            <a:noAutofit/>
          </a:bodyPr>
          <a:lstStyle/>
          <a:p>
            <a:pPr marL="0" marR="0" lvl="0" indent="0" defTabSz="914314" eaLnBrk="1" fontAlgn="auto" latinLnBrk="0" hangingPunct="1">
              <a:lnSpc>
                <a:spcPct val="90000"/>
              </a:lnSpc>
              <a:spcBef>
                <a:spcPts val="588"/>
              </a:spcBef>
              <a:spcAft>
                <a:spcPts val="576"/>
              </a:spcAft>
              <a:buClrTx/>
              <a:buSzTx/>
              <a:buFontTx/>
              <a:buNone/>
              <a:tabLst/>
              <a:defRPr/>
            </a:pPr>
            <a: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Built by experts in their field </a:t>
            </a:r>
            <a:b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from Microsoft Research, Bing, </a:t>
            </a:r>
            <a:b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br>
            <a: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and Azure Machine Learning</a:t>
            </a:r>
          </a:p>
          <a:p>
            <a:pPr marL="0" marR="0" lvl="0" indent="0" defTabSz="914314" eaLnBrk="1" fontAlgn="auto" latinLnBrk="0" hangingPunct="1">
              <a:lnSpc>
                <a:spcPct val="90000"/>
              </a:lnSpc>
              <a:spcBef>
                <a:spcPts val="588"/>
              </a:spcBef>
              <a:spcAft>
                <a:spcPts val="576"/>
              </a:spcAft>
              <a:buClrTx/>
              <a:buSzTx/>
              <a:buFontTx/>
              <a:buNone/>
              <a:tabLst/>
              <a:defRPr/>
            </a:pPr>
            <a:r>
              <a:rPr kumimoji="0" lang="en-US" sz="1765" b="0" i="0" u="none" strike="noStrike" kern="0" cap="none" spc="0" normalizeH="0" baseline="0" noProof="0">
                <a:ln>
                  <a:noFill/>
                </a:ln>
                <a:gradFill>
                  <a:gsLst>
                    <a:gs pos="10909">
                      <a:srgbClr val="353535"/>
                    </a:gs>
                    <a:gs pos="38000">
                      <a:srgbClr val="353535"/>
                    </a:gs>
                  </a:gsLst>
                  <a:lin ang="10800000" scaled="0"/>
                </a:gradFill>
                <a:effectLst/>
                <a:uLnTx/>
                <a:uFillTx/>
                <a:latin typeface="Segoe UI"/>
                <a:ea typeface="+mn-ea"/>
                <a:cs typeface="Segoe UI" panose="020B0502040204020203" pitchFamily="34" charset="0"/>
              </a:rPr>
              <a:t>Quality documentation, sample code, and community support</a:t>
            </a:r>
          </a:p>
        </p:txBody>
      </p:sp>
      <p:pic>
        <p:nvPicPr>
          <p:cNvPr id="35" name="Picture 34">
            <a:extLst>
              <a:ext uri="{FF2B5EF4-FFF2-40B4-BE49-F238E27FC236}">
                <a16:creationId xmlns:a16="http://schemas.microsoft.com/office/drawing/2014/main" id="{0B67E3D2-BA45-4AB2-816D-103456CD7FC2}"/>
              </a:ext>
            </a:extLst>
          </p:cNvPr>
          <p:cNvPicPr>
            <a:picLocks noChangeAspect="1"/>
          </p:cNvPicPr>
          <p:nvPr/>
        </p:nvPicPr>
        <p:blipFill rotWithShape="1">
          <a:blip r:embed="rId3"/>
          <a:srcRect t="31789" b="27258"/>
          <a:stretch/>
        </p:blipFill>
        <p:spPr>
          <a:xfrm>
            <a:off x="1" y="-33322"/>
            <a:ext cx="12192000" cy="3353688"/>
          </a:xfrm>
          <a:prstGeom prst="rect">
            <a:avLst/>
          </a:prstGeom>
        </p:spPr>
      </p:pic>
      <p:sp>
        <p:nvSpPr>
          <p:cNvPr id="36" name="Rectangle 35">
            <a:extLst>
              <a:ext uri="{FF2B5EF4-FFF2-40B4-BE49-F238E27FC236}">
                <a16:creationId xmlns:a16="http://schemas.microsoft.com/office/drawing/2014/main" id="{786CAF16-DC5D-408A-9F64-9C5FF00247DB}"/>
              </a:ext>
            </a:extLst>
          </p:cNvPr>
          <p:cNvSpPr/>
          <p:nvPr/>
        </p:nvSpPr>
        <p:spPr bwMode="auto">
          <a:xfrm>
            <a:off x="1" y="-42189"/>
            <a:ext cx="8191775" cy="3364609"/>
          </a:xfrm>
          <a:prstGeom prst="rect">
            <a:avLst/>
          </a:prstGeom>
          <a:gradFill>
            <a:gsLst>
              <a:gs pos="0">
                <a:srgbClr val="3F3F3F">
                  <a:alpha val="0"/>
                </a:srgbClr>
              </a:gs>
              <a:gs pos="100000">
                <a:srgbClr val="3F3F3F"/>
              </a:gs>
            </a:gsLst>
            <a:lin ang="10800000" scaled="0"/>
          </a:gra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 name="TextBox 36">
            <a:extLst>
              <a:ext uri="{FF2B5EF4-FFF2-40B4-BE49-F238E27FC236}">
                <a16:creationId xmlns:a16="http://schemas.microsoft.com/office/drawing/2014/main" id="{6FA55ECF-9100-42E6-9698-5733BB39D7F6}"/>
              </a:ext>
            </a:extLst>
          </p:cNvPr>
          <p:cNvSpPr txBox="1"/>
          <p:nvPr/>
        </p:nvSpPr>
        <p:spPr>
          <a:xfrm>
            <a:off x="0" y="2932097"/>
            <a:ext cx="3998202" cy="651728"/>
          </a:xfrm>
          <a:prstGeom prst="rect">
            <a:avLst/>
          </a:prstGeom>
          <a:solidFill>
            <a:srgbClr val="0078D7"/>
          </a:solidFill>
        </p:spPr>
        <p:txBody>
          <a:bodyPr wrap="none" lIns="179285" tIns="143428" rIns="179285" bIns="143428" rtlCol="0" anchor="ctr">
            <a:noAutofit/>
          </a:bodyPr>
          <a:lstStyle/>
          <a:p>
            <a:pPr marL="0" marR="0" lvl="0" indent="0" algn="ctr" defTabSz="896215"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gradFill>
                  <a:gsLst>
                    <a:gs pos="64545">
                      <a:srgbClr val="FFFFFF"/>
                    </a:gs>
                    <a:gs pos="54000">
                      <a:srgbClr val="FFFFFF"/>
                    </a:gs>
                  </a:gsLst>
                  <a:lin ang="10800000" scaled="0"/>
                </a:gradFill>
                <a:effectLst/>
                <a:uLnTx/>
                <a:uFillTx/>
                <a:cs typeface="Segoe UI" panose="020B0502040204020203" pitchFamily="34" charset="0"/>
              </a:rPr>
              <a:t>Easy</a:t>
            </a:r>
          </a:p>
        </p:txBody>
      </p:sp>
      <p:sp>
        <p:nvSpPr>
          <p:cNvPr id="38" name="TextBox 37">
            <a:extLst>
              <a:ext uri="{FF2B5EF4-FFF2-40B4-BE49-F238E27FC236}">
                <a16:creationId xmlns:a16="http://schemas.microsoft.com/office/drawing/2014/main" id="{146D877C-B7BB-4C31-A7D7-98F450F60577}"/>
              </a:ext>
            </a:extLst>
          </p:cNvPr>
          <p:cNvSpPr txBox="1"/>
          <p:nvPr/>
        </p:nvSpPr>
        <p:spPr>
          <a:xfrm>
            <a:off x="4089901" y="2932097"/>
            <a:ext cx="4007533" cy="651728"/>
          </a:xfrm>
          <a:prstGeom prst="rect">
            <a:avLst/>
          </a:prstGeom>
          <a:solidFill>
            <a:srgbClr val="002050"/>
          </a:solidFill>
        </p:spPr>
        <p:txBody>
          <a:bodyPr wrap="none" lIns="179285" tIns="143428" rIns="179285" bIns="143428" rtlCol="0" anchor="ctr">
            <a:noAutofit/>
          </a:bodyPr>
          <a:lstStyle/>
          <a:p>
            <a:pPr marL="0" marR="0" lvl="0" indent="0" algn="ctr" defTabSz="896215"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gradFill>
                  <a:gsLst>
                    <a:gs pos="71818">
                      <a:srgbClr val="FFFFFF"/>
                    </a:gs>
                    <a:gs pos="59000">
                      <a:srgbClr val="FFFFFF"/>
                    </a:gs>
                  </a:gsLst>
                  <a:lin ang="10800000" scaled="0"/>
                </a:gradFill>
                <a:effectLst/>
                <a:uLnTx/>
                <a:uFillTx/>
                <a:cs typeface="Segoe UI" panose="020B0502040204020203" pitchFamily="34" charset="0"/>
              </a:rPr>
              <a:t>Flexible</a:t>
            </a:r>
          </a:p>
        </p:txBody>
      </p:sp>
      <p:sp>
        <p:nvSpPr>
          <p:cNvPr id="39" name="TextBox 38">
            <a:extLst>
              <a:ext uri="{FF2B5EF4-FFF2-40B4-BE49-F238E27FC236}">
                <a16:creationId xmlns:a16="http://schemas.microsoft.com/office/drawing/2014/main" id="{286042BE-E973-481A-BBB5-4BD0A6A6BE54}"/>
              </a:ext>
            </a:extLst>
          </p:cNvPr>
          <p:cNvSpPr txBox="1"/>
          <p:nvPr/>
        </p:nvSpPr>
        <p:spPr>
          <a:xfrm>
            <a:off x="8184468" y="2932097"/>
            <a:ext cx="4007533" cy="651728"/>
          </a:xfrm>
          <a:prstGeom prst="rect">
            <a:avLst/>
          </a:prstGeom>
          <a:solidFill>
            <a:srgbClr val="3F3F3F"/>
          </a:solidFill>
        </p:spPr>
        <p:txBody>
          <a:bodyPr wrap="none" lIns="179285" tIns="143428" rIns="179285" bIns="143428" rtlCol="0" anchor="ctr">
            <a:noAutofit/>
          </a:bodyPr>
          <a:lstStyle/>
          <a:p>
            <a:pPr marL="0" marR="0" lvl="0" indent="0" algn="ctr" defTabSz="896215"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gradFill>
                  <a:gsLst>
                    <a:gs pos="3636">
                      <a:srgbClr val="FFFFFF"/>
                    </a:gs>
                    <a:gs pos="20000">
                      <a:srgbClr val="FFFFFF"/>
                    </a:gs>
                  </a:gsLst>
                  <a:lin ang="10800000" scaled="0"/>
                </a:gradFill>
                <a:effectLst/>
                <a:uLnTx/>
                <a:uFillTx/>
                <a:cs typeface="Segoe UI" panose="020B0502040204020203" pitchFamily="34" charset="0"/>
              </a:rPr>
              <a:t>Tested</a:t>
            </a:r>
          </a:p>
        </p:txBody>
      </p:sp>
      <p:sp>
        <p:nvSpPr>
          <p:cNvPr id="40" name="Title 1">
            <a:extLst>
              <a:ext uri="{FF2B5EF4-FFF2-40B4-BE49-F238E27FC236}">
                <a16:creationId xmlns:a16="http://schemas.microsoft.com/office/drawing/2014/main" id="{28ECBB84-8F08-413B-92F0-171BAE104CF0}"/>
              </a:ext>
            </a:extLst>
          </p:cNvPr>
          <p:cNvSpPr txBox="1">
            <a:spLocks/>
          </p:cNvSpPr>
          <p:nvPr/>
        </p:nvSpPr>
        <p:spPr>
          <a:xfrm>
            <a:off x="269240" y="28951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solidFill>
                  <a:srgbClr val="3F3F3F"/>
                </a:soli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5882" b="0" i="0" u="none" strike="noStrike" kern="1200" cap="none" spc="-100" normalizeH="0" baseline="0" noProof="0" dirty="0">
                <a:ln w="3175">
                  <a:noFill/>
                </a:ln>
                <a:gradFill>
                  <a:gsLst>
                    <a:gs pos="1250">
                      <a:sysClr val="window" lastClr="FFFFFF"/>
                    </a:gs>
                    <a:gs pos="100000">
                      <a:sysClr val="window" lastClr="FFFFFF"/>
                    </a:gs>
                  </a:gsLst>
                  <a:lin ang="5400000" scaled="0"/>
                </a:gradFill>
                <a:effectLst/>
                <a:uLnTx/>
                <a:uFillTx/>
                <a:latin typeface="Segoe UI Light"/>
                <a:ea typeface="+mn-ea"/>
                <a:cs typeface="Segoe UI Semibold" panose="020B0702040204020203" pitchFamily="34" charset="0"/>
              </a:rPr>
              <a:t>Why Microsoft </a:t>
            </a:r>
            <a:br>
              <a:rPr kumimoji="0" lang="en-GB" sz="5882" b="0" i="0" u="none" strike="noStrike" kern="1200" cap="none" spc="-100" normalizeH="0" baseline="0" noProof="0" dirty="0">
                <a:ln w="3175">
                  <a:noFill/>
                </a:ln>
                <a:gradFill>
                  <a:gsLst>
                    <a:gs pos="1250">
                      <a:sysClr val="window" lastClr="FFFFFF"/>
                    </a:gs>
                    <a:gs pos="100000">
                      <a:sysClr val="window" lastClr="FFFFFF"/>
                    </a:gs>
                  </a:gsLst>
                  <a:lin ang="5400000" scaled="0"/>
                </a:gradFill>
                <a:effectLst/>
                <a:uLnTx/>
                <a:uFillTx/>
                <a:latin typeface="Segoe UI Light"/>
                <a:ea typeface="+mn-ea"/>
                <a:cs typeface="Segoe UI Semibold" panose="020B0702040204020203" pitchFamily="34" charset="0"/>
              </a:rPr>
            </a:br>
            <a:r>
              <a:rPr kumimoji="0" lang="en-GB" sz="5882" b="0" i="0" u="none" strike="noStrike" kern="1200" cap="none" spc="-100" normalizeH="0" baseline="0" noProof="0" dirty="0">
                <a:ln w="3175">
                  <a:noFill/>
                </a:ln>
                <a:gradFill>
                  <a:gsLst>
                    <a:gs pos="1250">
                      <a:sysClr val="window" lastClr="FFFFFF"/>
                    </a:gs>
                    <a:gs pos="100000">
                      <a:sysClr val="window" lastClr="FFFFFF"/>
                    </a:gs>
                  </a:gsLst>
                  <a:lin ang="5400000" scaled="0"/>
                </a:gradFill>
                <a:effectLst/>
                <a:uLnTx/>
                <a:uFillTx/>
                <a:latin typeface="Segoe UI Light"/>
                <a:ea typeface="+mn-ea"/>
                <a:cs typeface="Segoe UI Semibold" panose="020B0702040204020203" pitchFamily="34" charset="0"/>
              </a:rPr>
              <a:t>Cognitive Services?</a:t>
            </a:r>
          </a:p>
        </p:txBody>
      </p:sp>
      <p:grpSp>
        <p:nvGrpSpPr>
          <p:cNvPr id="41" name="Group 40">
            <a:extLst>
              <a:ext uri="{FF2B5EF4-FFF2-40B4-BE49-F238E27FC236}">
                <a16:creationId xmlns:a16="http://schemas.microsoft.com/office/drawing/2014/main" id="{1EBE8A02-80B6-4FBE-8C32-51E4C5554AC7}"/>
              </a:ext>
            </a:extLst>
          </p:cNvPr>
          <p:cNvGrpSpPr/>
          <p:nvPr/>
        </p:nvGrpSpPr>
        <p:grpSpPr>
          <a:xfrm>
            <a:off x="329844" y="5210957"/>
            <a:ext cx="1838620" cy="1239175"/>
            <a:chOff x="336997" y="5563271"/>
            <a:chExt cx="1507043" cy="1015702"/>
          </a:xfrm>
        </p:grpSpPr>
        <p:grpSp>
          <p:nvGrpSpPr>
            <p:cNvPr id="42" name="Group 41">
              <a:extLst>
                <a:ext uri="{FF2B5EF4-FFF2-40B4-BE49-F238E27FC236}">
                  <a16:creationId xmlns:a16="http://schemas.microsoft.com/office/drawing/2014/main" id="{0C785045-A823-44BF-8509-1C2F542F504B}"/>
                </a:ext>
              </a:extLst>
            </p:cNvPr>
            <p:cNvGrpSpPr/>
            <p:nvPr/>
          </p:nvGrpSpPr>
          <p:grpSpPr>
            <a:xfrm>
              <a:off x="336997" y="5563271"/>
              <a:ext cx="830874" cy="828675"/>
              <a:chOff x="481383" y="5517269"/>
              <a:chExt cx="830874" cy="828675"/>
            </a:xfrm>
          </p:grpSpPr>
          <p:pic>
            <p:nvPicPr>
              <p:cNvPr id="46" name="Picture 45">
                <a:extLst>
                  <a:ext uri="{FF2B5EF4-FFF2-40B4-BE49-F238E27FC236}">
                    <a16:creationId xmlns:a16="http://schemas.microsoft.com/office/drawing/2014/main" id="{828EF4C9-3AFA-4637-98E5-8CFF9059D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82" y="5517269"/>
                <a:ext cx="828675" cy="828675"/>
              </a:xfrm>
              <a:prstGeom prst="rect">
                <a:avLst/>
              </a:prstGeom>
            </p:spPr>
          </p:pic>
          <p:sp>
            <p:nvSpPr>
              <p:cNvPr id="47" name="TextBox 46">
                <a:extLst>
                  <a:ext uri="{FF2B5EF4-FFF2-40B4-BE49-F238E27FC236}">
                    <a16:creationId xmlns:a16="http://schemas.microsoft.com/office/drawing/2014/main" id="{99EB4631-BEF1-4BC8-B4AA-CEBDC4E4FA61}"/>
                  </a:ext>
                </a:extLst>
              </p:cNvPr>
              <p:cNvSpPr txBox="1"/>
              <p:nvPr/>
            </p:nvSpPr>
            <p:spPr>
              <a:xfrm>
                <a:off x="481383" y="5677515"/>
                <a:ext cx="812663" cy="549003"/>
              </a:xfrm>
              <a:prstGeom prst="rect">
                <a:avLst/>
              </a:prstGeom>
              <a:noFill/>
            </p:spPr>
            <p:txBody>
              <a:bodyPr wrap="square" lIns="179259" tIns="143408" rIns="179259" bIns="143408" rtlCol="0" anchor="ctr">
                <a:spAutoFit/>
              </a:bodyPr>
              <a:lstStyle/>
              <a:p>
                <a:pPr algn="ctr" defTabSz="896215">
                  <a:lnSpc>
                    <a:spcPct val="90000"/>
                  </a:lnSpc>
                  <a:spcAft>
                    <a:spcPts val="588"/>
                  </a:spcAft>
                  <a:defRPr/>
                </a:pPr>
                <a:r>
                  <a:rPr lang="en-US" sz="1372" b="1">
                    <a:gradFill>
                      <a:gsLst>
                        <a:gs pos="82727">
                          <a:srgbClr val="FFFFFF"/>
                        </a:gs>
                        <a:gs pos="76000">
                          <a:srgbClr val="FFFFFF"/>
                        </a:gs>
                      </a:gsLst>
                      <a:lin ang="10800000" scaled="0"/>
                    </a:gradFill>
                    <a:cs typeface="Segoe UI" panose="020B0502040204020203" pitchFamily="34" charset="0"/>
                  </a:rPr>
                  <a:t>GET A</a:t>
                </a:r>
                <a:br>
                  <a:rPr lang="en-US" sz="1372" b="1">
                    <a:gradFill>
                      <a:gsLst>
                        <a:gs pos="82727">
                          <a:srgbClr val="FFFFFF"/>
                        </a:gs>
                        <a:gs pos="76000">
                          <a:srgbClr val="FFFFFF"/>
                        </a:gs>
                      </a:gsLst>
                      <a:lin ang="10800000" scaled="0"/>
                    </a:gradFill>
                    <a:cs typeface="Segoe UI" panose="020B0502040204020203" pitchFamily="34" charset="0"/>
                  </a:rPr>
                </a:br>
                <a:r>
                  <a:rPr lang="en-US" sz="1372" b="1">
                    <a:gradFill>
                      <a:gsLst>
                        <a:gs pos="82727">
                          <a:srgbClr val="FFFFFF"/>
                        </a:gs>
                        <a:gs pos="76000">
                          <a:srgbClr val="FFFFFF"/>
                        </a:gs>
                      </a:gsLst>
                      <a:lin ang="10800000" scaled="0"/>
                    </a:gradFill>
                    <a:cs typeface="Segoe UI" panose="020B0502040204020203" pitchFamily="34" charset="0"/>
                  </a:rPr>
                  <a:t> KEY</a:t>
                </a:r>
              </a:p>
            </p:txBody>
          </p:sp>
        </p:grpSp>
        <p:grpSp>
          <p:nvGrpSpPr>
            <p:cNvPr id="43" name="Group 42">
              <a:extLst>
                <a:ext uri="{FF2B5EF4-FFF2-40B4-BE49-F238E27FC236}">
                  <a16:creationId xmlns:a16="http://schemas.microsoft.com/office/drawing/2014/main" id="{7CE0F734-6327-4BC5-BD29-87B1F899865F}"/>
                </a:ext>
              </a:extLst>
            </p:cNvPr>
            <p:cNvGrpSpPr/>
            <p:nvPr/>
          </p:nvGrpSpPr>
          <p:grpSpPr>
            <a:xfrm>
              <a:off x="972360" y="5750298"/>
              <a:ext cx="871680" cy="828675"/>
              <a:chOff x="1170480" y="5712198"/>
              <a:chExt cx="871680" cy="828675"/>
            </a:xfrm>
          </p:grpSpPr>
          <p:pic>
            <p:nvPicPr>
              <p:cNvPr id="44" name="Picture 43">
                <a:extLst>
                  <a:ext uri="{FF2B5EF4-FFF2-40B4-BE49-F238E27FC236}">
                    <a16:creationId xmlns:a16="http://schemas.microsoft.com/office/drawing/2014/main" id="{A143ADF8-3F47-40B0-A414-A768F96C6A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601" y="5712198"/>
                <a:ext cx="828675" cy="828675"/>
              </a:xfrm>
              <a:prstGeom prst="rect">
                <a:avLst/>
              </a:prstGeom>
            </p:spPr>
          </p:pic>
          <p:sp>
            <p:nvSpPr>
              <p:cNvPr id="45" name="TextBox 44">
                <a:extLst>
                  <a:ext uri="{FF2B5EF4-FFF2-40B4-BE49-F238E27FC236}">
                    <a16:creationId xmlns:a16="http://schemas.microsoft.com/office/drawing/2014/main" id="{1192ABEA-71C4-470F-A97F-ED3116B55F6C}"/>
                  </a:ext>
                </a:extLst>
              </p:cNvPr>
              <p:cNvSpPr txBox="1"/>
              <p:nvPr/>
            </p:nvSpPr>
            <p:spPr>
              <a:xfrm>
                <a:off x="1170480" y="5930235"/>
                <a:ext cx="871680" cy="393195"/>
              </a:xfrm>
              <a:prstGeom prst="rect">
                <a:avLst/>
              </a:prstGeom>
              <a:noFill/>
            </p:spPr>
            <p:txBody>
              <a:bodyPr wrap="square" lIns="179259" tIns="143408" rIns="179259" bIns="143408" rtlCol="0" anchor="ctr">
                <a:spAutoFit/>
              </a:bodyPr>
              <a:lstStyle/>
              <a:p>
                <a:pPr algn="ctr" defTabSz="896215">
                  <a:lnSpc>
                    <a:spcPct val="90000"/>
                  </a:lnSpc>
                  <a:spcAft>
                    <a:spcPts val="588"/>
                  </a:spcAft>
                  <a:defRPr/>
                </a:pPr>
                <a:r>
                  <a:rPr lang="en-US" sz="1372" b="1">
                    <a:gradFill>
                      <a:gsLst>
                        <a:gs pos="82727">
                          <a:srgbClr val="FFFFFF"/>
                        </a:gs>
                        <a:gs pos="76000">
                          <a:srgbClr val="FFFFFF"/>
                        </a:gs>
                      </a:gsLst>
                      <a:lin ang="10800000" scaled="0"/>
                    </a:gradFill>
                    <a:cs typeface="Segoe UI" panose="020B0502040204020203" pitchFamily="34" charset="0"/>
                  </a:rPr>
                  <a:t>BUILD</a:t>
                </a:r>
              </a:p>
            </p:txBody>
          </p:sp>
        </p:grpSp>
      </p:grpSp>
      <p:sp>
        <p:nvSpPr>
          <p:cNvPr id="48" name="Freeform 11">
            <a:extLst>
              <a:ext uri="{FF2B5EF4-FFF2-40B4-BE49-F238E27FC236}">
                <a16:creationId xmlns:a16="http://schemas.microsoft.com/office/drawing/2014/main" id="{141996CF-57AB-45BB-803B-5DB4FE644DF4}"/>
              </a:ext>
            </a:extLst>
          </p:cNvPr>
          <p:cNvSpPr>
            <a:spLocks noEditPoints="1"/>
          </p:cNvSpPr>
          <p:nvPr/>
        </p:nvSpPr>
        <p:spPr bwMode="black">
          <a:xfrm>
            <a:off x="5142627" y="5815072"/>
            <a:ext cx="393974" cy="48505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92D050"/>
          </a:solidFill>
          <a:ln>
            <a:noFill/>
          </a:ln>
        </p:spPr>
        <p:txBody>
          <a:bodyPr vert="horz" wrap="square" lIns="89630" tIns="44814" rIns="89630" bIns="44814" numCol="1" anchor="t" anchorCtr="0" compatLnSpc="1">
            <a:prstTxWarp prst="textNoShape">
              <a:avLst/>
            </a:prstTxWarp>
          </a:bodyPr>
          <a:lstStyle/>
          <a:p>
            <a:pPr defTabSz="896215">
              <a:defRPr/>
            </a:pPr>
            <a:endParaRPr lang="en-US">
              <a:solidFill>
                <a:srgbClr val="505050"/>
              </a:solidFill>
              <a:latin typeface="Segoe UI Semilight"/>
            </a:endParaRPr>
          </a:p>
        </p:txBody>
      </p:sp>
      <p:sp>
        <p:nvSpPr>
          <p:cNvPr id="49" name="Freeform 47">
            <a:extLst>
              <a:ext uri="{FF2B5EF4-FFF2-40B4-BE49-F238E27FC236}">
                <a16:creationId xmlns:a16="http://schemas.microsoft.com/office/drawing/2014/main" id="{EDC3DCD3-4F66-4F92-AEED-78058B143F58}"/>
              </a:ext>
            </a:extLst>
          </p:cNvPr>
          <p:cNvSpPr>
            <a:spLocks noChangeAspect="1" noEditPoints="1"/>
          </p:cNvSpPr>
          <p:nvPr/>
        </p:nvSpPr>
        <p:spPr bwMode="black">
          <a:xfrm>
            <a:off x="4320816" y="5873675"/>
            <a:ext cx="369347" cy="36784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a:extLst/>
        </p:spPr>
        <p:txBody>
          <a:bodyPr vert="horz" wrap="square" lIns="89630" tIns="44814" rIns="89630" bIns="44814" numCol="1" anchor="t" anchorCtr="0" compatLnSpc="1">
            <a:prstTxWarp prst="textNoShape">
              <a:avLst/>
            </a:prstTxWarp>
          </a:bodyPr>
          <a:lstStyle/>
          <a:p>
            <a:pPr defTabSz="896215">
              <a:defRPr/>
            </a:pPr>
            <a:endParaRPr lang="en-US">
              <a:solidFill>
                <a:srgbClr val="505050"/>
              </a:solidFill>
              <a:latin typeface="Segoe UI Semilight"/>
            </a:endParaRPr>
          </a:p>
        </p:txBody>
      </p:sp>
      <p:pic>
        <p:nvPicPr>
          <p:cNvPr id="50" name="Picture 2" descr="http://iran-python.ir/images/python_logo.png">
            <a:extLst>
              <a:ext uri="{FF2B5EF4-FFF2-40B4-BE49-F238E27FC236}">
                <a16:creationId xmlns:a16="http://schemas.microsoft.com/office/drawing/2014/main" id="{A69B60AB-A085-4B92-B716-A8308D2BF25D}"/>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674975" y="6212018"/>
            <a:ext cx="986844" cy="28637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mean.io/system/assets/img/logos/nodejs.png">
            <a:extLst>
              <a:ext uri="{FF2B5EF4-FFF2-40B4-BE49-F238E27FC236}">
                <a16:creationId xmlns:a16="http://schemas.microsoft.com/office/drawing/2014/main" id="{1DF65834-30E9-4317-B879-1A02BB4C5429}"/>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724933" y="5734630"/>
            <a:ext cx="969698" cy="26060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F3BE239E-78F3-4977-9531-3BB853560D7D}"/>
              </a:ext>
            </a:extLst>
          </p:cNvPr>
          <p:cNvPicPr>
            <a:picLocks noChangeAspect="1"/>
          </p:cNvPicPr>
          <p:nvPr/>
        </p:nvPicPr>
        <p:blipFill>
          <a:blip r:embed="rId8" cstate="print">
            <a:duotone>
              <a:srgbClr val="00B294">
                <a:shade val="45000"/>
                <a:satMod val="135000"/>
              </a:srgbClr>
              <a:prstClr val="white"/>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tretch>
            <a:fillRect/>
          </a:stretch>
        </p:blipFill>
        <p:spPr>
          <a:xfrm>
            <a:off x="8350115" y="5585363"/>
            <a:ext cx="904484" cy="370839"/>
          </a:xfrm>
          <a:prstGeom prst="rect">
            <a:avLst/>
          </a:prstGeom>
          <a:noFill/>
        </p:spPr>
      </p:pic>
      <p:pic>
        <p:nvPicPr>
          <p:cNvPr id="53" name="Picture 8" descr="http://social.technet.microsoft.com/wiki/resized-image.ashx/__size/550x0/__key/communityserver-wikis-components-files/00-00-00-00-05/7206.Msdn_5F00_logo.png">
            <a:extLst>
              <a:ext uri="{FF2B5EF4-FFF2-40B4-BE49-F238E27FC236}">
                <a16:creationId xmlns:a16="http://schemas.microsoft.com/office/drawing/2014/main" id="{8BB600CF-C5A6-4EA1-9FBF-C30EA4F7E927}"/>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8350114" y="6072289"/>
            <a:ext cx="1086866" cy="33198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https://upload.wikimedia.org/wikipedia/en/d/d3/UserVoice_logo.png">
            <a:extLst>
              <a:ext uri="{FF2B5EF4-FFF2-40B4-BE49-F238E27FC236}">
                <a16:creationId xmlns:a16="http://schemas.microsoft.com/office/drawing/2014/main" id="{872762FD-9DE5-4A32-8A32-B89AC5F36C7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06549" y="6111307"/>
            <a:ext cx="1656731" cy="41047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http://i.imgur.com/pszAeGh.png">
            <a:extLst>
              <a:ext uri="{FF2B5EF4-FFF2-40B4-BE49-F238E27FC236}">
                <a16:creationId xmlns:a16="http://schemas.microsoft.com/office/drawing/2014/main" id="{7377FA39-BC42-45DE-B270-B290ED8C402B}"/>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706549" y="5490977"/>
            <a:ext cx="1635461" cy="41046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46A69875-C8A2-45E5-8746-D90E6120703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3053" y="5825144"/>
            <a:ext cx="365471" cy="442995"/>
          </a:xfrm>
          <a:prstGeom prst="rect">
            <a:avLst/>
          </a:prstGeom>
        </p:spPr>
      </p:pic>
    </p:spTree>
    <p:extLst>
      <p:ext uri="{BB962C8B-B14F-4D97-AF65-F5344CB8AC3E}">
        <p14:creationId xmlns:p14="http://schemas.microsoft.com/office/powerpoint/2010/main" val="2339405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338B1021-F606-48E3-876F-CEFEF615748C}"/>
              </a:ext>
            </a:extLst>
          </p:cNvPr>
          <p:cNvSpPr/>
          <p:nvPr/>
        </p:nvSpPr>
        <p:spPr bwMode="auto">
          <a:xfrm>
            <a:off x="864" y="1189497"/>
            <a:ext cx="9528649" cy="5112555"/>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FEE89614-2891-4C32-8B4C-2904D87D3766}"/>
              </a:ext>
            </a:extLst>
          </p:cNvPr>
          <p:cNvSpPr/>
          <p:nvPr/>
        </p:nvSpPr>
        <p:spPr bwMode="auto">
          <a:xfrm>
            <a:off x="866" y="1189497"/>
            <a:ext cx="7277477" cy="5112555"/>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6B73661C-1EC4-4498-B507-1849FB075AF3}"/>
              </a:ext>
            </a:extLst>
          </p:cNvPr>
          <p:cNvSpPr/>
          <p:nvPr/>
        </p:nvSpPr>
        <p:spPr bwMode="auto">
          <a:xfrm>
            <a:off x="865" y="1189497"/>
            <a:ext cx="5007706" cy="5112555"/>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graphicFrame>
        <p:nvGraphicFramePr>
          <p:cNvPr id="119" name="Object 118">
            <a:extLst>
              <a:ext uri="{FF2B5EF4-FFF2-40B4-BE49-F238E27FC236}">
                <a16:creationId xmlns:a16="http://schemas.microsoft.com/office/drawing/2014/main" id="{AF92B4D6-983A-4EDF-9CAA-1BB4AB9089EF}"/>
              </a:ext>
            </a:extLst>
          </p:cNvPr>
          <p:cNvGraphicFramePr>
            <a:graphicFrameLocks noChangeAspect="1"/>
          </p:cNvGraphicFramePr>
          <p:nvPr>
            <p:custDataLst>
              <p:tags r:id="rId2"/>
            </p:custDataLst>
            <p:extLst/>
          </p:nvPr>
        </p:nvGraphicFramePr>
        <p:xfrm>
          <a:off x="2424" y="2531"/>
          <a:ext cx="1556" cy="1556"/>
        </p:xfrm>
        <a:graphic>
          <a:graphicData uri="http://schemas.openxmlformats.org/presentationml/2006/ole">
            <mc:AlternateContent xmlns:mc="http://schemas.openxmlformats.org/markup-compatibility/2006">
              <mc:Choice xmlns:v="urn:schemas-microsoft-com:vml" Requires="v">
                <p:oleObj spid="_x0000_s7268" name="think-cell Slide" r:id="rId5" imgW="381" imgH="381" progId="TCLayout.ActiveDocument.1">
                  <p:embed/>
                </p:oleObj>
              </mc:Choice>
              <mc:Fallback>
                <p:oleObj name="think-cell Slide" r:id="rId5" imgW="381" imgH="381" progId="TCLayout.ActiveDocument.1">
                  <p:embed/>
                  <p:pic>
                    <p:nvPicPr>
                      <p:cNvPr id="119" name="Object 118">
                        <a:extLst>
                          <a:ext uri="{FF2B5EF4-FFF2-40B4-BE49-F238E27FC236}">
                            <a16:creationId xmlns:a16="http://schemas.microsoft.com/office/drawing/2014/main" id="{AF92B4D6-983A-4EDF-9CAA-1BB4AB9089EF}"/>
                          </a:ext>
                        </a:extLst>
                      </p:cNvPr>
                      <p:cNvPicPr/>
                      <p:nvPr/>
                    </p:nvPicPr>
                    <p:blipFill>
                      <a:blip r:embed="rId6"/>
                      <a:stretch>
                        <a:fillRect/>
                      </a:stretch>
                    </p:blipFill>
                    <p:spPr>
                      <a:xfrm>
                        <a:off x="2424" y="2531"/>
                        <a:ext cx="1556" cy="1556"/>
                      </a:xfrm>
                      <a:prstGeom prst="rect">
                        <a:avLst/>
                      </a:prstGeom>
                    </p:spPr>
                  </p:pic>
                </p:oleObj>
              </mc:Fallback>
            </mc:AlternateContent>
          </a:graphicData>
        </a:graphic>
      </p:graphicFrame>
      <p:sp>
        <p:nvSpPr>
          <p:cNvPr id="120" name="Title 4">
            <a:extLst>
              <a:ext uri="{FF2B5EF4-FFF2-40B4-BE49-F238E27FC236}">
                <a16:creationId xmlns:a16="http://schemas.microsoft.com/office/drawing/2014/main" id="{56264443-C3BD-4F96-984B-4F4D42932746}"/>
              </a:ext>
            </a:extLst>
          </p:cNvPr>
          <p:cNvSpPr txBox="1">
            <a:spLocks/>
          </p:cNvSpPr>
          <p:nvPr/>
        </p:nvSpPr>
        <p:spPr>
          <a:xfrm>
            <a:off x="269240" y="28951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a:ln w="3175">
                  <a:noFill/>
                </a:ln>
                <a:solidFill>
                  <a:srgbClr val="3F3F3F"/>
                </a:solidFill>
                <a:effectLst/>
                <a:latin typeface="+mj-lt"/>
                <a:ea typeface="+mn-ea"/>
                <a:cs typeface="Segoe UI Semibold" panose="020B0702040204020203"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GB" sz="4800" b="0" i="0" u="none" strike="noStrike" kern="1200" cap="none" spc="-100" normalizeH="0" baseline="0" noProof="0">
                <a:ln w="3175">
                  <a:noFill/>
                </a:ln>
                <a:solidFill>
                  <a:srgbClr val="3F3F3F"/>
                </a:solidFill>
                <a:effectLst/>
                <a:uLnTx/>
                <a:uFillTx/>
                <a:latin typeface="Segoe UI Light"/>
                <a:ea typeface="+mn-ea"/>
                <a:cs typeface="Segoe UI Semibold" panose="020B0702040204020203" pitchFamily="34" charset="0"/>
              </a:rPr>
              <a:t>A variety of real-world applications</a:t>
            </a:r>
            <a:endParaRPr kumimoji="0" lang="en-GB" sz="4800" b="0" i="0" u="none" strike="noStrike" kern="1200" cap="none" spc="-100" normalizeH="0" baseline="0" noProof="0" dirty="0">
              <a:ln w="3175">
                <a:noFill/>
              </a:ln>
              <a:solidFill>
                <a:srgbClr val="3F3F3F"/>
              </a:solidFill>
              <a:effectLst/>
              <a:uLnTx/>
              <a:uFillTx/>
              <a:latin typeface="Segoe UI Light"/>
              <a:ea typeface="+mn-ea"/>
              <a:cs typeface="Segoe UI Semibold" panose="020B0702040204020203" pitchFamily="34" charset="0"/>
            </a:endParaRPr>
          </a:p>
        </p:txBody>
      </p:sp>
      <p:graphicFrame>
        <p:nvGraphicFramePr>
          <p:cNvPr id="121" name="Table 20">
            <a:extLst>
              <a:ext uri="{FF2B5EF4-FFF2-40B4-BE49-F238E27FC236}">
                <a16:creationId xmlns:a16="http://schemas.microsoft.com/office/drawing/2014/main" id="{2BE97EF9-BF98-49AB-A471-3062DE8684C1}"/>
              </a:ext>
            </a:extLst>
          </p:cNvPr>
          <p:cNvGraphicFramePr>
            <a:graphicFrameLocks noGrp="1"/>
          </p:cNvGraphicFramePr>
          <p:nvPr>
            <p:extLst/>
          </p:nvPr>
        </p:nvGraphicFramePr>
        <p:xfrm>
          <a:off x="493993" y="5194620"/>
          <a:ext cx="2139392" cy="1057452"/>
        </p:xfrm>
        <a:graphic>
          <a:graphicData uri="http://schemas.openxmlformats.org/drawingml/2006/table">
            <a:tbl>
              <a:tblPr firstRow="1" bandRow="1"/>
              <a:tblGrid>
                <a:gridCol w="1111393">
                  <a:extLst>
                    <a:ext uri="{9D8B030D-6E8A-4147-A177-3AD203B41FA5}">
                      <a16:colId xmlns:a16="http://schemas.microsoft.com/office/drawing/2014/main" val="20000"/>
                    </a:ext>
                  </a:extLst>
                </a:gridCol>
                <a:gridCol w="1027999">
                  <a:extLst>
                    <a:ext uri="{9D8B030D-6E8A-4147-A177-3AD203B41FA5}">
                      <a16:colId xmlns:a16="http://schemas.microsoft.com/office/drawing/2014/main" val="20001"/>
                    </a:ext>
                  </a:extLst>
                </a:gridCol>
              </a:tblGrid>
              <a:tr h="23202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Category</a:t>
                      </a: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People; 5</a:t>
                      </a:r>
                      <a:r>
                        <a:rPr lang="en-US" sz="1100" baseline="0">
                          <a:gradFill>
                            <a:gsLst>
                              <a:gs pos="3111">
                                <a:schemeClr val="tx1"/>
                              </a:gs>
                              <a:gs pos="35000">
                                <a:schemeClr val="tx1"/>
                              </a:gs>
                            </a:gsLst>
                            <a:lin ang="5400000" scaled="1"/>
                          </a:gradFill>
                          <a:latin typeface="+mn-lt"/>
                          <a:cs typeface="Segoe UI" panose="020B0502040204020203" pitchFamily="34" charset="0"/>
                        </a:rPr>
                        <a:t> faces</a:t>
                      </a:r>
                      <a:endParaRPr lang="en-US" sz="1100">
                        <a:gradFill>
                          <a:gsLst>
                            <a:gs pos="3111">
                              <a:schemeClr val="tx1"/>
                            </a:gs>
                            <a:gs pos="35000">
                              <a:schemeClr val="tx1"/>
                            </a:gs>
                          </a:gsLst>
                          <a:lin ang="5400000" scaled="1"/>
                        </a:gradFill>
                        <a:latin typeface="+mn-lt"/>
                        <a:cs typeface="Segoe UI" panose="020B0502040204020203" pitchFamily="34" charset="0"/>
                      </a:endParaRP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02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Adult/</a:t>
                      </a:r>
                      <a:r>
                        <a:rPr lang="en-US" sz="1100" baseline="0">
                          <a:gradFill>
                            <a:gsLst>
                              <a:gs pos="3111">
                                <a:schemeClr val="tx1"/>
                              </a:gs>
                              <a:gs pos="35000">
                                <a:schemeClr val="tx1"/>
                              </a:gs>
                            </a:gsLst>
                            <a:lin ang="5400000" scaled="1"/>
                          </a:gradFill>
                          <a:latin typeface="+mn-lt"/>
                          <a:cs typeface="Segoe UI" panose="020B0502040204020203" pitchFamily="34" charset="0"/>
                        </a:rPr>
                        <a:t>R</a:t>
                      </a:r>
                      <a:r>
                        <a:rPr lang="en-US" sz="1100">
                          <a:gradFill>
                            <a:gsLst>
                              <a:gs pos="3111">
                                <a:schemeClr val="tx1"/>
                              </a:gs>
                              <a:gs pos="35000">
                                <a:schemeClr val="tx1"/>
                              </a:gs>
                            </a:gsLst>
                            <a:lin ang="5400000" scaled="1"/>
                          </a:gradFill>
                          <a:latin typeface="+mn-lt"/>
                          <a:cs typeface="Segoe UI" panose="020B0502040204020203" pitchFamily="34" charset="0"/>
                        </a:rPr>
                        <a:t>acy?</a:t>
                      </a: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False</a:t>
                      </a:r>
                      <a:r>
                        <a:rPr lang="en-US" sz="1100" baseline="0">
                          <a:gradFill>
                            <a:gsLst>
                              <a:gs pos="3111">
                                <a:schemeClr val="tx1"/>
                              </a:gs>
                              <a:gs pos="35000">
                                <a:schemeClr val="tx1"/>
                              </a:gs>
                            </a:gsLst>
                            <a:lin ang="5400000" scaled="1"/>
                          </a:gradFill>
                          <a:latin typeface="+mn-lt"/>
                          <a:cs typeface="Segoe UI" panose="020B0502040204020203" pitchFamily="34" charset="0"/>
                        </a:rPr>
                        <a:t>/False</a:t>
                      </a:r>
                      <a:endParaRPr lang="en-US" sz="1100">
                        <a:gradFill>
                          <a:gsLst>
                            <a:gs pos="3111">
                              <a:schemeClr val="tx1"/>
                            </a:gs>
                            <a:gs pos="35000">
                              <a:schemeClr val="tx1"/>
                            </a:gs>
                          </a:gsLst>
                          <a:lin ang="5400000" scaled="1"/>
                        </a:gradFill>
                        <a:latin typeface="+mn-lt"/>
                        <a:cs typeface="Segoe UI" panose="020B0502040204020203" pitchFamily="34" charset="0"/>
                      </a:endParaRP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374">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Dominant</a:t>
                      </a:r>
                      <a:r>
                        <a:rPr lang="en-US" sz="1100" baseline="0">
                          <a:gradFill>
                            <a:gsLst>
                              <a:gs pos="3111">
                                <a:schemeClr val="tx1"/>
                              </a:gs>
                              <a:gs pos="35000">
                                <a:schemeClr val="tx1"/>
                              </a:gs>
                            </a:gsLst>
                            <a:lin ang="5400000" scaled="1"/>
                          </a:gradFill>
                          <a:latin typeface="+mn-lt"/>
                          <a:cs typeface="Segoe UI" panose="020B0502040204020203" pitchFamily="34" charset="0"/>
                        </a:rPr>
                        <a:t> c</a:t>
                      </a:r>
                      <a:r>
                        <a:rPr lang="en-US" sz="1100">
                          <a:gradFill>
                            <a:gsLst>
                              <a:gs pos="3111">
                                <a:schemeClr val="tx1"/>
                              </a:gs>
                              <a:gs pos="35000">
                                <a:schemeClr val="tx1"/>
                              </a:gs>
                            </a:gsLst>
                            <a:lin ang="5400000" scaled="1"/>
                          </a:gradFill>
                          <a:latin typeface="+mn-lt"/>
                          <a:cs typeface="Segoe UI" panose="020B0502040204020203" pitchFamily="34" charset="0"/>
                        </a:rPr>
                        <a:t>olors</a:t>
                      </a: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endParaRPr lang="en-US" sz="1100">
                        <a:gradFill>
                          <a:gsLst>
                            <a:gs pos="3111">
                              <a:schemeClr val="tx1"/>
                            </a:gs>
                            <a:gs pos="35000">
                              <a:schemeClr val="tx1"/>
                            </a:gs>
                          </a:gsLst>
                          <a:lin ang="5400000" scaled="1"/>
                        </a:gradFill>
                        <a:latin typeface="+mn-lt"/>
                        <a:cs typeface="Segoe UI" panose="020B0502040204020203" pitchFamily="34" charset="0"/>
                      </a:endParaRP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202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r>
                        <a:rPr lang="en-US" sz="1100">
                          <a:gradFill>
                            <a:gsLst>
                              <a:gs pos="3111">
                                <a:schemeClr val="tx1"/>
                              </a:gs>
                              <a:gs pos="35000">
                                <a:schemeClr val="tx1"/>
                              </a:gs>
                            </a:gsLst>
                            <a:lin ang="5400000" scaled="1"/>
                          </a:gradFill>
                          <a:latin typeface="+mn-lt"/>
                          <a:cs typeface="Segoe UI" panose="020B0502040204020203" pitchFamily="34" charset="0"/>
                        </a:rPr>
                        <a:t>Accent color</a:t>
                      </a: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nSpc>
                          <a:spcPct val="90000"/>
                        </a:lnSpc>
                      </a:pPr>
                      <a:endParaRPr lang="en-US" sz="1100" dirty="0">
                        <a:gradFill>
                          <a:gsLst>
                            <a:gs pos="3111">
                              <a:schemeClr val="tx1"/>
                            </a:gs>
                            <a:gs pos="35000">
                              <a:schemeClr val="tx1"/>
                            </a:gs>
                          </a:gsLst>
                          <a:lin ang="5400000" scaled="1"/>
                        </a:gradFill>
                        <a:latin typeface="+mn-lt"/>
                        <a:cs typeface="Segoe UI" panose="020B0502040204020203" pitchFamily="34" charset="0"/>
                      </a:endParaRPr>
                    </a:p>
                  </a:txBody>
                  <a:tcPr marL="45713" marR="45713" marT="18285" marB="18285" anchor="ctr">
                    <a:lnL w="12700" cap="flat" cmpd="sng" algn="ctr">
                      <a:solidFill>
                        <a:srgbClr val="6E6E73">
                          <a:lumMod val="20000"/>
                          <a:lumOff val="80000"/>
                        </a:srgbClr>
                      </a:solidFill>
                      <a:prstDash val="solid"/>
                      <a:round/>
                      <a:headEnd type="none" w="med" len="med"/>
                      <a:tailEnd type="none" w="med" len="med"/>
                    </a:lnL>
                    <a:lnR w="12700" cap="flat" cmpd="sng" algn="ctr">
                      <a:solidFill>
                        <a:srgbClr val="6E6E73">
                          <a:lumMod val="20000"/>
                          <a:lumOff val="80000"/>
                        </a:srgbClr>
                      </a:solidFill>
                      <a:prstDash val="solid"/>
                      <a:round/>
                      <a:headEnd type="none" w="med" len="med"/>
                      <a:tailEnd type="none" w="med" len="med"/>
                    </a:lnR>
                    <a:lnT w="12700" cap="flat" cmpd="sng" algn="ctr">
                      <a:solidFill>
                        <a:srgbClr val="6E6E73">
                          <a:lumMod val="20000"/>
                          <a:lumOff val="80000"/>
                        </a:srgbClr>
                      </a:solidFill>
                      <a:prstDash val="solid"/>
                      <a:round/>
                      <a:headEnd type="none" w="med" len="med"/>
                      <a:tailEnd type="none" w="med" len="med"/>
                    </a:lnT>
                    <a:lnB w="12700" cap="flat" cmpd="sng" algn="ctr">
                      <a:solidFill>
                        <a:srgbClr val="6E6E73">
                          <a:lumMod val="20000"/>
                          <a:lumOff val="8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22" name="Group 121">
            <a:extLst>
              <a:ext uri="{FF2B5EF4-FFF2-40B4-BE49-F238E27FC236}">
                <a16:creationId xmlns:a16="http://schemas.microsoft.com/office/drawing/2014/main" id="{1A541D94-87F2-487B-9460-0DD20619B770}"/>
              </a:ext>
            </a:extLst>
          </p:cNvPr>
          <p:cNvGrpSpPr/>
          <p:nvPr/>
        </p:nvGrpSpPr>
        <p:grpSpPr>
          <a:xfrm>
            <a:off x="1664472" y="5717791"/>
            <a:ext cx="440321" cy="246095"/>
            <a:chOff x="1664472" y="5717791"/>
            <a:chExt cx="440321" cy="246095"/>
          </a:xfrm>
        </p:grpSpPr>
        <p:sp>
          <p:nvSpPr>
            <p:cNvPr id="123" name="Rectangle 122">
              <a:extLst>
                <a:ext uri="{FF2B5EF4-FFF2-40B4-BE49-F238E27FC236}">
                  <a16:creationId xmlns:a16="http://schemas.microsoft.com/office/drawing/2014/main" id="{84C29AF4-7BFB-4A6E-B150-C17782BDE0CB}"/>
                </a:ext>
              </a:extLst>
            </p:cNvPr>
            <p:cNvSpPr/>
            <p:nvPr/>
          </p:nvSpPr>
          <p:spPr bwMode="auto">
            <a:xfrm>
              <a:off x="1664472" y="5717791"/>
              <a:ext cx="108815" cy="105859"/>
            </a:xfrm>
            <a:prstGeom prst="rect">
              <a:avLst/>
            </a:prstGeom>
            <a:solidFill>
              <a:sysClr val="window" lastClr="FFFFFF"/>
            </a:solidFill>
            <a:ln w="9525" cap="flat" cmpd="sng" algn="ctr">
              <a:solidFill>
                <a:srgbClr val="080808"/>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24" name="Rectangle 123">
              <a:extLst>
                <a:ext uri="{FF2B5EF4-FFF2-40B4-BE49-F238E27FC236}">
                  <a16:creationId xmlns:a16="http://schemas.microsoft.com/office/drawing/2014/main" id="{A2689C59-036F-41F9-9283-9C6DB6551075}"/>
                </a:ext>
              </a:extLst>
            </p:cNvPr>
            <p:cNvSpPr/>
            <p:nvPr/>
          </p:nvSpPr>
          <p:spPr bwMode="auto">
            <a:xfrm>
              <a:off x="1830226" y="5717791"/>
              <a:ext cx="108815" cy="105859"/>
            </a:xfrm>
            <a:prstGeom prst="rect">
              <a:avLst/>
            </a:prstGeom>
            <a:solidFill>
              <a:sysClr val="window" lastClr="FFFFFF">
                <a:lumMod val="50000"/>
              </a:sysClr>
            </a:solidFill>
            <a:ln w="9525" cap="flat" cmpd="sng" algn="ctr">
              <a:solidFill>
                <a:srgbClr val="080808"/>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25" name="Rectangle 124">
              <a:extLst>
                <a:ext uri="{FF2B5EF4-FFF2-40B4-BE49-F238E27FC236}">
                  <a16:creationId xmlns:a16="http://schemas.microsoft.com/office/drawing/2014/main" id="{BFB97843-B01A-47C0-A94D-EDAE8CA24372}"/>
                </a:ext>
              </a:extLst>
            </p:cNvPr>
            <p:cNvSpPr/>
            <p:nvPr/>
          </p:nvSpPr>
          <p:spPr bwMode="auto">
            <a:xfrm>
              <a:off x="1995978" y="5717791"/>
              <a:ext cx="108815" cy="105859"/>
            </a:xfrm>
            <a:prstGeom prst="rect">
              <a:avLst/>
            </a:prstGeom>
            <a:solidFill>
              <a:srgbClr val="FFFFFF">
                <a:lumMod val="25000"/>
              </a:srgbClr>
            </a:solidFill>
            <a:ln w="9525" cap="flat" cmpd="sng" algn="ctr">
              <a:solidFill>
                <a:srgbClr val="080808"/>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53D4B33E-DBED-4F21-944E-37C9E110185F}"/>
                </a:ext>
              </a:extLst>
            </p:cNvPr>
            <p:cNvSpPr/>
            <p:nvPr/>
          </p:nvSpPr>
          <p:spPr bwMode="auto">
            <a:xfrm>
              <a:off x="1664472" y="5858027"/>
              <a:ext cx="108817" cy="105859"/>
            </a:xfrm>
            <a:prstGeom prst="rect">
              <a:avLst/>
            </a:prstGeom>
            <a:solidFill>
              <a:srgbClr val="3F3F3F">
                <a:lumMod val="50000"/>
              </a:srgbClr>
            </a:solidFill>
            <a:ln w="9525" cap="flat" cmpd="sng" algn="ctr">
              <a:solidFill>
                <a:srgbClr val="080808"/>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grpSp>
      <p:sp>
        <p:nvSpPr>
          <p:cNvPr id="127" name="Rectangle 126">
            <a:extLst>
              <a:ext uri="{FF2B5EF4-FFF2-40B4-BE49-F238E27FC236}">
                <a16:creationId xmlns:a16="http://schemas.microsoft.com/office/drawing/2014/main" id="{E5D7B357-C626-4F8F-906F-54FA925B6DCB}"/>
              </a:ext>
            </a:extLst>
          </p:cNvPr>
          <p:cNvSpPr/>
          <p:nvPr/>
        </p:nvSpPr>
        <p:spPr bwMode="auto">
          <a:xfrm>
            <a:off x="454375" y="1248859"/>
            <a:ext cx="2218629" cy="5006291"/>
          </a:xfrm>
          <a:prstGeom prst="rect">
            <a:avLst/>
          </a:prstGeom>
          <a:solidFill>
            <a:srgbClr val="3F3F3F">
              <a:lumMod val="20000"/>
              <a:lumOff val="80000"/>
              <a:alpha val="17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49"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pic>
        <p:nvPicPr>
          <p:cNvPr id="128" name="Picture 127">
            <a:extLst>
              <a:ext uri="{FF2B5EF4-FFF2-40B4-BE49-F238E27FC236}">
                <a16:creationId xmlns:a16="http://schemas.microsoft.com/office/drawing/2014/main" id="{E9A98E6C-D824-423F-9EDB-724274D98728}"/>
              </a:ext>
            </a:extLst>
          </p:cNvPr>
          <p:cNvPicPr>
            <a:picLocks noChangeAspect="1"/>
          </p:cNvPicPr>
          <p:nvPr/>
        </p:nvPicPr>
        <p:blipFill rotWithShape="1">
          <a:blip r:embed="rId7"/>
          <a:srcRect t="7654"/>
          <a:stretch/>
        </p:blipFill>
        <p:spPr>
          <a:xfrm>
            <a:off x="502631" y="3855190"/>
            <a:ext cx="2122117" cy="1239947"/>
          </a:xfrm>
          <a:prstGeom prst="rect">
            <a:avLst/>
          </a:prstGeom>
        </p:spPr>
      </p:pic>
      <p:grpSp>
        <p:nvGrpSpPr>
          <p:cNvPr id="129" name="Group 128">
            <a:extLst>
              <a:ext uri="{FF2B5EF4-FFF2-40B4-BE49-F238E27FC236}">
                <a16:creationId xmlns:a16="http://schemas.microsoft.com/office/drawing/2014/main" id="{6D887AE3-9F95-4ABE-8957-844F1285DA31}"/>
              </a:ext>
            </a:extLst>
          </p:cNvPr>
          <p:cNvGrpSpPr/>
          <p:nvPr/>
        </p:nvGrpSpPr>
        <p:grpSpPr>
          <a:xfrm>
            <a:off x="454375" y="1295762"/>
            <a:ext cx="2218629" cy="2507314"/>
            <a:chOff x="454375" y="1295762"/>
            <a:chExt cx="2218629" cy="2507314"/>
          </a:xfrm>
        </p:grpSpPr>
        <p:grpSp>
          <p:nvGrpSpPr>
            <p:cNvPr id="130" name="Group 129">
              <a:extLst>
                <a:ext uri="{FF2B5EF4-FFF2-40B4-BE49-F238E27FC236}">
                  <a16:creationId xmlns:a16="http://schemas.microsoft.com/office/drawing/2014/main" id="{E4B650DB-DE45-4953-900A-637AECF4FD96}"/>
                </a:ext>
              </a:extLst>
            </p:cNvPr>
            <p:cNvGrpSpPr/>
            <p:nvPr/>
          </p:nvGrpSpPr>
          <p:grpSpPr>
            <a:xfrm>
              <a:off x="454375" y="1295762"/>
              <a:ext cx="2218629" cy="2507314"/>
              <a:chOff x="454375" y="1295762"/>
              <a:chExt cx="2218629" cy="2507314"/>
            </a:xfrm>
          </p:grpSpPr>
          <p:sp>
            <p:nvSpPr>
              <p:cNvPr id="132" name="Freeform 78">
                <a:extLst>
                  <a:ext uri="{FF2B5EF4-FFF2-40B4-BE49-F238E27FC236}">
                    <a16:creationId xmlns:a16="http://schemas.microsoft.com/office/drawing/2014/main" id="{6542D2C8-BEB7-4189-98FF-F30916E473BD}"/>
                  </a:ext>
                </a:extLst>
              </p:cNvPr>
              <p:cNvSpPr/>
              <p:nvPr/>
            </p:nvSpPr>
            <p:spPr bwMode="auto">
              <a:xfrm>
                <a:off x="454375" y="1295762"/>
                <a:ext cx="2218629" cy="43269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46284" tIns="91427" rIns="146284" bIns="91427" numCol="1" spcCol="0" rtlCol="0" fromWordArt="0" anchor="ctr" anchorCtr="0" forceAA="0" compatLnSpc="1">
                <a:prstTxWarp prst="textNoShape">
                  <a:avLst/>
                </a:prstTxWarp>
                <a:noAutofit/>
              </a:bodyPr>
              <a:lstStyle/>
              <a:p>
                <a:pPr marL="0" marR="0" lvl="0" indent="0" defTabSz="950868" eaLnBrk="1" fontAlgn="base" latinLnBrk="0" hangingPunct="1">
                  <a:lnSpc>
                    <a:spcPct val="100000"/>
                  </a:lnSpc>
                  <a:spcBef>
                    <a:spcPct val="0"/>
                  </a:spcBef>
                  <a:spcAft>
                    <a:spcPct val="0"/>
                  </a:spcAft>
                  <a:buClrTx/>
                  <a:buSzTx/>
                  <a:buFontTx/>
                  <a:buNone/>
                  <a:tabLst/>
                  <a:defRPr/>
                </a:pPr>
                <a:r>
                  <a:rPr kumimoji="0" lang="en-US" sz="1866"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Vision</a:t>
                </a:r>
              </a:p>
            </p:txBody>
          </p:sp>
          <p:sp>
            <p:nvSpPr>
              <p:cNvPr id="133" name="Oval Callout 6">
                <a:extLst>
                  <a:ext uri="{FF2B5EF4-FFF2-40B4-BE49-F238E27FC236}">
                    <a16:creationId xmlns:a16="http://schemas.microsoft.com/office/drawing/2014/main" id="{74E2E6C8-228B-4491-881A-2CD9EC5B99D3}"/>
                  </a:ext>
                </a:extLst>
              </p:cNvPr>
              <p:cNvSpPr/>
              <p:nvPr/>
            </p:nvSpPr>
            <p:spPr bwMode="auto">
              <a:xfrm>
                <a:off x="1281283" y="1915078"/>
                <a:ext cx="1195365" cy="761180"/>
              </a:xfrm>
              <a:prstGeom prst="wedgeRectCallout">
                <a:avLst>
                  <a:gd name="adj1" fmla="val -60408"/>
                  <a:gd name="adj2" fmla="val -8409"/>
                </a:avLst>
              </a:prstGeom>
              <a:solidFill>
                <a:srgbClr val="FFFFFF"/>
              </a:solidFill>
              <a:ln w="9525" cap="flat" cmpd="sng" algn="ctr">
                <a:solidFill>
                  <a:sysClr val="window" lastClr="FFFFFF">
                    <a:lumMod val="75000"/>
                  </a:sysClr>
                </a:solidFill>
                <a:prstDash val="solid"/>
                <a:headEnd type="none" w="med" len="med"/>
                <a:tailEnd type="none" w="med" len="med"/>
              </a:ln>
              <a:effectLst/>
            </p:spPr>
            <p:txBody>
              <a:bodyPr lIns="91440" tIns="91440" rIns="91440" bIns="91440" rtlCol="0" anchor="t" anchorCtr="0"/>
              <a:lstStyle/>
              <a:p>
                <a:pPr marL="0" marR="0" lvl="0" indent="0" defTabSz="895709"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t>What is in the image?</a:t>
                </a:r>
              </a:p>
            </p:txBody>
          </p:sp>
          <p:sp>
            <p:nvSpPr>
              <p:cNvPr id="134" name="Pentagon 79">
                <a:extLst>
                  <a:ext uri="{FF2B5EF4-FFF2-40B4-BE49-F238E27FC236}">
                    <a16:creationId xmlns:a16="http://schemas.microsoft.com/office/drawing/2014/main" id="{92A0E768-BA9B-46AD-BC09-898A8849E60C}"/>
                  </a:ext>
                </a:extLst>
              </p:cNvPr>
              <p:cNvSpPr/>
              <p:nvPr/>
            </p:nvSpPr>
            <p:spPr bwMode="auto">
              <a:xfrm rot="5400000">
                <a:off x="1287563" y="2417635"/>
                <a:ext cx="552253" cy="2218629"/>
              </a:xfrm>
              <a:prstGeom prst="rect">
                <a:avLst/>
              </a:prstGeom>
              <a:solidFill>
                <a:srgbClr val="3F3F3F"/>
              </a:solidFill>
              <a:ln w="9525" cap="flat" cmpd="sng" algn="ctr">
                <a:noFill/>
                <a:prstDash val="solid"/>
                <a:headEnd type="none" w="med" len="med"/>
                <a:tailEnd type="none" w="med" len="med"/>
              </a:ln>
              <a:effectLst/>
            </p:spPr>
            <p:txBody>
              <a:bodyPr rot="0" spcFirstLastPara="0" vertOverflow="overflow" horzOverflow="overflow" vert="vert270" wrap="square" lIns="175736" tIns="140590" rIns="175736" bIns="140590" numCol="1" spcCol="0" rtlCol="0" fromWordArt="0" anchor="ctr" anchorCtr="0" forceAA="0" compatLnSpc="1">
                <a:prstTxWarp prst="textNoShape">
                  <a:avLst/>
                </a:prstTxWarp>
                <a:noAutofit/>
              </a:bodyPr>
              <a:lstStyle/>
              <a:p>
                <a:pPr marL="0" marR="0" lvl="0" indent="0" defTabSz="895944"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333">
                          <a:prstClr val="white"/>
                        </a:gs>
                        <a:gs pos="13000">
                          <a:prstClr val="white"/>
                        </a:gs>
                      </a:gsLst>
                      <a:lin ang="10800000" scaled="0"/>
                    </a:gradFill>
                    <a:effectLst/>
                    <a:uLnTx/>
                    <a:uFillTx/>
                    <a:ea typeface="Segoe UI" pitchFamily="34" charset="0"/>
                    <a:cs typeface="Segoe UI" pitchFamily="34" charset="0"/>
                  </a:rPr>
                  <a:t>Computer Vision</a:t>
                </a:r>
              </a:p>
            </p:txBody>
          </p:sp>
          <p:grpSp>
            <p:nvGrpSpPr>
              <p:cNvPr id="135" name="Group 134">
                <a:extLst>
                  <a:ext uri="{FF2B5EF4-FFF2-40B4-BE49-F238E27FC236}">
                    <a16:creationId xmlns:a16="http://schemas.microsoft.com/office/drawing/2014/main" id="{56B96685-DDE5-454F-BC7D-6A399C996F6F}"/>
                  </a:ext>
                </a:extLst>
              </p:cNvPr>
              <p:cNvGrpSpPr/>
              <p:nvPr/>
            </p:nvGrpSpPr>
            <p:grpSpPr>
              <a:xfrm>
                <a:off x="622107" y="2111940"/>
                <a:ext cx="348356" cy="973067"/>
                <a:chOff x="622107" y="2111940"/>
                <a:chExt cx="348356" cy="973067"/>
              </a:xfrm>
            </p:grpSpPr>
            <p:sp>
              <p:nvSpPr>
                <p:cNvPr id="136" name="Freeform 745">
                  <a:extLst>
                    <a:ext uri="{FF2B5EF4-FFF2-40B4-BE49-F238E27FC236}">
                      <a16:creationId xmlns:a16="http://schemas.microsoft.com/office/drawing/2014/main" id="{F25103F0-43EF-410C-B70A-8EC5637DC1DD}"/>
                    </a:ext>
                  </a:extLst>
                </p:cNvPr>
                <p:cNvSpPr>
                  <a:spLocks/>
                </p:cNvSpPr>
                <p:nvPr/>
              </p:nvSpPr>
              <p:spPr bwMode="auto">
                <a:xfrm>
                  <a:off x="622107" y="2376614"/>
                  <a:ext cx="348356" cy="708393"/>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37" name="Oval 746">
                  <a:extLst>
                    <a:ext uri="{FF2B5EF4-FFF2-40B4-BE49-F238E27FC236}">
                      <a16:creationId xmlns:a16="http://schemas.microsoft.com/office/drawing/2014/main" id="{D1928DEC-7517-47C5-86A5-9453894AF7CB}"/>
                    </a:ext>
                  </a:extLst>
                </p:cNvPr>
                <p:cNvSpPr>
                  <a:spLocks noChangeArrowheads="1"/>
                </p:cNvSpPr>
                <p:nvPr/>
              </p:nvSpPr>
              <p:spPr bwMode="auto">
                <a:xfrm>
                  <a:off x="690222" y="2111940"/>
                  <a:ext cx="212127" cy="21018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131" name="Picture 130">
              <a:extLst>
                <a:ext uri="{FF2B5EF4-FFF2-40B4-BE49-F238E27FC236}">
                  <a16:creationId xmlns:a16="http://schemas.microsoft.com/office/drawing/2014/main" id="{0286D271-55AD-42C2-9A61-62CACB9E6E9E}"/>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t="13765"/>
            <a:stretch/>
          </p:blipFill>
          <p:spPr>
            <a:xfrm>
              <a:off x="2123297" y="1316928"/>
              <a:ext cx="530014" cy="457062"/>
            </a:xfrm>
            <a:prstGeom prst="rect">
              <a:avLst/>
            </a:prstGeom>
          </p:spPr>
        </p:pic>
      </p:grpSp>
      <p:grpSp>
        <p:nvGrpSpPr>
          <p:cNvPr id="138" name="Group 137">
            <a:extLst>
              <a:ext uri="{FF2B5EF4-FFF2-40B4-BE49-F238E27FC236}">
                <a16:creationId xmlns:a16="http://schemas.microsoft.com/office/drawing/2014/main" id="{303E678D-5818-4EB5-8F4C-80426E380D15}"/>
              </a:ext>
            </a:extLst>
          </p:cNvPr>
          <p:cNvGrpSpPr/>
          <p:nvPr/>
        </p:nvGrpSpPr>
        <p:grpSpPr>
          <a:xfrm>
            <a:off x="2743804" y="1248859"/>
            <a:ext cx="2218629" cy="5053193"/>
            <a:chOff x="2748101" y="1248859"/>
            <a:chExt cx="2218629" cy="5053193"/>
          </a:xfrm>
        </p:grpSpPr>
        <p:grpSp>
          <p:nvGrpSpPr>
            <p:cNvPr id="139" name="Group 138">
              <a:extLst>
                <a:ext uri="{FF2B5EF4-FFF2-40B4-BE49-F238E27FC236}">
                  <a16:creationId xmlns:a16="http://schemas.microsoft.com/office/drawing/2014/main" id="{90B4EFDE-C06B-4CC2-891C-303063F10904}"/>
                </a:ext>
              </a:extLst>
            </p:cNvPr>
            <p:cNvGrpSpPr/>
            <p:nvPr/>
          </p:nvGrpSpPr>
          <p:grpSpPr>
            <a:xfrm>
              <a:off x="2748101" y="1295761"/>
              <a:ext cx="2218629" cy="5006291"/>
              <a:chOff x="2748101" y="1295761"/>
              <a:chExt cx="2218629" cy="5006291"/>
            </a:xfrm>
          </p:grpSpPr>
          <p:grpSp>
            <p:nvGrpSpPr>
              <p:cNvPr id="141" name="Group 140">
                <a:extLst>
                  <a:ext uri="{FF2B5EF4-FFF2-40B4-BE49-F238E27FC236}">
                    <a16:creationId xmlns:a16="http://schemas.microsoft.com/office/drawing/2014/main" id="{4474FEAC-3BA8-49E9-8F8F-E0437C756D65}"/>
                  </a:ext>
                </a:extLst>
              </p:cNvPr>
              <p:cNvGrpSpPr/>
              <p:nvPr/>
            </p:nvGrpSpPr>
            <p:grpSpPr>
              <a:xfrm>
                <a:off x="2748101" y="1295761"/>
                <a:ext cx="2218629" cy="5006291"/>
                <a:chOff x="2034745" y="971593"/>
                <a:chExt cx="1664208" cy="3755251"/>
              </a:xfrm>
            </p:grpSpPr>
            <p:sp>
              <p:nvSpPr>
                <p:cNvPr id="166" name="Rectangle 165">
                  <a:extLst>
                    <a:ext uri="{FF2B5EF4-FFF2-40B4-BE49-F238E27FC236}">
                      <a16:creationId xmlns:a16="http://schemas.microsoft.com/office/drawing/2014/main" id="{EDB75E8B-13B1-42A5-9DD1-FB047FC3B519}"/>
                    </a:ext>
                  </a:extLst>
                </p:cNvPr>
                <p:cNvSpPr/>
                <p:nvPr/>
              </p:nvSpPr>
              <p:spPr bwMode="auto">
                <a:xfrm>
                  <a:off x="2034745" y="971593"/>
                  <a:ext cx="1664208" cy="3755251"/>
                </a:xfrm>
                <a:prstGeom prst="rect">
                  <a:avLst/>
                </a:prstGeom>
                <a:solidFill>
                  <a:srgbClr val="3F3F3F">
                    <a:lumMod val="20000"/>
                    <a:lumOff val="80000"/>
                    <a:alpha val="17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49"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67" name="Freeform 83">
                  <a:extLst>
                    <a:ext uri="{FF2B5EF4-FFF2-40B4-BE49-F238E27FC236}">
                      <a16:creationId xmlns:a16="http://schemas.microsoft.com/office/drawing/2014/main" id="{B8B4ADBE-44C2-4724-8689-04351E5BE8FE}"/>
                    </a:ext>
                  </a:extLst>
                </p:cNvPr>
                <p:cNvSpPr/>
                <p:nvPr/>
              </p:nvSpPr>
              <p:spPr bwMode="auto">
                <a:xfrm>
                  <a:off x="2034745" y="971594"/>
                  <a:ext cx="1664208" cy="32456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46284" tIns="91427" rIns="146284" bIns="91427" numCol="1" spcCol="0" rtlCol="0" fromWordArt="0" anchor="ctr" anchorCtr="0" forceAA="0" compatLnSpc="1">
                  <a:prstTxWarp prst="textNoShape">
                    <a:avLst/>
                  </a:prstTxWarp>
                  <a:noAutofit/>
                </a:bodyPr>
                <a:lstStyle/>
                <a:p>
                  <a:pPr marL="0" marR="0" lvl="0" indent="0" defTabSz="950868" eaLnBrk="1" fontAlgn="base" latinLnBrk="0" hangingPunct="1">
                    <a:lnSpc>
                      <a:spcPct val="100000"/>
                    </a:lnSpc>
                    <a:spcBef>
                      <a:spcPct val="0"/>
                    </a:spcBef>
                    <a:spcAft>
                      <a:spcPct val="0"/>
                    </a:spcAft>
                    <a:buClrTx/>
                    <a:buSzTx/>
                    <a:buFontTx/>
                    <a:buNone/>
                    <a:tabLst/>
                    <a:defRPr/>
                  </a:pPr>
                  <a:r>
                    <a:rPr kumimoji="0" lang="en-US" sz="1866"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Speech</a:t>
                  </a:r>
                </a:p>
              </p:txBody>
            </p:sp>
          </p:grpSp>
          <p:sp>
            <p:nvSpPr>
              <p:cNvPr id="142" name="Oval Callout 6">
                <a:extLst>
                  <a:ext uri="{FF2B5EF4-FFF2-40B4-BE49-F238E27FC236}">
                    <a16:creationId xmlns:a16="http://schemas.microsoft.com/office/drawing/2014/main" id="{5DB4E070-CD5A-4C6F-8CB2-9DEB0302B019}"/>
                  </a:ext>
                </a:extLst>
              </p:cNvPr>
              <p:cNvSpPr/>
              <p:nvPr/>
            </p:nvSpPr>
            <p:spPr bwMode="auto">
              <a:xfrm>
                <a:off x="3550900" y="1915078"/>
                <a:ext cx="1289293" cy="761180"/>
              </a:xfrm>
              <a:prstGeom prst="wedgeRectCallout">
                <a:avLst>
                  <a:gd name="adj1" fmla="val -58880"/>
                  <a:gd name="adj2" fmla="val -7575"/>
                </a:avLst>
              </a:prstGeom>
              <a:solidFill>
                <a:srgbClr val="FFFFFF"/>
              </a:solidFill>
              <a:ln w="9525" cap="flat" cmpd="sng" algn="ctr">
                <a:solidFill>
                  <a:sysClr val="window" lastClr="FFFFFF">
                    <a:lumMod val="75000"/>
                  </a:sysClr>
                </a:solidFill>
                <a:prstDash val="solid"/>
                <a:headEnd type="none" w="med" len="med"/>
                <a:tailEnd type="none" w="med" len="med"/>
              </a:ln>
              <a:effectLst/>
            </p:spPr>
            <p:txBody>
              <a:bodyPr lIns="91440" tIns="91440" rIns="91440" bIns="91440" rtlCol="0" anchor="t" anchorCtr="0"/>
              <a:lstStyle/>
              <a:p>
                <a:pPr marL="0" marR="0" lvl="0" indent="0" defTabSz="895709"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gradFill>
                      <a:gsLst>
                        <a:gs pos="84000">
                          <a:srgbClr val="3F3F3F"/>
                        </a:gs>
                        <a:gs pos="43000">
                          <a:srgbClr val="3F3F3F"/>
                        </a:gs>
                      </a:gsLst>
                      <a:lin ang="10800000" scaled="0"/>
                    </a:gradFill>
                    <a:effectLst/>
                    <a:uLnTx/>
                    <a:uFillTx/>
                    <a:ea typeface="Segoe UI" pitchFamily="34" charset="0"/>
                    <a:cs typeface="Segoe UI" pitchFamily="34" charset="0"/>
                  </a:rPr>
                  <a:t>Give me directions to the nearest local branch.</a:t>
                </a:r>
              </a:p>
            </p:txBody>
          </p:sp>
          <p:grpSp>
            <p:nvGrpSpPr>
              <p:cNvPr id="143" name="Group 142">
                <a:extLst>
                  <a:ext uri="{FF2B5EF4-FFF2-40B4-BE49-F238E27FC236}">
                    <a16:creationId xmlns:a16="http://schemas.microsoft.com/office/drawing/2014/main" id="{18B1B43D-662F-479A-B3C5-D1A6AF0D9F13}"/>
                  </a:ext>
                </a:extLst>
              </p:cNvPr>
              <p:cNvGrpSpPr/>
              <p:nvPr/>
            </p:nvGrpSpPr>
            <p:grpSpPr>
              <a:xfrm>
                <a:off x="2748101" y="3250824"/>
                <a:ext cx="2218629" cy="2952379"/>
                <a:chOff x="2748101" y="3250824"/>
                <a:chExt cx="2218629" cy="2952379"/>
              </a:xfrm>
            </p:grpSpPr>
            <p:sp>
              <p:nvSpPr>
                <p:cNvPr id="147" name="Pentagon 99">
                  <a:extLst>
                    <a:ext uri="{FF2B5EF4-FFF2-40B4-BE49-F238E27FC236}">
                      <a16:creationId xmlns:a16="http://schemas.microsoft.com/office/drawing/2014/main" id="{133730CF-7843-4AF4-8641-100D3128A0A4}"/>
                    </a:ext>
                  </a:extLst>
                </p:cNvPr>
                <p:cNvSpPr/>
                <p:nvPr/>
              </p:nvSpPr>
              <p:spPr bwMode="auto">
                <a:xfrm rot="5400000">
                  <a:off x="3581290" y="2417635"/>
                  <a:ext cx="552251" cy="2218629"/>
                </a:xfrm>
                <a:prstGeom prst="rect">
                  <a:avLst/>
                </a:prstGeom>
                <a:solidFill>
                  <a:srgbClr val="3F3F3F"/>
                </a:solidFill>
                <a:ln w="9525" cap="flat" cmpd="sng" algn="ctr">
                  <a:noFill/>
                  <a:prstDash val="solid"/>
                  <a:headEnd type="none" w="med" len="med"/>
                  <a:tailEnd type="none" w="med" len="med"/>
                </a:ln>
                <a:effectLst/>
              </p:spPr>
              <p:txBody>
                <a:bodyPr rot="0" spcFirstLastPara="0" vertOverflow="overflow" horzOverflow="overflow" vert="vert270" wrap="square" lIns="175736" tIns="140590" rIns="175736" bIns="140590" numCol="1" spcCol="0" rtlCol="0" fromWordArt="0" anchor="ctr" anchorCtr="0" forceAA="0" compatLnSpc="1">
                  <a:prstTxWarp prst="textNoShape">
                    <a:avLst/>
                  </a:prstTxWarp>
                  <a:noAutofit/>
                </a:bodyPr>
                <a:lstStyle/>
                <a:p>
                  <a:pPr marL="0" marR="0" lvl="0" indent="0" defTabSz="895944"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333">
                            <a:prstClr val="white"/>
                          </a:gs>
                          <a:gs pos="13000">
                            <a:prstClr val="white"/>
                          </a:gs>
                        </a:gsLst>
                        <a:lin ang="10800000" scaled="0"/>
                      </a:gradFill>
                      <a:effectLst/>
                      <a:uLnTx/>
                      <a:uFillTx/>
                      <a:ea typeface="Segoe UI" pitchFamily="34" charset="0"/>
                      <a:cs typeface="Segoe UI" pitchFamily="34" charset="0"/>
                    </a:rPr>
                    <a:t>Text to Speech</a:t>
                  </a:r>
                </a:p>
              </p:txBody>
            </p:sp>
            <p:grpSp>
              <p:nvGrpSpPr>
                <p:cNvPr id="148" name="Group 147">
                  <a:extLst>
                    <a:ext uri="{FF2B5EF4-FFF2-40B4-BE49-F238E27FC236}">
                      <a16:creationId xmlns:a16="http://schemas.microsoft.com/office/drawing/2014/main" id="{9EB74F0E-85A2-4C7D-8509-82A3965C5E37}"/>
                    </a:ext>
                  </a:extLst>
                </p:cNvPr>
                <p:cNvGrpSpPr/>
                <p:nvPr/>
              </p:nvGrpSpPr>
              <p:grpSpPr>
                <a:xfrm>
                  <a:off x="2825290" y="4136415"/>
                  <a:ext cx="2064251" cy="2066788"/>
                  <a:chOff x="2067831" y="3102386"/>
                  <a:chExt cx="1548408" cy="1550311"/>
                </a:xfrm>
              </p:grpSpPr>
              <p:grpSp>
                <p:nvGrpSpPr>
                  <p:cNvPr id="149" name="Group 148">
                    <a:extLst>
                      <a:ext uri="{FF2B5EF4-FFF2-40B4-BE49-F238E27FC236}">
                        <a16:creationId xmlns:a16="http://schemas.microsoft.com/office/drawing/2014/main" id="{1E258EC3-ECCB-4D49-84B0-54B39E7A0936}"/>
                      </a:ext>
                    </a:extLst>
                  </p:cNvPr>
                  <p:cNvGrpSpPr/>
                  <p:nvPr/>
                </p:nvGrpSpPr>
                <p:grpSpPr>
                  <a:xfrm>
                    <a:off x="2067831" y="3961502"/>
                    <a:ext cx="1548408" cy="691195"/>
                    <a:chOff x="2762800" y="5351137"/>
                    <a:chExt cx="2139696" cy="955140"/>
                  </a:xfrm>
                </p:grpSpPr>
                <p:sp>
                  <p:nvSpPr>
                    <p:cNvPr id="163" name="TextBox 162">
                      <a:extLst>
                        <a:ext uri="{FF2B5EF4-FFF2-40B4-BE49-F238E27FC236}">
                          <a16:creationId xmlns:a16="http://schemas.microsoft.com/office/drawing/2014/main" id="{558A562A-00AD-4C18-9654-7C745A099F51}"/>
                        </a:ext>
                      </a:extLst>
                    </p:cNvPr>
                    <p:cNvSpPr txBox="1"/>
                    <p:nvPr/>
                  </p:nvSpPr>
                  <p:spPr>
                    <a:xfrm>
                      <a:off x="2762800" y="5351137"/>
                      <a:ext cx="2139696" cy="273740"/>
                    </a:xfrm>
                    <a:prstGeom prst="rect">
                      <a:avLst/>
                    </a:prstGeom>
                    <a:noFill/>
                    <a:ln>
                      <a:solidFill>
                        <a:srgbClr val="6E6E73">
                          <a:lumMod val="20000"/>
                          <a:lumOff val="80000"/>
                        </a:srgbClr>
                      </a:solidFill>
                    </a:ln>
                  </p:spPr>
                  <p:txBody>
                    <a:bodyPr wrap="square" lIns="45713" tIns="18285" rIns="45713" bIns="18285" rtlCol="0" anchor="ctr" anchorCtr="0">
                      <a:noAutofit/>
                    </a:bodyPr>
                    <a:lstStyle>
                      <a:defPPr>
                        <a:defRPr lang="en-US"/>
                      </a:defPPr>
                      <a:lvl1pPr marR="0" lvl="0" indent="0" defTabSz="896386" fontAlgn="auto">
                        <a:lnSpc>
                          <a:spcPct val="90000"/>
                        </a:lnSpc>
                        <a:spcBef>
                          <a:spcPts val="0"/>
                        </a:spcBef>
                        <a:spcAft>
                          <a:spcPts val="588"/>
                        </a:spcAft>
                        <a:buClrTx/>
                        <a:buSzTx/>
                        <a:buFontTx/>
                        <a:buNone/>
                        <a:tabLst/>
                        <a:defRPr kumimoji="0" sz="1100" b="0" i="1" u="none" strike="noStrike" kern="0" cap="none" spc="0" normalizeH="0" baseline="0">
                          <a:ln>
                            <a:noFill/>
                          </a:ln>
                          <a:solidFill>
                            <a:sysClr val="windowText" lastClr="000000"/>
                          </a:solidFill>
                          <a:effectLst/>
                          <a:uLnTx/>
                          <a:uFillTx/>
                        </a:defRPr>
                      </a:lvl1pPr>
                    </a:lstStyle>
                    <a:p>
                      <a:pPr marL="0" marR="0" lvl="0" indent="0" defTabSz="932742" eaLnBrk="1" fontAlgn="auto" latinLnBrk="0" hangingPunct="1">
                        <a:lnSpc>
                          <a:spcPct val="90000"/>
                        </a:lnSpc>
                        <a:spcBef>
                          <a:spcPts val="0"/>
                        </a:spcBef>
                        <a:spcAft>
                          <a:spcPts val="575"/>
                        </a:spcAft>
                        <a:buClrTx/>
                        <a:buSzTx/>
                        <a:buFontTx/>
                        <a:buNone/>
                        <a:tabLst/>
                        <a:defRPr/>
                      </a:pPr>
                      <a:r>
                        <a:rPr kumimoji="0" lang="en-US" sz="1100" b="0" i="0" u="none" strike="noStrike" kern="1200" cap="none" spc="0" normalizeH="0" baseline="0" noProof="0">
                          <a:ln>
                            <a:noFill/>
                          </a:ln>
                          <a:gradFill>
                            <a:gsLst>
                              <a:gs pos="3111">
                                <a:srgbClr val="3F3F3F"/>
                              </a:gs>
                              <a:gs pos="35000">
                                <a:srgbClr val="3F3F3F"/>
                              </a:gs>
                            </a:gsLst>
                            <a:lin ang="5400000" scaled="1"/>
                          </a:gradFill>
                          <a:effectLst/>
                          <a:uLnTx/>
                          <a:uFillTx/>
                          <a:cs typeface="Segoe UI" panose="020B0502040204020203" pitchFamily="34" charset="0"/>
                        </a:rPr>
                        <a:t>Convert spoken audio to text </a:t>
                      </a:r>
                    </a:p>
                  </p:txBody>
                </p:sp>
                <p:sp>
                  <p:nvSpPr>
                    <p:cNvPr id="164" name="TextBox 163">
                      <a:extLst>
                        <a:ext uri="{FF2B5EF4-FFF2-40B4-BE49-F238E27FC236}">
                          <a16:creationId xmlns:a16="http://schemas.microsoft.com/office/drawing/2014/main" id="{66E3A204-98AE-457B-A0C2-B459D3FDD4E1}"/>
                        </a:ext>
                      </a:extLst>
                    </p:cNvPr>
                    <p:cNvSpPr txBox="1"/>
                    <p:nvPr/>
                  </p:nvSpPr>
                  <p:spPr>
                    <a:xfrm>
                      <a:off x="2762800" y="5691837"/>
                      <a:ext cx="2139696" cy="273740"/>
                    </a:xfrm>
                    <a:prstGeom prst="rect">
                      <a:avLst/>
                    </a:prstGeom>
                    <a:noFill/>
                    <a:ln>
                      <a:solidFill>
                        <a:srgbClr val="6E6E73">
                          <a:lumMod val="20000"/>
                          <a:lumOff val="80000"/>
                        </a:srgbClr>
                      </a:solidFill>
                    </a:ln>
                  </p:spPr>
                  <p:txBody>
                    <a:bodyPr wrap="square" lIns="45713" tIns="18285" rIns="45713" bIns="18285" rtlCol="0" anchor="ctr" anchorCtr="0">
                      <a:noAutofit/>
                    </a:bodyPr>
                    <a:lstStyle>
                      <a:defPPr>
                        <a:defRPr lang="en-US"/>
                      </a:defPPr>
                      <a:lvl1pPr marR="0" lvl="0" indent="0" defTabSz="896386" fontAlgn="auto">
                        <a:lnSpc>
                          <a:spcPct val="90000"/>
                        </a:lnSpc>
                        <a:spcBef>
                          <a:spcPts val="0"/>
                        </a:spcBef>
                        <a:spcAft>
                          <a:spcPts val="588"/>
                        </a:spcAft>
                        <a:buClrTx/>
                        <a:buSzTx/>
                        <a:buFontTx/>
                        <a:buNone/>
                        <a:tabLst/>
                        <a:defRPr kumimoji="0" sz="1100" b="0" i="1" u="none" strike="noStrike" kern="0" cap="none" spc="0" normalizeH="0" baseline="0">
                          <a:ln>
                            <a:noFill/>
                          </a:ln>
                          <a:solidFill>
                            <a:sysClr val="windowText" lastClr="000000"/>
                          </a:solidFill>
                          <a:effectLst/>
                          <a:uLnTx/>
                          <a:uFillTx/>
                        </a:defRPr>
                      </a:lvl1pPr>
                    </a:lstStyle>
                    <a:p>
                      <a:pPr marL="0" marR="0" lvl="0" indent="0" defTabSz="932742" eaLnBrk="1" fontAlgn="auto" latinLnBrk="0" hangingPunct="1">
                        <a:lnSpc>
                          <a:spcPct val="90000"/>
                        </a:lnSpc>
                        <a:spcBef>
                          <a:spcPts val="0"/>
                        </a:spcBef>
                        <a:spcAft>
                          <a:spcPts val="575"/>
                        </a:spcAft>
                        <a:buClrTx/>
                        <a:buSzTx/>
                        <a:buFontTx/>
                        <a:buNone/>
                        <a:tabLst/>
                        <a:defRPr/>
                      </a:pPr>
                      <a:r>
                        <a:rPr kumimoji="0" lang="en-US" sz="1100" b="0" i="0" u="none" strike="noStrike" kern="1200" cap="none" spc="0" normalizeH="0" baseline="0" noProof="0">
                          <a:ln>
                            <a:noFill/>
                          </a:ln>
                          <a:gradFill>
                            <a:gsLst>
                              <a:gs pos="3111">
                                <a:srgbClr val="3F3F3F"/>
                              </a:gs>
                              <a:gs pos="35000">
                                <a:srgbClr val="3F3F3F"/>
                              </a:gs>
                            </a:gsLst>
                            <a:lin ang="5400000" scaled="1"/>
                          </a:gradFill>
                          <a:effectLst/>
                          <a:uLnTx/>
                          <a:uFillTx/>
                          <a:cs typeface="Segoe UI" panose="020B0502040204020203" pitchFamily="34" charset="0"/>
                        </a:rPr>
                        <a:t>Convert text to spoken audio</a:t>
                      </a:r>
                    </a:p>
                  </p:txBody>
                </p:sp>
                <p:sp>
                  <p:nvSpPr>
                    <p:cNvPr id="165" name="TextBox 164">
                      <a:extLst>
                        <a:ext uri="{FF2B5EF4-FFF2-40B4-BE49-F238E27FC236}">
                          <a16:creationId xmlns:a16="http://schemas.microsoft.com/office/drawing/2014/main" id="{3E8F560E-C9D9-43F7-95D8-891458AB5F14}"/>
                        </a:ext>
                      </a:extLst>
                    </p:cNvPr>
                    <p:cNvSpPr txBox="1"/>
                    <p:nvPr/>
                  </p:nvSpPr>
                  <p:spPr>
                    <a:xfrm>
                      <a:off x="2762800" y="6032537"/>
                      <a:ext cx="2139696" cy="273740"/>
                    </a:xfrm>
                    <a:prstGeom prst="rect">
                      <a:avLst/>
                    </a:prstGeom>
                    <a:noFill/>
                    <a:ln>
                      <a:solidFill>
                        <a:srgbClr val="6E6E73">
                          <a:lumMod val="20000"/>
                          <a:lumOff val="80000"/>
                        </a:srgbClr>
                      </a:solidFill>
                    </a:ln>
                  </p:spPr>
                  <p:txBody>
                    <a:bodyPr wrap="square" lIns="45713" tIns="18285" rIns="45713" bIns="18285" rtlCol="0" anchor="ctr" anchorCtr="0">
                      <a:noAutofit/>
                    </a:bodyPr>
                    <a:lstStyle/>
                    <a:p>
                      <a:pPr marL="0" marR="0" lvl="0" indent="0" defTabSz="932742" eaLnBrk="1" fontAlgn="auto" latinLnBrk="0" hangingPunct="1">
                        <a:lnSpc>
                          <a:spcPct val="90000"/>
                        </a:lnSpc>
                        <a:spcBef>
                          <a:spcPts val="0"/>
                        </a:spcBef>
                        <a:spcAft>
                          <a:spcPts val="575"/>
                        </a:spcAft>
                        <a:buClrTx/>
                        <a:buSzTx/>
                        <a:buFontTx/>
                        <a:buNone/>
                        <a:tabLst/>
                        <a:defRPr/>
                      </a:pPr>
                      <a:r>
                        <a:rPr kumimoji="0" lang="en-US" sz="1100" b="0" i="0" u="none" strike="noStrike" kern="0" cap="none" spc="0" normalizeH="0" baseline="0" noProof="0">
                          <a:ln>
                            <a:noFill/>
                          </a:ln>
                          <a:gradFill>
                            <a:gsLst>
                              <a:gs pos="3111">
                                <a:srgbClr val="3F3F3F"/>
                              </a:gs>
                              <a:gs pos="35000">
                                <a:srgbClr val="3F3F3F"/>
                              </a:gs>
                            </a:gsLst>
                            <a:lin ang="5400000" scaled="1"/>
                          </a:gradFill>
                          <a:effectLst/>
                          <a:uLnTx/>
                          <a:uFillTx/>
                          <a:cs typeface="Segoe UI" panose="020B0502040204020203" pitchFamily="34" charset="0"/>
                        </a:rPr>
                        <a:t>Extract intent of user</a:t>
                      </a:r>
                    </a:p>
                  </p:txBody>
                </p:sp>
              </p:grpSp>
              <p:sp>
                <p:nvSpPr>
                  <p:cNvPr id="150" name="Oval Callout 6">
                    <a:extLst>
                      <a:ext uri="{FF2B5EF4-FFF2-40B4-BE49-F238E27FC236}">
                        <a16:creationId xmlns:a16="http://schemas.microsoft.com/office/drawing/2014/main" id="{E9C07AE0-2588-484A-BD56-F5759EA608DF}"/>
                      </a:ext>
                    </a:extLst>
                  </p:cNvPr>
                  <p:cNvSpPr/>
                  <p:nvPr/>
                </p:nvSpPr>
                <p:spPr bwMode="auto">
                  <a:xfrm>
                    <a:off x="2078366" y="3102386"/>
                    <a:ext cx="496513" cy="376980"/>
                  </a:xfrm>
                  <a:prstGeom prst="wedgeEllipseCallout">
                    <a:avLst>
                      <a:gd name="adj1" fmla="val 33451"/>
                      <a:gd name="adj2" fmla="val 69382"/>
                    </a:avLst>
                  </a:prstGeom>
                  <a:solidFill>
                    <a:sysClr val="window" lastClr="FFFFFF">
                      <a:lumMod val="85000"/>
                    </a:sysClr>
                  </a:solidFill>
                  <a:ln w="9525" cap="flat" cmpd="sng" algn="ctr">
                    <a:noFill/>
                    <a:prstDash val="solid"/>
                    <a:headEnd type="none" w="med" len="med"/>
                    <a:tailEnd type="none" w="med" len="med"/>
                  </a:ln>
                  <a:effectLst/>
                </p:spPr>
                <p:txBody>
                  <a:bodyPr lIns="0" tIns="0" rIns="0" bIns="0" rtlCol="0" anchor="ctr" anchorCtr="0"/>
                  <a:lstStyle/>
                  <a:p>
                    <a:pPr marL="0" marR="0" lvl="0" indent="0" algn="ctr" defTabSz="895709" eaLnBrk="1" fontAlgn="auto" latinLnBrk="0" hangingPunct="1">
                      <a:lnSpc>
                        <a:spcPts val="1440"/>
                      </a:lnSpc>
                      <a:spcBef>
                        <a:spcPts val="0"/>
                      </a:spcBef>
                      <a:spcAft>
                        <a:spcPts val="0"/>
                      </a:spcAft>
                      <a:buClrTx/>
                      <a:buSzTx/>
                      <a:buFontTx/>
                      <a:buNone/>
                      <a:tabLst/>
                      <a:defRPr/>
                    </a:pPr>
                    <a:endParaRPr kumimoji="0" lang="en-US" sz="1067" b="0" i="0" u="none" strike="noStrike" kern="0" cap="none" spc="0" normalizeH="0" baseline="0" noProof="0">
                      <a:ln>
                        <a:noFill/>
                      </a:ln>
                      <a:solidFill>
                        <a:srgbClr val="505050"/>
                      </a:solidFill>
                      <a:effectLst/>
                      <a:uLnTx/>
                      <a:uFillTx/>
                      <a:ea typeface="Segoe UI" pitchFamily="34" charset="0"/>
                      <a:cs typeface="Segoe UI" pitchFamily="34" charset="0"/>
                    </a:endParaRPr>
                  </a:p>
                </p:txBody>
              </p:sp>
              <p:grpSp>
                <p:nvGrpSpPr>
                  <p:cNvPr id="151" name="Group 150">
                    <a:extLst>
                      <a:ext uri="{FF2B5EF4-FFF2-40B4-BE49-F238E27FC236}">
                        <a16:creationId xmlns:a16="http://schemas.microsoft.com/office/drawing/2014/main" id="{B67798F8-EE58-49A8-976E-C23068B1FFFA}"/>
                      </a:ext>
                    </a:extLst>
                  </p:cNvPr>
                  <p:cNvGrpSpPr/>
                  <p:nvPr/>
                </p:nvGrpSpPr>
                <p:grpSpPr>
                  <a:xfrm>
                    <a:off x="2931034" y="3143351"/>
                    <a:ext cx="658441" cy="443451"/>
                    <a:chOff x="1374991" y="2239434"/>
                    <a:chExt cx="3540752" cy="2384648"/>
                  </a:xfrm>
                </p:grpSpPr>
                <p:sp>
                  <p:nvSpPr>
                    <p:cNvPr id="158" name="Rectangle 157">
                      <a:extLst>
                        <a:ext uri="{FF2B5EF4-FFF2-40B4-BE49-F238E27FC236}">
                          <a16:creationId xmlns:a16="http://schemas.microsoft.com/office/drawing/2014/main" id="{9F423C51-86F2-4AD5-8C7E-B420ECF2C258}"/>
                        </a:ext>
                      </a:extLst>
                    </p:cNvPr>
                    <p:cNvSpPr/>
                    <p:nvPr/>
                  </p:nvSpPr>
                  <p:spPr bwMode="auto">
                    <a:xfrm>
                      <a:off x="1374991" y="2239434"/>
                      <a:ext cx="3540752" cy="2384648"/>
                    </a:xfrm>
                    <a:prstGeom prst="rect">
                      <a:avLst/>
                    </a:prstGeom>
                    <a:solidFill>
                      <a:sysClr val="window" lastClr="FFFFFF"/>
                    </a:solidFill>
                    <a:ln w="6350" cap="flat" cmpd="sng" algn="ctr">
                      <a:solidFill>
                        <a:sysClr val="window" lastClr="FFFFFF">
                          <a:lumMod val="75000"/>
                        </a:sysClr>
                      </a:solid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9" name="Freeform: Shape 158">
                      <a:extLst>
                        <a:ext uri="{FF2B5EF4-FFF2-40B4-BE49-F238E27FC236}">
                          <a16:creationId xmlns:a16="http://schemas.microsoft.com/office/drawing/2014/main" id="{CB5FFDA6-A564-4D6A-9B9F-8A3C2F098C7C}"/>
                        </a:ext>
                      </a:extLst>
                    </p:cNvPr>
                    <p:cNvSpPr/>
                    <p:nvPr/>
                  </p:nvSpPr>
                  <p:spPr bwMode="auto">
                    <a:xfrm>
                      <a:off x="1374991" y="2239434"/>
                      <a:ext cx="3540752" cy="2384648"/>
                    </a:xfrm>
                    <a:custGeom>
                      <a:avLst/>
                      <a:gdLst>
                        <a:gd name="connsiteX0" fmla="*/ 2957934 w 3540752"/>
                        <a:gd name="connsiteY0" fmla="*/ 1889480 h 2384648"/>
                        <a:gd name="connsiteX1" fmla="*/ 3540752 w 3540752"/>
                        <a:gd name="connsiteY1" fmla="*/ 1889480 h 2384648"/>
                        <a:gd name="connsiteX2" fmla="*/ 3540752 w 3540752"/>
                        <a:gd name="connsiteY2" fmla="*/ 2384648 h 2384648"/>
                        <a:gd name="connsiteX3" fmla="*/ 2957934 w 3540752"/>
                        <a:gd name="connsiteY3" fmla="*/ 2384648 h 2384648"/>
                        <a:gd name="connsiteX4" fmla="*/ 1860441 w 3540752"/>
                        <a:gd name="connsiteY4" fmla="*/ 1889480 h 2384648"/>
                        <a:gd name="connsiteX5" fmla="*/ 2845045 w 3540752"/>
                        <a:gd name="connsiteY5" fmla="*/ 1889480 h 2384648"/>
                        <a:gd name="connsiteX6" fmla="*/ 2845045 w 3540752"/>
                        <a:gd name="connsiteY6" fmla="*/ 2384648 h 2384648"/>
                        <a:gd name="connsiteX7" fmla="*/ 1860441 w 3540752"/>
                        <a:gd name="connsiteY7" fmla="*/ 2384648 h 2384648"/>
                        <a:gd name="connsiteX8" fmla="*/ 479628 w 3540752"/>
                        <a:gd name="connsiteY8" fmla="*/ 1889480 h 2384648"/>
                        <a:gd name="connsiteX9" fmla="*/ 1747552 w 3540752"/>
                        <a:gd name="connsiteY9" fmla="*/ 1889480 h 2384648"/>
                        <a:gd name="connsiteX10" fmla="*/ 1747552 w 3540752"/>
                        <a:gd name="connsiteY10" fmla="*/ 2384648 h 2384648"/>
                        <a:gd name="connsiteX11" fmla="*/ 295159 w 3540752"/>
                        <a:gd name="connsiteY11" fmla="*/ 2384648 h 2384648"/>
                        <a:gd name="connsiteX12" fmla="*/ 0 w 3540752"/>
                        <a:gd name="connsiteY12" fmla="*/ 1889480 h 2384648"/>
                        <a:gd name="connsiteX13" fmla="*/ 359160 w 3540752"/>
                        <a:gd name="connsiteY13" fmla="*/ 1889480 h 2384648"/>
                        <a:gd name="connsiteX14" fmla="*/ 174690 w 3540752"/>
                        <a:gd name="connsiteY14" fmla="*/ 2384648 h 2384648"/>
                        <a:gd name="connsiteX15" fmla="*/ 0 w 3540752"/>
                        <a:gd name="connsiteY15" fmla="*/ 2384648 h 2384648"/>
                        <a:gd name="connsiteX16" fmla="*/ 2957934 w 3540752"/>
                        <a:gd name="connsiteY16" fmla="*/ 1275644 h 2384648"/>
                        <a:gd name="connsiteX17" fmla="*/ 3540752 w 3540752"/>
                        <a:gd name="connsiteY17" fmla="*/ 1275644 h 2384648"/>
                        <a:gd name="connsiteX18" fmla="*/ 3540752 w 3540752"/>
                        <a:gd name="connsiteY18" fmla="*/ 1776591 h 2384648"/>
                        <a:gd name="connsiteX19" fmla="*/ 2957934 w 3540752"/>
                        <a:gd name="connsiteY19" fmla="*/ 1776591 h 2384648"/>
                        <a:gd name="connsiteX20" fmla="*/ 1860442 w 3540752"/>
                        <a:gd name="connsiteY20" fmla="*/ 1275644 h 2384648"/>
                        <a:gd name="connsiteX21" fmla="*/ 2845045 w 3540752"/>
                        <a:gd name="connsiteY21" fmla="*/ 1275644 h 2384648"/>
                        <a:gd name="connsiteX22" fmla="*/ 2845045 w 3540752"/>
                        <a:gd name="connsiteY22" fmla="*/ 1776591 h 2384648"/>
                        <a:gd name="connsiteX23" fmla="*/ 1860441 w 3540752"/>
                        <a:gd name="connsiteY23" fmla="*/ 1776591 h 2384648"/>
                        <a:gd name="connsiteX24" fmla="*/ 708307 w 3540752"/>
                        <a:gd name="connsiteY24" fmla="*/ 1275642 h 2384648"/>
                        <a:gd name="connsiteX25" fmla="*/ 1593568 w 3540752"/>
                        <a:gd name="connsiteY25" fmla="*/ 1275642 h 2384648"/>
                        <a:gd name="connsiteX26" fmla="*/ 1593568 w 3540752"/>
                        <a:gd name="connsiteY26" fmla="*/ 1275644 h 2384648"/>
                        <a:gd name="connsiteX27" fmla="*/ 1747553 w 3540752"/>
                        <a:gd name="connsiteY27" fmla="*/ 1275644 h 2384648"/>
                        <a:gd name="connsiteX28" fmla="*/ 1747552 w 3540752"/>
                        <a:gd name="connsiteY28" fmla="*/ 1776591 h 2384648"/>
                        <a:gd name="connsiteX29" fmla="*/ 521684 w 3540752"/>
                        <a:gd name="connsiteY29" fmla="*/ 1776591 h 2384648"/>
                        <a:gd name="connsiteX30" fmla="*/ 0 w 3540752"/>
                        <a:gd name="connsiteY30" fmla="*/ 1267177 h 2384648"/>
                        <a:gd name="connsiteX31" fmla="*/ 590992 w 3540752"/>
                        <a:gd name="connsiteY31" fmla="*/ 1267177 h 2384648"/>
                        <a:gd name="connsiteX32" fmla="*/ 401216 w 3540752"/>
                        <a:gd name="connsiteY32" fmla="*/ 1776591 h 2384648"/>
                        <a:gd name="connsiteX33" fmla="*/ 0 w 3540752"/>
                        <a:gd name="connsiteY33" fmla="*/ 1776591 h 2384648"/>
                        <a:gd name="connsiteX34" fmla="*/ 952755 w 3540752"/>
                        <a:gd name="connsiteY34" fmla="*/ 619476 h 2384648"/>
                        <a:gd name="connsiteX35" fmla="*/ 1747553 w 3540752"/>
                        <a:gd name="connsiteY35" fmla="*/ 619476 h 2384648"/>
                        <a:gd name="connsiteX36" fmla="*/ 1747553 w 3540752"/>
                        <a:gd name="connsiteY36" fmla="*/ 1162753 h 2384648"/>
                        <a:gd name="connsiteX37" fmla="*/ 750362 w 3540752"/>
                        <a:gd name="connsiteY37" fmla="*/ 1162753 h 2384648"/>
                        <a:gd name="connsiteX38" fmla="*/ 0 w 3540752"/>
                        <a:gd name="connsiteY38" fmla="*/ 619475 h 2384648"/>
                        <a:gd name="connsiteX39" fmla="*/ 832286 w 3540752"/>
                        <a:gd name="connsiteY39" fmla="*/ 619475 h 2384648"/>
                        <a:gd name="connsiteX40" fmla="*/ 633048 w 3540752"/>
                        <a:gd name="connsiteY40" fmla="*/ 1154288 h 2384648"/>
                        <a:gd name="connsiteX41" fmla="*/ 0 w 3540752"/>
                        <a:gd name="connsiteY41" fmla="*/ 1154288 h 2384648"/>
                        <a:gd name="connsiteX42" fmla="*/ 2845045 w 3540752"/>
                        <a:gd name="connsiteY42" fmla="*/ 397620 h 2384648"/>
                        <a:gd name="connsiteX43" fmla="*/ 2845045 w 3540752"/>
                        <a:gd name="connsiteY43" fmla="*/ 1162755 h 2384648"/>
                        <a:gd name="connsiteX44" fmla="*/ 1860442 w 3540752"/>
                        <a:gd name="connsiteY44" fmla="*/ 1162755 h 2384648"/>
                        <a:gd name="connsiteX45" fmla="*/ 1860442 w 3540752"/>
                        <a:gd name="connsiteY45" fmla="*/ 619476 h 2384648"/>
                        <a:gd name="connsiteX46" fmla="*/ 2116760 w 3540752"/>
                        <a:gd name="connsiteY46" fmla="*/ 619476 h 2384648"/>
                        <a:gd name="connsiteX47" fmla="*/ 2116760 w 3540752"/>
                        <a:gd name="connsiteY47" fmla="*/ 615861 h 2384648"/>
                        <a:gd name="connsiteX48" fmla="*/ 3540752 w 3540752"/>
                        <a:gd name="connsiteY48" fmla="*/ 189142 h 2384648"/>
                        <a:gd name="connsiteX49" fmla="*/ 3540752 w 3540752"/>
                        <a:gd name="connsiteY49" fmla="*/ 1162755 h 2384648"/>
                        <a:gd name="connsiteX50" fmla="*/ 2957934 w 3540752"/>
                        <a:gd name="connsiteY50" fmla="*/ 1162755 h 2384648"/>
                        <a:gd name="connsiteX51" fmla="*/ 2957934 w 3540752"/>
                        <a:gd name="connsiteY51" fmla="*/ 363792 h 2384648"/>
                        <a:gd name="connsiteX52" fmla="*/ 3241567 w 3540752"/>
                        <a:gd name="connsiteY52" fmla="*/ 0 h 2384648"/>
                        <a:gd name="connsiteX53" fmla="*/ 3540752 w 3540752"/>
                        <a:gd name="connsiteY53" fmla="*/ 0 h 2384648"/>
                        <a:gd name="connsiteX54" fmla="*/ 3540752 w 3540752"/>
                        <a:gd name="connsiteY54" fmla="*/ 71294 h 2384648"/>
                        <a:gd name="connsiteX55" fmla="*/ 3241567 w 3540752"/>
                        <a:gd name="connsiteY55" fmla="*/ 160949 h 2384648"/>
                        <a:gd name="connsiteX56" fmla="*/ 2165242 w 3540752"/>
                        <a:gd name="connsiteY56" fmla="*/ 0 h 2384648"/>
                        <a:gd name="connsiteX57" fmla="*/ 3128678 w 3540752"/>
                        <a:gd name="connsiteY57" fmla="*/ 0 h 2384648"/>
                        <a:gd name="connsiteX58" fmla="*/ 3128678 w 3540752"/>
                        <a:gd name="connsiteY58" fmla="*/ 194777 h 2384648"/>
                        <a:gd name="connsiteX59" fmla="*/ 2165242 w 3540752"/>
                        <a:gd name="connsiteY59" fmla="*/ 483483 h 2384648"/>
                        <a:gd name="connsiteX60" fmla="*/ 1183534 w 3540752"/>
                        <a:gd name="connsiteY60" fmla="*/ 0 h 2384648"/>
                        <a:gd name="connsiteX61" fmla="*/ 2052353 w 3540752"/>
                        <a:gd name="connsiteY61" fmla="*/ 0 h 2384648"/>
                        <a:gd name="connsiteX62" fmla="*/ 2052353 w 3540752"/>
                        <a:gd name="connsiteY62" fmla="*/ 506587 h 2384648"/>
                        <a:gd name="connsiteX63" fmla="*/ 994810 w 3540752"/>
                        <a:gd name="connsiteY63" fmla="*/ 506587 h 2384648"/>
                        <a:gd name="connsiteX64" fmla="*/ 0 w 3540752"/>
                        <a:gd name="connsiteY64" fmla="*/ 0 h 2384648"/>
                        <a:gd name="connsiteX65" fmla="*/ 1063065 w 3540752"/>
                        <a:gd name="connsiteY65" fmla="*/ 0 h 2384648"/>
                        <a:gd name="connsiteX66" fmla="*/ 874342 w 3540752"/>
                        <a:gd name="connsiteY66" fmla="*/ 506586 h 2384648"/>
                        <a:gd name="connsiteX67" fmla="*/ 0 w 3540752"/>
                        <a:gd name="connsiteY67" fmla="*/ 506586 h 238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540752" h="2384648">
                          <a:moveTo>
                            <a:pt x="2957934" y="1889480"/>
                          </a:moveTo>
                          <a:lnTo>
                            <a:pt x="3540752" y="1889480"/>
                          </a:lnTo>
                          <a:lnTo>
                            <a:pt x="3540752" y="2384648"/>
                          </a:lnTo>
                          <a:lnTo>
                            <a:pt x="2957934" y="2384648"/>
                          </a:lnTo>
                          <a:close/>
                          <a:moveTo>
                            <a:pt x="1860441" y="1889480"/>
                          </a:moveTo>
                          <a:lnTo>
                            <a:pt x="2845045" y="1889480"/>
                          </a:lnTo>
                          <a:lnTo>
                            <a:pt x="2845045" y="2384648"/>
                          </a:lnTo>
                          <a:lnTo>
                            <a:pt x="1860441" y="2384648"/>
                          </a:lnTo>
                          <a:close/>
                          <a:moveTo>
                            <a:pt x="479628" y="1889480"/>
                          </a:moveTo>
                          <a:lnTo>
                            <a:pt x="1747552" y="1889480"/>
                          </a:lnTo>
                          <a:lnTo>
                            <a:pt x="1747552" y="2384648"/>
                          </a:lnTo>
                          <a:lnTo>
                            <a:pt x="295159" y="2384648"/>
                          </a:lnTo>
                          <a:close/>
                          <a:moveTo>
                            <a:pt x="0" y="1889480"/>
                          </a:moveTo>
                          <a:lnTo>
                            <a:pt x="359160" y="1889480"/>
                          </a:lnTo>
                          <a:lnTo>
                            <a:pt x="174690" y="2384648"/>
                          </a:lnTo>
                          <a:lnTo>
                            <a:pt x="0" y="2384648"/>
                          </a:lnTo>
                          <a:close/>
                          <a:moveTo>
                            <a:pt x="2957934" y="1275644"/>
                          </a:moveTo>
                          <a:lnTo>
                            <a:pt x="3540752" y="1275644"/>
                          </a:lnTo>
                          <a:lnTo>
                            <a:pt x="3540752" y="1776591"/>
                          </a:lnTo>
                          <a:lnTo>
                            <a:pt x="2957934" y="1776591"/>
                          </a:lnTo>
                          <a:close/>
                          <a:moveTo>
                            <a:pt x="1860442" y="1275644"/>
                          </a:moveTo>
                          <a:lnTo>
                            <a:pt x="2845045" y="1275644"/>
                          </a:lnTo>
                          <a:lnTo>
                            <a:pt x="2845045" y="1776591"/>
                          </a:lnTo>
                          <a:lnTo>
                            <a:pt x="1860441" y="1776591"/>
                          </a:lnTo>
                          <a:close/>
                          <a:moveTo>
                            <a:pt x="708307" y="1275642"/>
                          </a:moveTo>
                          <a:lnTo>
                            <a:pt x="1593568" y="1275642"/>
                          </a:lnTo>
                          <a:lnTo>
                            <a:pt x="1593568" y="1275644"/>
                          </a:lnTo>
                          <a:lnTo>
                            <a:pt x="1747553" y="1275644"/>
                          </a:lnTo>
                          <a:lnTo>
                            <a:pt x="1747552" y="1776591"/>
                          </a:lnTo>
                          <a:lnTo>
                            <a:pt x="521684" y="1776591"/>
                          </a:lnTo>
                          <a:close/>
                          <a:moveTo>
                            <a:pt x="0" y="1267177"/>
                          </a:moveTo>
                          <a:lnTo>
                            <a:pt x="590992" y="1267177"/>
                          </a:lnTo>
                          <a:lnTo>
                            <a:pt x="401216" y="1776591"/>
                          </a:lnTo>
                          <a:lnTo>
                            <a:pt x="0" y="1776591"/>
                          </a:lnTo>
                          <a:close/>
                          <a:moveTo>
                            <a:pt x="952755" y="619476"/>
                          </a:moveTo>
                          <a:lnTo>
                            <a:pt x="1747553" y="619476"/>
                          </a:lnTo>
                          <a:lnTo>
                            <a:pt x="1747553" y="1162753"/>
                          </a:lnTo>
                          <a:lnTo>
                            <a:pt x="750362" y="1162753"/>
                          </a:lnTo>
                          <a:close/>
                          <a:moveTo>
                            <a:pt x="0" y="619475"/>
                          </a:moveTo>
                          <a:lnTo>
                            <a:pt x="832286" y="619475"/>
                          </a:lnTo>
                          <a:lnTo>
                            <a:pt x="633048" y="1154288"/>
                          </a:lnTo>
                          <a:lnTo>
                            <a:pt x="0" y="1154288"/>
                          </a:lnTo>
                          <a:close/>
                          <a:moveTo>
                            <a:pt x="2845045" y="397620"/>
                          </a:moveTo>
                          <a:lnTo>
                            <a:pt x="2845045" y="1162755"/>
                          </a:lnTo>
                          <a:lnTo>
                            <a:pt x="1860442" y="1162755"/>
                          </a:lnTo>
                          <a:lnTo>
                            <a:pt x="1860442" y="619476"/>
                          </a:lnTo>
                          <a:lnTo>
                            <a:pt x="2116760" y="619476"/>
                          </a:lnTo>
                          <a:lnTo>
                            <a:pt x="2116760" y="615861"/>
                          </a:lnTo>
                          <a:close/>
                          <a:moveTo>
                            <a:pt x="3540752" y="189142"/>
                          </a:moveTo>
                          <a:lnTo>
                            <a:pt x="3540752" y="1162755"/>
                          </a:lnTo>
                          <a:lnTo>
                            <a:pt x="2957934" y="1162755"/>
                          </a:lnTo>
                          <a:lnTo>
                            <a:pt x="2957934" y="363792"/>
                          </a:lnTo>
                          <a:close/>
                          <a:moveTo>
                            <a:pt x="3241567" y="0"/>
                          </a:moveTo>
                          <a:lnTo>
                            <a:pt x="3540752" y="0"/>
                          </a:lnTo>
                          <a:lnTo>
                            <a:pt x="3540752" y="71294"/>
                          </a:lnTo>
                          <a:lnTo>
                            <a:pt x="3241567" y="160949"/>
                          </a:lnTo>
                          <a:close/>
                          <a:moveTo>
                            <a:pt x="2165242" y="0"/>
                          </a:moveTo>
                          <a:lnTo>
                            <a:pt x="3128678" y="0"/>
                          </a:lnTo>
                          <a:lnTo>
                            <a:pt x="3128678" y="194777"/>
                          </a:lnTo>
                          <a:lnTo>
                            <a:pt x="2165242" y="483483"/>
                          </a:lnTo>
                          <a:close/>
                          <a:moveTo>
                            <a:pt x="1183534" y="0"/>
                          </a:moveTo>
                          <a:lnTo>
                            <a:pt x="2052353" y="0"/>
                          </a:lnTo>
                          <a:lnTo>
                            <a:pt x="2052353" y="506587"/>
                          </a:lnTo>
                          <a:lnTo>
                            <a:pt x="994810" y="506587"/>
                          </a:lnTo>
                          <a:close/>
                          <a:moveTo>
                            <a:pt x="0" y="0"/>
                          </a:moveTo>
                          <a:lnTo>
                            <a:pt x="1063065" y="0"/>
                          </a:lnTo>
                          <a:lnTo>
                            <a:pt x="874342" y="506586"/>
                          </a:lnTo>
                          <a:lnTo>
                            <a:pt x="0" y="506586"/>
                          </a:lnTo>
                          <a:close/>
                        </a:path>
                      </a:pathLst>
                    </a:custGeom>
                    <a:solidFill>
                      <a:sysClr val="window" lastClr="FFFFFF">
                        <a:lumMod val="85000"/>
                      </a:sysClr>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60" name="Freeform: Shape 159">
                      <a:extLst>
                        <a:ext uri="{FF2B5EF4-FFF2-40B4-BE49-F238E27FC236}">
                          <a16:creationId xmlns:a16="http://schemas.microsoft.com/office/drawing/2014/main" id="{C19AE7AC-6216-49FC-9CDA-65693F5D83D5}"/>
                        </a:ext>
                      </a:extLst>
                    </p:cNvPr>
                    <p:cNvSpPr/>
                    <p:nvPr/>
                  </p:nvSpPr>
                  <p:spPr bwMode="auto">
                    <a:xfrm>
                      <a:off x="1477010" y="3693160"/>
                      <a:ext cx="286237" cy="425874"/>
                    </a:xfrm>
                    <a:custGeom>
                      <a:avLst/>
                      <a:gdLst>
                        <a:gd name="connsiteX0" fmla="*/ 338455 w 695960"/>
                        <a:gd name="connsiteY0" fmla="*/ 173990 h 1035474"/>
                        <a:gd name="connsiteX1" fmla="*/ 255905 w 695960"/>
                        <a:gd name="connsiteY1" fmla="*/ 256540 h 1035474"/>
                        <a:gd name="connsiteX2" fmla="*/ 338455 w 695960"/>
                        <a:gd name="connsiteY2" fmla="*/ 339090 h 1035474"/>
                        <a:gd name="connsiteX3" fmla="*/ 421005 w 695960"/>
                        <a:gd name="connsiteY3" fmla="*/ 256540 h 1035474"/>
                        <a:gd name="connsiteX4" fmla="*/ 338455 w 695960"/>
                        <a:gd name="connsiteY4" fmla="*/ 173990 h 1035474"/>
                        <a:gd name="connsiteX5" fmla="*/ 347980 w 695960"/>
                        <a:gd name="connsiteY5" fmla="*/ 0 h 1035474"/>
                        <a:gd name="connsiteX6" fmla="*/ 695960 w 695960"/>
                        <a:gd name="connsiteY6" fmla="*/ 347980 h 1035474"/>
                        <a:gd name="connsiteX7" fmla="*/ 636531 w 695960"/>
                        <a:gd name="connsiteY7" fmla="*/ 542539 h 1035474"/>
                        <a:gd name="connsiteX8" fmla="*/ 620091 w 695960"/>
                        <a:gd name="connsiteY8" fmla="*/ 562465 h 1035474"/>
                        <a:gd name="connsiteX9" fmla="*/ 345440 w 695960"/>
                        <a:gd name="connsiteY9" fmla="*/ 1035474 h 1035474"/>
                        <a:gd name="connsiteX10" fmla="*/ 40640 w 695960"/>
                        <a:gd name="connsiteY10" fmla="*/ 510540 h 1035474"/>
                        <a:gd name="connsiteX11" fmla="*/ 42061 w 695960"/>
                        <a:gd name="connsiteY11" fmla="*/ 510540 h 1035474"/>
                        <a:gd name="connsiteX12" fmla="*/ 27346 w 695960"/>
                        <a:gd name="connsiteY12" fmla="*/ 483430 h 1035474"/>
                        <a:gd name="connsiteX13" fmla="*/ 0 w 695960"/>
                        <a:gd name="connsiteY13" fmla="*/ 347980 h 1035474"/>
                        <a:gd name="connsiteX14" fmla="*/ 347980 w 695960"/>
                        <a:gd name="connsiteY14" fmla="*/ 0 h 103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5960" h="1035474">
                          <a:moveTo>
                            <a:pt x="338455" y="173990"/>
                          </a:moveTo>
                          <a:cubicBezTo>
                            <a:pt x="292864" y="173990"/>
                            <a:pt x="255905" y="210949"/>
                            <a:pt x="255905" y="256540"/>
                          </a:cubicBezTo>
                          <a:cubicBezTo>
                            <a:pt x="255905" y="302131"/>
                            <a:pt x="292864" y="339090"/>
                            <a:pt x="338455" y="339090"/>
                          </a:cubicBezTo>
                          <a:cubicBezTo>
                            <a:pt x="384046" y="339090"/>
                            <a:pt x="421005" y="302131"/>
                            <a:pt x="421005" y="256540"/>
                          </a:cubicBezTo>
                          <a:cubicBezTo>
                            <a:pt x="421005" y="210949"/>
                            <a:pt x="384046" y="173990"/>
                            <a:pt x="338455" y="173990"/>
                          </a:cubicBezTo>
                          <a:close/>
                          <a:moveTo>
                            <a:pt x="347980" y="0"/>
                          </a:moveTo>
                          <a:cubicBezTo>
                            <a:pt x="540164" y="0"/>
                            <a:pt x="695960" y="155796"/>
                            <a:pt x="695960" y="347980"/>
                          </a:cubicBezTo>
                          <a:cubicBezTo>
                            <a:pt x="695960" y="420049"/>
                            <a:pt x="674051" y="487001"/>
                            <a:pt x="636531" y="542539"/>
                          </a:cubicBezTo>
                          <a:lnTo>
                            <a:pt x="620091" y="562465"/>
                          </a:lnTo>
                          <a:lnTo>
                            <a:pt x="345440" y="1035474"/>
                          </a:lnTo>
                          <a:lnTo>
                            <a:pt x="40640" y="510540"/>
                          </a:lnTo>
                          <a:lnTo>
                            <a:pt x="42061" y="510540"/>
                          </a:lnTo>
                          <a:lnTo>
                            <a:pt x="27346" y="483430"/>
                          </a:lnTo>
                          <a:cubicBezTo>
                            <a:pt x="9738" y="441798"/>
                            <a:pt x="0" y="396026"/>
                            <a:pt x="0" y="347980"/>
                          </a:cubicBezTo>
                          <a:cubicBezTo>
                            <a:pt x="0" y="155796"/>
                            <a:pt x="155796" y="0"/>
                            <a:pt x="347980" y="0"/>
                          </a:cubicBezTo>
                          <a:close/>
                        </a:path>
                      </a:pathLst>
                    </a:custGeom>
                    <a:solidFill>
                      <a:srgbClr val="3F3F3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61" name="Freeform: Shape 160">
                      <a:extLst>
                        <a:ext uri="{FF2B5EF4-FFF2-40B4-BE49-F238E27FC236}">
                          <a16:creationId xmlns:a16="http://schemas.microsoft.com/office/drawing/2014/main" id="{51F8F858-C8CD-4ED7-B0E6-70E820D70AB8}"/>
                        </a:ext>
                      </a:extLst>
                    </p:cNvPr>
                    <p:cNvSpPr/>
                    <p:nvPr/>
                  </p:nvSpPr>
                  <p:spPr bwMode="auto">
                    <a:xfrm>
                      <a:off x="3940810" y="2289810"/>
                      <a:ext cx="286237" cy="425874"/>
                    </a:xfrm>
                    <a:custGeom>
                      <a:avLst/>
                      <a:gdLst>
                        <a:gd name="connsiteX0" fmla="*/ 338455 w 695960"/>
                        <a:gd name="connsiteY0" fmla="*/ 173990 h 1035474"/>
                        <a:gd name="connsiteX1" fmla="*/ 255905 w 695960"/>
                        <a:gd name="connsiteY1" fmla="*/ 256540 h 1035474"/>
                        <a:gd name="connsiteX2" fmla="*/ 338455 w 695960"/>
                        <a:gd name="connsiteY2" fmla="*/ 339090 h 1035474"/>
                        <a:gd name="connsiteX3" fmla="*/ 421005 w 695960"/>
                        <a:gd name="connsiteY3" fmla="*/ 256540 h 1035474"/>
                        <a:gd name="connsiteX4" fmla="*/ 338455 w 695960"/>
                        <a:gd name="connsiteY4" fmla="*/ 173990 h 1035474"/>
                        <a:gd name="connsiteX5" fmla="*/ 347980 w 695960"/>
                        <a:gd name="connsiteY5" fmla="*/ 0 h 1035474"/>
                        <a:gd name="connsiteX6" fmla="*/ 695960 w 695960"/>
                        <a:gd name="connsiteY6" fmla="*/ 347980 h 1035474"/>
                        <a:gd name="connsiteX7" fmla="*/ 636531 w 695960"/>
                        <a:gd name="connsiteY7" fmla="*/ 542539 h 1035474"/>
                        <a:gd name="connsiteX8" fmla="*/ 620091 w 695960"/>
                        <a:gd name="connsiteY8" fmla="*/ 562465 h 1035474"/>
                        <a:gd name="connsiteX9" fmla="*/ 345440 w 695960"/>
                        <a:gd name="connsiteY9" fmla="*/ 1035474 h 1035474"/>
                        <a:gd name="connsiteX10" fmla="*/ 40640 w 695960"/>
                        <a:gd name="connsiteY10" fmla="*/ 510540 h 1035474"/>
                        <a:gd name="connsiteX11" fmla="*/ 42061 w 695960"/>
                        <a:gd name="connsiteY11" fmla="*/ 510540 h 1035474"/>
                        <a:gd name="connsiteX12" fmla="*/ 27346 w 695960"/>
                        <a:gd name="connsiteY12" fmla="*/ 483430 h 1035474"/>
                        <a:gd name="connsiteX13" fmla="*/ 0 w 695960"/>
                        <a:gd name="connsiteY13" fmla="*/ 347980 h 1035474"/>
                        <a:gd name="connsiteX14" fmla="*/ 347980 w 695960"/>
                        <a:gd name="connsiteY14" fmla="*/ 0 h 103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5960" h="1035474">
                          <a:moveTo>
                            <a:pt x="338455" y="173990"/>
                          </a:moveTo>
                          <a:cubicBezTo>
                            <a:pt x="292864" y="173990"/>
                            <a:pt x="255905" y="210949"/>
                            <a:pt x="255905" y="256540"/>
                          </a:cubicBezTo>
                          <a:cubicBezTo>
                            <a:pt x="255905" y="302131"/>
                            <a:pt x="292864" y="339090"/>
                            <a:pt x="338455" y="339090"/>
                          </a:cubicBezTo>
                          <a:cubicBezTo>
                            <a:pt x="384046" y="339090"/>
                            <a:pt x="421005" y="302131"/>
                            <a:pt x="421005" y="256540"/>
                          </a:cubicBezTo>
                          <a:cubicBezTo>
                            <a:pt x="421005" y="210949"/>
                            <a:pt x="384046" y="173990"/>
                            <a:pt x="338455" y="173990"/>
                          </a:cubicBezTo>
                          <a:close/>
                          <a:moveTo>
                            <a:pt x="347980" y="0"/>
                          </a:moveTo>
                          <a:cubicBezTo>
                            <a:pt x="540164" y="0"/>
                            <a:pt x="695960" y="155796"/>
                            <a:pt x="695960" y="347980"/>
                          </a:cubicBezTo>
                          <a:cubicBezTo>
                            <a:pt x="695960" y="420049"/>
                            <a:pt x="674051" y="487001"/>
                            <a:pt x="636531" y="542539"/>
                          </a:cubicBezTo>
                          <a:lnTo>
                            <a:pt x="620091" y="562465"/>
                          </a:lnTo>
                          <a:lnTo>
                            <a:pt x="345440" y="1035474"/>
                          </a:lnTo>
                          <a:lnTo>
                            <a:pt x="40640" y="510540"/>
                          </a:lnTo>
                          <a:lnTo>
                            <a:pt x="42061" y="510540"/>
                          </a:lnTo>
                          <a:lnTo>
                            <a:pt x="27346" y="483430"/>
                          </a:lnTo>
                          <a:cubicBezTo>
                            <a:pt x="9738" y="441798"/>
                            <a:pt x="0" y="396026"/>
                            <a:pt x="0" y="347980"/>
                          </a:cubicBezTo>
                          <a:cubicBezTo>
                            <a:pt x="0" y="155796"/>
                            <a:pt x="155796" y="0"/>
                            <a:pt x="347980" y="0"/>
                          </a:cubicBezTo>
                          <a:close/>
                        </a:path>
                      </a:pathLst>
                    </a:custGeom>
                    <a:solidFill>
                      <a:srgbClr val="3F3F3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62" name="Freeform: Shape 161">
                      <a:extLst>
                        <a:ext uri="{FF2B5EF4-FFF2-40B4-BE49-F238E27FC236}">
                          <a16:creationId xmlns:a16="http://schemas.microsoft.com/office/drawing/2014/main" id="{EAFFA3A4-F711-4C93-B6B5-66F10EC2894C}"/>
                        </a:ext>
                      </a:extLst>
                    </p:cNvPr>
                    <p:cNvSpPr/>
                    <p:nvPr/>
                  </p:nvSpPr>
                  <p:spPr bwMode="auto">
                    <a:xfrm>
                      <a:off x="1657350" y="2546350"/>
                      <a:ext cx="2597150" cy="1538816"/>
                    </a:xfrm>
                    <a:custGeom>
                      <a:avLst/>
                      <a:gdLst>
                        <a:gd name="connsiteX0" fmla="*/ 0 w 2597150"/>
                        <a:gd name="connsiteY0" fmla="*/ 1555750 h 1555750"/>
                        <a:gd name="connsiteX1" fmla="*/ 1517650 w 2597150"/>
                        <a:gd name="connsiteY1" fmla="*/ 1555750 h 1555750"/>
                        <a:gd name="connsiteX2" fmla="*/ 1517650 w 2597150"/>
                        <a:gd name="connsiteY2" fmla="*/ 895350 h 1555750"/>
                        <a:gd name="connsiteX3" fmla="*/ 2597150 w 2597150"/>
                        <a:gd name="connsiteY3" fmla="*/ 895350 h 1555750"/>
                        <a:gd name="connsiteX4" fmla="*/ 2597150 w 2597150"/>
                        <a:gd name="connsiteY4" fmla="*/ 0 h 1555750"/>
                        <a:gd name="connsiteX5" fmla="*/ 2444750 w 2597150"/>
                        <a:gd name="connsiteY5" fmla="*/ 76200 h 1555750"/>
                        <a:gd name="connsiteX0" fmla="*/ 0 w 2597150"/>
                        <a:gd name="connsiteY0" fmla="*/ 1555750 h 1555750"/>
                        <a:gd name="connsiteX1" fmla="*/ 1509184 w 2597150"/>
                        <a:gd name="connsiteY1" fmla="*/ 1538816 h 1555750"/>
                        <a:gd name="connsiteX2" fmla="*/ 1517650 w 2597150"/>
                        <a:gd name="connsiteY2" fmla="*/ 895350 h 1555750"/>
                        <a:gd name="connsiteX3" fmla="*/ 2597150 w 2597150"/>
                        <a:gd name="connsiteY3" fmla="*/ 895350 h 1555750"/>
                        <a:gd name="connsiteX4" fmla="*/ 2597150 w 2597150"/>
                        <a:gd name="connsiteY4" fmla="*/ 0 h 1555750"/>
                        <a:gd name="connsiteX5" fmla="*/ 2444750 w 2597150"/>
                        <a:gd name="connsiteY5" fmla="*/ 76200 h 1555750"/>
                        <a:gd name="connsiteX0" fmla="*/ 0 w 2597150"/>
                        <a:gd name="connsiteY0" fmla="*/ 1530350 h 1538816"/>
                        <a:gd name="connsiteX1" fmla="*/ 1509184 w 2597150"/>
                        <a:gd name="connsiteY1" fmla="*/ 1538816 h 1538816"/>
                        <a:gd name="connsiteX2" fmla="*/ 1517650 w 2597150"/>
                        <a:gd name="connsiteY2" fmla="*/ 895350 h 1538816"/>
                        <a:gd name="connsiteX3" fmla="*/ 2597150 w 2597150"/>
                        <a:gd name="connsiteY3" fmla="*/ 895350 h 1538816"/>
                        <a:gd name="connsiteX4" fmla="*/ 2597150 w 2597150"/>
                        <a:gd name="connsiteY4" fmla="*/ 0 h 1538816"/>
                        <a:gd name="connsiteX5" fmla="*/ 2444750 w 2597150"/>
                        <a:gd name="connsiteY5" fmla="*/ 76200 h 153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150" h="1538816">
                          <a:moveTo>
                            <a:pt x="0" y="1530350"/>
                          </a:moveTo>
                          <a:lnTo>
                            <a:pt x="1509184" y="1538816"/>
                          </a:lnTo>
                          <a:lnTo>
                            <a:pt x="1517650" y="895350"/>
                          </a:lnTo>
                          <a:lnTo>
                            <a:pt x="2597150" y="895350"/>
                          </a:lnTo>
                          <a:lnTo>
                            <a:pt x="2597150" y="0"/>
                          </a:lnTo>
                          <a:lnTo>
                            <a:pt x="2444750" y="76200"/>
                          </a:lnTo>
                        </a:path>
                      </a:pathLst>
                    </a:custGeom>
                    <a:noFill/>
                    <a:ln w="9525" cap="flat" cmpd="sng" algn="ctr">
                      <a:solidFill>
                        <a:srgbClr val="3F3F3F"/>
                      </a:solidFill>
                      <a:prstDash val="dash"/>
                      <a:headEnd type="none" w="med" len="med"/>
                      <a:tailEnd type="none" w="med" len="med"/>
                    </a:ln>
                    <a:effectLst/>
                  </p:spPr>
                  <p:txBody>
                    <a:bodyPr rtlCol="0" anchor="ctr"/>
                    <a:lstStyle/>
                    <a:p>
                      <a:pPr marL="0" marR="0" lvl="0" indent="0" algn="ctr" defTabSz="121899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grpSp>
              <p:sp>
                <p:nvSpPr>
                  <p:cNvPr id="152" name="Arrow: Left 151">
                    <a:extLst>
                      <a:ext uri="{FF2B5EF4-FFF2-40B4-BE49-F238E27FC236}">
                        <a16:creationId xmlns:a16="http://schemas.microsoft.com/office/drawing/2014/main" id="{FCB423E0-D9E1-424E-8F5B-AFCC68DC027B}"/>
                      </a:ext>
                    </a:extLst>
                  </p:cNvPr>
                  <p:cNvSpPr/>
                  <p:nvPr/>
                </p:nvSpPr>
                <p:spPr bwMode="auto">
                  <a:xfrm rot="10800000">
                    <a:off x="2630537" y="3299641"/>
                    <a:ext cx="223702" cy="142963"/>
                  </a:xfrm>
                  <a:prstGeom prst="leftArrow">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3" name="Flowchart: Connector 152">
                    <a:extLst>
                      <a:ext uri="{FF2B5EF4-FFF2-40B4-BE49-F238E27FC236}">
                        <a16:creationId xmlns:a16="http://schemas.microsoft.com/office/drawing/2014/main" id="{EC9F1A53-BF1A-45A4-837F-2C909F6F3002}"/>
                      </a:ext>
                    </a:extLst>
                  </p:cNvPr>
                  <p:cNvSpPr/>
                  <p:nvPr/>
                </p:nvSpPr>
                <p:spPr bwMode="auto">
                  <a:xfrm>
                    <a:off x="2131255" y="3279218"/>
                    <a:ext cx="44113" cy="44113"/>
                  </a:xfrm>
                  <a:prstGeom prst="flowChartConnector">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4" name="Flowchart: Connector 153">
                    <a:extLst>
                      <a:ext uri="{FF2B5EF4-FFF2-40B4-BE49-F238E27FC236}">
                        <a16:creationId xmlns:a16="http://schemas.microsoft.com/office/drawing/2014/main" id="{A8F7EF6F-41B9-4344-B283-3D620389F734}"/>
                      </a:ext>
                    </a:extLst>
                  </p:cNvPr>
                  <p:cNvSpPr/>
                  <p:nvPr/>
                </p:nvSpPr>
                <p:spPr bwMode="auto">
                  <a:xfrm>
                    <a:off x="2208225" y="3279218"/>
                    <a:ext cx="44113" cy="44113"/>
                  </a:xfrm>
                  <a:prstGeom prst="flowChartConnector">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5" name="Flowchart: Connector 154">
                    <a:extLst>
                      <a:ext uri="{FF2B5EF4-FFF2-40B4-BE49-F238E27FC236}">
                        <a16:creationId xmlns:a16="http://schemas.microsoft.com/office/drawing/2014/main" id="{FBBE0B4D-FC2B-4997-BA0A-D78A9E6CFB31}"/>
                      </a:ext>
                    </a:extLst>
                  </p:cNvPr>
                  <p:cNvSpPr/>
                  <p:nvPr/>
                </p:nvSpPr>
                <p:spPr bwMode="auto">
                  <a:xfrm>
                    <a:off x="2285196" y="3279218"/>
                    <a:ext cx="44113" cy="44113"/>
                  </a:xfrm>
                  <a:prstGeom prst="flowChartConnector">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6" name="Flowchart: Connector 155">
                    <a:extLst>
                      <a:ext uri="{FF2B5EF4-FFF2-40B4-BE49-F238E27FC236}">
                        <a16:creationId xmlns:a16="http://schemas.microsoft.com/office/drawing/2014/main" id="{B7E68EA7-5C3C-4DFC-8CFE-655B7D7BE25F}"/>
                      </a:ext>
                    </a:extLst>
                  </p:cNvPr>
                  <p:cNvSpPr/>
                  <p:nvPr/>
                </p:nvSpPr>
                <p:spPr bwMode="auto">
                  <a:xfrm>
                    <a:off x="2362166" y="3279218"/>
                    <a:ext cx="44113" cy="44113"/>
                  </a:xfrm>
                  <a:prstGeom prst="flowChartConnector">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7" name="Flowchart: Connector 156">
                    <a:extLst>
                      <a:ext uri="{FF2B5EF4-FFF2-40B4-BE49-F238E27FC236}">
                        <a16:creationId xmlns:a16="http://schemas.microsoft.com/office/drawing/2014/main" id="{995DCCF9-14E9-4E0A-8761-9D27776AFEE9}"/>
                      </a:ext>
                    </a:extLst>
                  </p:cNvPr>
                  <p:cNvSpPr/>
                  <p:nvPr/>
                </p:nvSpPr>
                <p:spPr bwMode="auto">
                  <a:xfrm>
                    <a:off x="2439135" y="3279218"/>
                    <a:ext cx="44113" cy="44113"/>
                  </a:xfrm>
                  <a:prstGeom prst="flowChartConnector">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21903" tIns="60952" rIns="121903" bIns="60952" numCol="1" spcCol="0" rtlCol="0" fromWordArt="0" anchor="ctr" anchorCtr="0" forceAA="0" compatLnSpc="1">
                    <a:prstTxWarp prst="textNoShape">
                      <a:avLst/>
                    </a:prstTxWarp>
                    <a:noAutofit/>
                  </a:bodyPr>
                  <a:lstStyle/>
                  <a:p>
                    <a:pPr marL="0" marR="0" lvl="0" indent="0" algn="ctr" defTabSz="124308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grpSp>
          </p:grpSp>
          <p:grpSp>
            <p:nvGrpSpPr>
              <p:cNvPr id="144" name="Group 143">
                <a:extLst>
                  <a:ext uri="{FF2B5EF4-FFF2-40B4-BE49-F238E27FC236}">
                    <a16:creationId xmlns:a16="http://schemas.microsoft.com/office/drawing/2014/main" id="{C06CFF95-54F5-4AC9-BE95-3AFFAD90E3A3}"/>
                  </a:ext>
                </a:extLst>
              </p:cNvPr>
              <p:cNvGrpSpPr/>
              <p:nvPr/>
            </p:nvGrpSpPr>
            <p:grpSpPr>
              <a:xfrm>
                <a:off x="2905765" y="2111940"/>
                <a:ext cx="348356" cy="973067"/>
                <a:chOff x="8754592" y="700282"/>
                <a:chExt cx="151053" cy="421938"/>
              </a:xfrm>
              <a:solidFill>
                <a:srgbClr val="0078D7"/>
              </a:solidFill>
            </p:grpSpPr>
            <p:sp>
              <p:nvSpPr>
                <p:cNvPr id="145" name="Freeform 745">
                  <a:extLst>
                    <a:ext uri="{FF2B5EF4-FFF2-40B4-BE49-F238E27FC236}">
                      <a16:creationId xmlns:a16="http://schemas.microsoft.com/office/drawing/2014/main" id="{9C76743B-E69D-4C86-821A-043049C1CD6A}"/>
                    </a:ext>
                  </a:extLst>
                </p:cNvPr>
                <p:cNvSpPr>
                  <a:spLocks/>
                </p:cNvSpPr>
                <p:nvPr/>
              </p:nvSpPr>
              <p:spPr bwMode="auto">
                <a:xfrm>
                  <a:off x="8754592"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46" name="Oval 746">
                  <a:extLst>
                    <a:ext uri="{FF2B5EF4-FFF2-40B4-BE49-F238E27FC236}">
                      <a16:creationId xmlns:a16="http://schemas.microsoft.com/office/drawing/2014/main" id="{F32ADDC3-2050-4AF6-A651-9953B08D1A5D}"/>
                    </a:ext>
                  </a:extLst>
                </p:cNvPr>
                <p:cNvSpPr>
                  <a:spLocks noChangeArrowheads="1"/>
                </p:cNvSpPr>
                <p:nvPr/>
              </p:nvSpPr>
              <p:spPr bwMode="auto">
                <a:xfrm>
                  <a:off x="8784128" y="700282"/>
                  <a:ext cx="91982" cy="9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140" name="Picture 139">
              <a:extLst>
                <a:ext uri="{FF2B5EF4-FFF2-40B4-BE49-F238E27FC236}">
                  <a16:creationId xmlns:a16="http://schemas.microsoft.com/office/drawing/2014/main" id="{873BC149-90DB-4817-844B-FE12F20050AB}"/>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4414962" y="1248859"/>
              <a:ext cx="519857" cy="519857"/>
            </a:xfrm>
            <a:prstGeom prst="rect">
              <a:avLst/>
            </a:prstGeom>
          </p:spPr>
        </p:pic>
      </p:grpSp>
      <p:grpSp>
        <p:nvGrpSpPr>
          <p:cNvPr id="168" name="Group 167">
            <a:extLst>
              <a:ext uri="{FF2B5EF4-FFF2-40B4-BE49-F238E27FC236}">
                <a16:creationId xmlns:a16="http://schemas.microsoft.com/office/drawing/2014/main" id="{8B78776D-4ADE-48FF-8E96-E2A9F680C04E}"/>
              </a:ext>
            </a:extLst>
          </p:cNvPr>
          <p:cNvGrpSpPr/>
          <p:nvPr/>
        </p:nvGrpSpPr>
        <p:grpSpPr>
          <a:xfrm>
            <a:off x="5008575" y="1224846"/>
            <a:ext cx="2345020" cy="5077206"/>
            <a:chOff x="5008575" y="1224846"/>
            <a:chExt cx="2345020" cy="5077206"/>
          </a:xfrm>
        </p:grpSpPr>
        <p:grpSp>
          <p:nvGrpSpPr>
            <p:cNvPr id="169" name="Group 168">
              <a:extLst>
                <a:ext uri="{FF2B5EF4-FFF2-40B4-BE49-F238E27FC236}">
                  <a16:creationId xmlns:a16="http://schemas.microsoft.com/office/drawing/2014/main" id="{DE4E94EA-3D26-47DB-9ACA-F0183AD6A947}"/>
                </a:ext>
              </a:extLst>
            </p:cNvPr>
            <p:cNvGrpSpPr/>
            <p:nvPr/>
          </p:nvGrpSpPr>
          <p:grpSpPr>
            <a:xfrm>
              <a:off x="5008575" y="1295761"/>
              <a:ext cx="2345020" cy="5006291"/>
              <a:chOff x="5008575" y="1295761"/>
              <a:chExt cx="2345020" cy="5006291"/>
            </a:xfrm>
          </p:grpSpPr>
          <p:grpSp>
            <p:nvGrpSpPr>
              <p:cNvPr id="171" name="Group 170">
                <a:extLst>
                  <a:ext uri="{FF2B5EF4-FFF2-40B4-BE49-F238E27FC236}">
                    <a16:creationId xmlns:a16="http://schemas.microsoft.com/office/drawing/2014/main" id="{4EA8242F-BEA1-4798-B450-646F9E3732B6}"/>
                  </a:ext>
                </a:extLst>
              </p:cNvPr>
              <p:cNvGrpSpPr/>
              <p:nvPr/>
            </p:nvGrpSpPr>
            <p:grpSpPr>
              <a:xfrm>
                <a:off x="5008575" y="1295761"/>
                <a:ext cx="2218629" cy="5006291"/>
                <a:chOff x="3703938" y="971593"/>
                <a:chExt cx="1664208" cy="3755251"/>
              </a:xfrm>
            </p:grpSpPr>
            <p:sp>
              <p:nvSpPr>
                <p:cNvPr id="186" name="Rectangle 185">
                  <a:extLst>
                    <a:ext uri="{FF2B5EF4-FFF2-40B4-BE49-F238E27FC236}">
                      <a16:creationId xmlns:a16="http://schemas.microsoft.com/office/drawing/2014/main" id="{A4C45096-B1C2-4CD2-A090-9A46F02352C1}"/>
                    </a:ext>
                  </a:extLst>
                </p:cNvPr>
                <p:cNvSpPr/>
                <p:nvPr/>
              </p:nvSpPr>
              <p:spPr bwMode="auto">
                <a:xfrm>
                  <a:off x="3703938" y="971593"/>
                  <a:ext cx="1664208" cy="3755251"/>
                </a:xfrm>
                <a:prstGeom prst="rect">
                  <a:avLst/>
                </a:prstGeom>
                <a:solidFill>
                  <a:srgbClr val="3F3F3F">
                    <a:lumMod val="20000"/>
                    <a:lumOff val="80000"/>
                    <a:alpha val="17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49"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87" name="Freeform 118">
                  <a:extLst>
                    <a:ext uri="{FF2B5EF4-FFF2-40B4-BE49-F238E27FC236}">
                      <a16:creationId xmlns:a16="http://schemas.microsoft.com/office/drawing/2014/main" id="{4B2E2018-037A-4FFF-AD55-F29B74297C51}"/>
                    </a:ext>
                  </a:extLst>
                </p:cNvPr>
                <p:cNvSpPr/>
                <p:nvPr/>
              </p:nvSpPr>
              <p:spPr bwMode="auto">
                <a:xfrm>
                  <a:off x="3703938" y="971594"/>
                  <a:ext cx="1664208" cy="32456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46284" tIns="91427" rIns="146284" bIns="91427" numCol="1" spcCol="0" rtlCol="0" fromWordArt="0" anchor="ctr" anchorCtr="0" forceAA="0" compatLnSpc="1">
                  <a:prstTxWarp prst="textNoShape">
                    <a:avLst/>
                  </a:prstTxWarp>
                  <a:noAutofit/>
                </a:bodyPr>
                <a:lstStyle/>
                <a:p>
                  <a:pPr marL="0" marR="0" lvl="0" indent="0" defTabSz="950868" eaLnBrk="1" fontAlgn="base" latinLnBrk="0" hangingPunct="1">
                    <a:lnSpc>
                      <a:spcPct val="100000"/>
                    </a:lnSpc>
                    <a:spcBef>
                      <a:spcPct val="0"/>
                    </a:spcBef>
                    <a:spcAft>
                      <a:spcPct val="0"/>
                    </a:spcAft>
                    <a:buClrTx/>
                    <a:buSzTx/>
                    <a:buFontTx/>
                    <a:buNone/>
                    <a:tabLst/>
                    <a:defRPr/>
                  </a:pPr>
                  <a:r>
                    <a:rPr kumimoji="0" lang="en-US" sz="1866" b="0" i="0" u="none" strike="noStrike" kern="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rPr>
                    <a:t>Language</a:t>
                  </a:r>
                </a:p>
              </p:txBody>
            </p:sp>
          </p:grpSp>
          <p:sp>
            <p:nvSpPr>
              <p:cNvPr id="172" name="Oval Callout 6">
                <a:extLst>
                  <a:ext uri="{FF2B5EF4-FFF2-40B4-BE49-F238E27FC236}">
                    <a16:creationId xmlns:a16="http://schemas.microsoft.com/office/drawing/2014/main" id="{1D8B714E-C484-4F45-AD69-17A88DDADCC8}"/>
                  </a:ext>
                </a:extLst>
              </p:cNvPr>
              <p:cNvSpPr/>
              <p:nvPr/>
            </p:nvSpPr>
            <p:spPr bwMode="auto">
              <a:xfrm>
                <a:off x="5861775" y="1915078"/>
                <a:ext cx="1159719" cy="761180"/>
              </a:xfrm>
              <a:prstGeom prst="wedgeRectCallout">
                <a:avLst>
                  <a:gd name="adj1" fmla="val -61899"/>
                  <a:gd name="adj2" fmla="val -8201"/>
                </a:avLst>
              </a:prstGeom>
              <a:solidFill>
                <a:srgbClr val="FFFFFF"/>
              </a:solidFill>
              <a:ln w="9525" cap="flat" cmpd="sng" algn="ctr">
                <a:solidFill>
                  <a:sysClr val="window" lastClr="FFFFFF">
                    <a:lumMod val="75000"/>
                  </a:sysClr>
                </a:solidFill>
                <a:prstDash val="solid"/>
                <a:headEnd type="none" w="med" len="med"/>
                <a:tailEnd type="none" w="med" len="med"/>
              </a:ln>
              <a:effectLst/>
            </p:spPr>
            <p:txBody>
              <a:bodyPr lIns="91440" tIns="91440" rIns="91440" bIns="91440" rtlCol="0" anchor="t" anchorCtr="0"/>
              <a:lstStyle/>
              <a:p>
                <a:pPr marL="0" marR="0" lvl="0" indent="0" defTabSz="895709"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gradFill>
                      <a:gsLst>
                        <a:gs pos="84000">
                          <a:srgbClr val="3F3F3F"/>
                        </a:gs>
                        <a:gs pos="43000">
                          <a:srgbClr val="3F3F3F"/>
                        </a:gs>
                      </a:gsLst>
                      <a:lin ang="10800000" scaled="0"/>
                    </a:gradFill>
                    <a:effectLst/>
                    <a:uLnTx/>
                    <a:uFillTx/>
                    <a:ea typeface="Segoe UI" pitchFamily="34" charset="0"/>
                    <a:cs typeface="Segoe UI" pitchFamily="34" charset="0"/>
                  </a:rPr>
                  <a:t>Play today’s customer call recording.</a:t>
                </a:r>
              </a:p>
            </p:txBody>
          </p:sp>
          <p:grpSp>
            <p:nvGrpSpPr>
              <p:cNvPr id="173" name="Group 172">
                <a:extLst>
                  <a:ext uri="{FF2B5EF4-FFF2-40B4-BE49-F238E27FC236}">
                    <a16:creationId xmlns:a16="http://schemas.microsoft.com/office/drawing/2014/main" id="{63B4ABD6-5C52-4747-8E32-BB48E3D11BE9}"/>
                  </a:ext>
                </a:extLst>
              </p:cNvPr>
              <p:cNvGrpSpPr/>
              <p:nvPr/>
            </p:nvGrpSpPr>
            <p:grpSpPr>
              <a:xfrm>
                <a:off x="5008575" y="3250824"/>
                <a:ext cx="2345020" cy="2903501"/>
                <a:chOff x="5008575" y="3250824"/>
                <a:chExt cx="2345020" cy="2903501"/>
              </a:xfrm>
            </p:grpSpPr>
            <p:sp>
              <p:nvSpPr>
                <p:cNvPr id="177" name="Pentagon 53">
                  <a:extLst>
                    <a:ext uri="{FF2B5EF4-FFF2-40B4-BE49-F238E27FC236}">
                      <a16:creationId xmlns:a16="http://schemas.microsoft.com/office/drawing/2014/main" id="{E8B6C257-C2BB-42CB-BBFD-44B35A5B891F}"/>
                    </a:ext>
                  </a:extLst>
                </p:cNvPr>
                <p:cNvSpPr/>
                <p:nvPr/>
              </p:nvSpPr>
              <p:spPr bwMode="auto">
                <a:xfrm rot="5400000">
                  <a:off x="5841763" y="2417636"/>
                  <a:ext cx="552253" cy="2218629"/>
                </a:xfrm>
                <a:prstGeom prst="rect">
                  <a:avLst/>
                </a:prstGeom>
                <a:solidFill>
                  <a:srgbClr val="3F3F3F"/>
                </a:solidFill>
                <a:ln w="9525" cap="flat" cmpd="sng" algn="ctr">
                  <a:noFill/>
                  <a:prstDash val="solid"/>
                  <a:headEnd type="none" w="med" len="med"/>
                  <a:tailEnd type="none" w="med" len="med"/>
                </a:ln>
                <a:effectLst/>
              </p:spPr>
              <p:txBody>
                <a:bodyPr rot="0" spcFirstLastPara="0" vertOverflow="overflow" horzOverflow="overflow" vert="vert270" wrap="square" lIns="175736" tIns="140590" rIns="175736" bIns="140590" numCol="1" spcCol="0" rtlCol="0" fromWordArt="0" anchor="ctr" anchorCtr="0" forceAA="0" compatLnSpc="1">
                  <a:prstTxWarp prst="textNoShape">
                    <a:avLst/>
                  </a:prstTxWarp>
                  <a:noAutofit/>
                </a:bodyPr>
                <a:lstStyle/>
                <a:p>
                  <a:pPr marL="0" marR="0" lvl="0" indent="0" defTabSz="895944"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333">
                            <a:prstClr val="white"/>
                          </a:gs>
                          <a:gs pos="13000">
                            <a:prstClr val="white"/>
                          </a:gs>
                        </a:gsLst>
                        <a:lin ang="10800000" scaled="0"/>
                      </a:gradFill>
                      <a:effectLst/>
                      <a:uLnTx/>
                      <a:uFillTx/>
                      <a:ea typeface="Segoe UI" pitchFamily="34" charset="0"/>
                      <a:cs typeface="Segoe UI" pitchFamily="34" charset="0"/>
                    </a:rPr>
                    <a:t>Language Understanding</a:t>
                  </a:r>
                </a:p>
              </p:txBody>
            </p:sp>
            <p:grpSp>
              <p:nvGrpSpPr>
                <p:cNvPr id="178" name="Group 177">
                  <a:extLst>
                    <a:ext uri="{FF2B5EF4-FFF2-40B4-BE49-F238E27FC236}">
                      <a16:creationId xmlns:a16="http://schemas.microsoft.com/office/drawing/2014/main" id="{FA501A8C-05CA-41CD-BA21-E793BC2D8D55}"/>
                    </a:ext>
                  </a:extLst>
                </p:cNvPr>
                <p:cNvGrpSpPr/>
                <p:nvPr/>
              </p:nvGrpSpPr>
              <p:grpSpPr>
                <a:xfrm>
                  <a:off x="5338207" y="5227920"/>
                  <a:ext cx="1655902" cy="926405"/>
                  <a:chOff x="3964499" y="3921129"/>
                  <a:chExt cx="1242103" cy="694902"/>
                </a:xfrm>
              </p:grpSpPr>
              <p:grpSp>
                <p:nvGrpSpPr>
                  <p:cNvPr id="181" name="Group 180">
                    <a:extLst>
                      <a:ext uri="{FF2B5EF4-FFF2-40B4-BE49-F238E27FC236}">
                        <a16:creationId xmlns:a16="http://schemas.microsoft.com/office/drawing/2014/main" id="{E7C23A1D-6C51-4D37-815F-0098705C0F65}"/>
                      </a:ext>
                    </a:extLst>
                  </p:cNvPr>
                  <p:cNvGrpSpPr/>
                  <p:nvPr/>
                </p:nvGrpSpPr>
                <p:grpSpPr>
                  <a:xfrm>
                    <a:off x="4428696" y="3921129"/>
                    <a:ext cx="259565" cy="259565"/>
                    <a:chOff x="7340830" y="-949453"/>
                    <a:chExt cx="1047750" cy="1047750"/>
                  </a:xfrm>
                </p:grpSpPr>
                <p:sp>
                  <p:nvSpPr>
                    <p:cNvPr id="184" name="Isosceles Triangle 183">
                      <a:extLst>
                        <a:ext uri="{FF2B5EF4-FFF2-40B4-BE49-F238E27FC236}">
                          <a16:creationId xmlns:a16="http://schemas.microsoft.com/office/drawing/2014/main" id="{D18C7D32-E2D4-4CC7-8E0F-4DCE1D8E6AAE}"/>
                        </a:ext>
                      </a:extLst>
                    </p:cNvPr>
                    <p:cNvSpPr/>
                    <p:nvPr/>
                  </p:nvSpPr>
                  <p:spPr bwMode="auto">
                    <a:xfrm rot="5400000">
                      <a:off x="7736591" y="-618132"/>
                      <a:ext cx="446734" cy="385116"/>
                    </a:xfrm>
                    <a:prstGeom prst="triangle">
                      <a:avLst/>
                    </a:prstGeom>
                    <a:noFill/>
                    <a:ln w="28575" cap="rnd" cmpd="sng" algn="ctr">
                      <a:solidFill>
                        <a:srgbClr val="3F3F3F"/>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96B898A9-F52A-4524-A72B-1AB0C4201E27}"/>
                        </a:ext>
                      </a:extLst>
                    </p:cNvPr>
                    <p:cNvSpPr/>
                    <p:nvPr/>
                  </p:nvSpPr>
                  <p:spPr bwMode="auto">
                    <a:xfrm>
                      <a:off x="7340830" y="-949453"/>
                      <a:ext cx="1047750" cy="1047750"/>
                    </a:xfrm>
                    <a:prstGeom prst="ellipse">
                      <a:avLst/>
                    </a:prstGeom>
                    <a:noFill/>
                    <a:ln w="28575" cap="flat" cmpd="sng" algn="ctr">
                      <a:solidFill>
                        <a:srgbClr val="3F3F3F"/>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316"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grpSp>
              <p:sp>
                <p:nvSpPr>
                  <p:cNvPr id="182" name="TextBox 181">
                    <a:extLst>
                      <a:ext uri="{FF2B5EF4-FFF2-40B4-BE49-F238E27FC236}">
                        <a16:creationId xmlns:a16="http://schemas.microsoft.com/office/drawing/2014/main" id="{FB5D92AE-9BB7-4BE9-B619-015B18859DA9}"/>
                      </a:ext>
                    </a:extLst>
                  </p:cNvPr>
                  <p:cNvSpPr txBox="1"/>
                  <p:nvPr/>
                </p:nvSpPr>
                <p:spPr>
                  <a:xfrm>
                    <a:off x="4297966" y="4291110"/>
                    <a:ext cx="585580" cy="114278"/>
                  </a:xfrm>
                  <a:prstGeom prst="rect">
                    <a:avLst/>
                  </a:prstGeom>
                  <a:noFill/>
                  <a:ln>
                    <a:noFill/>
                  </a:ln>
                </p:spPr>
                <p:txBody>
                  <a:bodyPr wrap="none" lIns="0" tIns="0" rIns="0" bIns="0" rtlCol="0">
                    <a:spAutoFit/>
                  </a:bodyPr>
                  <a:lstStyle/>
                  <a:p>
                    <a:pPr marL="0" marR="0" lvl="0" indent="0" defTabSz="932742" eaLnBrk="1" fontAlgn="auto" latinLnBrk="0" hangingPunct="1">
                      <a:lnSpc>
                        <a:spcPct val="90000"/>
                      </a:lnSpc>
                      <a:spcBef>
                        <a:spcPts val="0"/>
                      </a:spcBef>
                      <a:spcAft>
                        <a:spcPts val="575"/>
                      </a:spcAft>
                      <a:buClrTx/>
                      <a:buSzTx/>
                      <a:buFontTx/>
                      <a:buNone/>
                      <a:tabLst/>
                      <a:defRPr/>
                    </a:pPr>
                    <a:r>
                      <a:rPr kumimoji="0" lang="en-US" sz="1100" b="0" i="0" u="none" strike="noStrike" kern="0" cap="none" spc="0" normalizeH="0" baseline="0" noProof="0">
                        <a:ln>
                          <a:noFill/>
                        </a:ln>
                        <a:gradFill>
                          <a:gsLst>
                            <a:gs pos="3111">
                              <a:srgbClr val="3F3F3F"/>
                            </a:gs>
                            <a:gs pos="35000">
                              <a:srgbClr val="3F3F3F"/>
                            </a:gs>
                          </a:gsLst>
                          <a:lin ang="5400000" scaled="1"/>
                        </a:gradFill>
                        <a:effectLst/>
                        <a:uLnTx/>
                        <a:uFillTx/>
                        <a:cs typeface="Segoe UI" panose="020B0502040204020203" pitchFamily="34" charset="0"/>
                      </a:rPr>
                      <a:t>Now Playing</a:t>
                    </a:r>
                  </a:p>
                </p:txBody>
              </p:sp>
              <p:sp>
                <p:nvSpPr>
                  <p:cNvPr id="183" name="TextBox 182">
                    <a:extLst>
                      <a:ext uri="{FF2B5EF4-FFF2-40B4-BE49-F238E27FC236}">
                        <a16:creationId xmlns:a16="http://schemas.microsoft.com/office/drawing/2014/main" id="{F08ADCA8-1B89-435C-976E-24764B362BFB}"/>
                      </a:ext>
                    </a:extLst>
                  </p:cNvPr>
                  <p:cNvSpPr txBox="1"/>
                  <p:nvPr/>
                </p:nvSpPr>
                <p:spPr>
                  <a:xfrm>
                    <a:off x="3964499" y="4501753"/>
                    <a:ext cx="1242103" cy="114278"/>
                  </a:xfrm>
                  <a:prstGeom prst="rect">
                    <a:avLst/>
                  </a:prstGeom>
                  <a:noFill/>
                  <a:ln>
                    <a:noFill/>
                  </a:ln>
                </p:spPr>
                <p:txBody>
                  <a:bodyPr wrap="none" lIns="0" tIns="0" rIns="0" bIns="0" rtlCol="0">
                    <a:spAutoFit/>
                  </a:bodyPr>
                  <a:lstStyle/>
                  <a:p>
                    <a:pPr marL="0" marR="0" lvl="0" indent="0" defTabSz="932742" eaLnBrk="1" fontAlgn="auto" latinLnBrk="0" hangingPunct="1">
                      <a:lnSpc>
                        <a:spcPct val="90000"/>
                      </a:lnSpc>
                      <a:spcBef>
                        <a:spcPts val="0"/>
                      </a:spcBef>
                      <a:spcAft>
                        <a:spcPts val="575"/>
                      </a:spcAft>
                      <a:buClrTx/>
                      <a:buSzTx/>
                      <a:buFontTx/>
                      <a:buNone/>
                      <a:tabLst/>
                      <a:defRPr/>
                    </a:pPr>
                    <a:r>
                      <a:rPr kumimoji="0" lang="en-US" sz="1100" b="0" i="0" u="none" strike="noStrike" kern="0" cap="none" spc="0" normalizeH="0" baseline="0" noProof="0">
                        <a:ln>
                          <a:noFill/>
                        </a:ln>
                        <a:gradFill>
                          <a:gsLst>
                            <a:gs pos="3111">
                              <a:srgbClr val="3F3F3F"/>
                            </a:gs>
                            <a:gs pos="35000">
                              <a:srgbClr val="3F3F3F"/>
                            </a:gs>
                          </a:gsLst>
                          <a:lin ang="5400000" scaled="1"/>
                        </a:gradFill>
                        <a:effectLst/>
                        <a:uLnTx/>
                        <a:uFillTx/>
                        <a:cs typeface="Segoe UI" panose="020B0502040204020203" pitchFamily="34" charset="0"/>
                      </a:rPr>
                      <a:t>11/29/2016 Customer Call </a:t>
                    </a:r>
                  </a:p>
                </p:txBody>
              </p:sp>
            </p:grpSp>
            <p:sp>
              <p:nvSpPr>
                <p:cNvPr id="179" name="Pentagon 53">
                  <a:extLst>
                    <a:ext uri="{FF2B5EF4-FFF2-40B4-BE49-F238E27FC236}">
                      <a16:creationId xmlns:a16="http://schemas.microsoft.com/office/drawing/2014/main" id="{DECBECEE-D6A4-4517-BF32-5E16E7501747}"/>
                    </a:ext>
                  </a:extLst>
                </p:cNvPr>
                <p:cNvSpPr/>
                <p:nvPr/>
              </p:nvSpPr>
              <p:spPr bwMode="auto">
                <a:xfrm>
                  <a:off x="5157665" y="3977571"/>
                  <a:ext cx="2195930" cy="14779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1" indent="0" defTabSz="896152" eaLnBrk="1" fontAlgn="base" latinLnBrk="0" hangingPunct="1">
                    <a:lnSpc>
                      <a:spcPct val="90000"/>
                    </a:lnSpc>
                    <a:spcBef>
                      <a:spcPct val="0"/>
                    </a:spcBef>
                    <a:spcAft>
                      <a:spcPct val="0"/>
                    </a:spcAft>
                    <a:buClrTx/>
                    <a:buSzTx/>
                    <a:buFontTx/>
                    <a:buNone/>
                    <a:tabLst/>
                    <a:defRPr/>
                  </a:pPr>
                  <a:r>
                    <a:rPr kumimoji="0" lang="en-US" sz="1067" b="0" i="0" u="none" strike="noStrike" kern="0" cap="none" spc="0" normalizeH="0" baseline="0" noProof="0">
                      <a:ln>
                        <a:noFill/>
                      </a:ln>
                      <a:solidFill>
                        <a:srgbClr val="505050"/>
                      </a:solidFill>
                      <a:effectLst/>
                      <a:uLnTx/>
                      <a:uFillTx/>
                    </a:rPr>
                    <a:t>Natural Language Processing</a:t>
                  </a:r>
                </a:p>
              </p:txBody>
            </p:sp>
            <p:sp>
              <p:nvSpPr>
                <p:cNvPr id="180" name="TextBox 7">
                  <a:extLst>
                    <a:ext uri="{FF2B5EF4-FFF2-40B4-BE49-F238E27FC236}">
                      <a16:creationId xmlns:a16="http://schemas.microsoft.com/office/drawing/2014/main" id="{C535AAF1-69C9-451D-BFB9-B3FAA25D00ED}"/>
                    </a:ext>
                  </a:extLst>
                </p:cNvPr>
                <p:cNvSpPr txBox="1"/>
                <p:nvPr/>
              </p:nvSpPr>
              <p:spPr>
                <a:xfrm>
                  <a:off x="5125341" y="4301895"/>
                  <a:ext cx="2022731" cy="826615"/>
                </a:xfrm>
                <a:prstGeom prst="rect">
                  <a:avLst/>
                </a:prstGeom>
                <a:noFill/>
                <a:ln w="25400">
                  <a:solidFill>
                    <a:srgbClr val="6E6E73">
                      <a:lumMod val="20000"/>
                      <a:lumOff val="80000"/>
                    </a:srgbClr>
                  </a:solidFill>
                </a:ln>
              </p:spPr>
              <p:txBody>
                <a:bodyPr wrap="square" lIns="175711" tIns="140569" rIns="175711" bIns="140569" rtlCol="0">
                  <a:spAutoFit/>
                </a:bodyPr>
                <a:lstStyle/>
                <a:p>
                  <a:pPr marL="0" marR="0" lvl="1" indent="0" defTabSz="896072" eaLnBrk="1" fontAlgn="auto" latinLnBrk="0" hangingPunct="1">
                    <a:lnSpc>
                      <a:spcPct val="100000"/>
                    </a:lnSpc>
                    <a:spcBef>
                      <a:spcPts val="0"/>
                    </a:spcBef>
                    <a:spcAft>
                      <a:spcPts val="0"/>
                    </a:spcAft>
                    <a:buClrTx/>
                    <a:buSzTx/>
                    <a:buFontTx/>
                    <a:buNone/>
                    <a:tabLst/>
                    <a:defRPr/>
                  </a:pPr>
                  <a:r>
                    <a:rPr kumimoji="0" lang="en-US" sz="1175" b="0" i="0" u="none" strike="noStrike" kern="0" cap="none" spc="0" normalizeH="0" baseline="0" noProof="0">
                      <a:ln>
                        <a:noFill/>
                      </a:ln>
                      <a:solidFill>
                        <a:sysClr val="windowText" lastClr="000000"/>
                      </a:solidFill>
                      <a:effectLst/>
                      <a:uLnTx/>
                      <a:uFillTx/>
                      <a:latin typeface="Consolas" panose="020B0609020204030204" pitchFamily="49" charset="0"/>
                      <a:cs typeface="Consolas" panose="020B0609020204030204" pitchFamily="49" charset="0"/>
                    </a:rPr>
                    <a:t>Intent: </a:t>
                  </a:r>
                  <a:r>
                    <a:rPr kumimoji="0" lang="en-US" sz="1175" b="0" i="0" u="none" strike="noStrike" kern="0" cap="none" spc="0" normalizeH="0" baseline="0" noProof="0" err="1">
                      <a:ln>
                        <a:noFill/>
                      </a:ln>
                      <a:solidFill>
                        <a:sysClr val="windowText" lastClr="000000"/>
                      </a:solidFill>
                      <a:effectLst/>
                      <a:uLnTx/>
                      <a:uFillTx/>
                      <a:latin typeface="Consolas" panose="020B0609020204030204" pitchFamily="49" charset="0"/>
                      <a:cs typeface="Consolas" panose="020B0609020204030204" pitchFamily="49" charset="0"/>
                    </a:rPr>
                    <a:t>PlayCall</a:t>
                  </a:r>
                  <a:endParaRPr kumimoji="0" lang="en-US" sz="1175" b="0" i="0" u="none" strike="noStrike" kern="0" cap="none" spc="0" normalizeH="0" baseline="0" noProof="0">
                    <a:ln>
                      <a:noFill/>
                    </a:ln>
                    <a:solidFill>
                      <a:sysClr val="windowText" lastClr="000000"/>
                    </a:solidFill>
                    <a:effectLst/>
                    <a:uLnTx/>
                    <a:uFillTx/>
                    <a:latin typeface="Consolas" panose="020B0609020204030204" pitchFamily="49" charset="0"/>
                    <a:cs typeface="Consolas" panose="020B0609020204030204" pitchFamily="49" charset="0"/>
                  </a:endParaRPr>
                </a:p>
                <a:p>
                  <a:pPr marL="0" marR="0" lvl="1" indent="0" defTabSz="89607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gradFill>
                        <a:gsLst>
                          <a:gs pos="83582">
                            <a:srgbClr val="0078D7"/>
                          </a:gs>
                          <a:gs pos="62000">
                            <a:srgbClr val="0078D7"/>
                          </a:gs>
                        </a:gsLst>
                        <a:lin ang="5400000" scaled="0"/>
                      </a:gradFill>
                      <a:effectLst/>
                      <a:uLnTx/>
                      <a:uFillTx/>
                      <a:latin typeface="Consolas" panose="020B0609020204030204" pitchFamily="49" charset="0"/>
                      <a:cs typeface="Consolas" panose="020B0609020204030204" pitchFamily="49" charset="0"/>
                    </a:rPr>
                    <a:t>Content: Customer#</a:t>
                  </a:r>
                </a:p>
                <a:p>
                  <a:pPr marL="0" marR="0" lvl="1" indent="0" defTabSz="89607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err="1">
                      <a:ln>
                        <a:noFill/>
                      </a:ln>
                      <a:gradFill>
                        <a:gsLst>
                          <a:gs pos="6716">
                            <a:srgbClr val="D83B01"/>
                          </a:gs>
                          <a:gs pos="47000">
                            <a:srgbClr val="D83B01"/>
                          </a:gs>
                        </a:gsLst>
                        <a:lin ang="5400000" scaled="0"/>
                      </a:gradFill>
                      <a:effectLst/>
                      <a:uLnTx/>
                      <a:uFillTx/>
                      <a:latin typeface="Consolas" panose="020B0609020204030204" pitchFamily="49" charset="0"/>
                      <a:cs typeface="Consolas" panose="020B0609020204030204" pitchFamily="49" charset="0"/>
                    </a:rPr>
                    <a:t>DateTime.date</a:t>
                  </a:r>
                  <a:r>
                    <a:rPr kumimoji="0" lang="en-US" sz="1175" b="1" i="0" u="none" strike="noStrike" kern="0" cap="none" spc="0" normalizeH="0" baseline="0" noProof="0">
                      <a:ln>
                        <a:noFill/>
                      </a:ln>
                      <a:gradFill>
                        <a:gsLst>
                          <a:gs pos="6716">
                            <a:srgbClr val="D83B01"/>
                          </a:gs>
                          <a:gs pos="47000">
                            <a:srgbClr val="D83B01"/>
                          </a:gs>
                        </a:gsLst>
                        <a:lin ang="5400000" scaled="0"/>
                      </a:gradFill>
                      <a:effectLst/>
                      <a:uLnTx/>
                      <a:uFillTx/>
                      <a:latin typeface="Consolas" panose="020B0609020204030204" pitchFamily="49" charset="0"/>
                      <a:cs typeface="Consolas" panose="020B0609020204030204" pitchFamily="49" charset="0"/>
                    </a:rPr>
                    <a:t>: today</a:t>
                  </a:r>
                </a:p>
              </p:txBody>
            </p:sp>
          </p:grpSp>
          <p:grpSp>
            <p:nvGrpSpPr>
              <p:cNvPr id="174" name="Group 173">
                <a:extLst>
                  <a:ext uri="{FF2B5EF4-FFF2-40B4-BE49-F238E27FC236}">
                    <a16:creationId xmlns:a16="http://schemas.microsoft.com/office/drawing/2014/main" id="{4C3A90B0-D76A-4B8B-9B52-40F085F95512}"/>
                  </a:ext>
                </a:extLst>
              </p:cNvPr>
              <p:cNvGrpSpPr/>
              <p:nvPr/>
            </p:nvGrpSpPr>
            <p:grpSpPr>
              <a:xfrm>
                <a:off x="5177559" y="2111940"/>
                <a:ext cx="348356" cy="973067"/>
                <a:chOff x="8754592" y="700282"/>
                <a:chExt cx="151053" cy="421938"/>
              </a:xfrm>
              <a:solidFill>
                <a:srgbClr val="0078D7"/>
              </a:solidFill>
            </p:grpSpPr>
            <p:sp>
              <p:nvSpPr>
                <p:cNvPr id="175" name="Freeform 745">
                  <a:extLst>
                    <a:ext uri="{FF2B5EF4-FFF2-40B4-BE49-F238E27FC236}">
                      <a16:creationId xmlns:a16="http://schemas.microsoft.com/office/drawing/2014/main" id="{DDFE8C1A-2B46-4A10-8C24-4E7AC2AB0034}"/>
                    </a:ext>
                  </a:extLst>
                </p:cNvPr>
                <p:cNvSpPr>
                  <a:spLocks/>
                </p:cNvSpPr>
                <p:nvPr/>
              </p:nvSpPr>
              <p:spPr bwMode="auto">
                <a:xfrm>
                  <a:off x="8754592"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76" name="Oval 746">
                  <a:extLst>
                    <a:ext uri="{FF2B5EF4-FFF2-40B4-BE49-F238E27FC236}">
                      <a16:creationId xmlns:a16="http://schemas.microsoft.com/office/drawing/2014/main" id="{4BF32D97-F956-4A45-9D84-C789F4BDA10A}"/>
                    </a:ext>
                  </a:extLst>
                </p:cNvPr>
                <p:cNvSpPr>
                  <a:spLocks noChangeArrowheads="1"/>
                </p:cNvSpPr>
                <p:nvPr/>
              </p:nvSpPr>
              <p:spPr bwMode="auto">
                <a:xfrm>
                  <a:off x="8784128" y="700282"/>
                  <a:ext cx="91982" cy="9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170" name="Picture 169">
              <a:extLst>
                <a:ext uri="{FF2B5EF4-FFF2-40B4-BE49-F238E27FC236}">
                  <a16:creationId xmlns:a16="http://schemas.microsoft.com/office/drawing/2014/main" id="{3392F553-F8D3-464C-93C9-5B096DC59B93}"/>
                </a:ext>
              </a:extLst>
            </p:cNvPr>
            <p:cNvPicPr>
              <a:picLocks noChangeAspect="1"/>
            </p:cNvPicPr>
            <p:nvPr/>
          </p:nvPicPr>
          <p:blipFill>
            <a:blip r:embed="rId10">
              <a:biLevel thresh="25000"/>
              <a:extLst>
                <a:ext uri="{28A0092B-C50C-407E-A947-70E740481C1C}">
                  <a14:useLocalDpi xmlns:a14="http://schemas.microsoft.com/office/drawing/2010/main" val="0"/>
                </a:ext>
              </a:extLst>
            </a:blip>
            <a:stretch>
              <a:fillRect/>
            </a:stretch>
          </p:blipFill>
          <p:spPr>
            <a:xfrm>
              <a:off x="6650507" y="1224846"/>
              <a:ext cx="573859" cy="567881"/>
            </a:xfrm>
            <a:prstGeom prst="rect">
              <a:avLst/>
            </a:prstGeom>
          </p:spPr>
        </p:pic>
      </p:grpSp>
      <p:grpSp>
        <p:nvGrpSpPr>
          <p:cNvPr id="188" name="Group 187">
            <a:extLst>
              <a:ext uri="{FF2B5EF4-FFF2-40B4-BE49-F238E27FC236}">
                <a16:creationId xmlns:a16="http://schemas.microsoft.com/office/drawing/2014/main" id="{F0ADC1D3-1706-480D-90B4-F30C409AE29E}"/>
              </a:ext>
            </a:extLst>
          </p:cNvPr>
          <p:cNvGrpSpPr/>
          <p:nvPr/>
        </p:nvGrpSpPr>
        <p:grpSpPr>
          <a:xfrm>
            <a:off x="7269046" y="1273050"/>
            <a:ext cx="2218629" cy="5029002"/>
            <a:chOff x="7269046" y="1273050"/>
            <a:chExt cx="2218629" cy="5029002"/>
          </a:xfrm>
        </p:grpSpPr>
        <p:grpSp>
          <p:nvGrpSpPr>
            <p:cNvPr id="189" name="Group 188">
              <a:extLst>
                <a:ext uri="{FF2B5EF4-FFF2-40B4-BE49-F238E27FC236}">
                  <a16:creationId xmlns:a16="http://schemas.microsoft.com/office/drawing/2014/main" id="{ED234811-CD11-420E-A26D-F8811B5B46BB}"/>
                </a:ext>
              </a:extLst>
            </p:cNvPr>
            <p:cNvGrpSpPr/>
            <p:nvPr/>
          </p:nvGrpSpPr>
          <p:grpSpPr>
            <a:xfrm>
              <a:off x="7269046" y="1295761"/>
              <a:ext cx="2218629" cy="5006291"/>
              <a:chOff x="7269046" y="1295761"/>
              <a:chExt cx="2218629" cy="5006291"/>
            </a:xfrm>
          </p:grpSpPr>
          <p:grpSp>
            <p:nvGrpSpPr>
              <p:cNvPr id="191" name="Group 190">
                <a:extLst>
                  <a:ext uri="{FF2B5EF4-FFF2-40B4-BE49-F238E27FC236}">
                    <a16:creationId xmlns:a16="http://schemas.microsoft.com/office/drawing/2014/main" id="{B09E2EEF-0EF3-4795-93EE-EA43B1635CDA}"/>
                  </a:ext>
                </a:extLst>
              </p:cNvPr>
              <p:cNvGrpSpPr/>
              <p:nvPr/>
            </p:nvGrpSpPr>
            <p:grpSpPr>
              <a:xfrm>
                <a:off x="7269046" y="1295761"/>
                <a:ext cx="2218629" cy="5006291"/>
                <a:chOff x="5373514" y="971593"/>
                <a:chExt cx="1664208" cy="3755251"/>
              </a:xfrm>
            </p:grpSpPr>
            <p:sp>
              <p:nvSpPr>
                <p:cNvPr id="205" name="Rectangle 204">
                  <a:extLst>
                    <a:ext uri="{FF2B5EF4-FFF2-40B4-BE49-F238E27FC236}">
                      <a16:creationId xmlns:a16="http://schemas.microsoft.com/office/drawing/2014/main" id="{4A4F879D-993D-48DA-9239-5325536DA08E}"/>
                    </a:ext>
                  </a:extLst>
                </p:cNvPr>
                <p:cNvSpPr/>
                <p:nvPr/>
              </p:nvSpPr>
              <p:spPr bwMode="auto">
                <a:xfrm>
                  <a:off x="5373514" y="971593"/>
                  <a:ext cx="1664208" cy="3755251"/>
                </a:xfrm>
                <a:prstGeom prst="rect">
                  <a:avLst/>
                </a:prstGeom>
                <a:solidFill>
                  <a:srgbClr val="3F3F3F">
                    <a:lumMod val="20000"/>
                    <a:lumOff val="80000"/>
                    <a:alpha val="17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49"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206" name="Freeform 117">
                  <a:extLst>
                    <a:ext uri="{FF2B5EF4-FFF2-40B4-BE49-F238E27FC236}">
                      <a16:creationId xmlns:a16="http://schemas.microsoft.com/office/drawing/2014/main" id="{DAE597FB-35D6-4AC7-9610-3C16E482E6DB}"/>
                    </a:ext>
                  </a:extLst>
                </p:cNvPr>
                <p:cNvSpPr/>
                <p:nvPr/>
              </p:nvSpPr>
              <p:spPr bwMode="auto">
                <a:xfrm>
                  <a:off x="5373514" y="971594"/>
                  <a:ext cx="1664208" cy="32456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46284" tIns="91427" rIns="146284" bIns="91427" numCol="1" spcCol="0" rtlCol="0" fromWordArt="0" anchor="ctr" anchorCtr="0" forceAA="0" compatLnSpc="1">
                  <a:prstTxWarp prst="textNoShape">
                    <a:avLst/>
                  </a:prstTxWarp>
                  <a:noAutofit/>
                </a:bodyPr>
                <a:lstStyle/>
                <a:p>
                  <a:pPr marL="0" marR="0" lvl="0" indent="0" defTabSz="950868" eaLnBrk="1" fontAlgn="base" latinLnBrk="0" hangingPunct="1">
                    <a:lnSpc>
                      <a:spcPct val="100000"/>
                    </a:lnSpc>
                    <a:spcBef>
                      <a:spcPct val="0"/>
                    </a:spcBef>
                    <a:spcAft>
                      <a:spcPct val="0"/>
                    </a:spcAft>
                    <a:buClrTx/>
                    <a:buSzTx/>
                    <a:buFontTx/>
                    <a:buNone/>
                    <a:tabLst/>
                    <a:defRPr/>
                  </a:pPr>
                  <a:r>
                    <a:rPr kumimoji="0" lang="en-US" sz="1866"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Knowledge</a:t>
                  </a:r>
                </a:p>
              </p:txBody>
            </p:sp>
          </p:grpSp>
          <p:sp>
            <p:nvSpPr>
              <p:cNvPr id="192" name="Oval Callout 6">
                <a:extLst>
                  <a:ext uri="{FF2B5EF4-FFF2-40B4-BE49-F238E27FC236}">
                    <a16:creationId xmlns:a16="http://schemas.microsoft.com/office/drawing/2014/main" id="{EEA603D5-D467-4047-96FF-1A28073FA1E4}"/>
                  </a:ext>
                </a:extLst>
              </p:cNvPr>
              <p:cNvSpPr/>
              <p:nvPr/>
            </p:nvSpPr>
            <p:spPr bwMode="auto">
              <a:xfrm>
                <a:off x="8092221" y="1915078"/>
                <a:ext cx="1345945" cy="761180"/>
              </a:xfrm>
              <a:prstGeom prst="wedgeRectCallout">
                <a:avLst>
                  <a:gd name="adj1" fmla="val -58340"/>
                  <a:gd name="adj2" fmla="val -7575"/>
                </a:avLst>
              </a:prstGeom>
              <a:solidFill>
                <a:srgbClr val="FFFFFF"/>
              </a:solidFill>
              <a:ln w="9525" cap="flat" cmpd="sng" algn="ctr">
                <a:solidFill>
                  <a:sysClr val="window" lastClr="FFFFFF">
                    <a:lumMod val="75000"/>
                  </a:sysClr>
                </a:solidFill>
                <a:prstDash val="solid"/>
                <a:headEnd type="none" w="med" len="med"/>
                <a:tailEnd type="none" w="med" len="med"/>
              </a:ln>
              <a:effectLst/>
            </p:spPr>
            <p:txBody>
              <a:bodyPr wrap="none" lIns="91440" tIns="91440" rIns="91440" bIns="91440" rtlCol="0" anchor="t" anchorCtr="0"/>
              <a:lstStyle/>
              <a:p>
                <a:pPr marL="0" marR="0" lvl="0" indent="0" defTabSz="895709"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t>Top publications </a:t>
                </a:r>
                <a:b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br>
                <a: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t>in customer </a:t>
                </a:r>
                <a:b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br>
                <a:r>
                  <a:rPr kumimoji="0" lang="en-US" sz="1100" b="0" i="0" u="none" strike="noStrike" kern="0" cap="none" spc="0" normalizeH="0" baseline="0" noProof="0" dirty="0">
                    <a:ln>
                      <a:noFill/>
                    </a:ln>
                    <a:gradFill>
                      <a:gsLst>
                        <a:gs pos="84000">
                          <a:srgbClr val="3F3F3F"/>
                        </a:gs>
                        <a:gs pos="43000">
                          <a:srgbClr val="3F3F3F"/>
                        </a:gs>
                      </a:gsLst>
                      <a:lin ang="10800000" scaled="0"/>
                    </a:gradFill>
                    <a:effectLst/>
                    <a:uLnTx/>
                    <a:uFillTx/>
                    <a:ea typeface="Segoe UI" pitchFamily="34" charset="0"/>
                    <a:cs typeface="Segoe UI" pitchFamily="34" charset="0"/>
                  </a:rPr>
                  <a:t>lifecycle trends?</a:t>
                </a:r>
              </a:p>
            </p:txBody>
          </p:sp>
          <p:grpSp>
            <p:nvGrpSpPr>
              <p:cNvPr id="193" name="Group 192">
                <a:extLst>
                  <a:ext uri="{FF2B5EF4-FFF2-40B4-BE49-F238E27FC236}">
                    <a16:creationId xmlns:a16="http://schemas.microsoft.com/office/drawing/2014/main" id="{DC0F2553-B7B6-4D00-B537-6D696D58E1C2}"/>
                  </a:ext>
                </a:extLst>
              </p:cNvPr>
              <p:cNvGrpSpPr/>
              <p:nvPr/>
            </p:nvGrpSpPr>
            <p:grpSpPr>
              <a:xfrm>
                <a:off x="7269046" y="3250824"/>
                <a:ext cx="2218629" cy="2982071"/>
                <a:chOff x="7269046" y="3250824"/>
                <a:chExt cx="2218629" cy="2982071"/>
              </a:xfrm>
            </p:grpSpPr>
            <p:sp>
              <p:nvSpPr>
                <p:cNvPr id="197" name="Pentagon 86">
                  <a:extLst>
                    <a:ext uri="{FF2B5EF4-FFF2-40B4-BE49-F238E27FC236}">
                      <a16:creationId xmlns:a16="http://schemas.microsoft.com/office/drawing/2014/main" id="{AA1AF527-B2AA-457E-9544-5CEE4F35FA09}"/>
                    </a:ext>
                  </a:extLst>
                </p:cNvPr>
                <p:cNvSpPr/>
                <p:nvPr/>
              </p:nvSpPr>
              <p:spPr bwMode="auto">
                <a:xfrm rot="5400000">
                  <a:off x="8102235" y="2417635"/>
                  <a:ext cx="552252" cy="2218629"/>
                </a:xfrm>
                <a:prstGeom prst="rect">
                  <a:avLst/>
                </a:prstGeom>
                <a:solidFill>
                  <a:srgbClr val="3F3F3F"/>
                </a:solidFill>
                <a:ln w="9525" cap="flat" cmpd="sng" algn="ctr">
                  <a:noFill/>
                  <a:prstDash val="solid"/>
                  <a:headEnd type="none" w="med" len="med"/>
                  <a:tailEnd type="none" w="med" len="med"/>
                </a:ln>
                <a:effectLst/>
              </p:spPr>
              <p:txBody>
                <a:bodyPr rot="0" spcFirstLastPara="0" vertOverflow="overflow" horzOverflow="overflow" vert="vert270" wrap="square" lIns="175736" tIns="140590" rIns="175736" bIns="140590" numCol="1" spcCol="0" rtlCol="0" fromWordArt="0" anchor="ctr" anchorCtr="0" forceAA="0" compatLnSpc="1">
                  <a:prstTxWarp prst="textNoShape">
                    <a:avLst/>
                  </a:prstTxWarp>
                  <a:noAutofit/>
                </a:bodyPr>
                <a:lstStyle/>
                <a:p>
                  <a:pPr marL="0" marR="0" lvl="0" indent="0" defTabSz="895944"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333">
                            <a:prstClr val="white"/>
                          </a:gs>
                          <a:gs pos="13000">
                            <a:prstClr val="white"/>
                          </a:gs>
                        </a:gsLst>
                        <a:lin ang="10800000" scaled="0"/>
                      </a:gradFill>
                      <a:effectLst/>
                      <a:uLnTx/>
                      <a:uFillTx/>
                      <a:ea typeface="Segoe UI" pitchFamily="34" charset="0"/>
                      <a:cs typeface="Segoe UI" pitchFamily="34" charset="0"/>
                    </a:rPr>
                    <a:t>Knowledge Exploration</a:t>
                  </a:r>
                </a:p>
              </p:txBody>
            </p:sp>
            <p:grpSp>
              <p:nvGrpSpPr>
                <p:cNvPr id="198" name="Group 197">
                  <a:extLst>
                    <a:ext uri="{FF2B5EF4-FFF2-40B4-BE49-F238E27FC236}">
                      <a16:creationId xmlns:a16="http://schemas.microsoft.com/office/drawing/2014/main" id="{9AB19F79-CF43-41C1-AFC9-078984C8AAAE}"/>
                    </a:ext>
                  </a:extLst>
                </p:cNvPr>
                <p:cNvGrpSpPr/>
                <p:nvPr/>
              </p:nvGrpSpPr>
              <p:grpSpPr>
                <a:xfrm>
                  <a:off x="7363470" y="3961241"/>
                  <a:ext cx="2029781" cy="2271654"/>
                  <a:chOff x="5408489" y="2970987"/>
                  <a:chExt cx="1522552" cy="1703982"/>
                </a:xfrm>
              </p:grpSpPr>
              <p:sp>
                <p:nvSpPr>
                  <p:cNvPr id="199" name="TextBox 7">
                    <a:extLst>
                      <a:ext uri="{FF2B5EF4-FFF2-40B4-BE49-F238E27FC236}">
                        <a16:creationId xmlns:a16="http://schemas.microsoft.com/office/drawing/2014/main" id="{274ED7A5-F26B-40BF-909C-FE05C61969C4}"/>
                      </a:ext>
                    </a:extLst>
                  </p:cNvPr>
                  <p:cNvSpPr txBox="1"/>
                  <p:nvPr/>
                </p:nvSpPr>
                <p:spPr>
                  <a:xfrm>
                    <a:off x="5408489" y="2970987"/>
                    <a:ext cx="1088020" cy="123113"/>
                  </a:xfrm>
                  <a:prstGeom prst="rect">
                    <a:avLst/>
                  </a:prstGeom>
                  <a:noFill/>
                  <a:ln>
                    <a:noFill/>
                  </a:ln>
                </p:spPr>
                <p:txBody>
                  <a:bodyPr wrap="none" lIns="0" tIns="0" rIns="0" bIns="0" rtlCol="0">
                    <a:spAutoFit/>
                  </a:bodyPr>
                  <a:lstStyle/>
                  <a:p>
                    <a:pPr marL="0" marR="0" lvl="1" indent="0" defTabSz="896152"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505050"/>
                        </a:solidFill>
                        <a:effectLst/>
                        <a:uLnTx/>
                        <a:uFillTx/>
                        <a:cs typeface="Consolas" panose="020B0609020204030204" pitchFamily="49" charset="0"/>
                      </a:rPr>
                      <a:t>Here are the top results:</a:t>
                    </a:r>
                  </a:p>
                </p:txBody>
              </p:sp>
              <p:sp>
                <p:nvSpPr>
                  <p:cNvPr id="200" name="Rectangle 199">
                    <a:extLst>
                      <a:ext uri="{FF2B5EF4-FFF2-40B4-BE49-F238E27FC236}">
                        <a16:creationId xmlns:a16="http://schemas.microsoft.com/office/drawing/2014/main" id="{53C8516B-8921-4D39-AD95-B100084F7108}"/>
                      </a:ext>
                    </a:extLst>
                  </p:cNvPr>
                  <p:cNvSpPr/>
                  <p:nvPr/>
                </p:nvSpPr>
                <p:spPr bwMode="auto">
                  <a:xfrm>
                    <a:off x="5408489" y="4419834"/>
                    <a:ext cx="1522552" cy="25513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Language Around Customer Lifecycles </a:t>
                    </a:r>
                    <a:b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in the Banking Industry</a:t>
                    </a:r>
                  </a:p>
                </p:txBody>
              </p:sp>
              <p:sp>
                <p:nvSpPr>
                  <p:cNvPr id="201" name="Rectangle 200">
                    <a:extLst>
                      <a:ext uri="{FF2B5EF4-FFF2-40B4-BE49-F238E27FC236}">
                        <a16:creationId xmlns:a16="http://schemas.microsoft.com/office/drawing/2014/main" id="{D2FE9901-8018-4D6D-8FE2-CC5F4EF89647}"/>
                      </a:ext>
                    </a:extLst>
                  </p:cNvPr>
                  <p:cNvSpPr/>
                  <p:nvPr/>
                </p:nvSpPr>
                <p:spPr bwMode="auto">
                  <a:xfrm>
                    <a:off x="6575477" y="4591390"/>
                    <a:ext cx="285861" cy="586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6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View PDF</a:t>
                    </a:r>
                  </a:p>
                </p:txBody>
              </p:sp>
              <p:sp>
                <p:nvSpPr>
                  <p:cNvPr id="202" name="Rectangle 201">
                    <a:extLst>
                      <a:ext uri="{FF2B5EF4-FFF2-40B4-BE49-F238E27FC236}">
                        <a16:creationId xmlns:a16="http://schemas.microsoft.com/office/drawing/2014/main" id="{518BE31D-03DD-44E3-9E6E-9A47220158BF}"/>
                      </a:ext>
                    </a:extLst>
                  </p:cNvPr>
                  <p:cNvSpPr/>
                  <p:nvPr/>
                </p:nvSpPr>
                <p:spPr bwMode="auto">
                  <a:xfrm>
                    <a:off x="5408489" y="3585262"/>
                    <a:ext cx="1522552" cy="43299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Predictive Customer Lifecycle</a:t>
                    </a:r>
                    <a:b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Management (CLM)</a:t>
                    </a:r>
                  </a:p>
                  <a:p>
                    <a:pPr marL="0" marR="0" lvl="0" indent="0" defTabSz="1218996" eaLnBrk="1" fontAlgn="auto" latinLnBrk="0" hangingPunct="1">
                      <a:lnSpc>
                        <a:spcPct val="100000"/>
                      </a:lnSpc>
                      <a:spcBef>
                        <a:spcPts val="0"/>
                      </a:spcBef>
                      <a:spcAft>
                        <a:spcPts val="267"/>
                      </a:spcAft>
                      <a:buClrTx/>
                      <a:buSzTx/>
                      <a:buFontTx/>
                      <a:buNone/>
                      <a:tabLst/>
                      <a:defRPr/>
                    </a:pP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The purpose of </a:t>
                    </a: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Customer Life-cycle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Management (CLM) is to maximize both customer retention and .... Predictive trend analysis provides business visibility.</a:t>
                    </a:r>
                    <a:endPar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endParaRPr>
                  </a:p>
                </p:txBody>
              </p:sp>
              <p:sp>
                <p:nvSpPr>
                  <p:cNvPr id="203" name="Rectangle 202">
                    <a:extLst>
                      <a:ext uri="{FF2B5EF4-FFF2-40B4-BE49-F238E27FC236}">
                        <a16:creationId xmlns:a16="http://schemas.microsoft.com/office/drawing/2014/main" id="{5078405E-D9E3-4868-A3AD-6DA40A9F8EC1}"/>
                      </a:ext>
                    </a:extLst>
                  </p:cNvPr>
                  <p:cNvSpPr/>
                  <p:nvPr/>
                </p:nvSpPr>
                <p:spPr bwMode="auto">
                  <a:xfrm>
                    <a:off x="5408489" y="3139639"/>
                    <a:ext cx="1522552" cy="41767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Customer Relationship Management – </a:t>
                    </a:r>
                    <a:b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5 Key Trends for 2014 CRM</a:t>
                    </a:r>
                  </a:p>
                  <a:p>
                    <a:pPr marL="0" marR="0" lvl="0" indent="0" defTabSz="1218996" eaLnBrk="1" fontAlgn="auto" latinLnBrk="0" hangingPunct="1">
                      <a:lnSpc>
                        <a:spcPct val="90000"/>
                      </a:lnSpc>
                      <a:spcBef>
                        <a:spcPts val="0"/>
                      </a:spcBef>
                      <a:spcAft>
                        <a:spcPts val="267"/>
                      </a:spcAft>
                      <a:buClrTx/>
                      <a:buSzTx/>
                      <a:buFontTx/>
                      <a:buNone/>
                      <a:tabLst/>
                      <a:defRPr/>
                    </a:pP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Oct 28, 2015 –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Here are FIVE key </a:t>
                    </a: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trends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in 2014 that would help marketers in rolling ... Of late, marketers are looking at </a:t>
                    </a: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customer lifecycle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management (CLM)</a:t>
                    </a:r>
                    <a:endPar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endParaRPr>
                  </a:p>
                </p:txBody>
              </p:sp>
              <p:sp>
                <p:nvSpPr>
                  <p:cNvPr id="204" name="Rectangle 203">
                    <a:extLst>
                      <a:ext uri="{FF2B5EF4-FFF2-40B4-BE49-F238E27FC236}">
                        <a16:creationId xmlns:a16="http://schemas.microsoft.com/office/drawing/2014/main" id="{C50B2711-2AF1-4A65-BC27-DF08CF8C1B8C}"/>
                      </a:ext>
                    </a:extLst>
                  </p:cNvPr>
                  <p:cNvSpPr/>
                  <p:nvPr/>
                </p:nvSpPr>
                <p:spPr bwMode="auto">
                  <a:xfrm>
                    <a:off x="5408489" y="4046203"/>
                    <a:ext cx="1522552" cy="34568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Trends 2016: The Future of </a:t>
                    </a:r>
                    <a:b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Customer Service</a:t>
                    </a:r>
                  </a:p>
                  <a:p>
                    <a:pPr marL="0" marR="0" lvl="0" indent="0" defTabSz="1218996" eaLnBrk="1" fontAlgn="auto" latinLnBrk="0" hangingPunct="1">
                      <a:lnSpc>
                        <a:spcPct val="90000"/>
                      </a:lnSpc>
                      <a:spcBef>
                        <a:spcPts val="0"/>
                      </a:spcBef>
                      <a:spcAft>
                        <a:spcPts val="267"/>
                      </a:spcAft>
                      <a:buClrTx/>
                      <a:buSzTx/>
                      <a:buFontTx/>
                      <a:buNone/>
                      <a:tabLst/>
                      <a:defRPr/>
                    </a:pP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Jan 5, 2016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 The top 10 </a:t>
                    </a: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customer </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service </a:t>
                    </a:r>
                    <a:r>
                      <a:rPr kumimoji="0" lang="en-US" sz="600" b="1"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trends</a:t>
                    </a:r>
                    <a:r>
                      <a:rPr kumimoji="0" lang="en-US" sz="600" b="0" i="0" u="none" strike="noStrike" kern="0" cap="none" spc="0" normalizeH="0" baseline="0" noProof="0">
                        <a:ln>
                          <a:noFill/>
                        </a:ln>
                        <a:solidFill>
                          <a:srgbClr val="505050"/>
                        </a:solidFill>
                        <a:effectLst/>
                        <a:uLnTx/>
                        <a:uFillTx/>
                        <a:latin typeface="Segoe UI"/>
                        <a:ea typeface="Segoe UI" pitchFamily="34" charset="0"/>
                        <a:cs typeface="Segoe UI Semibold" panose="020B0702040204020203" pitchFamily="34" charset="0"/>
                      </a:rPr>
                      <a:t> for 2016 that .... North American Consumer</a:t>
                    </a:r>
                    <a:endPar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endParaRPr>
                  </a:p>
                </p:txBody>
              </p:sp>
            </p:grpSp>
          </p:grpSp>
          <p:grpSp>
            <p:nvGrpSpPr>
              <p:cNvPr id="194" name="Group 193">
                <a:extLst>
                  <a:ext uri="{FF2B5EF4-FFF2-40B4-BE49-F238E27FC236}">
                    <a16:creationId xmlns:a16="http://schemas.microsoft.com/office/drawing/2014/main" id="{30256FD9-4B75-449A-B3BC-D9BDD28BEBDF}"/>
                  </a:ext>
                </a:extLst>
              </p:cNvPr>
              <p:cNvGrpSpPr/>
              <p:nvPr/>
            </p:nvGrpSpPr>
            <p:grpSpPr>
              <a:xfrm>
                <a:off x="7427291" y="2111940"/>
                <a:ext cx="348356" cy="973067"/>
                <a:chOff x="8754592" y="700282"/>
                <a:chExt cx="151053" cy="421938"/>
              </a:xfrm>
              <a:solidFill>
                <a:srgbClr val="0078D7"/>
              </a:solidFill>
            </p:grpSpPr>
            <p:sp>
              <p:nvSpPr>
                <p:cNvPr id="195" name="Freeform 745">
                  <a:extLst>
                    <a:ext uri="{FF2B5EF4-FFF2-40B4-BE49-F238E27FC236}">
                      <a16:creationId xmlns:a16="http://schemas.microsoft.com/office/drawing/2014/main" id="{A022E3E0-89C9-4212-8E00-DE45067B16CF}"/>
                    </a:ext>
                  </a:extLst>
                </p:cNvPr>
                <p:cNvSpPr>
                  <a:spLocks/>
                </p:cNvSpPr>
                <p:nvPr/>
              </p:nvSpPr>
              <p:spPr bwMode="auto">
                <a:xfrm>
                  <a:off x="8754592"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96" name="Oval 746">
                  <a:extLst>
                    <a:ext uri="{FF2B5EF4-FFF2-40B4-BE49-F238E27FC236}">
                      <a16:creationId xmlns:a16="http://schemas.microsoft.com/office/drawing/2014/main" id="{E1BC4096-3049-414D-BFFD-3DECE572A6A7}"/>
                    </a:ext>
                  </a:extLst>
                </p:cNvPr>
                <p:cNvSpPr>
                  <a:spLocks noChangeArrowheads="1"/>
                </p:cNvSpPr>
                <p:nvPr/>
              </p:nvSpPr>
              <p:spPr bwMode="auto">
                <a:xfrm>
                  <a:off x="8784128" y="700282"/>
                  <a:ext cx="91982" cy="9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190" name="Picture 189">
              <a:extLst>
                <a:ext uri="{FF2B5EF4-FFF2-40B4-BE49-F238E27FC236}">
                  <a16:creationId xmlns:a16="http://schemas.microsoft.com/office/drawing/2014/main" id="{C20CB84C-0F69-4A15-A67B-1AFF931EE2D9}"/>
                </a:ext>
              </a:extLst>
            </p:cNvPr>
            <p:cNvPicPr>
              <a:picLocks noChangeAspect="1"/>
            </p:cNvPicPr>
            <p:nvPr/>
          </p:nvPicPr>
          <p:blipFill>
            <a:blip r:embed="rId11">
              <a:biLevel thresh="25000"/>
              <a:extLst>
                <a:ext uri="{28A0092B-C50C-407E-A947-70E740481C1C}">
                  <a14:useLocalDpi xmlns:a14="http://schemas.microsoft.com/office/drawing/2010/main" val="0"/>
                </a:ext>
              </a:extLst>
            </a:blip>
            <a:stretch>
              <a:fillRect/>
            </a:stretch>
          </p:blipFill>
          <p:spPr>
            <a:xfrm>
              <a:off x="8966730" y="1273050"/>
              <a:ext cx="520945" cy="518052"/>
            </a:xfrm>
            <a:prstGeom prst="rect">
              <a:avLst/>
            </a:prstGeom>
          </p:spPr>
        </p:pic>
      </p:grpSp>
      <p:grpSp>
        <p:nvGrpSpPr>
          <p:cNvPr id="207" name="Group 206">
            <a:extLst>
              <a:ext uri="{FF2B5EF4-FFF2-40B4-BE49-F238E27FC236}">
                <a16:creationId xmlns:a16="http://schemas.microsoft.com/office/drawing/2014/main" id="{EF3B8042-9DDD-47C5-9A72-49E8E4D85B70}"/>
              </a:ext>
            </a:extLst>
          </p:cNvPr>
          <p:cNvGrpSpPr/>
          <p:nvPr/>
        </p:nvGrpSpPr>
        <p:grpSpPr>
          <a:xfrm>
            <a:off x="9529517" y="1187622"/>
            <a:ext cx="2300095" cy="5114430"/>
            <a:chOff x="9529517" y="1187622"/>
            <a:chExt cx="2300095" cy="5114430"/>
          </a:xfrm>
        </p:grpSpPr>
        <p:grpSp>
          <p:nvGrpSpPr>
            <p:cNvPr id="208" name="Group 207">
              <a:extLst>
                <a:ext uri="{FF2B5EF4-FFF2-40B4-BE49-F238E27FC236}">
                  <a16:creationId xmlns:a16="http://schemas.microsoft.com/office/drawing/2014/main" id="{16A24897-C6CA-431E-B477-924D702829CE}"/>
                </a:ext>
              </a:extLst>
            </p:cNvPr>
            <p:cNvGrpSpPr/>
            <p:nvPr/>
          </p:nvGrpSpPr>
          <p:grpSpPr>
            <a:xfrm>
              <a:off x="9529517" y="1295761"/>
              <a:ext cx="2218629" cy="5006291"/>
              <a:chOff x="9529517" y="1295761"/>
              <a:chExt cx="2218629" cy="5006291"/>
            </a:xfrm>
          </p:grpSpPr>
          <p:grpSp>
            <p:nvGrpSpPr>
              <p:cNvPr id="210" name="Group 209">
                <a:extLst>
                  <a:ext uri="{FF2B5EF4-FFF2-40B4-BE49-F238E27FC236}">
                    <a16:creationId xmlns:a16="http://schemas.microsoft.com/office/drawing/2014/main" id="{48B9A859-692E-41FE-9CBC-C82BB22BEEBF}"/>
                  </a:ext>
                </a:extLst>
              </p:cNvPr>
              <p:cNvGrpSpPr/>
              <p:nvPr/>
            </p:nvGrpSpPr>
            <p:grpSpPr>
              <a:xfrm>
                <a:off x="9529517" y="1295761"/>
                <a:ext cx="2218629" cy="5006291"/>
                <a:chOff x="7134477" y="971593"/>
                <a:chExt cx="1664208" cy="3755251"/>
              </a:xfrm>
            </p:grpSpPr>
            <p:sp>
              <p:nvSpPr>
                <p:cNvPr id="224" name="Rectangle 223">
                  <a:extLst>
                    <a:ext uri="{FF2B5EF4-FFF2-40B4-BE49-F238E27FC236}">
                      <a16:creationId xmlns:a16="http://schemas.microsoft.com/office/drawing/2014/main" id="{E5A1213D-38A1-446F-975E-BB63FE627EED}"/>
                    </a:ext>
                  </a:extLst>
                </p:cNvPr>
                <p:cNvSpPr/>
                <p:nvPr/>
              </p:nvSpPr>
              <p:spPr bwMode="auto">
                <a:xfrm>
                  <a:off x="7134477" y="971593"/>
                  <a:ext cx="1664208" cy="3755251"/>
                </a:xfrm>
                <a:prstGeom prst="rect">
                  <a:avLst/>
                </a:prstGeom>
                <a:solidFill>
                  <a:srgbClr val="3F3F3F">
                    <a:lumMod val="20000"/>
                    <a:lumOff val="80000"/>
                    <a:alpha val="17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49"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225" name="Freeform 97">
                  <a:extLst>
                    <a:ext uri="{FF2B5EF4-FFF2-40B4-BE49-F238E27FC236}">
                      <a16:creationId xmlns:a16="http://schemas.microsoft.com/office/drawing/2014/main" id="{4D5F7C56-D640-486C-8067-F3CBC48C6668}"/>
                    </a:ext>
                  </a:extLst>
                </p:cNvPr>
                <p:cNvSpPr/>
                <p:nvPr/>
              </p:nvSpPr>
              <p:spPr bwMode="auto">
                <a:xfrm>
                  <a:off x="7134477" y="971594"/>
                  <a:ext cx="1664208" cy="32456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46284" tIns="91427" rIns="146284" bIns="91427" numCol="1" spcCol="0" rtlCol="0" fromWordArt="0" anchor="ctr" anchorCtr="0" forceAA="0" compatLnSpc="1">
                  <a:prstTxWarp prst="textNoShape">
                    <a:avLst/>
                  </a:prstTxWarp>
                  <a:noAutofit/>
                </a:bodyPr>
                <a:lstStyle/>
                <a:p>
                  <a:pPr marL="0" marR="0" lvl="0" indent="0" defTabSz="950868" eaLnBrk="1" fontAlgn="base" latinLnBrk="0" hangingPunct="1">
                    <a:lnSpc>
                      <a:spcPct val="100000"/>
                    </a:lnSpc>
                    <a:spcBef>
                      <a:spcPct val="0"/>
                    </a:spcBef>
                    <a:spcAft>
                      <a:spcPct val="0"/>
                    </a:spcAft>
                    <a:buClrTx/>
                    <a:buSzTx/>
                    <a:buFontTx/>
                    <a:buNone/>
                    <a:tabLst/>
                    <a:defRPr/>
                  </a:pPr>
                  <a:r>
                    <a:rPr kumimoji="0" lang="en-US" sz="1866" b="0" i="0" u="none" strike="noStrike" kern="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rPr>
                    <a:t>Search</a:t>
                  </a:r>
                </a:p>
              </p:txBody>
            </p:sp>
          </p:grpSp>
          <p:sp>
            <p:nvSpPr>
              <p:cNvPr id="211" name="Oval Callout 6">
                <a:extLst>
                  <a:ext uri="{FF2B5EF4-FFF2-40B4-BE49-F238E27FC236}">
                    <a16:creationId xmlns:a16="http://schemas.microsoft.com/office/drawing/2014/main" id="{0B232128-FFFA-4815-AB54-B8FD62C0A9EB}"/>
                  </a:ext>
                </a:extLst>
              </p:cNvPr>
              <p:cNvSpPr/>
              <p:nvPr/>
            </p:nvSpPr>
            <p:spPr bwMode="auto">
              <a:xfrm>
                <a:off x="10335285" y="1915078"/>
                <a:ext cx="1159718" cy="761180"/>
              </a:xfrm>
              <a:prstGeom prst="wedgeRectCallout">
                <a:avLst>
                  <a:gd name="adj1" fmla="val -61078"/>
                  <a:gd name="adj2" fmla="val -8827"/>
                </a:avLst>
              </a:prstGeom>
              <a:solidFill>
                <a:srgbClr val="FFFFFF"/>
              </a:solidFill>
              <a:ln w="9525" cap="flat" cmpd="sng" algn="ctr">
                <a:solidFill>
                  <a:sysClr val="window" lastClr="FFFFFF">
                    <a:lumMod val="75000"/>
                  </a:sysClr>
                </a:solidFill>
                <a:prstDash val="solid"/>
                <a:headEnd type="none" w="med" len="med"/>
                <a:tailEnd type="none" w="med" len="med"/>
              </a:ln>
              <a:effectLst/>
            </p:spPr>
            <p:txBody>
              <a:bodyPr lIns="91440" tIns="91440" rIns="91440" bIns="91440" rtlCol="0" anchor="t" anchorCtr="0"/>
              <a:lstStyle/>
              <a:p>
                <a:pPr marL="0" marR="0" lvl="0" indent="0" defTabSz="895709"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gradFill>
                      <a:gsLst>
                        <a:gs pos="84000">
                          <a:srgbClr val="3F3F3F"/>
                        </a:gs>
                        <a:gs pos="43000">
                          <a:srgbClr val="3F3F3F"/>
                        </a:gs>
                      </a:gsLst>
                      <a:lin ang="10800000" scaled="0"/>
                    </a:gradFill>
                    <a:effectLst/>
                    <a:uLnTx/>
                    <a:uFillTx/>
                    <a:ea typeface="Segoe UI" pitchFamily="34" charset="0"/>
                    <a:cs typeface="Segoe UI" pitchFamily="34" charset="0"/>
                  </a:rPr>
                  <a:t>Search for ‘fraud prevention’ </a:t>
                </a:r>
              </a:p>
            </p:txBody>
          </p:sp>
          <p:grpSp>
            <p:nvGrpSpPr>
              <p:cNvPr id="212" name="Group 211">
                <a:extLst>
                  <a:ext uri="{FF2B5EF4-FFF2-40B4-BE49-F238E27FC236}">
                    <a16:creationId xmlns:a16="http://schemas.microsoft.com/office/drawing/2014/main" id="{D4F21A7A-A579-4E33-BFD3-65B25759D951}"/>
                  </a:ext>
                </a:extLst>
              </p:cNvPr>
              <p:cNvGrpSpPr/>
              <p:nvPr/>
            </p:nvGrpSpPr>
            <p:grpSpPr>
              <a:xfrm>
                <a:off x="9529517" y="3250824"/>
                <a:ext cx="2218629" cy="2800226"/>
                <a:chOff x="9529517" y="3250824"/>
                <a:chExt cx="2218629" cy="2800226"/>
              </a:xfrm>
            </p:grpSpPr>
            <p:sp>
              <p:nvSpPr>
                <p:cNvPr id="216" name="Pentagon 64">
                  <a:extLst>
                    <a:ext uri="{FF2B5EF4-FFF2-40B4-BE49-F238E27FC236}">
                      <a16:creationId xmlns:a16="http://schemas.microsoft.com/office/drawing/2014/main" id="{36769E52-9C64-4C4B-9777-705F22F5E03A}"/>
                    </a:ext>
                  </a:extLst>
                </p:cNvPr>
                <p:cNvSpPr/>
                <p:nvPr/>
              </p:nvSpPr>
              <p:spPr bwMode="auto">
                <a:xfrm rot="5400000">
                  <a:off x="10362705" y="2417636"/>
                  <a:ext cx="552253" cy="2218629"/>
                </a:xfrm>
                <a:prstGeom prst="rect">
                  <a:avLst/>
                </a:prstGeom>
                <a:solidFill>
                  <a:srgbClr val="3F3F3F"/>
                </a:solidFill>
                <a:ln w="9525" cap="flat" cmpd="sng" algn="ctr">
                  <a:noFill/>
                  <a:prstDash val="solid"/>
                  <a:headEnd type="none" w="med" len="med"/>
                  <a:tailEnd type="none" w="med" len="med"/>
                </a:ln>
                <a:effectLst/>
              </p:spPr>
              <p:txBody>
                <a:bodyPr rot="0" spcFirstLastPara="0" vertOverflow="overflow" horzOverflow="overflow" vert="vert270" wrap="square" lIns="175736" tIns="140590" rIns="175736" bIns="140590" numCol="1" spcCol="0" rtlCol="0" fromWordArt="0" anchor="ctr" anchorCtr="0" forceAA="0" compatLnSpc="1">
                  <a:prstTxWarp prst="textNoShape">
                    <a:avLst/>
                  </a:prstTxWarp>
                  <a:noAutofit/>
                </a:bodyPr>
                <a:lstStyle/>
                <a:p>
                  <a:pPr marL="0" marR="0" lvl="0" indent="0" defTabSz="895944"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1333">
                            <a:prstClr val="white"/>
                          </a:gs>
                          <a:gs pos="13000">
                            <a:prstClr val="white"/>
                          </a:gs>
                        </a:gsLst>
                        <a:lin ang="10800000" scaled="0"/>
                      </a:gradFill>
                      <a:effectLst/>
                      <a:uLnTx/>
                      <a:uFillTx/>
                      <a:ea typeface="Segoe UI" pitchFamily="34" charset="0"/>
                      <a:cs typeface="Segoe UI" pitchFamily="34" charset="0"/>
                    </a:rPr>
                    <a:t>Bing News Search</a:t>
                  </a:r>
                </a:p>
              </p:txBody>
            </p:sp>
            <p:sp>
              <p:nvSpPr>
                <p:cNvPr id="217" name="TextBox 7">
                  <a:extLst>
                    <a:ext uri="{FF2B5EF4-FFF2-40B4-BE49-F238E27FC236}">
                      <a16:creationId xmlns:a16="http://schemas.microsoft.com/office/drawing/2014/main" id="{F407A48B-BE0E-496F-87C8-3A22827BEF3E}"/>
                    </a:ext>
                  </a:extLst>
                </p:cNvPr>
                <p:cNvSpPr txBox="1"/>
                <p:nvPr/>
              </p:nvSpPr>
              <p:spPr>
                <a:xfrm>
                  <a:off x="9663679" y="3961241"/>
                  <a:ext cx="1282337" cy="164127"/>
                </a:xfrm>
                <a:prstGeom prst="rect">
                  <a:avLst/>
                </a:prstGeom>
                <a:noFill/>
                <a:ln>
                  <a:noFill/>
                </a:ln>
              </p:spPr>
              <p:txBody>
                <a:bodyPr wrap="none" lIns="0" tIns="0" rIns="0" bIns="0" rtlCol="0">
                  <a:spAutoFit/>
                </a:bodyPr>
                <a:lstStyle/>
                <a:p>
                  <a:pPr marL="0" marR="0" lvl="1" indent="0" defTabSz="896152"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505050"/>
                      </a:solidFill>
                      <a:effectLst/>
                      <a:uLnTx/>
                      <a:uFillTx/>
                      <a:cs typeface="Consolas" panose="020B0609020204030204" pitchFamily="49" charset="0"/>
                    </a:rPr>
                    <a:t>Here is what I found: </a:t>
                  </a:r>
                </a:p>
              </p:txBody>
            </p:sp>
            <p:sp>
              <p:nvSpPr>
                <p:cNvPr id="218" name="Rectangle 217">
                  <a:extLst>
                    <a:ext uri="{FF2B5EF4-FFF2-40B4-BE49-F238E27FC236}">
                      <a16:creationId xmlns:a16="http://schemas.microsoft.com/office/drawing/2014/main" id="{A010403E-4B59-47BC-828C-B28BD4E4ABE1}"/>
                    </a:ext>
                  </a:extLst>
                </p:cNvPr>
                <p:cNvSpPr/>
                <p:nvPr/>
              </p:nvSpPr>
              <p:spPr bwMode="auto">
                <a:xfrm>
                  <a:off x="9999370" y="4185020"/>
                  <a:ext cx="1697727" cy="556824"/>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Information Communications  Media Market News</a:t>
                  </a:r>
                </a:p>
                <a:p>
                  <a:pPr marL="0" marR="0" lvl="0" indent="0" defTabSz="1218996" eaLnBrk="1" fontAlgn="auto" latinLnBrk="0" hangingPunct="1">
                    <a:lnSpc>
                      <a:spcPct val="90000"/>
                    </a:lnSpc>
                    <a:spcBef>
                      <a:spcPts val="0"/>
                    </a:spcBef>
                    <a:spcAft>
                      <a:spcPts val="267"/>
                    </a:spcAft>
                    <a:buClrTx/>
                    <a:buSzTx/>
                    <a:buFontTx/>
                    <a:buNone/>
                    <a:tabLst/>
                    <a:defRPr/>
                  </a:pPr>
                  <a:r>
                    <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It also investigates the top three expected </a:t>
                  </a:r>
                  <a:r>
                    <a:rPr kumimoji="0" lang="en-US" sz="600" b="1"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Fraud</a:t>
                  </a:r>
                  <a:r>
                    <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 Detection and </a:t>
                  </a:r>
                  <a:r>
                    <a:rPr kumimoji="0" lang="en-US" sz="600" b="1"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Prevention</a:t>
                  </a:r>
                  <a:r>
                    <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 programs, in terms of demand in key markets…</a:t>
                  </a:r>
                </a:p>
              </p:txBody>
            </p:sp>
            <p:pic>
              <p:nvPicPr>
                <p:cNvPr id="219" name="Picture 218">
                  <a:extLst>
                    <a:ext uri="{FF2B5EF4-FFF2-40B4-BE49-F238E27FC236}">
                      <a16:creationId xmlns:a16="http://schemas.microsoft.com/office/drawing/2014/main" id="{7338CA8E-07E2-46C3-9002-C91DD86F52F0}"/>
                    </a:ext>
                  </a:extLst>
                </p:cNvPr>
                <p:cNvPicPr>
                  <a:picLocks noChangeAspect="1"/>
                </p:cNvPicPr>
                <p:nvPr/>
              </p:nvPicPr>
              <p:blipFill rotWithShape="1">
                <a:blip r:embed="rId12"/>
                <a:srcRect l="845" t="1241" r="88392" b="81775"/>
                <a:stretch/>
              </p:blipFill>
              <p:spPr>
                <a:xfrm>
                  <a:off x="9580984" y="4185020"/>
                  <a:ext cx="422013" cy="557882"/>
                </a:xfrm>
                <a:prstGeom prst="rect">
                  <a:avLst/>
                </a:prstGeom>
              </p:spPr>
            </p:pic>
            <p:sp>
              <p:nvSpPr>
                <p:cNvPr id="220" name="Rectangle 219">
                  <a:extLst>
                    <a:ext uri="{FF2B5EF4-FFF2-40B4-BE49-F238E27FC236}">
                      <a16:creationId xmlns:a16="http://schemas.microsoft.com/office/drawing/2014/main" id="{0ABF02F1-037B-4C8A-85B3-7216FF79B2F1}"/>
                    </a:ext>
                  </a:extLst>
                </p:cNvPr>
                <p:cNvSpPr/>
                <p:nvPr/>
              </p:nvSpPr>
              <p:spPr bwMode="auto">
                <a:xfrm>
                  <a:off x="9999370" y="4780158"/>
                  <a:ext cx="1697727" cy="556824"/>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The Big Question: In-House or Outsourced Fraud Protection?</a:t>
                  </a:r>
                </a:p>
                <a:p>
                  <a:pPr marL="0" marR="0" lvl="0" indent="0" defTabSz="1218996" eaLnBrk="1" fontAlgn="auto" latinLnBrk="0" hangingPunct="1">
                    <a:lnSpc>
                      <a:spcPct val="90000"/>
                    </a:lnSpc>
                    <a:spcBef>
                      <a:spcPts val="0"/>
                    </a:spcBef>
                    <a:spcAft>
                      <a:spcPts val="267"/>
                    </a:spcAft>
                    <a:buClrTx/>
                    <a:buSzTx/>
                    <a:buFontTx/>
                    <a:buNone/>
                    <a:tabLst/>
                    <a:defRPr/>
                  </a:pPr>
                  <a:r>
                    <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First, let’s point out that there is not one absolute answer—there are “pros” and “cons” to each. Those who favor in-house…</a:t>
                  </a:r>
                </a:p>
              </p:txBody>
            </p:sp>
            <p:pic>
              <p:nvPicPr>
                <p:cNvPr id="221" name="Picture 220">
                  <a:extLst>
                    <a:ext uri="{FF2B5EF4-FFF2-40B4-BE49-F238E27FC236}">
                      <a16:creationId xmlns:a16="http://schemas.microsoft.com/office/drawing/2014/main" id="{7E5479F4-101B-47FB-8FEF-A1640F8C17B0}"/>
                    </a:ext>
                  </a:extLst>
                </p:cNvPr>
                <p:cNvPicPr>
                  <a:picLocks noChangeAspect="1"/>
                </p:cNvPicPr>
                <p:nvPr/>
              </p:nvPicPr>
              <p:blipFill rotWithShape="1">
                <a:blip r:embed="rId12"/>
                <a:srcRect l="844" t="22054" r="89166" b="61662"/>
                <a:stretch/>
              </p:blipFill>
              <p:spPr>
                <a:xfrm>
                  <a:off x="9580984" y="4780158"/>
                  <a:ext cx="417433" cy="569960"/>
                </a:xfrm>
                <a:prstGeom prst="rect">
                  <a:avLst/>
                </a:prstGeom>
              </p:spPr>
            </p:pic>
            <p:sp>
              <p:nvSpPr>
                <p:cNvPr id="222" name="Rectangle 221">
                  <a:extLst>
                    <a:ext uri="{FF2B5EF4-FFF2-40B4-BE49-F238E27FC236}">
                      <a16:creationId xmlns:a16="http://schemas.microsoft.com/office/drawing/2014/main" id="{753EFED4-7397-422D-AFC0-A4C01580C338}"/>
                    </a:ext>
                  </a:extLst>
                </p:cNvPr>
                <p:cNvSpPr/>
                <p:nvPr/>
              </p:nvSpPr>
              <p:spPr bwMode="auto">
                <a:xfrm>
                  <a:off x="9998417" y="5390881"/>
                  <a:ext cx="1698680" cy="6601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36571" tIns="24380" rIns="36571" bIns="24380" numCol="1" spcCol="0" rtlCol="0" fromWordArt="0" anchor="t" anchorCtr="0" forceAA="0" compatLnSpc="1">
                  <a:prstTxWarp prst="textNoShape">
                    <a:avLst/>
                  </a:prstTxWarp>
                  <a:noAutofit/>
                </a:bodyPr>
                <a:lstStyle/>
                <a:p>
                  <a:pPr marL="0" marR="0" lvl="0" indent="0" defTabSz="1218996" eaLnBrk="1" fontAlgn="auto" latinLnBrk="0" hangingPunct="1">
                    <a:lnSpc>
                      <a:spcPct val="90000"/>
                    </a:lnSpc>
                    <a:spcBef>
                      <a:spcPts val="0"/>
                    </a:spcBef>
                    <a:spcAft>
                      <a:spcPts val="267"/>
                    </a:spcAft>
                    <a:buClrTx/>
                    <a:buSzTx/>
                    <a:buFontTx/>
                    <a:buNone/>
                    <a:tabLst/>
                    <a:defRPr/>
                  </a:pPr>
                  <a:r>
                    <a:rPr kumimoji="0" lang="en-US" sz="800" b="0" i="0" u="none" strike="noStrike" kern="0" cap="none" spc="0" normalizeH="0" baseline="0" noProof="0">
                      <a:ln>
                        <a:noFill/>
                      </a:ln>
                      <a:gradFill>
                        <a:gsLst>
                          <a:gs pos="4000">
                            <a:srgbClr val="0078D7"/>
                          </a:gs>
                          <a:gs pos="15000">
                            <a:srgbClr val="0078D7"/>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How to Protect Your Business from Online Fraud this Holiday Season</a:t>
                  </a:r>
                </a:p>
                <a:p>
                  <a:pPr marL="0" marR="0" lvl="0" indent="0" defTabSz="1218996" eaLnBrk="1" fontAlgn="auto" latinLnBrk="0" hangingPunct="1">
                    <a:lnSpc>
                      <a:spcPct val="90000"/>
                    </a:lnSpc>
                    <a:spcBef>
                      <a:spcPts val="0"/>
                    </a:spcBef>
                    <a:spcAft>
                      <a:spcPts val="267"/>
                    </a:spcAft>
                    <a:buClrTx/>
                    <a:buSzTx/>
                    <a:buFontTx/>
                    <a:buNone/>
                    <a:tabLst/>
                    <a:defRPr/>
                  </a:pPr>
                  <a:r>
                    <a:rPr kumimoji="0" lang="en-US" sz="600" b="0"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rPr>
                    <a:t>Michael heads fraud prevention tool. Online and mobile shopping are expected to continue growing apace…</a:t>
                  </a:r>
                </a:p>
              </p:txBody>
            </p:sp>
            <p:pic>
              <p:nvPicPr>
                <p:cNvPr id="223" name="Picture 222">
                  <a:extLst>
                    <a:ext uri="{FF2B5EF4-FFF2-40B4-BE49-F238E27FC236}">
                      <a16:creationId xmlns:a16="http://schemas.microsoft.com/office/drawing/2014/main" id="{CF19C8A3-34F4-4B6B-8AB5-8348766AF6D6}"/>
                    </a:ext>
                  </a:extLst>
                </p:cNvPr>
                <p:cNvPicPr>
                  <a:picLocks noChangeAspect="1"/>
                </p:cNvPicPr>
                <p:nvPr/>
              </p:nvPicPr>
              <p:blipFill rotWithShape="1">
                <a:blip r:embed="rId12"/>
                <a:srcRect l="4065" t="62663" r="85945" b="21053"/>
                <a:stretch/>
              </p:blipFill>
              <p:spPr>
                <a:xfrm>
                  <a:off x="9580984" y="5390881"/>
                  <a:ext cx="417433" cy="569960"/>
                </a:xfrm>
                <a:prstGeom prst="rect">
                  <a:avLst/>
                </a:prstGeom>
              </p:spPr>
            </p:pic>
          </p:grpSp>
          <p:grpSp>
            <p:nvGrpSpPr>
              <p:cNvPr id="213" name="Group 212">
                <a:extLst>
                  <a:ext uri="{FF2B5EF4-FFF2-40B4-BE49-F238E27FC236}">
                    <a16:creationId xmlns:a16="http://schemas.microsoft.com/office/drawing/2014/main" id="{3172D927-FA17-43D5-A600-D0C2DEB7E298}"/>
                  </a:ext>
                </a:extLst>
              </p:cNvPr>
              <p:cNvGrpSpPr/>
              <p:nvPr/>
            </p:nvGrpSpPr>
            <p:grpSpPr>
              <a:xfrm>
                <a:off x="9709376" y="2111940"/>
                <a:ext cx="348356" cy="973067"/>
                <a:chOff x="8754592" y="700282"/>
                <a:chExt cx="151053" cy="421938"/>
              </a:xfrm>
              <a:solidFill>
                <a:srgbClr val="0078D7"/>
              </a:solidFill>
            </p:grpSpPr>
            <p:sp>
              <p:nvSpPr>
                <p:cNvPr id="214" name="Freeform 745">
                  <a:extLst>
                    <a:ext uri="{FF2B5EF4-FFF2-40B4-BE49-F238E27FC236}">
                      <a16:creationId xmlns:a16="http://schemas.microsoft.com/office/drawing/2014/main" id="{2B1933DE-C400-4502-B651-69B7A2AEC8B7}"/>
                    </a:ext>
                  </a:extLst>
                </p:cNvPr>
                <p:cNvSpPr>
                  <a:spLocks/>
                </p:cNvSpPr>
                <p:nvPr/>
              </p:nvSpPr>
              <p:spPr bwMode="auto">
                <a:xfrm>
                  <a:off x="8754592"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15" name="Oval 746">
                  <a:extLst>
                    <a:ext uri="{FF2B5EF4-FFF2-40B4-BE49-F238E27FC236}">
                      <a16:creationId xmlns:a16="http://schemas.microsoft.com/office/drawing/2014/main" id="{0AC476AF-548B-469A-A47B-BB16DAB3FA29}"/>
                    </a:ext>
                  </a:extLst>
                </p:cNvPr>
                <p:cNvSpPr>
                  <a:spLocks noChangeArrowheads="1"/>
                </p:cNvSpPr>
                <p:nvPr/>
              </p:nvSpPr>
              <p:spPr bwMode="auto">
                <a:xfrm>
                  <a:off x="8784128" y="700282"/>
                  <a:ext cx="91982" cy="9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pic>
          <p:nvPicPr>
            <p:cNvPr id="209" name="Picture 208">
              <a:extLst>
                <a:ext uri="{FF2B5EF4-FFF2-40B4-BE49-F238E27FC236}">
                  <a16:creationId xmlns:a16="http://schemas.microsoft.com/office/drawing/2014/main" id="{B058842E-6CA1-4A0D-A2A8-F42C49B9B676}"/>
                </a:ext>
              </a:extLst>
            </p:cNvPr>
            <p:cNvPicPr>
              <a:picLocks noChangeAspect="1"/>
            </p:cNvPicPr>
            <p:nvPr/>
          </p:nvPicPr>
          <p:blipFill>
            <a:blip r:embed="rId13">
              <a:biLevel thresh="25000"/>
              <a:extLst>
                <a:ext uri="{28A0092B-C50C-407E-A947-70E740481C1C}">
                  <a14:useLocalDpi xmlns:a14="http://schemas.microsoft.com/office/drawing/2010/main" val="0"/>
                </a:ext>
              </a:extLst>
            </a:blip>
            <a:stretch>
              <a:fillRect/>
            </a:stretch>
          </p:blipFill>
          <p:spPr>
            <a:xfrm>
              <a:off x="11180078" y="1187622"/>
              <a:ext cx="649534" cy="649534"/>
            </a:xfrm>
            <a:prstGeom prst="rect">
              <a:avLst/>
            </a:prstGeom>
          </p:spPr>
        </p:pic>
      </p:grpSp>
    </p:spTree>
    <p:extLst>
      <p:ext uri="{BB962C8B-B14F-4D97-AF65-F5344CB8AC3E}">
        <p14:creationId xmlns:p14="http://schemas.microsoft.com/office/powerpoint/2010/main" val="541149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4CB6EC8B-0CB0-4054-8C84-E91299BE4928}"/>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Vision</a:t>
            </a:r>
          </a:p>
        </p:txBody>
      </p:sp>
      <p:sp>
        <p:nvSpPr>
          <p:cNvPr id="44" name="TextBox 43">
            <a:extLst>
              <a:ext uri="{FF2B5EF4-FFF2-40B4-BE49-F238E27FC236}">
                <a16:creationId xmlns:a16="http://schemas.microsoft.com/office/drawing/2014/main" id="{FAC041C5-3EFF-426A-B518-2F74569A76A1}"/>
              </a:ext>
            </a:extLst>
          </p:cNvPr>
          <p:cNvSpPr txBox="1"/>
          <p:nvPr/>
        </p:nvSpPr>
        <p:spPr>
          <a:xfrm>
            <a:off x="2905815" y="5168656"/>
            <a:ext cx="2176454" cy="50104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Content Moderator</a:t>
            </a:r>
          </a:p>
        </p:txBody>
      </p:sp>
      <p:sp>
        <p:nvSpPr>
          <p:cNvPr id="45" name="TextBox 44">
            <a:extLst>
              <a:ext uri="{FF2B5EF4-FFF2-40B4-BE49-F238E27FC236}">
                <a16:creationId xmlns:a16="http://schemas.microsoft.com/office/drawing/2014/main" id="{E74934DF-46DF-479E-AB2D-7F00F3DF514F}"/>
              </a:ext>
            </a:extLst>
          </p:cNvPr>
          <p:cNvSpPr txBox="1"/>
          <p:nvPr/>
        </p:nvSpPr>
        <p:spPr>
          <a:xfrm>
            <a:off x="5730864" y="5168610"/>
            <a:ext cx="260984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Custom Vision</a:t>
            </a:r>
          </a:p>
        </p:txBody>
      </p:sp>
      <p:sp>
        <p:nvSpPr>
          <p:cNvPr id="46" name="TextBox 45">
            <a:extLst>
              <a:ext uri="{FF2B5EF4-FFF2-40B4-BE49-F238E27FC236}">
                <a16:creationId xmlns:a16="http://schemas.microsoft.com/office/drawing/2014/main" id="{C3D9092A-5D45-40A6-9E7B-FFFE643C8E95}"/>
              </a:ext>
            </a:extLst>
          </p:cNvPr>
          <p:cNvSpPr txBox="1"/>
          <p:nvPr/>
        </p:nvSpPr>
        <p:spPr>
          <a:xfrm>
            <a:off x="8883728" y="5168610"/>
            <a:ext cx="2176454"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Video Indexer</a:t>
            </a:r>
          </a:p>
        </p:txBody>
      </p:sp>
      <p:sp>
        <p:nvSpPr>
          <p:cNvPr id="47" name="Rectangle 46">
            <a:extLst>
              <a:ext uri="{FF2B5EF4-FFF2-40B4-BE49-F238E27FC236}">
                <a16:creationId xmlns:a16="http://schemas.microsoft.com/office/drawing/2014/main" id="{ED5CE78F-FC90-447C-8F61-3BEC39BADEE9}"/>
              </a:ext>
            </a:extLst>
          </p:cNvPr>
          <p:cNvSpPr/>
          <p:nvPr/>
        </p:nvSpPr>
        <p:spPr>
          <a:xfrm>
            <a:off x="8812744" y="5551712"/>
            <a:ext cx="2318424" cy="479807"/>
          </a:xfrm>
          <a:prstGeom prst="rect">
            <a:avLst/>
          </a:prstGeom>
        </p:spPr>
        <p:txBody>
          <a:bodyPr wrap="square">
            <a:spAutoFit/>
          </a:bodyPr>
          <a:lstStyle/>
          <a:p>
            <a:pPr algn="ctr" defTabSz="914139">
              <a:lnSpc>
                <a:spcPct val="90000"/>
              </a:lnSpc>
              <a:spcAft>
                <a:spcPts val="575"/>
              </a:spcAft>
              <a:defRPr/>
            </a:pPr>
            <a:r>
              <a:rPr lang="en-US" sz="1371" dirty="0">
                <a:gradFill>
                  <a:gsLst>
                    <a:gs pos="78667">
                      <a:srgbClr val="3F3F3F"/>
                    </a:gs>
                    <a:gs pos="59000">
                      <a:srgbClr val="3F3F3F"/>
                    </a:gs>
                  </a:gsLst>
                  <a:lin ang="5400000" scaled="0"/>
                </a:gradFill>
                <a:cs typeface="Segoe UI" panose="020B0502040204020203" pitchFamily="34" charset="0"/>
              </a:rPr>
              <a:t>Process and extract smart insights from videos</a:t>
            </a:r>
          </a:p>
        </p:txBody>
      </p:sp>
      <p:sp>
        <p:nvSpPr>
          <p:cNvPr id="48" name="Rectangle 47">
            <a:extLst>
              <a:ext uri="{FF2B5EF4-FFF2-40B4-BE49-F238E27FC236}">
                <a16:creationId xmlns:a16="http://schemas.microsoft.com/office/drawing/2014/main" id="{DDCD91E7-65C4-48EE-B251-57BE9FFA37B3}"/>
              </a:ext>
            </a:extLst>
          </p:cNvPr>
          <p:cNvSpPr/>
          <p:nvPr/>
        </p:nvSpPr>
        <p:spPr>
          <a:xfrm>
            <a:off x="5625194" y="5551713"/>
            <a:ext cx="2829845" cy="673551"/>
          </a:xfrm>
          <a:prstGeom prst="rect">
            <a:avLst/>
          </a:prstGeom>
        </p:spPr>
        <p:txBody>
          <a:bodyPr wrap="square">
            <a:spAutoFit/>
          </a:bodyPr>
          <a:lstStyle/>
          <a:p>
            <a:pPr algn="ctr" defTabSz="914139">
              <a:lnSpc>
                <a:spcPct val="90000"/>
              </a:lnSpc>
              <a:spcAft>
                <a:spcPts val="575"/>
              </a:spcAft>
              <a:defRPr/>
            </a:pPr>
            <a:r>
              <a:rPr lang="en-US" sz="1371" dirty="0">
                <a:gradFill>
                  <a:gsLst>
                    <a:gs pos="78667">
                      <a:srgbClr val="3F3F3F"/>
                    </a:gs>
                    <a:gs pos="59000">
                      <a:srgbClr val="3F3F3F"/>
                    </a:gs>
                  </a:gsLst>
                  <a:lin ang="5400000" scaled="0"/>
                </a:gradFill>
                <a:cs typeface="Segoe UI" panose="020B0502040204020203" pitchFamily="34" charset="0"/>
              </a:rPr>
              <a:t>Customizable web service </a:t>
            </a:r>
            <a:br>
              <a:rPr lang="en-US" sz="1371" dirty="0">
                <a:gradFill>
                  <a:gsLst>
                    <a:gs pos="78667">
                      <a:srgbClr val="3F3F3F"/>
                    </a:gs>
                    <a:gs pos="59000">
                      <a:srgbClr val="3F3F3F"/>
                    </a:gs>
                  </a:gsLst>
                  <a:lin ang="5400000" scaled="0"/>
                </a:gradFill>
                <a:cs typeface="Segoe UI" panose="020B0502040204020203" pitchFamily="34" charset="0"/>
              </a:rPr>
            </a:br>
            <a:r>
              <a:rPr lang="en-US" sz="1371" dirty="0">
                <a:gradFill>
                  <a:gsLst>
                    <a:gs pos="78667">
                      <a:srgbClr val="3F3F3F"/>
                    </a:gs>
                    <a:gs pos="59000">
                      <a:srgbClr val="3F3F3F"/>
                    </a:gs>
                  </a:gsLst>
                  <a:lin ang="5400000" scaled="0"/>
                </a:gradFill>
                <a:cs typeface="Segoe UI" panose="020B0502040204020203" pitchFamily="34" charset="0"/>
              </a:rPr>
              <a:t>that learns to recognize </a:t>
            </a:r>
            <a:br>
              <a:rPr lang="en-US" sz="1371" dirty="0">
                <a:gradFill>
                  <a:gsLst>
                    <a:gs pos="78667">
                      <a:srgbClr val="3F3F3F"/>
                    </a:gs>
                    <a:gs pos="59000">
                      <a:srgbClr val="3F3F3F"/>
                    </a:gs>
                  </a:gsLst>
                  <a:lin ang="5400000" scaled="0"/>
                </a:gradFill>
                <a:cs typeface="Segoe UI" panose="020B0502040204020203" pitchFamily="34" charset="0"/>
              </a:rPr>
            </a:br>
            <a:r>
              <a:rPr lang="en-US" sz="1371" dirty="0">
                <a:gradFill>
                  <a:gsLst>
                    <a:gs pos="78667">
                      <a:srgbClr val="3F3F3F"/>
                    </a:gs>
                    <a:gs pos="59000">
                      <a:srgbClr val="3F3F3F"/>
                    </a:gs>
                  </a:gsLst>
                  <a:lin ang="5400000" scaled="0"/>
                </a:gradFill>
                <a:cs typeface="Segoe UI" panose="020B0502040204020203" pitchFamily="34" charset="0"/>
              </a:rPr>
              <a:t>specific content in imagery </a:t>
            </a:r>
          </a:p>
        </p:txBody>
      </p:sp>
      <p:sp>
        <p:nvSpPr>
          <p:cNvPr id="49" name="Rectangle 48">
            <a:extLst>
              <a:ext uri="{FF2B5EF4-FFF2-40B4-BE49-F238E27FC236}">
                <a16:creationId xmlns:a16="http://schemas.microsoft.com/office/drawing/2014/main" id="{E78B124D-DB06-47FE-A1F0-790C185C0628}"/>
              </a:ext>
            </a:extLst>
          </p:cNvPr>
          <p:cNvSpPr/>
          <p:nvPr/>
        </p:nvSpPr>
        <p:spPr>
          <a:xfrm>
            <a:off x="2567488" y="5551713"/>
            <a:ext cx="2891865" cy="673551"/>
          </a:xfrm>
          <a:prstGeom prst="rect">
            <a:avLst/>
          </a:prstGeom>
        </p:spPr>
        <p:txBody>
          <a:bodyPr wrap="square">
            <a:spAutoFit/>
          </a:bodyPr>
          <a:lstStyle/>
          <a:p>
            <a:pPr algn="ctr" defTabSz="914139">
              <a:lnSpc>
                <a:spcPct val="90000"/>
              </a:lnSpc>
              <a:spcAft>
                <a:spcPts val="575"/>
              </a:spcAft>
              <a:defRPr/>
            </a:pPr>
            <a:r>
              <a:rPr lang="en-US" sz="1371">
                <a:gradFill>
                  <a:gsLst>
                    <a:gs pos="78667">
                      <a:srgbClr val="3F3F3F"/>
                    </a:gs>
                    <a:gs pos="59000">
                      <a:srgbClr val="3F3F3F"/>
                    </a:gs>
                  </a:gsLst>
                  <a:lin ang="5400000" scaled="0"/>
                </a:gradFill>
                <a:cs typeface="Segoe UI" panose="020B0502040204020203" pitchFamily="34" charset="0"/>
              </a:rPr>
              <a:t>Machine-assisted moderation </a:t>
            </a:r>
            <a:br>
              <a:rPr lang="en-US" sz="1371">
                <a:gradFill>
                  <a:gsLst>
                    <a:gs pos="78667">
                      <a:srgbClr val="3F3F3F"/>
                    </a:gs>
                    <a:gs pos="59000">
                      <a:srgbClr val="3F3F3F"/>
                    </a:gs>
                  </a:gsLst>
                  <a:lin ang="5400000" scaled="0"/>
                </a:gradFill>
                <a:cs typeface="Segoe UI" panose="020B0502040204020203" pitchFamily="34" charset="0"/>
              </a:rPr>
            </a:br>
            <a:r>
              <a:rPr lang="en-US" sz="1371">
                <a:gradFill>
                  <a:gsLst>
                    <a:gs pos="78667">
                      <a:srgbClr val="3F3F3F"/>
                    </a:gs>
                    <a:gs pos="59000">
                      <a:srgbClr val="3F3F3F"/>
                    </a:gs>
                  </a:gsLst>
                  <a:lin ang="5400000" scaled="0"/>
                </a:gradFill>
                <a:cs typeface="Segoe UI" panose="020B0502040204020203" pitchFamily="34" charset="0"/>
              </a:rPr>
              <a:t>of text and images, augmented with human review tools</a:t>
            </a:r>
          </a:p>
        </p:txBody>
      </p:sp>
      <p:sp>
        <p:nvSpPr>
          <p:cNvPr id="50" name="TextBox 49">
            <a:extLst>
              <a:ext uri="{FF2B5EF4-FFF2-40B4-BE49-F238E27FC236}">
                <a16:creationId xmlns:a16="http://schemas.microsoft.com/office/drawing/2014/main" id="{FEFB689D-CC1F-4BD6-B277-A2D5C2808CB3}"/>
              </a:ext>
            </a:extLst>
          </p:cNvPr>
          <p:cNvSpPr txBox="1"/>
          <p:nvPr/>
        </p:nvSpPr>
        <p:spPr>
          <a:xfrm>
            <a:off x="2819304" y="2944925"/>
            <a:ext cx="2399055" cy="501134"/>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Computer Vision</a:t>
            </a:r>
          </a:p>
        </p:txBody>
      </p:sp>
      <p:sp>
        <p:nvSpPr>
          <p:cNvPr id="51" name="Rectangle 50">
            <a:extLst>
              <a:ext uri="{FF2B5EF4-FFF2-40B4-BE49-F238E27FC236}">
                <a16:creationId xmlns:a16="http://schemas.microsoft.com/office/drawing/2014/main" id="{E11E4DD4-471D-4035-8606-15359120584A}"/>
              </a:ext>
            </a:extLst>
          </p:cNvPr>
          <p:cNvSpPr/>
          <p:nvPr/>
        </p:nvSpPr>
        <p:spPr>
          <a:xfrm>
            <a:off x="2879019" y="3312239"/>
            <a:ext cx="2279623" cy="479807"/>
          </a:xfrm>
          <a:prstGeom prst="rect">
            <a:avLst/>
          </a:prstGeom>
        </p:spPr>
        <p:txBody>
          <a:bodyPr wrap="square">
            <a:spAutoFit/>
          </a:bodyPr>
          <a:lstStyle/>
          <a:p>
            <a:pPr algn="ctr" defTabSz="914139">
              <a:lnSpc>
                <a:spcPct val="90000"/>
              </a:lnSpc>
              <a:spcAft>
                <a:spcPts val="575"/>
              </a:spcAft>
              <a:defRPr/>
            </a:pPr>
            <a:r>
              <a:rPr lang="en-US" sz="1371">
                <a:gradFill>
                  <a:gsLst>
                    <a:gs pos="78667">
                      <a:srgbClr val="3F3F3F"/>
                    </a:gs>
                    <a:gs pos="59000">
                      <a:srgbClr val="3F3F3F"/>
                    </a:gs>
                  </a:gsLst>
                  <a:lin ang="5400000" scaled="0"/>
                </a:gradFill>
                <a:cs typeface="Segoe UI" panose="020B0502040204020203" pitchFamily="34" charset="0"/>
              </a:rPr>
              <a:t>Distill actionable information from images </a:t>
            </a:r>
          </a:p>
        </p:txBody>
      </p:sp>
      <p:sp>
        <p:nvSpPr>
          <p:cNvPr id="52" name="TextBox 51">
            <a:extLst>
              <a:ext uri="{FF2B5EF4-FFF2-40B4-BE49-F238E27FC236}">
                <a16:creationId xmlns:a16="http://schemas.microsoft.com/office/drawing/2014/main" id="{0A076792-7648-4446-A410-F2B5A4031208}"/>
              </a:ext>
            </a:extLst>
          </p:cNvPr>
          <p:cNvSpPr txBox="1"/>
          <p:nvPr/>
        </p:nvSpPr>
        <p:spPr>
          <a:xfrm>
            <a:off x="5835640" y="2944924"/>
            <a:ext cx="2176454"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Face</a:t>
            </a:r>
          </a:p>
        </p:txBody>
      </p:sp>
      <p:sp>
        <p:nvSpPr>
          <p:cNvPr id="53" name="Rectangle 52">
            <a:extLst>
              <a:ext uri="{FF2B5EF4-FFF2-40B4-BE49-F238E27FC236}">
                <a16:creationId xmlns:a16="http://schemas.microsoft.com/office/drawing/2014/main" id="{CF744684-A31F-49B1-8DB7-A54B1A9C2658}"/>
              </a:ext>
            </a:extLst>
          </p:cNvPr>
          <p:cNvSpPr/>
          <p:nvPr/>
        </p:nvSpPr>
        <p:spPr>
          <a:xfrm>
            <a:off x="5542359" y="3312239"/>
            <a:ext cx="2763014" cy="470442"/>
          </a:xfrm>
          <a:prstGeom prst="rect">
            <a:avLst/>
          </a:prstGeom>
        </p:spPr>
        <p:txBody>
          <a:bodyPr wrap="square">
            <a:spAutoFit/>
          </a:bodyPr>
          <a:lstStyle/>
          <a:p>
            <a:pPr algn="ctr" defTabSz="914139">
              <a:lnSpc>
                <a:spcPct val="90000"/>
              </a:lnSpc>
              <a:spcAft>
                <a:spcPts val="575"/>
              </a:spcAft>
              <a:defRPr/>
            </a:pPr>
            <a:r>
              <a:rPr lang="en-US" sz="1371" dirty="0">
                <a:gradFill>
                  <a:gsLst>
                    <a:gs pos="78667">
                      <a:srgbClr val="3F3F3F"/>
                    </a:gs>
                    <a:gs pos="59000">
                      <a:srgbClr val="3F3F3F"/>
                    </a:gs>
                  </a:gsLst>
                  <a:lin ang="5400000" scaled="0"/>
                </a:gradFill>
                <a:cs typeface="Segoe UI" panose="020B0502040204020203" pitchFamily="34" charset="0"/>
              </a:rPr>
              <a:t>Detect, identify, analyze, organize, and tag faces in photos</a:t>
            </a:r>
          </a:p>
        </p:txBody>
      </p:sp>
      <p:sp>
        <p:nvSpPr>
          <p:cNvPr id="56" name="Rectangle 55">
            <a:extLst>
              <a:ext uri="{FF2B5EF4-FFF2-40B4-BE49-F238E27FC236}">
                <a16:creationId xmlns:a16="http://schemas.microsoft.com/office/drawing/2014/main" id="{0B6B98A0-EA3F-4304-A63A-FC92D4652DEC}"/>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7" name="Group 35">
            <a:extLst>
              <a:ext uri="{FF2B5EF4-FFF2-40B4-BE49-F238E27FC236}">
                <a16:creationId xmlns:a16="http://schemas.microsoft.com/office/drawing/2014/main" id="{F25C715A-8BB7-4F98-8A0E-6821547432ED}"/>
              </a:ext>
            </a:extLst>
          </p:cNvPr>
          <p:cNvGrpSpPr>
            <a:grpSpLocks noChangeAspect="1"/>
          </p:cNvGrpSpPr>
          <p:nvPr/>
        </p:nvGrpSpPr>
        <p:grpSpPr bwMode="auto">
          <a:xfrm>
            <a:off x="3663358" y="2105459"/>
            <a:ext cx="707731" cy="497913"/>
            <a:chOff x="-1" y="4"/>
            <a:chExt cx="2830" cy="1991"/>
          </a:xfrm>
          <a:solidFill>
            <a:srgbClr val="047CDA"/>
          </a:solidFill>
        </p:grpSpPr>
        <p:sp>
          <p:nvSpPr>
            <p:cNvPr id="58" name="Freeform 36">
              <a:extLst>
                <a:ext uri="{FF2B5EF4-FFF2-40B4-BE49-F238E27FC236}">
                  <a16:creationId xmlns:a16="http://schemas.microsoft.com/office/drawing/2014/main" id="{390DD4EE-AE23-4A2A-868F-BD85664E25AA}"/>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59" name="Rectangle 37">
              <a:extLst>
                <a:ext uri="{FF2B5EF4-FFF2-40B4-BE49-F238E27FC236}">
                  <a16:creationId xmlns:a16="http://schemas.microsoft.com/office/drawing/2014/main" id="{55E6D7CC-5E64-4570-ADF4-2BA2D16B312D}"/>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60" name="Group 20">
            <a:extLst>
              <a:ext uri="{FF2B5EF4-FFF2-40B4-BE49-F238E27FC236}">
                <a16:creationId xmlns:a16="http://schemas.microsoft.com/office/drawing/2014/main" id="{E19C1840-329D-4DD3-9125-65C30E5D9DE0}"/>
              </a:ext>
            </a:extLst>
          </p:cNvPr>
          <p:cNvGrpSpPr>
            <a:grpSpLocks noChangeAspect="1"/>
          </p:cNvGrpSpPr>
          <p:nvPr/>
        </p:nvGrpSpPr>
        <p:grpSpPr bwMode="auto">
          <a:xfrm>
            <a:off x="6594009" y="2022970"/>
            <a:ext cx="650201" cy="651219"/>
            <a:chOff x="-1" y="2"/>
            <a:chExt cx="2554" cy="2558"/>
          </a:xfrm>
          <a:solidFill>
            <a:srgbClr val="047CDA"/>
          </a:solidFill>
        </p:grpSpPr>
        <p:sp>
          <p:nvSpPr>
            <p:cNvPr id="61" name="Freeform 21">
              <a:extLst>
                <a:ext uri="{FF2B5EF4-FFF2-40B4-BE49-F238E27FC236}">
                  <a16:creationId xmlns:a16="http://schemas.microsoft.com/office/drawing/2014/main" id="{EE77E11B-B34C-4BE2-AB49-CE111AEEE2C8}"/>
                </a:ext>
              </a:extLst>
            </p:cNvPr>
            <p:cNvSpPr>
              <a:spLocks noEditPoints="1"/>
            </p:cNvSpPr>
            <p:nvPr/>
          </p:nvSpPr>
          <p:spPr bwMode="auto">
            <a:xfrm>
              <a:off x="-1" y="2"/>
              <a:ext cx="2554" cy="2558"/>
            </a:xfrm>
            <a:custGeom>
              <a:avLst/>
              <a:gdLst>
                <a:gd name="T0" fmla="*/ 0 w 2554"/>
                <a:gd name="T1" fmla="*/ 2558 h 2558"/>
                <a:gd name="T2" fmla="*/ 0 w 2554"/>
                <a:gd name="T3" fmla="*/ 0 h 2558"/>
                <a:gd name="T4" fmla="*/ 2554 w 2554"/>
                <a:gd name="T5" fmla="*/ 0 h 2558"/>
                <a:gd name="T6" fmla="*/ 2554 w 2554"/>
                <a:gd name="T7" fmla="*/ 2558 h 2558"/>
                <a:gd name="T8" fmla="*/ 0 w 2554"/>
                <a:gd name="T9" fmla="*/ 2558 h 2558"/>
                <a:gd name="T10" fmla="*/ 2365 w 2554"/>
                <a:gd name="T11" fmla="*/ 2369 h 2558"/>
                <a:gd name="T12" fmla="*/ 2365 w 2554"/>
                <a:gd name="T13" fmla="*/ 190 h 2558"/>
                <a:gd name="T14" fmla="*/ 189 w 2554"/>
                <a:gd name="T15" fmla="*/ 190 h 2558"/>
                <a:gd name="T16" fmla="*/ 189 w 2554"/>
                <a:gd name="T17" fmla="*/ 2369 h 2558"/>
                <a:gd name="T18" fmla="*/ 2365 w 2554"/>
                <a:gd name="T19" fmla="*/ 2369 h 2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4" h="2558">
                  <a:moveTo>
                    <a:pt x="0" y="2558"/>
                  </a:moveTo>
                  <a:lnTo>
                    <a:pt x="0" y="0"/>
                  </a:lnTo>
                  <a:lnTo>
                    <a:pt x="2554" y="0"/>
                  </a:lnTo>
                  <a:lnTo>
                    <a:pt x="2554" y="2558"/>
                  </a:lnTo>
                  <a:lnTo>
                    <a:pt x="0" y="2558"/>
                  </a:lnTo>
                  <a:close/>
                  <a:moveTo>
                    <a:pt x="2365" y="2369"/>
                  </a:moveTo>
                  <a:lnTo>
                    <a:pt x="2365" y="190"/>
                  </a:lnTo>
                  <a:lnTo>
                    <a:pt x="189" y="190"/>
                  </a:lnTo>
                  <a:lnTo>
                    <a:pt x="189" y="2369"/>
                  </a:lnTo>
                  <a:lnTo>
                    <a:pt x="2365" y="2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2" name="Freeform 22">
              <a:extLst>
                <a:ext uri="{FF2B5EF4-FFF2-40B4-BE49-F238E27FC236}">
                  <a16:creationId xmlns:a16="http://schemas.microsoft.com/office/drawing/2014/main" id="{8BF7B786-BC32-427F-A99C-5EB7A8B7002A}"/>
                </a:ext>
              </a:extLst>
            </p:cNvPr>
            <p:cNvSpPr>
              <a:spLocks/>
            </p:cNvSpPr>
            <p:nvPr/>
          </p:nvSpPr>
          <p:spPr bwMode="auto">
            <a:xfrm>
              <a:off x="660" y="1527"/>
              <a:ext cx="1232" cy="402"/>
            </a:xfrm>
            <a:custGeom>
              <a:avLst/>
              <a:gdLst>
                <a:gd name="T0" fmla="*/ 0 w 592"/>
                <a:gd name="T1" fmla="*/ 38 h 193"/>
                <a:gd name="T2" fmla="*/ 296 w 592"/>
                <a:gd name="T3" fmla="*/ 193 h 193"/>
                <a:gd name="T4" fmla="*/ 592 w 592"/>
                <a:gd name="T5" fmla="*/ 38 h 193"/>
                <a:gd name="T6" fmla="*/ 533 w 592"/>
                <a:gd name="T7" fmla="*/ 0 h 193"/>
                <a:gd name="T8" fmla="*/ 296 w 592"/>
                <a:gd name="T9" fmla="*/ 123 h 193"/>
                <a:gd name="T10" fmla="*/ 59 w 592"/>
                <a:gd name="T11" fmla="*/ 0 h 193"/>
                <a:gd name="T12" fmla="*/ 0 w 592"/>
                <a:gd name="T13" fmla="*/ 38 h 193"/>
              </a:gdLst>
              <a:ahLst/>
              <a:cxnLst>
                <a:cxn ang="0">
                  <a:pos x="T0" y="T1"/>
                </a:cxn>
                <a:cxn ang="0">
                  <a:pos x="T2" y="T3"/>
                </a:cxn>
                <a:cxn ang="0">
                  <a:pos x="T4" y="T5"/>
                </a:cxn>
                <a:cxn ang="0">
                  <a:pos x="T6" y="T7"/>
                </a:cxn>
                <a:cxn ang="0">
                  <a:pos x="T8" y="T9"/>
                </a:cxn>
                <a:cxn ang="0">
                  <a:pos x="T10" y="T11"/>
                </a:cxn>
                <a:cxn ang="0">
                  <a:pos x="T12" y="T13"/>
                </a:cxn>
              </a:cxnLst>
              <a:rect l="0" t="0" r="r" b="b"/>
              <a:pathLst>
                <a:path w="592" h="193">
                  <a:moveTo>
                    <a:pt x="0" y="38"/>
                  </a:moveTo>
                  <a:cubicBezTo>
                    <a:pt x="62" y="133"/>
                    <a:pt x="173" y="193"/>
                    <a:pt x="296" y="193"/>
                  </a:cubicBezTo>
                  <a:cubicBezTo>
                    <a:pt x="419" y="193"/>
                    <a:pt x="530" y="133"/>
                    <a:pt x="592" y="38"/>
                  </a:cubicBezTo>
                  <a:cubicBezTo>
                    <a:pt x="533" y="0"/>
                    <a:pt x="533" y="0"/>
                    <a:pt x="533" y="0"/>
                  </a:cubicBezTo>
                  <a:cubicBezTo>
                    <a:pt x="485" y="75"/>
                    <a:pt x="395" y="123"/>
                    <a:pt x="296" y="123"/>
                  </a:cubicBezTo>
                  <a:cubicBezTo>
                    <a:pt x="197" y="123"/>
                    <a:pt x="107" y="75"/>
                    <a:pt x="59" y="0"/>
                  </a:cubicBez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3" name="Rectangle 23">
              <a:extLst>
                <a:ext uri="{FF2B5EF4-FFF2-40B4-BE49-F238E27FC236}">
                  <a16:creationId xmlns:a16="http://schemas.microsoft.com/office/drawing/2014/main" id="{CD8E1707-2FA5-4B8C-BA78-20F88CB17F30}"/>
                </a:ext>
              </a:extLst>
            </p:cNvPr>
            <p:cNvSpPr>
              <a:spLocks noChangeArrowheads="1"/>
            </p:cNvSpPr>
            <p:nvPr/>
          </p:nvSpPr>
          <p:spPr bwMode="auto">
            <a:xfrm>
              <a:off x="660"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4" name="Rectangle 24">
              <a:extLst>
                <a:ext uri="{FF2B5EF4-FFF2-40B4-BE49-F238E27FC236}">
                  <a16:creationId xmlns:a16="http://schemas.microsoft.com/office/drawing/2014/main" id="{5DEFF0C2-EFDD-44D6-89BA-21D0ED6F09DE}"/>
                </a:ext>
              </a:extLst>
            </p:cNvPr>
            <p:cNvSpPr>
              <a:spLocks noChangeArrowheads="1"/>
            </p:cNvSpPr>
            <p:nvPr/>
          </p:nvSpPr>
          <p:spPr bwMode="auto">
            <a:xfrm>
              <a:off x="1561"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68" name="Freeform 32">
            <a:extLst>
              <a:ext uri="{FF2B5EF4-FFF2-40B4-BE49-F238E27FC236}">
                <a16:creationId xmlns:a16="http://schemas.microsoft.com/office/drawing/2014/main" id="{F9861084-FBD5-4906-95D1-1E7EA24E9580}"/>
              </a:ext>
            </a:extLst>
          </p:cNvPr>
          <p:cNvSpPr>
            <a:spLocks noEditPoints="1"/>
          </p:cNvSpPr>
          <p:nvPr/>
        </p:nvSpPr>
        <p:spPr bwMode="auto">
          <a:xfrm>
            <a:off x="9721516" y="4351143"/>
            <a:ext cx="593166" cy="688789"/>
          </a:xfrm>
          <a:custGeom>
            <a:avLst/>
            <a:gdLst>
              <a:gd name="T0" fmla="*/ 189 w 2320"/>
              <a:gd name="T1" fmla="*/ 329 h 2694"/>
              <a:gd name="T2" fmla="*/ 189 w 2320"/>
              <a:gd name="T3" fmla="*/ 1175 h 2694"/>
              <a:gd name="T4" fmla="*/ 0 w 2320"/>
              <a:gd name="T5" fmla="*/ 1175 h 2694"/>
              <a:gd name="T6" fmla="*/ 0 w 2320"/>
              <a:gd name="T7" fmla="*/ 0 h 2694"/>
              <a:gd name="T8" fmla="*/ 1026 w 2320"/>
              <a:gd name="T9" fmla="*/ 596 h 2694"/>
              <a:gd name="T10" fmla="*/ 932 w 2320"/>
              <a:gd name="T11" fmla="*/ 761 h 2694"/>
              <a:gd name="T12" fmla="*/ 189 w 2320"/>
              <a:gd name="T13" fmla="*/ 329 h 2694"/>
              <a:gd name="T14" fmla="*/ 1225 w 2320"/>
              <a:gd name="T15" fmla="*/ 1763 h 2694"/>
              <a:gd name="T16" fmla="*/ 1941 w 2320"/>
              <a:gd name="T17" fmla="*/ 1346 h 2694"/>
              <a:gd name="T18" fmla="*/ 1225 w 2320"/>
              <a:gd name="T19" fmla="*/ 932 h 2694"/>
              <a:gd name="T20" fmla="*/ 1321 w 2320"/>
              <a:gd name="T21" fmla="*/ 767 h 2694"/>
              <a:gd name="T22" fmla="*/ 2320 w 2320"/>
              <a:gd name="T23" fmla="*/ 1346 h 2694"/>
              <a:gd name="T24" fmla="*/ 1321 w 2320"/>
              <a:gd name="T25" fmla="*/ 1927 h 2694"/>
              <a:gd name="T26" fmla="*/ 1225 w 2320"/>
              <a:gd name="T27" fmla="*/ 1763 h 2694"/>
              <a:gd name="T28" fmla="*/ 189 w 2320"/>
              <a:gd name="T29" fmla="*/ 2365 h 2694"/>
              <a:gd name="T30" fmla="*/ 932 w 2320"/>
              <a:gd name="T31" fmla="*/ 1934 h 2694"/>
              <a:gd name="T32" fmla="*/ 1026 w 2320"/>
              <a:gd name="T33" fmla="*/ 2098 h 2694"/>
              <a:gd name="T34" fmla="*/ 0 w 2320"/>
              <a:gd name="T35" fmla="*/ 2694 h 2694"/>
              <a:gd name="T36" fmla="*/ 0 w 2320"/>
              <a:gd name="T37" fmla="*/ 1517 h 2694"/>
              <a:gd name="T38" fmla="*/ 189 w 2320"/>
              <a:gd name="T39" fmla="*/ 1517 h 2694"/>
              <a:gd name="T40" fmla="*/ 189 w 2320"/>
              <a:gd name="T41" fmla="*/ 2365 h 2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20" h="2694">
                <a:moveTo>
                  <a:pt x="189" y="329"/>
                </a:moveTo>
                <a:lnTo>
                  <a:pt x="189" y="1175"/>
                </a:lnTo>
                <a:lnTo>
                  <a:pt x="0" y="1175"/>
                </a:lnTo>
                <a:lnTo>
                  <a:pt x="0" y="0"/>
                </a:lnTo>
                <a:lnTo>
                  <a:pt x="1026" y="596"/>
                </a:lnTo>
                <a:lnTo>
                  <a:pt x="932" y="761"/>
                </a:lnTo>
                <a:lnTo>
                  <a:pt x="189" y="329"/>
                </a:lnTo>
                <a:close/>
                <a:moveTo>
                  <a:pt x="1225" y="1763"/>
                </a:moveTo>
                <a:lnTo>
                  <a:pt x="1941" y="1346"/>
                </a:lnTo>
                <a:lnTo>
                  <a:pt x="1225" y="932"/>
                </a:lnTo>
                <a:lnTo>
                  <a:pt x="1321" y="767"/>
                </a:lnTo>
                <a:lnTo>
                  <a:pt x="2320" y="1346"/>
                </a:lnTo>
                <a:lnTo>
                  <a:pt x="1321" y="1927"/>
                </a:lnTo>
                <a:lnTo>
                  <a:pt x="1225" y="1763"/>
                </a:lnTo>
                <a:close/>
                <a:moveTo>
                  <a:pt x="189" y="2365"/>
                </a:moveTo>
                <a:lnTo>
                  <a:pt x="932" y="1934"/>
                </a:lnTo>
                <a:lnTo>
                  <a:pt x="1026" y="2098"/>
                </a:lnTo>
                <a:lnTo>
                  <a:pt x="0" y="2694"/>
                </a:lnTo>
                <a:lnTo>
                  <a:pt x="0" y="1517"/>
                </a:lnTo>
                <a:lnTo>
                  <a:pt x="189" y="1517"/>
                </a:lnTo>
                <a:lnTo>
                  <a:pt x="189" y="2365"/>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69" name="Group 10">
            <a:extLst>
              <a:ext uri="{FF2B5EF4-FFF2-40B4-BE49-F238E27FC236}">
                <a16:creationId xmlns:a16="http://schemas.microsoft.com/office/drawing/2014/main" id="{20883716-185A-4F4D-B75E-9D52ACC09831}"/>
              </a:ext>
            </a:extLst>
          </p:cNvPr>
          <p:cNvGrpSpPr>
            <a:grpSpLocks noChangeAspect="1"/>
          </p:cNvGrpSpPr>
          <p:nvPr/>
        </p:nvGrpSpPr>
        <p:grpSpPr bwMode="auto">
          <a:xfrm>
            <a:off x="6692274" y="4451742"/>
            <a:ext cx="706678" cy="497172"/>
            <a:chOff x="-1" y="4"/>
            <a:chExt cx="2830" cy="1991"/>
          </a:xfrm>
          <a:solidFill>
            <a:srgbClr val="047CDA"/>
          </a:solidFill>
        </p:grpSpPr>
        <p:sp>
          <p:nvSpPr>
            <p:cNvPr id="70" name="Freeform 11">
              <a:extLst>
                <a:ext uri="{FF2B5EF4-FFF2-40B4-BE49-F238E27FC236}">
                  <a16:creationId xmlns:a16="http://schemas.microsoft.com/office/drawing/2014/main" id="{BA7B5C6D-FAB6-4DB3-AF61-6C65C04B0975}"/>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1" name="Freeform 12">
              <a:extLst>
                <a:ext uri="{FF2B5EF4-FFF2-40B4-BE49-F238E27FC236}">
                  <a16:creationId xmlns:a16="http://schemas.microsoft.com/office/drawing/2014/main" id="{272668AE-30A0-4325-A935-0F9999B2DC33}"/>
                </a:ext>
              </a:extLst>
            </p:cNvPr>
            <p:cNvSpPr>
              <a:spLocks noEditPoints="1"/>
            </p:cNvSpPr>
            <p:nvPr/>
          </p:nvSpPr>
          <p:spPr bwMode="auto">
            <a:xfrm>
              <a:off x="945" y="525"/>
              <a:ext cx="948" cy="951"/>
            </a:xfrm>
            <a:custGeom>
              <a:avLst/>
              <a:gdLst>
                <a:gd name="T0" fmla="*/ 228 w 456"/>
                <a:gd name="T1" fmla="*/ 319 h 456"/>
                <a:gd name="T2" fmla="*/ 137 w 456"/>
                <a:gd name="T3" fmla="*/ 228 h 456"/>
                <a:gd name="T4" fmla="*/ 228 w 456"/>
                <a:gd name="T5" fmla="*/ 137 h 456"/>
                <a:gd name="T6" fmla="*/ 319 w 456"/>
                <a:gd name="T7" fmla="*/ 228 h 456"/>
                <a:gd name="T8" fmla="*/ 228 w 456"/>
                <a:gd name="T9" fmla="*/ 319 h 456"/>
                <a:gd name="T10" fmla="*/ 400 w 456"/>
                <a:gd name="T11" fmla="*/ 180 h 456"/>
                <a:gd name="T12" fmla="*/ 383 w 456"/>
                <a:gd name="T13" fmla="*/ 140 h 456"/>
                <a:gd name="T14" fmla="*/ 411 w 456"/>
                <a:gd name="T15" fmla="*/ 90 h 456"/>
                <a:gd name="T16" fmla="*/ 366 w 456"/>
                <a:gd name="T17" fmla="*/ 45 h 456"/>
                <a:gd name="T18" fmla="*/ 316 w 456"/>
                <a:gd name="T19" fmla="*/ 73 h 456"/>
                <a:gd name="T20" fmla="*/ 276 w 456"/>
                <a:gd name="T21" fmla="*/ 56 h 456"/>
                <a:gd name="T22" fmla="*/ 260 w 456"/>
                <a:gd name="T23" fmla="*/ 0 h 456"/>
                <a:gd name="T24" fmla="*/ 196 w 456"/>
                <a:gd name="T25" fmla="*/ 0 h 456"/>
                <a:gd name="T26" fmla="*/ 180 w 456"/>
                <a:gd name="T27" fmla="*/ 56 h 456"/>
                <a:gd name="T28" fmla="*/ 140 w 456"/>
                <a:gd name="T29" fmla="*/ 73 h 456"/>
                <a:gd name="T30" fmla="*/ 90 w 456"/>
                <a:gd name="T31" fmla="*/ 45 h 456"/>
                <a:gd name="T32" fmla="*/ 45 w 456"/>
                <a:gd name="T33" fmla="*/ 90 h 456"/>
                <a:gd name="T34" fmla="*/ 73 w 456"/>
                <a:gd name="T35" fmla="*/ 140 h 456"/>
                <a:gd name="T36" fmla="*/ 56 w 456"/>
                <a:gd name="T37" fmla="*/ 180 h 456"/>
                <a:gd name="T38" fmla="*/ 0 w 456"/>
                <a:gd name="T39" fmla="*/ 196 h 456"/>
                <a:gd name="T40" fmla="*/ 0 w 456"/>
                <a:gd name="T41" fmla="*/ 260 h 456"/>
                <a:gd name="T42" fmla="*/ 56 w 456"/>
                <a:gd name="T43" fmla="*/ 276 h 456"/>
                <a:gd name="T44" fmla="*/ 73 w 456"/>
                <a:gd name="T45" fmla="*/ 316 h 456"/>
                <a:gd name="T46" fmla="*/ 45 w 456"/>
                <a:gd name="T47" fmla="*/ 366 h 456"/>
                <a:gd name="T48" fmla="*/ 90 w 456"/>
                <a:gd name="T49" fmla="*/ 411 h 456"/>
                <a:gd name="T50" fmla="*/ 140 w 456"/>
                <a:gd name="T51" fmla="*/ 383 h 456"/>
                <a:gd name="T52" fmla="*/ 180 w 456"/>
                <a:gd name="T53" fmla="*/ 400 h 456"/>
                <a:gd name="T54" fmla="*/ 196 w 456"/>
                <a:gd name="T55" fmla="*/ 456 h 456"/>
                <a:gd name="T56" fmla="*/ 260 w 456"/>
                <a:gd name="T57" fmla="*/ 456 h 456"/>
                <a:gd name="T58" fmla="*/ 276 w 456"/>
                <a:gd name="T59" fmla="*/ 400 h 456"/>
                <a:gd name="T60" fmla="*/ 316 w 456"/>
                <a:gd name="T61" fmla="*/ 383 h 456"/>
                <a:gd name="T62" fmla="*/ 366 w 456"/>
                <a:gd name="T63" fmla="*/ 411 h 456"/>
                <a:gd name="T64" fmla="*/ 411 w 456"/>
                <a:gd name="T65" fmla="*/ 366 h 456"/>
                <a:gd name="T66" fmla="*/ 383 w 456"/>
                <a:gd name="T67" fmla="*/ 316 h 456"/>
                <a:gd name="T68" fmla="*/ 400 w 456"/>
                <a:gd name="T69" fmla="*/ 276 h 456"/>
                <a:gd name="T70" fmla="*/ 456 w 456"/>
                <a:gd name="T71" fmla="*/ 260 h 456"/>
                <a:gd name="T72" fmla="*/ 456 w 456"/>
                <a:gd name="T73" fmla="*/ 196 h 456"/>
                <a:gd name="T74" fmla="*/ 400 w 456"/>
                <a:gd name="T75" fmla="*/ 18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6" h="456">
                  <a:moveTo>
                    <a:pt x="228" y="319"/>
                  </a:moveTo>
                  <a:cubicBezTo>
                    <a:pt x="178" y="319"/>
                    <a:pt x="137" y="278"/>
                    <a:pt x="137" y="228"/>
                  </a:cubicBezTo>
                  <a:cubicBezTo>
                    <a:pt x="137" y="178"/>
                    <a:pt x="178" y="137"/>
                    <a:pt x="228" y="137"/>
                  </a:cubicBezTo>
                  <a:cubicBezTo>
                    <a:pt x="278" y="137"/>
                    <a:pt x="319" y="178"/>
                    <a:pt x="319" y="228"/>
                  </a:cubicBezTo>
                  <a:cubicBezTo>
                    <a:pt x="319" y="278"/>
                    <a:pt x="278" y="319"/>
                    <a:pt x="228" y="319"/>
                  </a:cubicBezTo>
                  <a:close/>
                  <a:moveTo>
                    <a:pt x="400" y="180"/>
                  </a:moveTo>
                  <a:cubicBezTo>
                    <a:pt x="396" y="166"/>
                    <a:pt x="391" y="152"/>
                    <a:pt x="383" y="140"/>
                  </a:cubicBezTo>
                  <a:cubicBezTo>
                    <a:pt x="411" y="90"/>
                    <a:pt x="411" y="90"/>
                    <a:pt x="411" y="90"/>
                  </a:cubicBezTo>
                  <a:cubicBezTo>
                    <a:pt x="366" y="45"/>
                    <a:pt x="366" y="45"/>
                    <a:pt x="366" y="45"/>
                  </a:cubicBezTo>
                  <a:cubicBezTo>
                    <a:pt x="316" y="73"/>
                    <a:pt x="316" y="73"/>
                    <a:pt x="316" y="73"/>
                  </a:cubicBezTo>
                  <a:cubicBezTo>
                    <a:pt x="304" y="65"/>
                    <a:pt x="290" y="60"/>
                    <a:pt x="276" y="56"/>
                  </a:cubicBezTo>
                  <a:cubicBezTo>
                    <a:pt x="260" y="0"/>
                    <a:pt x="260" y="0"/>
                    <a:pt x="260" y="0"/>
                  </a:cubicBezTo>
                  <a:cubicBezTo>
                    <a:pt x="196" y="0"/>
                    <a:pt x="196" y="0"/>
                    <a:pt x="196" y="0"/>
                  </a:cubicBezTo>
                  <a:cubicBezTo>
                    <a:pt x="180" y="56"/>
                    <a:pt x="180" y="56"/>
                    <a:pt x="180" y="56"/>
                  </a:cubicBezTo>
                  <a:cubicBezTo>
                    <a:pt x="166" y="60"/>
                    <a:pt x="152" y="65"/>
                    <a:pt x="140" y="73"/>
                  </a:cubicBezTo>
                  <a:cubicBezTo>
                    <a:pt x="90" y="45"/>
                    <a:pt x="90" y="45"/>
                    <a:pt x="90" y="45"/>
                  </a:cubicBezTo>
                  <a:cubicBezTo>
                    <a:pt x="45" y="90"/>
                    <a:pt x="45" y="90"/>
                    <a:pt x="45" y="90"/>
                  </a:cubicBezTo>
                  <a:cubicBezTo>
                    <a:pt x="73" y="140"/>
                    <a:pt x="73" y="140"/>
                    <a:pt x="73" y="140"/>
                  </a:cubicBezTo>
                  <a:cubicBezTo>
                    <a:pt x="65" y="152"/>
                    <a:pt x="60" y="166"/>
                    <a:pt x="56" y="180"/>
                  </a:cubicBezTo>
                  <a:cubicBezTo>
                    <a:pt x="0" y="196"/>
                    <a:pt x="0" y="196"/>
                    <a:pt x="0" y="196"/>
                  </a:cubicBezTo>
                  <a:cubicBezTo>
                    <a:pt x="0" y="260"/>
                    <a:pt x="0" y="260"/>
                    <a:pt x="0" y="260"/>
                  </a:cubicBezTo>
                  <a:cubicBezTo>
                    <a:pt x="56" y="276"/>
                    <a:pt x="56" y="276"/>
                    <a:pt x="56" y="276"/>
                  </a:cubicBezTo>
                  <a:cubicBezTo>
                    <a:pt x="60" y="290"/>
                    <a:pt x="65" y="304"/>
                    <a:pt x="73" y="316"/>
                  </a:cubicBezTo>
                  <a:cubicBezTo>
                    <a:pt x="45" y="366"/>
                    <a:pt x="45" y="366"/>
                    <a:pt x="45" y="366"/>
                  </a:cubicBezTo>
                  <a:cubicBezTo>
                    <a:pt x="90" y="411"/>
                    <a:pt x="90" y="411"/>
                    <a:pt x="90" y="411"/>
                  </a:cubicBezTo>
                  <a:cubicBezTo>
                    <a:pt x="140" y="383"/>
                    <a:pt x="140" y="383"/>
                    <a:pt x="140" y="383"/>
                  </a:cubicBezTo>
                  <a:cubicBezTo>
                    <a:pt x="152" y="391"/>
                    <a:pt x="166" y="396"/>
                    <a:pt x="180" y="400"/>
                  </a:cubicBezTo>
                  <a:cubicBezTo>
                    <a:pt x="196" y="456"/>
                    <a:pt x="196" y="456"/>
                    <a:pt x="196" y="456"/>
                  </a:cubicBezTo>
                  <a:cubicBezTo>
                    <a:pt x="260" y="456"/>
                    <a:pt x="260" y="456"/>
                    <a:pt x="260" y="456"/>
                  </a:cubicBezTo>
                  <a:cubicBezTo>
                    <a:pt x="276" y="400"/>
                    <a:pt x="276" y="400"/>
                    <a:pt x="276" y="400"/>
                  </a:cubicBezTo>
                  <a:cubicBezTo>
                    <a:pt x="290" y="396"/>
                    <a:pt x="304" y="391"/>
                    <a:pt x="316" y="383"/>
                  </a:cubicBezTo>
                  <a:cubicBezTo>
                    <a:pt x="366" y="411"/>
                    <a:pt x="366" y="411"/>
                    <a:pt x="366" y="411"/>
                  </a:cubicBezTo>
                  <a:cubicBezTo>
                    <a:pt x="411" y="366"/>
                    <a:pt x="411" y="366"/>
                    <a:pt x="411" y="366"/>
                  </a:cubicBezTo>
                  <a:cubicBezTo>
                    <a:pt x="383" y="316"/>
                    <a:pt x="383" y="316"/>
                    <a:pt x="383" y="316"/>
                  </a:cubicBezTo>
                  <a:cubicBezTo>
                    <a:pt x="391" y="304"/>
                    <a:pt x="396" y="290"/>
                    <a:pt x="400" y="276"/>
                  </a:cubicBezTo>
                  <a:cubicBezTo>
                    <a:pt x="456" y="260"/>
                    <a:pt x="456" y="260"/>
                    <a:pt x="456" y="260"/>
                  </a:cubicBezTo>
                  <a:cubicBezTo>
                    <a:pt x="456" y="196"/>
                    <a:pt x="456" y="196"/>
                    <a:pt x="456" y="196"/>
                  </a:cubicBezTo>
                  <a:lnTo>
                    <a:pt x="40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72" name="Group 4">
            <a:extLst>
              <a:ext uri="{FF2B5EF4-FFF2-40B4-BE49-F238E27FC236}">
                <a16:creationId xmlns:a16="http://schemas.microsoft.com/office/drawing/2014/main" id="{18AA2792-619F-4A45-A1D5-16E7FCF9781D}"/>
              </a:ext>
            </a:extLst>
          </p:cNvPr>
          <p:cNvGrpSpPr>
            <a:grpSpLocks noChangeAspect="1"/>
          </p:cNvGrpSpPr>
          <p:nvPr/>
        </p:nvGrpSpPr>
        <p:grpSpPr bwMode="auto">
          <a:xfrm>
            <a:off x="3709069" y="4383510"/>
            <a:ext cx="607377" cy="629817"/>
            <a:chOff x="-2" y="4"/>
            <a:chExt cx="2463" cy="2554"/>
          </a:xfrm>
          <a:solidFill>
            <a:srgbClr val="047CDA"/>
          </a:solidFill>
        </p:grpSpPr>
        <p:sp>
          <p:nvSpPr>
            <p:cNvPr id="73" name="Freeform 5">
              <a:extLst>
                <a:ext uri="{FF2B5EF4-FFF2-40B4-BE49-F238E27FC236}">
                  <a16:creationId xmlns:a16="http://schemas.microsoft.com/office/drawing/2014/main" id="{78820489-3A97-4072-BFA2-58FD369C2960}"/>
                </a:ext>
              </a:extLst>
            </p:cNvPr>
            <p:cNvSpPr>
              <a:spLocks noEditPoints="1"/>
            </p:cNvSpPr>
            <p:nvPr/>
          </p:nvSpPr>
          <p:spPr bwMode="auto">
            <a:xfrm>
              <a:off x="-2" y="4"/>
              <a:ext cx="2463" cy="2554"/>
            </a:xfrm>
            <a:custGeom>
              <a:avLst/>
              <a:gdLst>
                <a:gd name="T0" fmla="*/ 1093 w 1184"/>
                <a:gd name="T1" fmla="*/ 507 h 1226"/>
                <a:gd name="T2" fmla="*/ 592 w 1184"/>
                <a:gd name="T3" fmla="*/ 1133 h 1226"/>
                <a:gd name="T4" fmla="*/ 91 w 1184"/>
                <a:gd name="T5" fmla="*/ 507 h 1226"/>
                <a:gd name="T6" fmla="*/ 91 w 1184"/>
                <a:gd name="T7" fmla="*/ 249 h 1226"/>
                <a:gd name="T8" fmla="*/ 106 w 1184"/>
                <a:gd name="T9" fmla="*/ 236 h 1226"/>
                <a:gd name="T10" fmla="*/ 196 w 1184"/>
                <a:gd name="T11" fmla="*/ 178 h 1226"/>
                <a:gd name="T12" fmla="*/ 592 w 1184"/>
                <a:gd name="T13" fmla="*/ 90 h 1226"/>
                <a:gd name="T14" fmla="*/ 988 w 1184"/>
                <a:gd name="T15" fmla="*/ 178 h 1226"/>
                <a:gd name="T16" fmla="*/ 1078 w 1184"/>
                <a:gd name="T17" fmla="*/ 236 h 1226"/>
                <a:gd name="T18" fmla="*/ 1093 w 1184"/>
                <a:gd name="T19" fmla="*/ 249 h 1226"/>
                <a:gd name="T20" fmla="*/ 1093 w 1184"/>
                <a:gd name="T21" fmla="*/ 507 h 1226"/>
                <a:gd name="T22" fmla="*/ 1172 w 1184"/>
                <a:gd name="T23" fmla="*/ 201 h 1226"/>
                <a:gd name="T24" fmla="*/ 1136 w 1184"/>
                <a:gd name="T25" fmla="*/ 166 h 1226"/>
                <a:gd name="T26" fmla="*/ 1031 w 1184"/>
                <a:gd name="T27" fmla="*/ 97 h 1226"/>
                <a:gd name="T28" fmla="*/ 592 w 1184"/>
                <a:gd name="T29" fmla="*/ 0 h 1226"/>
                <a:gd name="T30" fmla="*/ 153 w 1184"/>
                <a:gd name="T31" fmla="*/ 97 h 1226"/>
                <a:gd name="T32" fmla="*/ 48 w 1184"/>
                <a:gd name="T33" fmla="*/ 166 h 1226"/>
                <a:gd name="T34" fmla="*/ 12 w 1184"/>
                <a:gd name="T35" fmla="*/ 201 h 1226"/>
                <a:gd name="T36" fmla="*/ 0 w 1184"/>
                <a:gd name="T37" fmla="*/ 213 h 1226"/>
                <a:gd name="T38" fmla="*/ 0 w 1184"/>
                <a:gd name="T39" fmla="*/ 507 h 1226"/>
                <a:gd name="T40" fmla="*/ 584 w 1184"/>
                <a:gd name="T41" fmla="*/ 1224 h 1226"/>
                <a:gd name="T42" fmla="*/ 592 w 1184"/>
                <a:gd name="T43" fmla="*/ 1226 h 1226"/>
                <a:gd name="T44" fmla="*/ 600 w 1184"/>
                <a:gd name="T45" fmla="*/ 1224 h 1226"/>
                <a:gd name="T46" fmla="*/ 1184 w 1184"/>
                <a:gd name="T47" fmla="*/ 507 h 1226"/>
                <a:gd name="T48" fmla="*/ 1184 w 1184"/>
                <a:gd name="T49" fmla="*/ 213 h 1226"/>
                <a:gd name="T50" fmla="*/ 1172 w 1184"/>
                <a:gd name="T51" fmla="*/ 201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4" h="1226">
                  <a:moveTo>
                    <a:pt x="1093" y="507"/>
                  </a:moveTo>
                  <a:cubicBezTo>
                    <a:pt x="1093" y="764"/>
                    <a:pt x="857" y="1078"/>
                    <a:pt x="592" y="1133"/>
                  </a:cubicBezTo>
                  <a:cubicBezTo>
                    <a:pt x="327" y="1078"/>
                    <a:pt x="91" y="764"/>
                    <a:pt x="91" y="507"/>
                  </a:cubicBezTo>
                  <a:cubicBezTo>
                    <a:pt x="91" y="249"/>
                    <a:pt x="91" y="249"/>
                    <a:pt x="91" y="249"/>
                  </a:cubicBezTo>
                  <a:cubicBezTo>
                    <a:pt x="95" y="245"/>
                    <a:pt x="100" y="241"/>
                    <a:pt x="106" y="236"/>
                  </a:cubicBezTo>
                  <a:cubicBezTo>
                    <a:pt x="130" y="217"/>
                    <a:pt x="160" y="197"/>
                    <a:pt x="196" y="178"/>
                  </a:cubicBezTo>
                  <a:cubicBezTo>
                    <a:pt x="300" y="123"/>
                    <a:pt x="431" y="90"/>
                    <a:pt x="592" y="90"/>
                  </a:cubicBezTo>
                  <a:cubicBezTo>
                    <a:pt x="753" y="90"/>
                    <a:pt x="884" y="123"/>
                    <a:pt x="988" y="178"/>
                  </a:cubicBezTo>
                  <a:cubicBezTo>
                    <a:pt x="1024" y="197"/>
                    <a:pt x="1054" y="217"/>
                    <a:pt x="1078" y="236"/>
                  </a:cubicBezTo>
                  <a:cubicBezTo>
                    <a:pt x="1084" y="241"/>
                    <a:pt x="1089" y="245"/>
                    <a:pt x="1093" y="249"/>
                  </a:cubicBezTo>
                  <a:lnTo>
                    <a:pt x="1093" y="507"/>
                  </a:lnTo>
                  <a:close/>
                  <a:moveTo>
                    <a:pt x="1172" y="201"/>
                  </a:moveTo>
                  <a:cubicBezTo>
                    <a:pt x="1166" y="193"/>
                    <a:pt x="1154" y="181"/>
                    <a:pt x="1136" y="166"/>
                  </a:cubicBezTo>
                  <a:cubicBezTo>
                    <a:pt x="1107" y="143"/>
                    <a:pt x="1072" y="119"/>
                    <a:pt x="1031" y="97"/>
                  </a:cubicBezTo>
                  <a:cubicBezTo>
                    <a:pt x="914" y="36"/>
                    <a:pt x="768" y="0"/>
                    <a:pt x="592" y="0"/>
                  </a:cubicBezTo>
                  <a:cubicBezTo>
                    <a:pt x="416" y="0"/>
                    <a:pt x="270" y="36"/>
                    <a:pt x="153" y="97"/>
                  </a:cubicBezTo>
                  <a:cubicBezTo>
                    <a:pt x="112" y="119"/>
                    <a:pt x="77" y="143"/>
                    <a:pt x="48" y="166"/>
                  </a:cubicBezTo>
                  <a:cubicBezTo>
                    <a:pt x="30" y="181"/>
                    <a:pt x="18" y="193"/>
                    <a:pt x="12" y="201"/>
                  </a:cubicBezTo>
                  <a:cubicBezTo>
                    <a:pt x="0" y="213"/>
                    <a:pt x="0" y="213"/>
                    <a:pt x="0" y="213"/>
                  </a:cubicBezTo>
                  <a:cubicBezTo>
                    <a:pt x="0" y="507"/>
                    <a:pt x="0" y="507"/>
                    <a:pt x="0" y="507"/>
                  </a:cubicBezTo>
                  <a:cubicBezTo>
                    <a:pt x="0" y="809"/>
                    <a:pt x="270" y="1166"/>
                    <a:pt x="584" y="1224"/>
                  </a:cubicBezTo>
                  <a:cubicBezTo>
                    <a:pt x="592" y="1226"/>
                    <a:pt x="592" y="1226"/>
                    <a:pt x="592" y="1226"/>
                  </a:cubicBezTo>
                  <a:cubicBezTo>
                    <a:pt x="600" y="1224"/>
                    <a:pt x="600" y="1224"/>
                    <a:pt x="600" y="1224"/>
                  </a:cubicBezTo>
                  <a:cubicBezTo>
                    <a:pt x="914" y="1166"/>
                    <a:pt x="1184" y="809"/>
                    <a:pt x="1184" y="507"/>
                  </a:cubicBezTo>
                  <a:cubicBezTo>
                    <a:pt x="1184" y="213"/>
                    <a:pt x="1184" y="213"/>
                    <a:pt x="1184" y="213"/>
                  </a:cubicBezTo>
                  <a:lnTo>
                    <a:pt x="117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4" name="Freeform 6">
              <a:extLst>
                <a:ext uri="{FF2B5EF4-FFF2-40B4-BE49-F238E27FC236}">
                  <a16:creationId xmlns:a16="http://schemas.microsoft.com/office/drawing/2014/main" id="{F33C9C16-FEAB-482F-BD1E-FCE43C817899}"/>
                </a:ext>
              </a:extLst>
            </p:cNvPr>
            <p:cNvSpPr>
              <a:spLocks/>
            </p:cNvSpPr>
            <p:nvPr/>
          </p:nvSpPr>
          <p:spPr bwMode="auto">
            <a:xfrm>
              <a:off x="1063" y="1710"/>
              <a:ext cx="333" cy="331"/>
            </a:xfrm>
            <a:custGeom>
              <a:avLst/>
              <a:gdLst>
                <a:gd name="T0" fmla="*/ 80 w 160"/>
                <a:gd name="T1" fmla="*/ 0 h 159"/>
                <a:gd name="T2" fmla="*/ 23 w 160"/>
                <a:gd name="T3" fmla="*/ 22 h 159"/>
                <a:gd name="T4" fmla="*/ 0 w 160"/>
                <a:gd name="T5" fmla="*/ 79 h 159"/>
                <a:gd name="T6" fmla="*/ 23 w 160"/>
                <a:gd name="T7" fmla="*/ 136 h 159"/>
                <a:gd name="T8" fmla="*/ 80 w 160"/>
                <a:gd name="T9" fmla="*/ 159 h 159"/>
                <a:gd name="T10" fmla="*/ 138 w 160"/>
                <a:gd name="T11" fmla="*/ 136 h 159"/>
                <a:gd name="T12" fmla="*/ 160 w 160"/>
                <a:gd name="T13" fmla="*/ 79 h 159"/>
                <a:gd name="T14" fmla="*/ 137 w 160"/>
                <a:gd name="T15" fmla="*/ 22 h 159"/>
                <a:gd name="T16" fmla="*/ 80 w 160"/>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59">
                  <a:moveTo>
                    <a:pt x="80" y="0"/>
                  </a:moveTo>
                  <a:cubicBezTo>
                    <a:pt x="58" y="0"/>
                    <a:pt x="39" y="7"/>
                    <a:pt x="23" y="22"/>
                  </a:cubicBezTo>
                  <a:cubicBezTo>
                    <a:pt x="8" y="37"/>
                    <a:pt x="0" y="56"/>
                    <a:pt x="0" y="79"/>
                  </a:cubicBezTo>
                  <a:cubicBezTo>
                    <a:pt x="0" y="101"/>
                    <a:pt x="8" y="120"/>
                    <a:pt x="23" y="136"/>
                  </a:cubicBezTo>
                  <a:cubicBezTo>
                    <a:pt x="38" y="151"/>
                    <a:pt x="57" y="159"/>
                    <a:pt x="80" y="159"/>
                  </a:cubicBezTo>
                  <a:cubicBezTo>
                    <a:pt x="103" y="159"/>
                    <a:pt x="123" y="151"/>
                    <a:pt x="138" y="136"/>
                  </a:cubicBezTo>
                  <a:cubicBezTo>
                    <a:pt x="152" y="121"/>
                    <a:pt x="160" y="102"/>
                    <a:pt x="160" y="79"/>
                  </a:cubicBezTo>
                  <a:cubicBezTo>
                    <a:pt x="160" y="57"/>
                    <a:pt x="152" y="37"/>
                    <a:pt x="137" y="22"/>
                  </a:cubicBezTo>
                  <a:cubicBezTo>
                    <a:pt x="122" y="7"/>
                    <a:pt x="103" y="0"/>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5" name="Rectangle 7">
              <a:extLst>
                <a:ext uri="{FF2B5EF4-FFF2-40B4-BE49-F238E27FC236}">
                  <a16:creationId xmlns:a16="http://schemas.microsoft.com/office/drawing/2014/main" id="{4E9747E4-8D94-4E66-A60B-0840F2B9308B}"/>
                </a:ext>
              </a:extLst>
            </p:cNvPr>
            <p:cNvSpPr>
              <a:spLocks noChangeArrowheads="1"/>
            </p:cNvSpPr>
            <p:nvPr/>
          </p:nvSpPr>
          <p:spPr bwMode="auto">
            <a:xfrm>
              <a:off x="1134" y="429"/>
              <a:ext cx="191" cy="1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76" name="Group 75">
            <a:extLst>
              <a:ext uri="{FF2B5EF4-FFF2-40B4-BE49-F238E27FC236}">
                <a16:creationId xmlns:a16="http://schemas.microsoft.com/office/drawing/2014/main" id="{5778A437-E0BB-4797-BC35-E4655B5B8140}"/>
              </a:ext>
            </a:extLst>
          </p:cNvPr>
          <p:cNvGrpSpPr/>
          <p:nvPr/>
        </p:nvGrpSpPr>
        <p:grpSpPr>
          <a:xfrm>
            <a:off x="1" y="253599"/>
            <a:ext cx="1188839" cy="956984"/>
            <a:chOff x="1" y="253599"/>
            <a:chExt cx="1188839" cy="956984"/>
          </a:xfrm>
        </p:grpSpPr>
        <p:sp>
          <p:nvSpPr>
            <p:cNvPr id="77" name="Rectangle 76">
              <a:extLst>
                <a:ext uri="{FF2B5EF4-FFF2-40B4-BE49-F238E27FC236}">
                  <a16:creationId xmlns:a16="http://schemas.microsoft.com/office/drawing/2014/main" id="{534FB0BE-D642-4273-AB37-A5E2BA8E40AF}"/>
                </a:ext>
              </a:extLst>
            </p:cNvPr>
            <p:cNvSpPr/>
            <p:nvPr/>
          </p:nvSpPr>
          <p:spPr bwMode="auto">
            <a:xfrm>
              <a:off x="1" y="253599"/>
              <a:ext cx="1188839" cy="95698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8" name="Group 35">
              <a:extLst>
                <a:ext uri="{FF2B5EF4-FFF2-40B4-BE49-F238E27FC236}">
                  <a16:creationId xmlns:a16="http://schemas.microsoft.com/office/drawing/2014/main" id="{F3E6D475-5579-42BD-8DA7-FB6CAD778DDF}"/>
                </a:ext>
              </a:extLst>
            </p:cNvPr>
            <p:cNvGrpSpPr>
              <a:grpSpLocks noChangeAspect="1"/>
            </p:cNvGrpSpPr>
            <p:nvPr/>
          </p:nvGrpSpPr>
          <p:grpSpPr bwMode="auto">
            <a:xfrm>
              <a:off x="269603" y="508238"/>
              <a:ext cx="648049" cy="455925"/>
              <a:chOff x="-1" y="4"/>
              <a:chExt cx="2830" cy="1991"/>
            </a:xfrm>
            <a:solidFill>
              <a:srgbClr val="FFFFFF"/>
            </a:solidFill>
          </p:grpSpPr>
          <p:sp>
            <p:nvSpPr>
              <p:cNvPr id="79" name="Freeform 36">
                <a:extLst>
                  <a:ext uri="{FF2B5EF4-FFF2-40B4-BE49-F238E27FC236}">
                    <a16:creationId xmlns:a16="http://schemas.microsoft.com/office/drawing/2014/main" id="{97A41414-D142-4781-90C4-CE86B2F923CB}"/>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80" name="Rectangle 37">
                <a:extLst>
                  <a:ext uri="{FF2B5EF4-FFF2-40B4-BE49-F238E27FC236}">
                    <a16:creationId xmlns:a16="http://schemas.microsoft.com/office/drawing/2014/main" id="{54122261-1FC4-4886-89D9-646E7FDEDABC}"/>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Tree>
    <p:extLst>
      <p:ext uri="{BB962C8B-B14F-4D97-AF65-F5344CB8AC3E}">
        <p14:creationId xmlns:p14="http://schemas.microsoft.com/office/powerpoint/2010/main" val="1609297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2">
            <a:extLst>
              <a:ext uri="{FF2B5EF4-FFF2-40B4-BE49-F238E27FC236}">
                <a16:creationId xmlns:a16="http://schemas.microsoft.com/office/drawing/2014/main" id="{BDBB6C20-2FC2-481A-B3F5-5D96C28E9BD7}"/>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Speech</a:t>
            </a:r>
          </a:p>
        </p:txBody>
      </p:sp>
      <p:sp>
        <p:nvSpPr>
          <p:cNvPr id="36" name="TextBox 35">
            <a:extLst>
              <a:ext uri="{FF2B5EF4-FFF2-40B4-BE49-F238E27FC236}">
                <a16:creationId xmlns:a16="http://schemas.microsoft.com/office/drawing/2014/main" id="{B1AB58D4-D98C-4D23-901F-3731A3C65C11}"/>
              </a:ext>
            </a:extLst>
          </p:cNvPr>
          <p:cNvSpPr txBox="1"/>
          <p:nvPr/>
        </p:nvSpPr>
        <p:spPr>
          <a:xfrm>
            <a:off x="655082" y="3910722"/>
            <a:ext cx="281177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Speech to Text</a:t>
            </a:r>
          </a:p>
        </p:txBody>
      </p:sp>
      <p:sp>
        <p:nvSpPr>
          <p:cNvPr id="37" name="Rectangle 36">
            <a:extLst>
              <a:ext uri="{FF2B5EF4-FFF2-40B4-BE49-F238E27FC236}">
                <a16:creationId xmlns:a16="http://schemas.microsoft.com/office/drawing/2014/main" id="{9F9242CE-C487-4928-A251-EC5B3417719F}"/>
              </a:ext>
            </a:extLst>
          </p:cNvPr>
          <p:cNvSpPr/>
          <p:nvPr/>
        </p:nvSpPr>
        <p:spPr>
          <a:xfrm>
            <a:off x="633687" y="4318860"/>
            <a:ext cx="2854559" cy="479807"/>
          </a:xfrm>
          <a:prstGeom prst="rect">
            <a:avLst/>
          </a:prstGeom>
        </p:spPr>
        <p:txBody>
          <a:bodyPr wrap="square">
            <a:spAutoFit/>
          </a:bodyPr>
          <a:lstStyle/>
          <a:p>
            <a:pPr algn="ctr" defTabSz="914139">
              <a:lnSpc>
                <a:spcPct val="90000"/>
              </a:lnSpc>
              <a:spcAft>
                <a:spcPts val="575"/>
              </a:spcAft>
              <a:defRPr/>
            </a:pPr>
            <a:r>
              <a:rPr lang="en-GB" sz="1371" dirty="0">
                <a:gradFill>
                  <a:gsLst>
                    <a:gs pos="6364">
                      <a:srgbClr val="353535"/>
                    </a:gs>
                    <a:gs pos="21818">
                      <a:srgbClr val="353535"/>
                    </a:gs>
                  </a:gsLst>
                  <a:lin ang="5400000" scaled="0"/>
                </a:gradFill>
                <a:cs typeface="Segoe UI" panose="020B0502040204020203" pitchFamily="34" charset="0"/>
              </a:rPr>
              <a:t>Automatic speech recognition and speech transcription </a:t>
            </a:r>
            <a:endParaRPr lang="en-US" sz="1371" dirty="0">
              <a:gradFill>
                <a:gsLst>
                  <a:gs pos="6364">
                    <a:srgbClr val="353535"/>
                  </a:gs>
                  <a:gs pos="21818">
                    <a:srgbClr val="353535"/>
                  </a:gs>
                </a:gsLst>
                <a:lin ang="5400000" scaled="0"/>
              </a:gradFill>
              <a:cs typeface="Segoe UI" panose="020B0502040204020203" pitchFamily="34" charset="0"/>
            </a:endParaRPr>
          </a:p>
        </p:txBody>
      </p:sp>
      <p:sp>
        <p:nvSpPr>
          <p:cNvPr id="38" name="TextBox 37">
            <a:extLst>
              <a:ext uri="{FF2B5EF4-FFF2-40B4-BE49-F238E27FC236}">
                <a16:creationId xmlns:a16="http://schemas.microsoft.com/office/drawing/2014/main" id="{1CCCBFCF-E556-4880-B213-91B7E7518DAB}"/>
              </a:ext>
            </a:extLst>
          </p:cNvPr>
          <p:cNvSpPr txBox="1"/>
          <p:nvPr/>
        </p:nvSpPr>
        <p:spPr>
          <a:xfrm>
            <a:off x="3466393" y="3910722"/>
            <a:ext cx="3092947"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Speaker Recognition</a:t>
            </a:r>
          </a:p>
        </p:txBody>
      </p:sp>
      <p:sp>
        <p:nvSpPr>
          <p:cNvPr id="72" name="Rectangle 71">
            <a:extLst>
              <a:ext uri="{FF2B5EF4-FFF2-40B4-BE49-F238E27FC236}">
                <a16:creationId xmlns:a16="http://schemas.microsoft.com/office/drawing/2014/main" id="{07FF05E8-7511-4A34-A365-B36F892D74E8}"/>
              </a:ext>
            </a:extLst>
          </p:cNvPr>
          <p:cNvSpPr/>
          <p:nvPr/>
        </p:nvSpPr>
        <p:spPr>
          <a:xfrm>
            <a:off x="3734789" y="4318860"/>
            <a:ext cx="2556155"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Give your app the ability </a:t>
            </a:r>
            <a:br>
              <a:rPr lang="en-US" sz="1371" dirty="0">
                <a:gradFill>
                  <a:gsLst>
                    <a:gs pos="6364">
                      <a:srgbClr val="353535"/>
                    </a:gs>
                    <a:gs pos="21818">
                      <a:srgbClr val="353535"/>
                    </a:gs>
                  </a:gsLst>
                  <a:lin ang="5400000" scaled="0"/>
                </a:gradFill>
                <a:cs typeface="Segoe UI" panose="020B0502040204020203" pitchFamily="34" charset="0"/>
              </a:rPr>
            </a:br>
            <a:r>
              <a:rPr lang="en-US" sz="1371" dirty="0">
                <a:gradFill>
                  <a:gsLst>
                    <a:gs pos="6364">
                      <a:srgbClr val="353535"/>
                    </a:gs>
                    <a:gs pos="21818">
                      <a:srgbClr val="353535"/>
                    </a:gs>
                  </a:gsLst>
                  <a:lin ang="5400000" scaled="0"/>
                </a:gradFill>
                <a:cs typeface="Segoe UI" panose="020B0502040204020203" pitchFamily="34" charset="0"/>
              </a:rPr>
              <a:t>to know who's talking</a:t>
            </a:r>
          </a:p>
        </p:txBody>
      </p:sp>
      <p:sp>
        <p:nvSpPr>
          <p:cNvPr id="73" name="TextBox 72">
            <a:extLst>
              <a:ext uri="{FF2B5EF4-FFF2-40B4-BE49-F238E27FC236}">
                <a16:creationId xmlns:a16="http://schemas.microsoft.com/office/drawing/2014/main" id="{A3F8221C-A584-448C-B32B-7EB97645EA86}"/>
              </a:ext>
            </a:extLst>
          </p:cNvPr>
          <p:cNvSpPr txBox="1"/>
          <p:nvPr/>
        </p:nvSpPr>
        <p:spPr>
          <a:xfrm>
            <a:off x="6278163" y="3938012"/>
            <a:ext cx="281177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Text to Speech</a:t>
            </a:r>
          </a:p>
        </p:txBody>
      </p:sp>
      <p:sp>
        <p:nvSpPr>
          <p:cNvPr id="74" name="Rectangle 73">
            <a:extLst>
              <a:ext uri="{FF2B5EF4-FFF2-40B4-BE49-F238E27FC236}">
                <a16:creationId xmlns:a16="http://schemas.microsoft.com/office/drawing/2014/main" id="{8D888388-0714-48D1-AB4D-ACABE9599CDF}"/>
              </a:ext>
            </a:extLst>
          </p:cNvPr>
          <p:cNvSpPr/>
          <p:nvPr/>
        </p:nvSpPr>
        <p:spPr>
          <a:xfrm>
            <a:off x="6405972" y="4346150"/>
            <a:ext cx="2556155" cy="282193"/>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Automatic text-to-speech</a:t>
            </a:r>
          </a:p>
        </p:txBody>
      </p:sp>
      <p:sp>
        <p:nvSpPr>
          <p:cNvPr id="75" name="Rectangle 74">
            <a:extLst>
              <a:ext uri="{FF2B5EF4-FFF2-40B4-BE49-F238E27FC236}">
                <a16:creationId xmlns:a16="http://schemas.microsoft.com/office/drawing/2014/main" id="{85BA7B59-5068-4955-8FAB-9B0E16318F1E}"/>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6" name="Group 75">
            <a:extLst>
              <a:ext uri="{FF2B5EF4-FFF2-40B4-BE49-F238E27FC236}">
                <a16:creationId xmlns:a16="http://schemas.microsoft.com/office/drawing/2014/main" id="{4CFE35EC-9E3E-40BB-9869-7FCCF794E206}"/>
              </a:ext>
            </a:extLst>
          </p:cNvPr>
          <p:cNvGrpSpPr>
            <a:grpSpLocks noChangeAspect="1"/>
          </p:cNvGrpSpPr>
          <p:nvPr/>
        </p:nvGrpSpPr>
        <p:grpSpPr bwMode="auto">
          <a:xfrm>
            <a:off x="1739304" y="3022218"/>
            <a:ext cx="668857" cy="572385"/>
            <a:chOff x="1" y="3"/>
            <a:chExt cx="2697" cy="2308"/>
          </a:xfrm>
          <a:solidFill>
            <a:srgbClr val="047CDA"/>
          </a:solidFill>
        </p:grpSpPr>
        <p:sp>
          <p:nvSpPr>
            <p:cNvPr id="77" name="Freeform 5">
              <a:extLst>
                <a:ext uri="{FF2B5EF4-FFF2-40B4-BE49-F238E27FC236}">
                  <a16:creationId xmlns:a16="http://schemas.microsoft.com/office/drawing/2014/main" id="{5E8E245F-79EE-455C-AEBD-87564A6EB96A}"/>
                </a:ext>
              </a:extLst>
            </p:cNvPr>
            <p:cNvSpPr>
              <a:spLocks noEditPoints="1"/>
            </p:cNvSpPr>
            <p:nvPr/>
          </p:nvSpPr>
          <p:spPr bwMode="auto">
            <a:xfrm>
              <a:off x="617" y="808"/>
              <a:ext cx="1466" cy="333"/>
            </a:xfrm>
            <a:custGeom>
              <a:avLst/>
              <a:gdLst>
                <a:gd name="T0" fmla="*/ 80 w 705"/>
                <a:gd name="T1" fmla="*/ 0 h 160"/>
                <a:gd name="T2" fmla="*/ 137 w 705"/>
                <a:gd name="T3" fmla="*/ 23 h 160"/>
                <a:gd name="T4" fmla="*/ 159 w 705"/>
                <a:gd name="T5" fmla="*/ 80 h 160"/>
                <a:gd name="T6" fmla="*/ 137 w 705"/>
                <a:gd name="T7" fmla="*/ 137 h 160"/>
                <a:gd name="T8" fmla="*/ 80 w 705"/>
                <a:gd name="T9" fmla="*/ 160 h 160"/>
                <a:gd name="T10" fmla="*/ 22 w 705"/>
                <a:gd name="T11" fmla="*/ 136 h 160"/>
                <a:gd name="T12" fmla="*/ 0 w 705"/>
                <a:gd name="T13" fmla="*/ 80 h 160"/>
                <a:gd name="T14" fmla="*/ 23 w 705"/>
                <a:gd name="T15" fmla="*/ 23 h 160"/>
                <a:gd name="T16" fmla="*/ 80 w 705"/>
                <a:gd name="T17" fmla="*/ 0 h 160"/>
                <a:gd name="T18" fmla="*/ 353 w 705"/>
                <a:gd name="T19" fmla="*/ 0 h 160"/>
                <a:gd name="T20" fmla="*/ 410 w 705"/>
                <a:gd name="T21" fmla="*/ 23 h 160"/>
                <a:gd name="T22" fmla="*/ 432 w 705"/>
                <a:gd name="T23" fmla="*/ 80 h 160"/>
                <a:gd name="T24" fmla="*/ 410 w 705"/>
                <a:gd name="T25" fmla="*/ 137 h 160"/>
                <a:gd name="T26" fmla="*/ 353 w 705"/>
                <a:gd name="T27" fmla="*/ 160 h 160"/>
                <a:gd name="T28" fmla="*/ 295 w 705"/>
                <a:gd name="T29" fmla="*/ 136 h 160"/>
                <a:gd name="T30" fmla="*/ 273 w 705"/>
                <a:gd name="T31" fmla="*/ 80 h 160"/>
                <a:gd name="T32" fmla="*/ 296 w 705"/>
                <a:gd name="T33" fmla="*/ 23 h 160"/>
                <a:gd name="T34" fmla="*/ 353 w 705"/>
                <a:gd name="T35" fmla="*/ 0 h 160"/>
                <a:gd name="T36" fmla="*/ 626 w 705"/>
                <a:gd name="T37" fmla="*/ 0 h 160"/>
                <a:gd name="T38" fmla="*/ 683 w 705"/>
                <a:gd name="T39" fmla="*/ 23 h 160"/>
                <a:gd name="T40" fmla="*/ 705 w 705"/>
                <a:gd name="T41" fmla="*/ 80 h 160"/>
                <a:gd name="T42" fmla="*/ 683 w 705"/>
                <a:gd name="T43" fmla="*/ 137 h 160"/>
                <a:gd name="T44" fmla="*/ 626 w 705"/>
                <a:gd name="T45" fmla="*/ 160 h 160"/>
                <a:gd name="T46" fmla="*/ 568 w 705"/>
                <a:gd name="T47" fmla="*/ 136 h 160"/>
                <a:gd name="T48" fmla="*/ 546 w 705"/>
                <a:gd name="T49" fmla="*/ 80 h 160"/>
                <a:gd name="T50" fmla="*/ 569 w 705"/>
                <a:gd name="T51" fmla="*/ 23 h 160"/>
                <a:gd name="T52" fmla="*/ 626 w 705"/>
                <a:gd name="T5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5" h="160">
                  <a:moveTo>
                    <a:pt x="80" y="0"/>
                  </a:moveTo>
                  <a:cubicBezTo>
                    <a:pt x="103" y="0"/>
                    <a:pt x="122" y="8"/>
                    <a:pt x="137" y="23"/>
                  </a:cubicBezTo>
                  <a:cubicBezTo>
                    <a:pt x="152" y="38"/>
                    <a:pt x="159" y="57"/>
                    <a:pt x="159" y="80"/>
                  </a:cubicBezTo>
                  <a:cubicBezTo>
                    <a:pt x="159" y="103"/>
                    <a:pt x="152" y="122"/>
                    <a:pt x="137" y="137"/>
                  </a:cubicBezTo>
                  <a:cubicBezTo>
                    <a:pt x="122" y="152"/>
                    <a:pt x="103" y="160"/>
                    <a:pt x="80" y="160"/>
                  </a:cubicBezTo>
                  <a:cubicBezTo>
                    <a:pt x="57" y="160"/>
                    <a:pt x="37" y="152"/>
                    <a:pt x="22" y="136"/>
                  </a:cubicBezTo>
                  <a:cubicBezTo>
                    <a:pt x="7" y="121"/>
                    <a:pt x="0" y="102"/>
                    <a:pt x="0" y="80"/>
                  </a:cubicBezTo>
                  <a:cubicBezTo>
                    <a:pt x="0" y="56"/>
                    <a:pt x="7" y="37"/>
                    <a:pt x="23" y="23"/>
                  </a:cubicBezTo>
                  <a:cubicBezTo>
                    <a:pt x="38" y="8"/>
                    <a:pt x="57" y="0"/>
                    <a:pt x="80" y="0"/>
                  </a:cubicBezTo>
                  <a:close/>
                  <a:moveTo>
                    <a:pt x="353" y="0"/>
                  </a:moveTo>
                  <a:cubicBezTo>
                    <a:pt x="376" y="0"/>
                    <a:pt x="395" y="8"/>
                    <a:pt x="410" y="23"/>
                  </a:cubicBezTo>
                  <a:cubicBezTo>
                    <a:pt x="425" y="38"/>
                    <a:pt x="432" y="57"/>
                    <a:pt x="432" y="80"/>
                  </a:cubicBezTo>
                  <a:cubicBezTo>
                    <a:pt x="432" y="103"/>
                    <a:pt x="425" y="122"/>
                    <a:pt x="410" y="137"/>
                  </a:cubicBezTo>
                  <a:cubicBezTo>
                    <a:pt x="395" y="152"/>
                    <a:pt x="376" y="160"/>
                    <a:pt x="353" y="160"/>
                  </a:cubicBezTo>
                  <a:cubicBezTo>
                    <a:pt x="330" y="160"/>
                    <a:pt x="310" y="152"/>
                    <a:pt x="295" y="136"/>
                  </a:cubicBezTo>
                  <a:cubicBezTo>
                    <a:pt x="280" y="121"/>
                    <a:pt x="273" y="102"/>
                    <a:pt x="273" y="80"/>
                  </a:cubicBezTo>
                  <a:cubicBezTo>
                    <a:pt x="273" y="56"/>
                    <a:pt x="280" y="37"/>
                    <a:pt x="296" y="23"/>
                  </a:cubicBezTo>
                  <a:cubicBezTo>
                    <a:pt x="311" y="8"/>
                    <a:pt x="330" y="0"/>
                    <a:pt x="353" y="0"/>
                  </a:cubicBezTo>
                  <a:close/>
                  <a:moveTo>
                    <a:pt x="626" y="0"/>
                  </a:moveTo>
                  <a:cubicBezTo>
                    <a:pt x="649" y="0"/>
                    <a:pt x="668" y="8"/>
                    <a:pt x="683" y="23"/>
                  </a:cubicBezTo>
                  <a:cubicBezTo>
                    <a:pt x="698" y="38"/>
                    <a:pt x="705" y="57"/>
                    <a:pt x="705" y="80"/>
                  </a:cubicBezTo>
                  <a:cubicBezTo>
                    <a:pt x="705" y="103"/>
                    <a:pt x="698" y="122"/>
                    <a:pt x="683" y="137"/>
                  </a:cubicBezTo>
                  <a:cubicBezTo>
                    <a:pt x="668" y="152"/>
                    <a:pt x="649" y="160"/>
                    <a:pt x="626" y="160"/>
                  </a:cubicBezTo>
                  <a:cubicBezTo>
                    <a:pt x="603" y="160"/>
                    <a:pt x="584" y="152"/>
                    <a:pt x="568" y="136"/>
                  </a:cubicBezTo>
                  <a:cubicBezTo>
                    <a:pt x="553" y="121"/>
                    <a:pt x="546" y="102"/>
                    <a:pt x="546" y="80"/>
                  </a:cubicBezTo>
                  <a:cubicBezTo>
                    <a:pt x="546" y="56"/>
                    <a:pt x="553" y="37"/>
                    <a:pt x="569" y="23"/>
                  </a:cubicBezTo>
                  <a:cubicBezTo>
                    <a:pt x="584" y="8"/>
                    <a:pt x="603" y="0"/>
                    <a:pt x="6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8" name="Freeform 6">
              <a:extLst>
                <a:ext uri="{FF2B5EF4-FFF2-40B4-BE49-F238E27FC236}">
                  <a16:creationId xmlns:a16="http://schemas.microsoft.com/office/drawing/2014/main" id="{6282160A-D8A5-4E78-B6BF-34A7B1338F02}"/>
                </a:ext>
              </a:extLst>
            </p:cNvPr>
            <p:cNvSpPr>
              <a:spLocks noEditPoints="1"/>
            </p:cNvSpPr>
            <p:nvPr/>
          </p:nvSpPr>
          <p:spPr bwMode="auto">
            <a:xfrm>
              <a:off x="1" y="3"/>
              <a:ext cx="2697" cy="2308"/>
            </a:xfrm>
            <a:custGeom>
              <a:avLst/>
              <a:gdLst>
                <a:gd name="T0" fmla="*/ 1206 w 1297"/>
                <a:gd name="T1" fmla="*/ 479 h 1107"/>
                <a:gd name="T2" fmla="*/ 854 w 1297"/>
                <a:gd name="T3" fmla="*/ 839 h 1107"/>
                <a:gd name="T4" fmla="*/ 443 w 1297"/>
                <a:gd name="T5" fmla="*/ 839 h 1107"/>
                <a:gd name="T6" fmla="*/ 418 w 1297"/>
                <a:gd name="T7" fmla="*/ 839 h 1107"/>
                <a:gd name="T8" fmla="*/ 189 w 1297"/>
                <a:gd name="T9" fmla="*/ 937 h 1107"/>
                <a:gd name="T10" fmla="*/ 251 w 1297"/>
                <a:gd name="T11" fmla="*/ 781 h 1107"/>
                <a:gd name="T12" fmla="*/ 91 w 1297"/>
                <a:gd name="T13" fmla="*/ 479 h 1107"/>
                <a:gd name="T14" fmla="*/ 91 w 1297"/>
                <a:gd name="T15" fmla="*/ 450 h 1107"/>
                <a:gd name="T16" fmla="*/ 443 w 1297"/>
                <a:gd name="T17" fmla="*/ 90 h 1107"/>
                <a:gd name="T18" fmla="*/ 854 w 1297"/>
                <a:gd name="T19" fmla="*/ 90 h 1107"/>
                <a:gd name="T20" fmla="*/ 1206 w 1297"/>
                <a:gd name="T21" fmla="*/ 450 h 1107"/>
                <a:gd name="T22" fmla="*/ 1206 w 1297"/>
                <a:gd name="T23" fmla="*/ 479 h 1107"/>
                <a:gd name="T24" fmla="*/ 854 w 1297"/>
                <a:gd name="T25" fmla="*/ 0 h 1107"/>
                <a:gd name="T26" fmla="*/ 443 w 1297"/>
                <a:gd name="T27" fmla="*/ 0 h 1107"/>
                <a:gd name="T28" fmla="*/ 0 w 1297"/>
                <a:gd name="T29" fmla="*/ 450 h 1107"/>
                <a:gd name="T30" fmla="*/ 0 w 1297"/>
                <a:gd name="T31" fmla="*/ 479 h 1107"/>
                <a:gd name="T32" fmla="*/ 142 w 1297"/>
                <a:gd name="T33" fmla="*/ 810 h 1107"/>
                <a:gd name="T34" fmla="*/ 23 w 1297"/>
                <a:gd name="T35" fmla="*/ 1107 h 1107"/>
                <a:gd name="T36" fmla="*/ 435 w 1297"/>
                <a:gd name="T37" fmla="*/ 930 h 1107"/>
                <a:gd name="T38" fmla="*/ 443 w 1297"/>
                <a:gd name="T39" fmla="*/ 930 h 1107"/>
                <a:gd name="T40" fmla="*/ 854 w 1297"/>
                <a:gd name="T41" fmla="*/ 930 h 1107"/>
                <a:gd name="T42" fmla="*/ 1297 w 1297"/>
                <a:gd name="T43" fmla="*/ 479 h 1107"/>
                <a:gd name="T44" fmla="*/ 1297 w 1297"/>
                <a:gd name="T45" fmla="*/ 450 h 1107"/>
                <a:gd name="T46" fmla="*/ 854 w 1297"/>
                <a:gd name="T47"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7" h="1107">
                  <a:moveTo>
                    <a:pt x="1206" y="479"/>
                  </a:moveTo>
                  <a:cubicBezTo>
                    <a:pt x="1206" y="677"/>
                    <a:pt x="1048" y="839"/>
                    <a:pt x="854" y="839"/>
                  </a:cubicBezTo>
                  <a:cubicBezTo>
                    <a:pt x="443" y="839"/>
                    <a:pt x="443" y="839"/>
                    <a:pt x="443" y="839"/>
                  </a:cubicBezTo>
                  <a:cubicBezTo>
                    <a:pt x="435" y="839"/>
                    <a:pt x="427" y="839"/>
                    <a:pt x="418" y="839"/>
                  </a:cubicBezTo>
                  <a:cubicBezTo>
                    <a:pt x="189" y="937"/>
                    <a:pt x="189" y="937"/>
                    <a:pt x="189" y="937"/>
                  </a:cubicBezTo>
                  <a:cubicBezTo>
                    <a:pt x="251" y="781"/>
                    <a:pt x="251" y="781"/>
                    <a:pt x="251" y="781"/>
                  </a:cubicBezTo>
                  <a:cubicBezTo>
                    <a:pt x="155" y="716"/>
                    <a:pt x="91" y="605"/>
                    <a:pt x="91" y="479"/>
                  </a:cubicBezTo>
                  <a:cubicBezTo>
                    <a:pt x="91" y="450"/>
                    <a:pt x="91" y="450"/>
                    <a:pt x="91" y="450"/>
                  </a:cubicBezTo>
                  <a:cubicBezTo>
                    <a:pt x="91" y="252"/>
                    <a:pt x="249" y="90"/>
                    <a:pt x="443" y="90"/>
                  </a:cubicBezTo>
                  <a:cubicBezTo>
                    <a:pt x="854" y="90"/>
                    <a:pt x="854" y="90"/>
                    <a:pt x="854" y="90"/>
                  </a:cubicBezTo>
                  <a:cubicBezTo>
                    <a:pt x="1047" y="90"/>
                    <a:pt x="1206" y="252"/>
                    <a:pt x="1206" y="450"/>
                  </a:cubicBezTo>
                  <a:lnTo>
                    <a:pt x="1206" y="479"/>
                  </a:lnTo>
                  <a:close/>
                  <a:moveTo>
                    <a:pt x="854" y="0"/>
                  </a:moveTo>
                  <a:cubicBezTo>
                    <a:pt x="443" y="0"/>
                    <a:pt x="443" y="0"/>
                    <a:pt x="443" y="0"/>
                  </a:cubicBezTo>
                  <a:cubicBezTo>
                    <a:pt x="199" y="0"/>
                    <a:pt x="0" y="203"/>
                    <a:pt x="0" y="450"/>
                  </a:cubicBezTo>
                  <a:cubicBezTo>
                    <a:pt x="0" y="479"/>
                    <a:pt x="0" y="479"/>
                    <a:pt x="0" y="479"/>
                  </a:cubicBezTo>
                  <a:cubicBezTo>
                    <a:pt x="0" y="607"/>
                    <a:pt x="53" y="725"/>
                    <a:pt x="142" y="810"/>
                  </a:cubicBezTo>
                  <a:cubicBezTo>
                    <a:pt x="23" y="1107"/>
                    <a:pt x="23" y="1107"/>
                    <a:pt x="23" y="1107"/>
                  </a:cubicBezTo>
                  <a:cubicBezTo>
                    <a:pt x="435" y="930"/>
                    <a:pt x="435" y="930"/>
                    <a:pt x="435" y="930"/>
                  </a:cubicBezTo>
                  <a:cubicBezTo>
                    <a:pt x="438" y="930"/>
                    <a:pt x="440" y="930"/>
                    <a:pt x="443" y="930"/>
                  </a:cubicBezTo>
                  <a:cubicBezTo>
                    <a:pt x="854" y="930"/>
                    <a:pt x="854" y="930"/>
                    <a:pt x="854" y="930"/>
                  </a:cubicBezTo>
                  <a:cubicBezTo>
                    <a:pt x="1098" y="930"/>
                    <a:pt x="1297" y="727"/>
                    <a:pt x="1297" y="479"/>
                  </a:cubicBezTo>
                  <a:cubicBezTo>
                    <a:pt x="1297" y="450"/>
                    <a:pt x="1297" y="450"/>
                    <a:pt x="1297" y="450"/>
                  </a:cubicBezTo>
                  <a:cubicBezTo>
                    <a:pt x="1297" y="203"/>
                    <a:pt x="1098" y="0"/>
                    <a:pt x="8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79" name="Freeform 14">
            <a:extLst>
              <a:ext uri="{FF2B5EF4-FFF2-40B4-BE49-F238E27FC236}">
                <a16:creationId xmlns:a16="http://schemas.microsoft.com/office/drawing/2014/main" id="{4B16CC85-4B1C-4B1C-9A7B-3AEA1BBF5C07}"/>
              </a:ext>
            </a:extLst>
          </p:cNvPr>
          <p:cNvSpPr>
            <a:spLocks noEditPoints="1"/>
          </p:cNvSpPr>
          <p:nvPr/>
        </p:nvSpPr>
        <p:spPr bwMode="auto">
          <a:xfrm>
            <a:off x="4709676" y="3031945"/>
            <a:ext cx="632308" cy="560676"/>
          </a:xfrm>
          <a:custGeom>
            <a:avLst/>
            <a:gdLst>
              <a:gd name="T0" fmla="*/ 177 w 1154"/>
              <a:gd name="T1" fmla="*/ 506 h 1021"/>
              <a:gd name="T2" fmla="*/ 364 w 1154"/>
              <a:gd name="T3" fmla="*/ 694 h 1021"/>
              <a:gd name="T4" fmla="*/ 886 w 1154"/>
              <a:gd name="T5" fmla="*/ 171 h 1021"/>
              <a:gd name="T6" fmla="*/ 951 w 1154"/>
              <a:gd name="T7" fmla="*/ 235 h 1021"/>
              <a:gd name="T8" fmla="*/ 364 w 1154"/>
              <a:gd name="T9" fmla="*/ 822 h 1021"/>
              <a:gd name="T10" fmla="*/ 112 w 1154"/>
              <a:gd name="T11" fmla="*/ 570 h 1021"/>
              <a:gd name="T12" fmla="*/ 177 w 1154"/>
              <a:gd name="T13" fmla="*/ 506 h 1021"/>
              <a:gd name="T14" fmla="*/ 1031 w 1154"/>
              <a:gd name="T15" fmla="*/ 923 h 1021"/>
              <a:gd name="T16" fmla="*/ 942 w 1154"/>
              <a:gd name="T17" fmla="*/ 850 h 1021"/>
              <a:gd name="T18" fmla="*/ 1021 w 1154"/>
              <a:gd name="T19" fmla="*/ 750 h 1021"/>
              <a:gd name="T20" fmla="*/ 1141 w 1154"/>
              <a:gd name="T21" fmla="*/ 835 h 1021"/>
              <a:gd name="T22" fmla="*/ 968 w 1154"/>
              <a:gd name="T23" fmla="*/ 1020 h 1021"/>
              <a:gd name="T24" fmla="*/ 964 w 1154"/>
              <a:gd name="T25" fmla="*/ 1018 h 1021"/>
              <a:gd name="T26" fmla="*/ 959 w 1154"/>
              <a:gd name="T27" fmla="*/ 988 h 1021"/>
              <a:gd name="T28" fmla="*/ 962 w 1154"/>
              <a:gd name="T29" fmla="*/ 984 h 1021"/>
              <a:gd name="T30" fmla="*/ 1031 w 1154"/>
              <a:gd name="T31" fmla="*/ 923 h 1021"/>
              <a:gd name="T32" fmla="*/ 781 w 1154"/>
              <a:gd name="T33" fmla="*/ 923 h 1021"/>
              <a:gd name="T34" fmla="*/ 692 w 1154"/>
              <a:gd name="T35" fmla="*/ 850 h 1021"/>
              <a:gd name="T36" fmla="*/ 770 w 1154"/>
              <a:gd name="T37" fmla="*/ 750 h 1021"/>
              <a:gd name="T38" fmla="*/ 891 w 1154"/>
              <a:gd name="T39" fmla="*/ 835 h 1021"/>
              <a:gd name="T40" fmla="*/ 718 w 1154"/>
              <a:gd name="T41" fmla="*/ 1020 h 1021"/>
              <a:gd name="T42" fmla="*/ 713 w 1154"/>
              <a:gd name="T43" fmla="*/ 1018 h 1021"/>
              <a:gd name="T44" fmla="*/ 709 w 1154"/>
              <a:gd name="T45" fmla="*/ 988 h 1021"/>
              <a:gd name="T46" fmla="*/ 711 w 1154"/>
              <a:gd name="T47" fmla="*/ 984 h 1021"/>
              <a:gd name="T48" fmla="*/ 781 w 1154"/>
              <a:gd name="T49" fmla="*/ 923 h 1021"/>
              <a:gd name="T50" fmla="*/ 373 w 1154"/>
              <a:gd name="T51" fmla="*/ 97 h 1021"/>
              <a:gd name="T52" fmla="*/ 462 w 1154"/>
              <a:gd name="T53" fmla="*/ 171 h 1021"/>
              <a:gd name="T54" fmla="*/ 383 w 1154"/>
              <a:gd name="T55" fmla="*/ 270 h 1021"/>
              <a:gd name="T56" fmla="*/ 263 w 1154"/>
              <a:gd name="T57" fmla="*/ 186 h 1021"/>
              <a:gd name="T58" fmla="*/ 436 w 1154"/>
              <a:gd name="T59" fmla="*/ 0 h 1021"/>
              <a:gd name="T60" fmla="*/ 441 w 1154"/>
              <a:gd name="T61" fmla="*/ 2 h 1021"/>
              <a:gd name="T62" fmla="*/ 445 w 1154"/>
              <a:gd name="T63" fmla="*/ 32 h 1021"/>
              <a:gd name="T64" fmla="*/ 443 w 1154"/>
              <a:gd name="T65" fmla="*/ 36 h 1021"/>
              <a:gd name="T66" fmla="*/ 373 w 1154"/>
              <a:gd name="T67" fmla="*/ 97 h 1021"/>
              <a:gd name="T68" fmla="*/ 123 w 1154"/>
              <a:gd name="T69" fmla="*/ 97 h 1021"/>
              <a:gd name="T70" fmla="*/ 212 w 1154"/>
              <a:gd name="T71" fmla="*/ 171 h 1021"/>
              <a:gd name="T72" fmla="*/ 133 w 1154"/>
              <a:gd name="T73" fmla="*/ 270 h 1021"/>
              <a:gd name="T74" fmla="*/ 13 w 1154"/>
              <a:gd name="T75" fmla="*/ 186 h 1021"/>
              <a:gd name="T76" fmla="*/ 186 w 1154"/>
              <a:gd name="T77" fmla="*/ 0 h 1021"/>
              <a:gd name="T78" fmla="*/ 190 w 1154"/>
              <a:gd name="T79" fmla="*/ 2 h 1021"/>
              <a:gd name="T80" fmla="*/ 195 w 1154"/>
              <a:gd name="T81" fmla="*/ 32 h 1021"/>
              <a:gd name="T82" fmla="*/ 192 w 1154"/>
              <a:gd name="T83" fmla="*/ 36 h 1021"/>
              <a:gd name="T84" fmla="*/ 123 w 1154"/>
              <a:gd name="T85" fmla="*/ 97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4" h="1021">
                <a:moveTo>
                  <a:pt x="177" y="506"/>
                </a:moveTo>
                <a:cubicBezTo>
                  <a:pt x="364" y="694"/>
                  <a:pt x="364" y="694"/>
                  <a:pt x="364" y="694"/>
                </a:cubicBezTo>
                <a:cubicBezTo>
                  <a:pt x="886" y="171"/>
                  <a:pt x="886" y="171"/>
                  <a:pt x="886" y="171"/>
                </a:cubicBezTo>
                <a:cubicBezTo>
                  <a:pt x="951" y="235"/>
                  <a:pt x="951" y="235"/>
                  <a:pt x="951" y="235"/>
                </a:cubicBezTo>
                <a:cubicBezTo>
                  <a:pt x="364" y="822"/>
                  <a:pt x="364" y="822"/>
                  <a:pt x="364" y="822"/>
                </a:cubicBezTo>
                <a:cubicBezTo>
                  <a:pt x="112" y="570"/>
                  <a:pt x="112" y="570"/>
                  <a:pt x="112" y="570"/>
                </a:cubicBezTo>
                <a:lnTo>
                  <a:pt x="177" y="506"/>
                </a:lnTo>
                <a:close/>
                <a:moveTo>
                  <a:pt x="1031" y="923"/>
                </a:moveTo>
                <a:cubicBezTo>
                  <a:pt x="987" y="922"/>
                  <a:pt x="949" y="892"/>
                  <a:pt x="942" y="850"/>
                </a:cubicBezTo>
                <a:cubicBezTo>
                  <a:pt x="934" y="802"/>
                  <a:pt x="969" y="758"/>
                  <a:pt x="1021" y="750"/>
                </a:cubicBezTo>
                <a:cubicBezTo>
                  <a:pt x="1072" y="743"/>
                  <a:pt x="1128" y="769"/>
                  <a:pt x="1141" y="835"/>
                </a:cubicBezTo>
                <a:cubicBezTo>
                  <a:pt x="1154" y="930"/>
                  <a:pt x="1080" y="1008"/>
                  <a:pt x="968" y="1020"/>
                </a:cubicBezTo>
                <a:cubicBezTo>
                  <a:pt x="964" y="1021"/>
                  <a:pt x="964" y="1018"/>
                  <a:pt x="964" y="1018"/>
                </a:cubicBezTo>
                <a:cubicBezTo>
                  <a:pt x="959" y="988"/>
                  <a:pt x="959" y="988"/>
                  <a:pt x="959" y="988"/>
                </a:cubicBezTo>
                <a:cubicBezTo>
                  <a:pt x="959" y="988"/>
                  <a:pt x="958" y="985"/>
                  <a:pt x="962" y="984"/>
                </a:cubicBezTo>
                <a:cubicBezTo>
                  <a:pt x="993" y="976"/>
                  <a:pt x="1021" y="961"/>
                  <a:pt x="1031" y="923"/>
                </a:cubicBezTo>
                <a:close/>
                <a:moveTo>
                  <a:pt x="781" y="923"/>
                </a:moveTo>
                <a:cubicBezTo>
                  <a:pt x="737" y="922"/>
                  <a:pt x="699" y="892"/>
                  <a:pt x="692" y="850"/>
                </a:cubicBezTo>
                <a:cubicBezTo>
                  <a:pt x="684" y="802"/>
                  <a:pt x="719" y="758"/>
                  <a:pt x="770" y="750"/>
                </a:cubicBezTo>
                <a:cubicBezTo>
                  <a:pt x="821" y="743"/>
                  <a:pt x="878" y="769"/>
                  <a:pt x="891" y="835"/>
                </a:cubicBezTo>
                <a:cubicBezTo>
                  <a:pt x="904" y="930"/>
                  <a:pt x="830" y="1008"/>
                  <a:pt x="718" y="1020"/>
                </a:cubicBezTo>
                <a:cubicBezTo>
                  <a:pt x="714" y="1021"/>
                  <a:pt x="713" y="1018"/>
                  <a:pt x="713" y="1018"/>
                </a:cubicBezTo>
                <a:cubicBezTo>
                  <a:pt x="709" y="988"/>
                  <a:pt x="709" y="988"/>
                  <a:pt x="709" y="988"/>
                </a:cubicBezTo>
                <a:cubicBezTo>
                  <a:pt x="709" y="988"/>
                  <a:pt x="708" y="985"/>
                  <a:pt x="711" y="984"/>
                </a:cubicBezTo>
                <a:cubicBezTo>
                  <a:pt x="743" y="976"/>
                  <a:pt x="770" y="961"/>
                  <a:pt x="781" y="923"/>
                </a:cubicBezTo>
                <a:close/>
                <a:moveTo>
                  <a:pt x="373" y="97"/>
                </a:moveTo>
                <a:cubicBezTo>
                  <a:pt x="417" y="99"/>
                  <a:pt x="455" y="128"/>
                  <a:pt x="462" y="171"/>
                </a:cubicBezTo>
                <a:cubicBezTo>
                  <a:pt x="470" y="218"/>
                  <a:pt x="435" y="263"/>
                  <a:pt x="383" y="270"/>
                </a:cubicBezTo>
                <a:cubicBezTo>
                  <a:pt x="333" y="277"/>
                  <a:pt x="276" y="251"/>
                  <a:pt x="263" y="186"/>
                </a:cubicBezTo>
                <a:cubicBezTo>
                  <a:pt x="250" y="90"/>
                  <a:pt x="324" y="12"/>
                  <a:pt x="436" y="0"/>
                </a:cubicBezTo>
                <a:cubicBezTo>
                  <a:pt x="440" y="0"/>
                  <a:pt x="441" y="2"/>
                  <a:pt x="441" y="2"/>
                </a:cubicBezTo>
                <a:cubicBezTo>
                  <a:pt x="445" y="32"/>
                  <a:pt x="445" y="32"/>
                  <a:pt x="445" y="32"/>
                </a:cubicBezTo>
                <a:cubicBezTo>
                  <a:pt x="445" y="32"/>
                  <a:pt x="446" y="35"/>
                  <a:pt x="443" y="36"/>
                </a:cubicBezTo>
                <a:cubicBezTo>
                  <a:pt x="411" y="45"/>
                  <a:pt x="383" y="60"/>
                  <a:pt x="373" y="97"/>
                </a:cubicBezTo>
                <a:close/>
                <a:moveTo>
                  <a:pt x="123" y="97"/>
                </a:moveTo>
                <a:cubicBezTo>
                  <a:pt x="167" y="99"/>
                  <a:pt x="205" y="128"/>
                  <a:pt x="212" y="171"/>
                </a:cubicBezTo>
                <a:cubicBezTo>
                  <a:pt x="220" y="218"/>
                  <a:pt x="185" y="263"/>
                  <a:pt x="133" y="270"/>
                </a:cubicBezTo>
                <a:cubicBezTo>
                  <a:pt x="82" y="277"/>
                  <a:pt x="26" y="251"/>
                  <a:pt x="13" y="186"/>
                </a:cubicBezTo>
                <a:cubicBezTo>
                  <a:pt x="0" y="90"/>
                  <a:pt x="74" y="12"/>
                  <a:pt x="186" y="0"/>
                </a:cubicBezTo>
                <a:cubicBezTo>
                  <a:pt x="190" y="0"/>
                  <a:pt x="190" y="2"/>
                  <a:pt x="190" y="2"/>
                </a:cubicBezTo>
                <a:cubicBezTo>
                  <a:pt x="195" y="32"/>
                  <a:pt x="195" y="32"/>
                  <a:pt x="195" y="32"/>
                </a:cubicBezTo>
                <a:cubicBezTo>
                  <a:pt x="195" y="32"/>
                  <a:pt x="196" y="35"/>
                  <a:pt x="192" y="36"/>
                </a:cubicBezTo>
                <a:cubicBezTo>
                  <a:pt x="161" y="45"/>
                  <a:pt x="133" y="60"/>
                  <a:pt x="123" y="97"/>
                </a:cubicBez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80" name="Freeform 10">
            <a:extLst>
              <a:ext uri="{FF2B5EF4-FFF2-40B4-BE49-F238E27FC236}">
                <a16:creationId xmlns:a16="http://schemas.microsoft.com/office/drawing/2014/main" id="{95A87294-1472-42DC-892B-18BC0CFCE936}"/>
              </a:ext>
            </a:extLst>
          </p:cNvPr>
          <p:cNvSpPr>
            <a:spLocks noEditPoints="1"/>
          </p:cNvSpPr>
          <p:nvPr/>
        </p:nvSpPr>
        <p:spPr bwMode="auto">
          <a:xfrm>
            <a:off x="7318510" y="3022218"/>
            <a:ext cx="729955" cy="609410"/>
          </a:xfrm>
          <a:custGeom>
            <a:avLst/>
            <a:gdLst>
              <a:gd name="T0" fmla="*/ 663 w 2840"/>
              <a:gd name="T1" fmla="*/ 238 h 2371"/>
              <a:gd name="T2" fmla="*/ 852 w 2840"/>
              <a:gd name="T3" fmla="*/ 238 h 2371"/>
              <a:gd name="T4" fmla="*/ 852 w 2840"/>
              <a:gd name="T5" fmla="*/ 2134 h 2371"/>
              <a:gd name="T6" fmla="*/ 663 w 2840"/>
              <a:gd name="T7" fmla="*/ 2134 h 2371"/>
              <a:gd name="T8" fmla="*/ 663 w 2840"/>
              <a:gd name="T9" fmla="*/ 238 h 2371"/>
              <a:gd name="T10" fmla="*/ 1988 w 2840"/>
              <a:gd name="T11" fmla="*/ 0 h 2371"/>
              <a:gd name="T12" fmla="*/ 2177 w 2840"/>
              <a:gd name="T13" fmla="*/ 0 h 2371"/>
              <a:gd name="T14" fmla="*/ 2177 w 2840"/>
              <a:gd name="T15" fmla="*/ 2371 h 2371"/>
              <a:gd name="T16" fmla="*/ 1988 w 2840"/>
              <a:gd name="T17" fmla="*/ 2371 h 2371"/>
              <a:gd name="T18" fmla="*/ 1988 w 2840"/>
              <a:gd name="T19" fmla="*/ 0 h 2371"/>
              <a:gd name="T20" fmla="*/ 994 w 2840"/>
              <a:gd name="T21" fmla="*/ 521 h 2371"/>
              <a:gd name="T22" fmla="*/ 1183 w 2840"/>
              <a:gd name="T23" fmla="*/ 521 h 2371"/>
              <a:gd name="T24" fmla="*/ 1183 w 2840"/>
              <a:gd name="T25" fmla="*/ 1850 h 2371"/>
              <a:gd name="T26" fmla="*/ 994 w 2840"/>
              <a:gd name="T27" fmla="*/ 1850 h 2371"/>
              <a:gd name="T28" fmla="*/ 994 w 2840"/>
              <a:gd name="T29" fmla="*/ 521 h 2371"/>
              <a:gd name="T30" fmla="*/ 1657 w 2840"/>
              <a:gd name="T31" fmla="*/ 331 h 2371"/>
              <a:gd name="T32" fmla="*/ 1846 w 2840"/>
              <a:gd name="T33" fmla="*/ 331 h 2371"/>
              <a:gd name="T34" fmla="*/ 1846 w 2840"/>
              <a:gd name="T35" fmla="*/ 2040 h 2371"/>
              <a:gd name="T36" fmla="*/ 1657 w 2840"/>
              <a:gd name="T37" fmla="*/ 2040 h 2371"/>
              <a:gd name="T38" fmla="*/ 1657 w 2840"/>
              <a:gd name="T39" fmla="*/ 331 h 2371"/>
              <a:gd name="T40" fmla="*/ 2318 w 2840"/>
              <a:gd name="T41" fmla="*/ 521 h 2371"/>
              <a:gd name="T42" fmla="*/ 2507 w 2840"/>
              <a:gd name="T43" fmla="*/ 521 h 2371"/>
              <a:gd name="T44" fmla="*/ 2507 w 2840"/>
              <a:gd name="T45" fmla="*/ 1850 h 2371"/>
              <a:gd name="T46" fmla="*/ 2318 w 2840"/>
              <a:gd name="T47" fmla="*/ 1850 h 2371"/>
              <a:gd name="T48" fmla="*/ 2318 w 2840"/>
              <a:gd name="T49" fmla="*/ 521 h 2371"/>
              <a:gd name="T50" fmla="*/ 333 w 2840"/>
              <a:gd name="T51" fmla="*/ 711 h 2371"/>
              <a:gd name="T52" fmla="*/ 522 w 2840"/>
              <a:gd name="T53" fmla="*/ 711 h 2371"/>
              <a:gd name="T54" fmla="*/ 522 w 2840"/>
              <a:gd name="T55" fmla="*/ 1661 h 2371"/>
              <a:gd name="T56" fmla="*/ 333 w 2840"/>
              <a:gd name="T57" fmla="*/ 1661 h 2371"/>
              <a:gd name="T58" fmla="*/ 333 w 2840"/>
              <a:gd name="T59" fmla="*/ 711 h 2371"/>
              <a:gd name="T60" fmla="*/ 1324 w 2840"/>
              <a:gd name="T61" fmla="*/ 854 h 2371"/>
              <a:gd name="T62" fmla="*/ 1516 w 2840"/>
              <a:gd name="T63" fmla="*/ 854 h 2371"/>
              <a:gd name="T64" fmla="*/ 1516 w 2840"/>
              <a:gd name="T65" fmla="*/ 1517 h 2371"/>
              <a:gd name="T66" fmla="*/ 1324 w 2840"/>
              <a:gd name="T67" fmla="*/ 1517 h 2371"/>
              <a:gd name="T68" fmla="*/ 1324 w 2840"/>
              <a:gd name="T69" fmla="*/ 854 h 2371"/>
              <a:gd name="T70" fmla="*/ 2651 w 2840"/>
              <a:gd name="T71" fmla="*/ 900 h 2371"/>
              <a:gd name="T72" fmla="*/ 2840 w 2840"/>
              <a:gd name="T73" fmla="*/ 900 h 2371"/>
              <a:gd name="T74" fmla="*/ 2840 w 2840"/>
              <a:gd name="T75" fmla="*/ 1471 h 2371"/>
              <a:gd name="T76" fmla="*/ 2651 w 2840"/>
              <a:gd name="T77" fmla="*/ 1471 h 2371"/>
              <a:gd name="T78" fmla="*/ 2651 w 2840"/>
              <a:gd name="T79" fmla="*/ 900 h 2371"/>
              <a:gd name="T80" fmla="*/ 0 w 2840"/>
              <a:gd name="T81" fmla="*/ 1090 h 2371"/>
              <a:gd name="T82" fmla="*/ 189 w 2840"/>
              <a:gd name="T83" fmla="*/ 1090 h 2371"/>
              <a:gd name="T84" fmla="*/ 189 w 2840"/>
              <a:gd name="T85" fmla="*/ 1281 h 2371"/>
              <a:gd name="T86" fmla="*/ 0 w 2840"/>
              <a:gd name="T87" fmla="*/ 1281 h 2371"/>
              <a:gd name="T88" fmla="*/ 0 w 2840"/>
              <a:gd name="T89" fmla="*/ 1090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2371">
                <a:moveTo>
                  <a:pt x="663" y="238"/>
                </a:moveTo>
                <a:lnTo>
                  <a:pt x="852" y="238"/>
                </a:lnTo>
                <a:lnTo>
                  <a:pt x="852" y="2134"/>
                </a:lnTo>
                <a:lnTo>
                  <a:pt x="663" y="2134"/>
                </a:lnTo>
                <a:lnTo>
                  <a:pt x="663" y="238"/>
                </a:lnTo>
                <a:close/>
                <a:moveTo>
                  <a:pt x="1988" y="0"/>
                </a:moveTo>
                <a:lnTo>
                  <a:pt x="2177" y="0"/>
                </a:lnTo>
                <a:lnTo>
                  <a:pt x="2177" y="2371"/>
                </a:lnTo>
                <a:lnTo>
                  <a:pt x="1988" y="2371"/>
                </a:lnTo>
                <a:lnTo>
                  <a:pt x="1988" y="0"/>
                </a:lnTo>
                <a:close/>
                <a:moveTo>
                  <a:pt x="994" y="521"/>
                </a:moveTo>
                <a:lnTo>
                  <a:pt x="1183" y="521"/>
                </a:lnTo>
                <a:lnTo>
                  <a:pt x="1183" y="1850"/>
                </a:lnTo>
                <a:lnTo>
                  <a:pt x="994" y="1850"/>
                </a:lnTo>
                <a:lnTo>
                  <a:pt x="994" y="521"/>
                </a:lnTo>
                <a:close/>
                <a:moveTo>
                  <a:pt x="1657" y="331"/>
                </a:moveTo>
                <a:lnTo>
                  <a:pt x="1846" y="331"/>
                </a:lnTo>
                <a:lnTo>
                  <a:pt x="1846" y="2040"/>
                </a:lnTo>
                <a:lnTo>
                  <a:pt x="1657" y="2040"/>
                </a:lnTo>
                <a:lnTo>
                  <a:pt x="1657" y="331"/>
                </a:lnTo>
                <a:close/>
                <a:moveTo>
                  <a:pt x="2318" y="521"/>
                </a:moveTo>
                <a:lnTo>
                  <a:pt x="2507" y="521"/>
                </a:lnTo>
                <a:lnTo>
                  <a:pt x="2507" y="1850"/>
                </a:lnTo>
                <a:lnTo>
                  <a:pt x="2318" y="1850"/>
                </a:lnTo>
                <a:lnTo>
                  <a:pt x="2318" y="521"/>
                </a:lnTo>
                <a:close/>
                <a:moveTo>
                  <a:pt x="333" y="711"/>
                </a:moveTo>
                <a:lnTo>
                  <a:pt x="522" y="711"/>
                </a:lnTo>
                <a:lnTo>
                  <a:pt x="522" y="1661"/>
                </a:lnTo>
                <a:lnTo>
                  <a:pt x="333" y="1661"/>
                </a:lnTo>
                <a:lnTo>
                  <a:pt x="333" y="711"/>
                </a:lnTo>
                <a:close/>
                <a:moveTo>
                  <a:pt x="1324" y="854"/>
                </a:moveTo>
                <a:lnTo>
                  <a:pt x="1516" y="854"/>
                </a:lnTo>
                <a:lnTo>
                  <a:pt x="1516" y="1517"/>
                </a:lnTo>
                <a:lnTo>
                  <a:pt x="1324" y="1517"/>
                </a:lnTo>
                <a:lnTo>
                  <a:pt x="1324" y="854"/>
                </a:lnTo>
                <a:close/>
                <a:moveTo>
                  <a:pt x="2651" y="900"/>
                </a:moveTo>
                <a:lnTo>
                  <a:pt x="2840" y="900"/>
                </a:lnTo>
                <a:lnTo>
                  <a:pt x="2840" y="1471"/>
                </a:lnTo>
                <a:lnTo>
                  <a:pt x="2651" y="1471"/>
                </a:lnTo>
                <a:lnTo>
                  <a:pt x="2651" y="900"/>
                </a:lnTo>
                <a:close/>
                <a:moveTo>
                  <a:pt x="0" y="1090"/>
                </a:moveTo>
                <a:lnTo>
                  <a:pt x="189" y="1090"/>
                </a:lnTo>
                <a:lnTo>
                  <a:pt x="189" y="1281"/>
                </a:lnTo>
                <a:lnTo>
                  <a:pt x="0" y="1281"/>
                </a:lnTo>
                <a:lnTo>
                  <a:pt x="0" y="1090"/>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81" name="Group 80">
            <a:extLst>
              <a:ext uri="{FF2B5EF4-FFF2-40B4-BE49-F238E27FC236}">
                <a16:creationId xmlns:a16="http://schemas.microsoft.com/office/drawing/2014/main" id="{A632B6C0-11DA-43D1-8149-A3D55D0819C8}"/>
              </a:ext>
            </a:extLst>
          </p:cNvPr>
          <p:cNvGrpSpPr/>
          <p:nvPr/>
        </p:nvGrpSpPr>
        <p:grpSpPr>
          <a:xfrm>
            <a:off x="864" y="254613"/>
            <a:ext cx="1188839" cy="956984"/>
            <a:chOff x="864" y="254613"/>
            <a:chExt cx="1188839" cy="956984"/>
          </a:xfrm>
        </p:grpSpPr>
        <p:sp>
          <p:nvSpPr>
            <p:cNvPr id="82" name="Rectangle 81">
              <a:extLst>
                <a:ext uri="{FF2B5EF4-FFF2-40B4-BE49-F238E27FC236}">
                  <a16:creationId xmlns:a16="http://schemas.microsoft.com/office/drawing/2014/main" id="{5F899513-BE10-497D-AAA3-25D8AA7F7B5F}"/>
                </a:ext>
              </a:extLst>
            </p:cNvPr>
            <p:cNvSpPr/>
            <p:nvPr/>
          </p:nvSpPr>
          <p:spPr bwMode="auto">
            <a:xfrm>
              <a:off x="864" y="254613"/>
              <a:ext cx="1188839" cy="95698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3" name="Group 82">
              <a:extLst>
                <a:ext uri="{FF2B5EF4-FFF2-40B4-BE49-F238E27FC236}">
                  <a16:creationId xmlns:a16="http://schemas.microsoft.com/office/drawing/2014/main" id="{8A76586E-F3C0-40B9-A2B4-4FCCF198FEA1}"/>
                </a:ext>
              </a:extLst>
            </p:cNvPr>
            <p:cNvGrpSpPr>
              <a:grpSpLocks noChangeAspect="1"/>
            </p:cNvGrpSpPr>
            <p:nvPr/>
          </p:nvGrpSpPr>
          <p:grpSpPr bwMode="auto">
            <a:xfrm>
              <a:off x="280465" y="471791"/>
              <a:ext cx="624195" cy="534165"/>
              <a:chOff x="1" y="3"/>
              <a:chExt cx="2697" cy="2308"/>
            </a:xfrm>
            <a:solidFill>
              <a:srgbClr val="FFFFFF"/>
            </a:solidFill>
          </p:grpSpPr>
          <p:sp>
            <p:nvSpPr>
              <p:cNvPr id="84" name="Freeform 5">
                <a:extLst>
                  <a:ext uri="{FF2B5EF4-FFF2-40B4-BE49-F238E27FC236}">
                    <a16:creationId xmlns:a16="http://schemas.microsoft.com/office/drawing/2014/main" id="{C0EB5B52-D029-40BB-A6C9-6422B629E17A}"/>
                  </a:ext>
                </a:extLst>
              </p:cNvPr>
              <p:cNvSpPr>
                <a:spLocks noEditPoints="1"/>
              </p:cNvSpPr>
              <p:nvPr/>
            </p:nvSpPr>
            <p:spPr bwMode="auto">
              <a:xfrm>
                <a:off x="617" y="808"/>
                <a:ext cx="1466" cy="333"/>
              </a:xfrm>
              <a:custGeom>
                <a:avLst/>
                <a:gdLst>
                  <a:gd name="T0" fmla="*/ 80 w 705"/>
                  <a:gd name="T1" fmla="*/ 0 h 160"/>
                  <a:gd name="T2" fmla="*/ 137 w 705"/>
                  <a:gd name="T3" fmla="*/ 23 h 160"/>
                  <a:gd name="T4" fmla="*/ 159 w 705"/>
                  <a:gd name="T5" fmla="*/ 80 h 160"/>
                  <a:gd name="T6" fmla="*/ 137 w 705"/>
                  <a:gd name="T7" fmla="*/ 137 h 160"/>
                  <a:gd name="T8" fmla="*/ 80 w 705"/>
                  <a:gd name="T9" fmla="*/ 160 h 160"/>
                  <a:gd name="T10" fmla="*/ 22 w 705"/>
                  <a:gd name="T11" fmla="*/ 136 h 160"/>
                  <a:gd name="T12" fmla="*/ 0 w 705"/>
                  <a:gd name="T13" fmla="*/ 80 h 160"/>
                  <a:gd name="T14" fmla="*/ 23 w 705"/>
                  <a:gd name="T15" fmla="*/ 23 h 160"/>
                  <a:gd name="T16" fmla="*/ 80 w 705"/>
                  <a:gd name="T17" fmla="*/ 0 h 160"/>
                  <a:gd name="T18" fmla="*/ 353 w 705"/>
                  <a:gd name="T19" fmla="*/ 0 h 160"/>
                  <a:gd name="T20" fmla="*/ 410 w 705"/>
                  <a:gd name="T21" fmla="*/ 23 h 160"/>
                  <a:gd name="T22" fmla="*/ 432 w 705"/>
                  <a:gd name="T23" fmla="*/ 80 h 160"/>
                  <a:gd name="T24" fmla="*/ 410 w 705"/>
                  <a:gd name="T25" fmla="*/ 137 h 160"/>
                  <a:gd name="T26" fmla="*/ 353 w 705"/>
                  <a:gd name="T27" fmla="*/ 160 h 160"/>
                  <a:gd name="T28" fmla="*/ 295 w 705"/>
                  <a:gd name="T29" fmla="*/ 136 h 160"/>
                  <a:gd name="T30" fmla="*/ 273 w 705"/>
                  <a:gd name="T31" fmla="*/ 80 h 160"/>
                  <a:gd name="T32" fmla="*/ 296 w 705"/>
                  <a:gd name="T33" fmla="*/ 23 h 160"/>
                  <a:gd name="T34" fmla="*/ 353 w 705"/>
                  <a:gd name="T35" fmla="*/ 0 h 160"/>
                  <a:gd name="T36" fmla="*/ 626 w 705"/>
                  <a:gd name="T37" fmla="*/ 0 h 160"/>
                  <a:gd name="T38" fmla="*/ 683 w 705"/>
                  <a:gd name="T39" fmla="*/ 23 h 160"/>
                  <a:gd name="T40" fmla="*/ 705 w 705"/>
                  <a:gd name="T41" fmla="*/ 80 h 160"/>
                  <a:gd name="T42" fmla="*/ 683 w 705"/>
                  <a:gd name="T43" fmla="*/ 137 h 160"/>
                  <a:gd name="T44" fmla="*/ 626 w 705"/>
                  <a:gd name="T45" fmla="*/ 160 h 160"/>
                  <a:gd name="T46" fmla="*/ 568 w 705"/>
                  <a:gd name="T47" fmla="*/ 136 h 160"/>
                  <a:gd name="T48" fmla="*/ 546 w 705"/>
                  <a:gd name="T49" fmla="*/ 80 h 160"/>
                  <a:gd name="T50" fmla="*/ 569 w 705"/>
                  <a:gd name="T51" fmla="*/ 23 h 160"/>
                  <a:gd name="T52" fmla="*/ 626 w 705"/>
                  <a:gd name="T5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5" h="160">
                    <a:moveTo>
                      <a:pt x="80" y="0"/>
                    </a:moveTo>
                    <a:cubicBezTo>
                      <a:pt x="103" y="0"/>
                      <a:pt x="122" y="8"/>
                      <a:pt x="137" y="23"/>
                    </a:cubicBezTo>
                    <a:cubicBezTo>
                      <a:pt x="152" y="38"/>
                      <a:pt x="159" y="57"/>
                      <a:pt x="159" y="80"/>
                    </a:cubicBezTo>
                    <a:cubicBezTo>
                      <a:pt x="159" y="103"/>
                      <a:pt x="152" y="122"/>
                      <a:pt x="137" y="137"/>
                    </a:cubicBezTo>
                    <a:cubicBezTo>
                      <a:pt x="122" y="152"/>
                      <a:pt x="103" y="160"/>
                      <a:pt x="80" y="160"/>
                    </a:cubicBezTo>
                    <a:cubicBezTo>
                      <a:pt x="57" y="160"/>
                      <a:pt x="37" y="152"/>
                      <a:pt x="22" y="136"/>
                    </a:cubicBezTo>
                    <a:cubicBezTo>
                      <a:pt x="7" y="121"/>
                      <a:pt x="0" y="102"/>
                      <a:pt x="0" y="80"/>
                    </a:cubicBezTo>
                    <a:cubicBezTo>
                      <a:pt x="0" y="56"/>
                      <a:pt x="7" y="37"/>
                      <a:pt x="23" y="23"/>
                    </a:cubicBezTo>
                    <a:cubicBezTo>
                      <a:pt x="38" y="8"/>
                      <a:pt x="57" y="0"/>
                      <a:pt x="80" y="0"/>
                    </a:cubicBezTo>
                    <a:close/>
                    <a:moveTo>
                      <a:pt x="353" y="0"/>
                    </a:moveTo>
                    <a:cubicBezTo>
                      <a:pt x="376" y="0"/>
                      <a:pt x="395" y="8"/>
                      <a:pt x="410" y="23"/>
                    </a:cubicBezTo>
                    <a:cubicBezTo>
                      <a:pt x="425" y="38"/>
                      <a:pt x="432" y="57"/>
                      <a:pt x="432" y="80"/>
                    </a:cubicBezTo>
                    <a:cubicBezTo>
                      <a:pt x="432" y="103"/>
                      <a:pt x="425" y="122"/>
                      <a:pt x="410" y="137"/>
                    </a:cubicBezTo>
                    <a:cubicBezTo>
                      <a:pt x="395" y="152"/>
                      <a:pt x="376" y="160"/>
                      <a:pt x="353" y="160"/>
                    </a:cubicBezTo>
                    <a:cubicBezTo>
                      <a:pt x="330" y="160"/>
                      <a:pt x="310" y="152"/>
                      <a:pt x="295" y="136"/>
                    </a:cubicBezTo>
                    <a:cubicBezTo>
                      <a:pt x="280" y="121"/>
                      <a:pt x="273" y="102"/>
                      <a:pt x="273" y="80"/>
                    </a:cubicBezTo>
                    <a:cubicBezTo>
                      <a:pt x="273" y="56"/>
                      <a:pt x="280" y="37"/>
                      <a:pt x="296" y="23"/>
                    </a:cubicBezTo>
                    <a:cubicBezTo>
                      <a:pt x="311" y="8"/>
                      <a:pt x="330" y="0"/>
                      <a:pt x="353" y="0"/>
                    </a:cubicBezTo>
                    <a:close/>
                    <a:moveTo>
                      <a:pt x="626" y="0"/>
                    </a:moveTo>
                    <a:cubicBezTo>
                      <a:pt x="649" y="0"/>
                      <a:pt x="668" y="8"/>
                      <a:pt x="683" y="23"/>
                    </a:cubicBezTo>
                    <a:cubicBezTo>
                      <a:pt x="698" y="38"/>
                      <a:pt x="705" y="57"/>
                      <a:pt x="705" y="80"/>
                    </a:cubicBezTo>
                    <a:cubicBezTo>
                      <a:pt x="705" y="103"/>
                      <a:pt x="698" y="122"/>
                      <a:pt x="683" y="137"/>
                    </a:cubicBezTo>
                    <a:cubicBezTo>
                      <a:pt x="668" y="152"/>
                      <a:pt x="649" y="160"/>
                      <a:pt x="626" y="160"/>
                    </a:cubicBezTo>
                    <a:cubicBezTo>
                      <a:pt x="603" y="160"/>
                      <a:pt x="584" y="152"/>
                      <a:pt x="568" y="136"/>
                    </a:cubicBezTo>
                    <a:cubicBezTo>
                      <a:pt x="553" y="121"/>
                      <a:pt x="546" y="102"/>
                      <a:pt x="546" y="80"/>
                    </a:cubicBezTo>
                    <a:cubicBezTo>
                      <a:pt x="546" y="56"/>
                      <a:pt x="553" y="37"/>
                      <a:pt x="569" y="23"/>
                    </a:cubicBezTo>
                    <a:cubicBezTo>
                      <a:pt x="584" y="8"/>
                      <a:pt x="603" y="0"/>
                      <a:pt x="6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85" name="Freeform 6">
                <a:extLst>
                  <a:ext uri="{FF2B5EF4-FFF2-40B4-BE49-F238E27FC236}">
                    <a16:creationId xmlns:a16="http://schemas.microsoft.com/office/drawing/2014/main" id="{2975D9C4-5D88-4264-A85F-2A24BA39BC39}"/>
                  </a:ext>
                </a:extLst>
              </p:cNvPr>
              <p:cNvSpPr>
                <a:spLocks noEditPoints="1"/>
              </p:cNvSpPr>
              <p:nvPr/>
            </p:nvSpPr>
            <p:spPr bwMode="auto">
              <a:xfrm>
                <a:off x="1" y="3"/>
                <a:ext cx="2697" cy="2308"/>
              </a:xfrm>
              <a:custGeom>
                <a:avLst/>
                <a:gdLst>
                  <a:gd name="T0" fmla="*/ 1206 w 1297"/>
                  <a:gd name="T1" fmla="*/ 479 h 1107"/>
                  <a:gd name="T2" fmla="*/ 854 w 1297"/>
                  <a:gd name="T3" fmla="*/ 839 h 1107"/>
                  <a:gd name="T4" fmla="*/ 443 w 1297"/>
                  <a:gd name="T5" fmla="*/ 839 h 1107"/>
                  <a:gd name="T6" fmla="*/ 418 w 1297"/>
                  <a:gd name="T7" fmla="*/ 839 h 1107"/>
                  <a:gd name="T8" fmla="*/ 189 w 1297"/>
                  <a:gd name="T9" fmla="*/ 937 h 1107"/>
                  <a:gd name="T10" fmla="*/ 251 w 1297"/>
                  <a:gd name="T11" fmla="*/ 781 h 1107"/>
                  <a:gd name="T12" fmla="*/ 91 w 1297"/>
                  <a:gd name="T13" fmla="*/ 479 h 1107"/>
                  <a:gd name="T14" fmla="*/ 91 w 1297"/>
                  <a:gd name="T15" fmla="*/ 450 h 1107"/>
                  <a:gd name="T16" fmla="*/ 443 w 1297"/>
                  <a:gd name="T17" fmla="*/ 90 h 1107"/>
                  <a:gd name="T18" fmla="*/ 854 w 1297"/>
                  <a:gd name="T19" fmla="*/ 90 h 1107"/>
                  <a:gd name="T20" fmla="*/ 1206 w 1297"/>
                  <a:gd name="T21" fmla="*/ 450 h 1107"/>
                  <a:gd name="T22" fmla="*/ 1206 w 1297"/>
                  <a:gd name="T23" fmla="*/ 479 h 1107"/>
                  <a:gd name="T24" fmla="*/ 854 w 1297"/>
                  <a:gd name="T25" fmla="*/ 0 h 1107"/>
                  <a:gd name="T26" fmla="*/ 443 w 1297"/>
                  <a:gd name="T27" fmla="*/ 0 h 1107"/>
                  <a:gd name="T28" fmla="*/ 0 w 1297"/>
                  <a:gd name="T29" fmla="*/ 450 h 1107"/>
                  <a:gd name="T30" fmla="*/ 0 w 1297"/>
                  <a:gd name="T31" fmla="*/ 479 h 1107"/>
                  <a:gd name="T32" fmla="*/ 142 w 1297"/>
                  <a:gd name="T33" fmla="*/ 810 h 1107"/>
                  <a:gd name="T34" fmla="*/ 23 w 1297"/>
                  <a:gd name="T35" fmla="*/ 1107 h 1107"/>
                  <a:gd name="T36" fmla="*/ 435 w 1297"/>
                  <a:gd name="T37" fmla="*/ 930 h 1107"/>
                  <a:gd name="T38" fmla="*/ 443 w 1297"/>
                  <a:gd name="T39" fmla="*/ 930 h 1107"/>
                  <a:gd name="T40" fmla="*/ 854 w 1297"/>
                  <a:gd name="T41" fmla="*/ 930 h 1107"/>
                  <a:gd name="T42" fmla="*/ 1297 w 1297"/>
                  <a:gd name="T43" fmla="*/ 479 h 1107"/>
                  <a:gd name="T44" fmla="*/ 1297 w 1297"/>
                  <a:gd name="T45" fmla="*/ 450 h 1107"/>
                  <a:gd name="T46" fmla="*/ 854 w 1297"/>
                  <a:gd name="T47"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7" h="1107">
                    <a:moveTo>
                      <a:pt x="1206" y="479"/>
                    </a:moveTo>
                    <a:cubicBezTo>
                      <a:pt x="1206" y="677"/>
                      <a:pt x="1048" y="839"/>
                      <a:pt x="854" y="839"/>
                    </a:cubicBezTo>
                    <a:cubicBezTo>
                      <a:pt x="443" y="839"/>
                      <a:pt x="443" y="839"/>
                      <a:pt x="443" y="839"/>
                    </a:cubicBezTo>
                    <a:cubicBezTo>
                      <a:pt x="435" y="839"/>
                      <a:pt x="427" y="839"/>
                      <a:pt x="418" y="839"/>
                    </a:cubicBezTo>
                    <a:cubicBezTo>
                      <a:pt x="189" y="937"/>
                      <a:pt x="189" y="937"/>
                      <a:pt x="189" y="937"/>
                    </a:cubicBezTo>
                    <a:cubicBezTo>
                      <a:pt x="251" y="781"/>
                      <a:pt x="251" y="781"/>
                      <a:pt x="251" y="781"/>
                    </a:cubicBezTo>
                    <a:cubicBezTo>
                      <a:pt x="155" y="716"/>
                      <a:pt x="91" y="605"/>
                      <a:pt x="91" y="479"/>
                    </a:cubicBezTo>
                    <a:cubicBezTo>
                      <a:pt x="91" y="450"/>
                      <a:pt x="91" y="450"/>
                      <a:pt x="91" y="450"/>
                    </a:cubicBezTo>
                    <a:cubicBezTo>
                      <a:pt x="91" y="252"/>
                      <a:pt x="249" y="90"/>
                      <a:pt x="443" y="90"/>
                    </a:cubicBezTo>
                    <a:cubicBezTo>
                      <a:pt x="854" y="90"/>
                      <a:pt x="854" y="90"/>
                      <a:pt x="854" y="90"/>
                    </a:cubicBezTo>
                    <a:cubicBezTo>
                      <a:pt x="1047" y="90"/>
                      <a:pt x="1206" y="252"/>
                      <a:pt x="1206" y="450"/>
                    </a:cubicBezTo>
                    <a:lnTo>
                      <a:pt x="1206" y="479"/>
                    </a:lnTo>
                    <a:close/>
                    <a:moveTo>
                      <a:pt x="854" y="0"/>
                    </a:moveTo>
                    <a:cubicBezTo>
                      <a:pt x="443" y="0"/>
                      <a:pt x="443" y="0"/>
                      <a:pt x="443" y="0"/>
                    </a:cubicBezTo>
                    <a:cubicBezTo>
                      <a:pt x="199" y="0"/>
                      <a:pt x="0" y="203"/>
                      <a:pt x="0" y="450"/>
                    </a:cubicBezTo>
                    <a:cubicBezTo>
                      <a:pt x="0" y="479"/>
                      <a:pt x="0" y="479"/>
                      <a:pt x="0" y="479"/>
                    </a:cubicBezTo>
                    <a:cubicBezTo>
                      <a:pt x="0" y="607"/>
                      <a:pt x="53" y="725"/>
                      <a:pt x="142" y="810"/>
                    </a:cubicBezTo>
                    <a:cubicBezTo>
                      <a:pt x="23" y="1107"/>
                      <a:pt x="23" y="1107"/>
                      <a:pt x="23" y="1107"/>
                    </a:cubicBezTo>
                    <a:cubicBezTo>
                      <a:pt x="435" y="930"/>
                      <a:pt x="435" y="930"/>
                      <a:pt x="435" y="930"/>
                    </a:cubicBezTo>
                    <a:cubicBezTo>
                      <a:pt x="438" y="930"/>
                      <a:pt x="440" y="930"/>
                      <a:pt x="443" y="930"/>
                    </a:cubicBezTo>
                    <a:cubicBezTo>
                      <a:pt x="854" y="930"/>
                      <a:pt x="854" y="930"/>
                      <a:pt x="854" y="930"/>
                    </a:cubicBezTo>
                    <a:cubicBezTo>
                      <a:pt x="1098" y="930"/>
                      <a:pt x="1297" y="727"/>
                      <a:pt x="1297" y="479"/>
                    </a:cubicBezTo>
                    <a:cubicBezTo>
                      <a:pt x="1297" y="450"/>
                      <a:pt x="1297" y="450"/>
                      <a:pt x="1297" y="450"/>
                    </a:cubicBezTo>
                    <a:cubicBezTo>
                      <a:pt x="1297" y="203"/>
                      <a:pt x="1098" y="0"/>
                      <a:pt x="8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
        <p:nvSpPr>
          <p:cNvPr id="20" name="TextBox 19">
            <a:extLst>
              <a:ext uri="{FF2B5EF4-FFF2-40B4-BE49-F238E27FC236}">
                <a16:creationId xmlns:a16="http://schemas.microsoft.com/office/drawing/2014/main" id="{B8B3A551-C2FD-46F3-819F-A31B00536C17}"/>
              </a:ext>
            </a:extLst>
          </p:cNvPr>
          <p:cNvSpPr txBox="1"/>
          <p:nvPr/>
        </p:nvSpPr>
        <p:spPr>
          <a:xfrm>
            <a:off x="8836345" y="3947739"/>
            <a:ext cx="2811770"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Speech Translation</a:t>
            </a:r>
          </a:p>
        </p:txBody>
      </p:sp>
      <p:sp>
        <p:nvSpPr>
          <p:cNvPr id="21" name="Rectangle 20">
            <a:extLst>
              <a:ext uri="{FF2B5EF4-FFF2-40B4-BE49-F238E27FC236}">
                <a16:creationId xmlns:a16="http://schemas.microsoft.com/office/drawing/2014/main" id="{45D39F02-3C3E-42F6-B756-680B7D852B5B}"/>
              </a:ext>
            </a:extLst>
          </p:cNvPr>
          <p:cNvSpPr/>
          <p:nvPr/>
        </p:nvSpPr>
        <p:spPr>
          <a:xfrm>
            <a:off x="8964154" y="4355877"/>
            <a:ext cx="2556155" cy="282193"/>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Real-time translation</a:t>
            </a:r>
          </a:p>
        </p:txBody>
      </p:sp>
      <p:sp>
        <p:nvSpPr>
          <p:cNvPr id="22" name="Freeform 10">
            <a:extLst>
              <a:ext uri="{FF2B5EF4-FFF2-40B4-BE49-F238E27FC236}">
                <a16:creationId xmlns:a16="http://schemas.microsoft.com/office/drawing/2014/main" id="{30E0FA4D-1D63-4FB0-8158-64B73FD60A0F}"/>
              </a:ext>
            </a:extLst>
          </p:cNvPr>
          <p:cNvSpPr>
            <a:spLocks noEditPoints="1"/>
          </p:cNvSpPr>
          <p:nvPr/>
        </p:nvSpPr>
        <p:spPr bwMode="auto">
          <a:xfrm>
            <a:off x="9876692" y="3031945"/>
            <a:ext cx="729955" cy="609410"/>
          </a:xfrm>
          <a:custGeom>
            <a:avLst/>
            <a:gdLst>
              <a:gd name="T0" fmla="*/ 663 w 2840"/>
              <a:gd name="T1" fmla="*/ 238 h 2371"/>
              <a:gd name="T2" fmla="*/ 852 w 2840"/>
              <a:gd name="T3" fmla="*/ 238 h 2371"/>
              <a:gd name="T4" fmla="*/ 852 w 2840"/>
              <a:gd name="T5" fmla="*/ 2134 h 2371"/>
              <a:gd name="T6" fmla="*/ 663 w 2840"/>
              <a:gd name="T7" fmla="*/ 2134 h 2371"/>
              <a:gd name="T8" fmla="*/ 663 w 2840"/>
              <a:gd name="T9" fmla="*/ 238 h 2371"/>
              <a:gd name="T10" fmla="*/ 1988 w 2840"/>
              <a:gd name="T11" fmla="*/ 0 h 2371"/>
              <a:gd name="T12" fmla="*/ 2177 w 2840"/>
              <a:gd name="T13" fmla="*/ 0 h 2371"/>
              <a:gd name="T14" fmla="*/ 2177 w 2840"/>
              <a:gd name="T15" fmla="*/ 2371 h 2371"/>
              <a:gd name="T16" fmla="*/ 1988 w 2840"/>
              <a:gd name="T17" fmla="*/ 2371 h 2371"/>
              <a:gd name="T18" fmla="*/ 1988 w 2840"/>
              <a:gd name="T19" fmla="*/ 0 h 2371"/>
              <a:gd name="T20" fmla="*/ 994 w 2840"/>
              <a:gd name="T21" fmla="*/ 521 h 2371"/>
              <a:gd name="T22" fmla="*/ 1183 w 2840"/>
              <a:gd name="T23" fmla="*/ 521 h 2371"/>
              <a:gd name="T24" fmla="*/ 1183 w 2840"/>
              <a:gd name="T25" fmla="*/ 1850 h 2371"/>
              <a:gd name="T26" fmla="*/ 994 w 2840"/>
              <a:gd name="T27" fmla="*/ 1850 h 2371"/>
              <a:gd name="T28" fmla="*/ 994 w 2840"/>
              <a:gd name="T29" fmla="*/ 521 h 2371"/>
              <a:gd name="T30" fmla="*/ 1657 w 2840"/>
              <a:gd name="T31" fmla="*/ 331 h 2371"/>
              <a:gd name="T32" fmla="*/ 1846 w 2840"/>
              <a:gd name="T33" fmla="*/ 331 h 2371"/>
              <a:gd name="T34" fmla="*/ 1846 w 2840"/>
              <a:gd name="T35" fmla="*/ 2040 h 2371"/>
              <a:gd name="T36" fmla="*/ 1657 w 2840"/>
              <a:gd name="T37" fmla="*/ 2040 h 2371"/>
              <a:gd name="T38" fmla="*/ 1657 w 2840"/>
              <a:gd name="T39" fmla="*/ 331 h 2371"/>
              <a:gd name="T40" fmla="*/ 2318 w 2840"/>
              <a:gd name="T41" fmla="*/ 521 h 2371"/>
              <a:gd name="T42" fmla="*/ 2507 w 2840"/>
              <a:gd name="T43" fmla="*/ 521 h 2371"/>
              <a:gd name="T44" fmla="*/ 2507 w 2840"/>
              <a:gd name="T45" fmla="*/ 1850 h 2371"/>
              <a:gd name="T46" fmla="*/ 2318 w 2840"/>
              <a:gd name="T47" fmla="*/ 1850 h 2371"/>
              <a:gd name="T48" fmla="*/ 2318 w 2840"/>
              <a:gd name="T49" fmla="*/ 521 h 2371"/>
              <a:gd name="T50" fmla="*/ 333 w 2840"/>
              <a:gd name="T51" fmla="*/ 711 h 2371"/>
              <a:gd name="T52" fmla="*/ 522 w 2840"/>
              <a:gd name="T53" fmla="*/ 711 h 2371"/>
              <a:gd name="T54" fmla="*/ 522 w 2840"/>
              <a:gd name="T55" fmla="*/ 1661 h 2371"/>
              <a:gd name="T56" fmla="*/ 333 w 2840"/>
              <a:gd name="T57" fmla="*/ 1661 h 2371"/>
              <a:gd name="T58" fmla="*/ 333 w 2840"/>
              <a:gd name="T59" fmla="*/ 711 h 2371"/>
              <a:gd name="T60" fmla="*/ 1324 w 2840"/>
              <a:gd name="T61" fmla="*/ 854 h 2371"/>
              <a:gd name="T62" fmla="*/ 1516 w 2840"/>
              <a:gd name="T63" fmla="*/ 854 h 2371"/>
              <a:gd name="T64" fmla="*/ 1516 w 2840"/>
              <a:gd name="T65" fmla="*/ 1517 h 2371"/>
              <a:gd name="T66" fmla="*/ 1324 w 2840"/>
              <a:gd name="T67" fmla="*/ 1517 h 2371"/>
              <a:gd name="T68" fmla="*/ 1324 w 2840"/>
              <a:gd name="T69" fmla="*/ 854 h 2371"/>
              <a:gd name="T70" fmla="*/ 2651 w 2840"/>
              <a:gd name="T71" fmla="*/ 900 h 2371"/>
              <a:gd name="T72" fmla="*/ 2840 w 2840"/>
              <a:gd name="T73" fmla="*/ 900 h 2371"/>
              <a:gd name="T74" fmla="*/ 2840 w 2840"/>
              <a:gd name="T75" fmla="*/ 1471 h 2371"/>
              <a:gd name="T76" fmla="*/ 2651 w 2840"/>
              <a:gd name="T77" fmla="*/ 1471 h 2371"/>
              <a:gd name="T78" fmla="*/ 2651 w 2840"/>
              <a:gd name="T79" fmla="*/ 900 h 2371"/>
              <a:gd name="T80" fmla="*/ 0 w 2840"/>
              <a:gd name="T81" fmla="*/ 1090 h 2371"/>
              <a:gd name="T82" fmla="*/ 189 w 2840"/>
              <a:gd name="T83" fmla="*/ 1090 h 2371"/>
              <a:gd name="T84" fmla="*/ 189 w 2840"/>
              <a:gd name="T85" fmla="*/ 1281 h 2371"/>
              <a:gd name="T86" fmla="*/ 0 w 2840"/>
              <a:gd name="T87" fmla="*/ 1281 h 2371"/>
              <a:gd name="T88" fmla="*/ 0 w 2840"/>
              <a:gd name="T89" fmla="*/ 1090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2371">
                <a:moveTo>
                  <a:pt x="663" y="238"/>
                </a:moveTo>
                <a:lnTo>
                  <a:pt x="852" y="238"/>
                </a:lnTo>
                <a:lnTo>
                  <a:pt x="852" y="2134"/>
                </a:lnTo>
                <a:lnTo>
                  <a:pt x="663" y="2134"/>
                </a:lnTo>
                <a:lnTo>
                  <a:pt x="663" y="238"/>
                </a:lnTo>
                <a:close/>
                <a:moveTo>
                  <a:pt x="1988" y="0"/>
                </a:moveTo>
                <a:lnTo>
                  <a:pt x="2177" y="0"/>
                </a:lnTo>
                <a:lnTo>
                  <a:pt x="2177" y="2371"/>
                </a:lnTo>
                <a:lnTo>
                  <a:pt x="1988" y="2371"/>
                </a:lnTo>
                <a:lnTo>
                  <a:pt x="1988" y="0"/>
                </a:lnTo>
                <a:close/>
                <a:moveTo>
                  <a:pt x="994" y="521"/>
                </a:moveTo>
                <a:lnTo>
                  <a:pt x="1183" y="521"/>
                </a:lnTo>
                <a:lnTo>
                  <a:pt x="1183" y="1850"/>
                </a:lnTo>
                <a:lnTo>
                  <a:pt x="994" y="1850"/>
                </a:lnTo>
                <a:lnTo>
                  <a:pt x="994" y="521"/>
                </a:lnTo>
                <a:close/>
                <a:moveTo>
                  <a:pt x="1657" y="331"/>
                </a:moveTo>
                <a:lnTo>
                  <a:pt x="1846" y="331"/>
                </a:lnTo>
                <a:lnTo>
                  <a:pt x="1846" y="2040"/>
                </a:lnTo>
                <a:lnTo>
                  <a:pt x="1657" y="2040"/>
                </a:lnTo>
                <a:lnTo>
                  <a:pt x="1657" y="331"/>
                </a:lnTo>
                <a:close/>
                <a:moveTo>
                  <a:pt x="2318" y="521"/>
                </a:moveTo>
                <a:lnTo>
                  <a:pt x="2507" y="521"/>
                </a:lnTo>
                <a:lnTo>
                  <a:pt x="2507" y="1850"/>
                </a:lnTo>
                <a:lnTo>
                  <a:pt x="2318" y="1850"/>
                </a:lnTo>
                <a:lnTo>
                  <a:pt x="2318" y="521"/>
                </a:lnTo>
                <a:close/>
                <a:moveTo>
                  <a:pt x="333" y="711"/>
                </a:moveTo>
                <a:lnTo>
                  <a:pt x="522" y="711"/>
                </a:lnTo>
                <a:lnTo>
                  <a:pt x="522" y="1661"/>
                </a:lnTo>
                <a:lnTo>
                  <a:pt x="333" y="1661"/>
                </a:lnTo>
                <a:lnTo>
                  <a:pt x="333" y="711"/>
                </a:lnTo>
                <a:close/>
                <a:moveTo>
                  <a:pt x="1324" y="854"/>
                </a:moveTo>
                <a:lnTo>
                  <a:pt x="1516" y="854"/>
                </a:lnTo>
                <a:lnTo>
                  <a:pt x="1516" y="1517"/>
                </a:lnTo>
                <a:lnTo>
                  <a:pt x="1324" y="1517"/>
                </a:lnTo>
                <a:lnTo>
                  <a:pt x="1324" y="854"/>
                </a:lnTo>
                <a:close/>
                <a:moveTo>
                  <a:pt x="2651" y="900"/>
                </a:moveTo>
                <a:lnTo>
                  <a:pt x="2840" y="900"/>
                </a:lnTo>
                <a:lnTo>
                  <a:pt x="2840" y="1471"/>
                </a:lnTo>
                <a:lnTo>
                  <a:pt x="2651" y="1471"/>
                </a:lnTo>
                <a:lnTo>
                  <a:pt x="2651" y="900"/>
                </a:lnTo>
                <a:close/>
                <a:moveTo>
                  <a:pt x="0" y="1090"/>
                </a:moveTo>
                <a:lnTo>
                  <a:pt x="189" y="1090"/>
                </a:lnTo>
                <a:lnTo>
                  <a:pt x="189" y="1281"/>
                </a:lnTo>
                <a:lnTo>
                  <a:pt x="0" y="1281"/>
                </a:lnTo>
                <a:lnTo>
                  <a:pt x="0" y="1090"/>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Tree>
    <p:extLst>
      <p:ext uri="{BB962C8B-B14F-4D97-AF65-F5344CB8AC3E}">
        <p14:creationId xmlns:p14="http://schemas.microsoft.com/office/powerpoint/2010/main" val="182936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630236ED-C834-4BAE-8B3E-D307E845079A}"/>
              </a:ext>
            </a:extLst>
          </p:cNvPr>
          <p:cNvSpPr txBox="1">
            <a:spLocks/>
          </p:cNvSpPr>
          <p:nvPr/>
        </p:nvSpPr>
        <p:spPr>
          <a:xfrm>
            <a:off x="1189705" y="253599"/>
            <a:ext cx="10755405" cy="957998"/>
          </a:xfrm>
          <a:prstGeom prst="rect">
            <a:avLst/>
          </a:prstGeom>
          <a:solidFill>
            <a:sysClr val="window" lastClr="FFFFFF">
              <a:lumMod val="95000"/>
            </a:sys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Language</a:t>
            </a:r>
          </a:p>
        </p:txBody>
      </p:sp>
      <p:sp>
        <p:nvSpPr>
          <p:cNvPr id="40" name="TextBox 39">
            <a:hlinkClick r:id="" action="ppaction://noaction"/>
            <a:extLst>
              <a:ext uri="{FF2B5EF4-FFF2-40B4-BE49-F238E27FC236}">
                <a16:creationId xmlns:a16="http://schemas.microsoft.com/office/drawing/2014/main" id="{F589613D-85A4-42B1-9144-96FA061D325D}"/>
              </a:ext>
            </a:extLst>
          </p:cNvPr>
          <p:cNvSpPr txBox="1"/>
          <p:nvPr/>
        </p:nvSpPr>
        <p:spPr>
          <a:xfrm>
            <a:off x="4826805" y="5191034"/>
            <a:ext cx="2687721"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Text Analytics</a:t>
            </a:r>
          </a:p>
        </p:txBody>
      </p:sp>
      <p:sp>
        <p:nvSpPr>
          <p:cNvPr id="41" name="Rectangle 40">
            <a:extLst>
              <a:ext uri="{FF2B5EF4-FFF2-40B4-BE49-F238E27FC236}">
                <a16:creationId xmlns:a16="http://schemas.microsoft.com/office/drawing/2014/main" id="{3D5FA685-EF4A-447F-9E2D-02804C28DA04}"/>
              </a:ext>
            </a:extLst>
          </p:cNvPr>
          <p:cNvSpPr/>
          <p:nvPr/>
        </p:nvSpPr>
        <p:spPr>
          <a:xfrm>
            <a:off x="4826220" y="5684834"/>
            <a:ext cx="2688892" cy="673551"/>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Detect sentiment, key </a:t>
            </a:r>
            <a:br>
              <a:rPr lang="en-US" sz="1371">
                <a:gradFill>
                  <a:gsLst>
                    <a:gs pos="6364">
                      <a:srgbClr val="353535"/>
                    </a:gs>
                    <a:gs pos="21818">
                      <a:srgbClr val="353535"/>
                    </a:gs>
                  </a:gsLst>
                  <a:lin ang="5400000" scaled="0"/>
                </a:gradFill>
                <a:cs typeface="Segoe UI" panose="020B0502040204020203" pitchFamily="34" charset="0"/>
              </a:rPr>
            </a:br>
            <a:r>
              <a:rPr lang="en-US" sz="1371">
                <a:gradFill>
                  <a:gsLst>
                    <a:gs pos="6364">
                      <a:srgbClr val="353535"/>
                    </a:gs>
                    <a:gs pos="21818">
                      <a:srgbClr val="353535"/>
                    </a:gs>
                  </a:gsLst>
                  <a:lin ang="5400000" scaled="0"/>
                </a:gradFill>
                <a:cs typeface="Segoe UI" panose="020B0502040204020203" pitchFamily="34" charset="0"/>
              </a:rPr>
              <a:t>phrases, topics, and language from your text</a:t>
            </a:r>
          </a:p>
        </p:txBody>
      </p:sp>
      <p:sp>
        <p:nvSpPr>
          <p:cNvPr id="42" name="TextBox 41">
            <a:extLst>
              <a:ext uri="{FF2B5EF4-FFF2-40B4-BE49-F238E27FC236}">
                <a16:creationId xmlns:a16="http://schemas.microsoft.com/office/drawing/2014/main" id="{915AD811-B55C-473D-AA27-7E6770813528}"/>
              </a:ext>
            </a:extLst>
          </p:cNvPr>
          <p:cNvSpPr txBox="1"/>
          <p:nvPr/>
        </p:nvSpPr>
        <p:spPr>
          <a:xfrm>
            <a:off x="1400521" y="2943717"/>
            <a:ext cx="2679400" cy="402449"/>
          </a:xfrm>
          <a:prstGeom prst="rect">
            <a:avLst/>
          </a:prstGeom>
          <a:noFill/>
        </p:spPr>
        <p:txBody>
          <a:bodyPr wrap="square" lIns="175736" tIns="89630" rIns="175736" bIns="89630"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Spell Check</a:t>
            </a:r>
          </a:p>
        </p:txBody>
      </p:sp>
      <p:sp>
        <p:nvSpPr>
          <p:cNvPr id="43" name="Rectangle 42">
            <a:extLst>
              <a:ext uri="{FF2B5EF4-FFF2-40B4-BE49-F238E27FC236}">
                <a16:creationId xmlns:a16="http://schemas.microsoft.com/office/drawing/2014/main" id="{4BB4BB6D-92D3-47D5-9878-CA056584C85B}"/>
              </a:ext>
            </a:extLst>
          </p:cNvPr>
          <p:cNvSpPr/>
          <p:nvPr/>
        </p:nvSpPr>
        <p:spPr>
          <a:xfrm>
            <a:off x="1395775" y="3266853"/>
            <a:ext cx="2688892"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Detect and correct spelling mistakes within your app</a:t>
            </a:r>
          </a:p>
        </p:txBody>
      </p:sp>
      <p:sp>
        <p:nvSpPr>
          <p:cNvPr id="48" name="TextBox 47">
            <a:extLst>
              <a:ext uri="{FF2B5EF4-FFF2-40B4-BE49-F238E27FC236}">
                <a16:creationId xmlns:a16="http://schemas.microsoft.com/office/drawing/2014/main" id="{89E3F7B7-EFBF-47C6-B611-0A876EB8C732}"/>
              </a:ext>
            </a:extLst>
          </p:cNvPr>
          <p:cNvSpPr txBox="1"/>
          <p:nvPr/>
        </p:nvSpPr>
        <p:spPr>
          <a:xfrm>
            <a:off x="1338031" y="5191117"/>
            <a:ext cx="2804380" cy="50097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Language Understanding </a:t>
            </a:r>
          </a:p>
        </p:txBody>
      </p:sp>
      <p:sp>
        <p:nvSpPr>
          <p:cNvPr id="49" name="Rectangle 48">
            <a:extLst>
              <a:ext uri="{FF2B5EF4-FFF2-40B4-BE49-F238E27FC236}">
                <a16:creationId xmlns:a16="http://schemas.microsoft.com/office/drawing/2014/main" id="{3F6AE4FD-125D-4496-9567-AADEEAF0FB3F}"/>
              </a:ext>
            </a:extLst>
          </p:cNvPr>
          <p:cNvSpPr/>
          <p:nvPr/>
        </p:nvSpPr>
        <p:spPr>
          <a:xfrm>
            <a:off x="1395775" y="5684835"/>
            <a:ext cx="2688892" cy="479807"/>
          </a:xfrm>
          <a:prstGeom prst="rect">
            <a:avLst/>
          </a:prstGeom>
        </p:spPr>
        <p:txBody>
          <a:bodyPr wrap="square">
            <a:spAutoFit/>
          </a:bodyPr>
          <a:lstStyle/>
          <a:p>
            <a:pPr algn="ctr" defTabSz="914139">
              <a:lnSpc>
                <a:spcPct val="90000"/>
              </a:lnSpc>
              <a:spcAft>
                <a:spcPts val="575"/>
              </a:spcAft>
              <a:defRPr/>
            </a:pPr>
            <a:r>
              <a:rPr lang="en-US" sz="1371" dirty="0">
                <a:gradFill>
                  <a:gsLst>
                    <a:gs pos="6364">
                      <a:srgbClr val="353535"/>
                    </a:gs>
                    <a:gs pos="21818">
                      <a:srgbClr val="353535"/>
                    </a:gs>
                  </a:gsLst>
                  <a:lin ang="5400000" scaled="0"/>
                </a:gradFill>
                <a:cs typeface="Segoe UI" panose="020B0502040204020203" pitchFamily="34" charset="0"/>
              </a:rPr>
              <a:t>Teach your apps to understand commands from your users</a:t>
            </a:r>
          </a:p>
        </p:txBody>
      </p:sp>
      <p:sp>
        <p:nvSpPr>
          <p:cNvPr id="50" name="Rectangle 49">
            <a:extLst>
              <a:ext uri="{FF2B5EF4-FFF2-40B4-BE49-F238E27FC236}">
                <a16:creationId xmlns:a16="http://schemas.microsoft.com/office/drawing/2014/main" id="{A39EAD52-9C53-4A16-831D-386C0525DA60}"/>
              </a:ext>
            </a:extLst>
          </p:cNvPr>
          <p:cNvSpPr/>
          <p:nvPr/>
        </p:nvSpPr>
        <p:spPr>
          <a:xfrm>
            <a:off x="4808847" y="3258493"/>
            <a:ext cx="2688892" cy="479807"/>
          </a:xfrm>
          <a:prstGeom prst="rect">
            <a:avLst/>
          </a:prstGeom>
        </p:spPr>
        <p:txBody>
          <a:bodyPr wrap="square">
            <a:spAutoFit/>
          </a:bodyPr>
          <a:lstStyle/>
          <a:p>
            <a:pPr algn="ctr" defTabSz="914139">
              <a:lnSpc>
                <a:spcPct val="90000"/>
              </a:lnSpc>
              <a:spcAft>
                <a:spcPts val="575"/>
              </a:spcAft>
              <a:defRPr/>
            </a:pPr>
            <a:r>
              <a:rPr lang="en-US" sz="1371">
                <a:gradFill>
                  <a:gsLst>
                    <a:gs pos="6364">
                      <a:srgbClr val="353535"/>
                    </a:gs>
                    <a:gs pos="21818">
                      <a:srgbClr val="353535"/>
                    </a:gs>
                  </a:gsLst>
                  <a:lin ang="5400000" scaled="0"/>
                </a:gradFill>
                <a:cs typeface="Segoe UI" panose="020B0502040204020203" pitchFamily="34" charset="0"/>
              </a:rPr>
              <a:t>Easily perform speech </a:t>
            </a:r>
            <a:br>
              <a:rPr lang="en-US" sz="1371">
                <a:gradFill>
                  <a:gsLst>
                    <a:gs pos="6364">
                      <a:srgbClr val="353535"/>
                    </a:gs>
                    <a:gs pos="21818">
                      <a:srgbClr val="353535"/>
                    </a:gs>
                  </a:gsLst>
                  <a:lin ang="5400000" scaled="0"/>
                </a:gradFill>
                <a:cs typeface="Segoe UI" panose="020B0502040204020203" pitchFamily="34" charset="0"/>
              </a:rPr>
            </a:br>
            <a:r>
              <a:rPr lang="en-US" sz="1371">
                <a:gradFill>
                  <a:gsLst>
                    <a:gs pos="6364">
                      <a:srgbClr val="353535"/>
                    </a:gs>
                    <a:gs pos="21818">
                      <a:srgbClr val="353535"/>
                    </a:gs>
                  </a:gsLst>
                  <a:lin ang="5400000" scaled="0"/>
                </a:gradFill>
                <a:cs typeface="Segoe UI" panose="020B0502040204020203" pitchFamily="34" charset="0"/>
              </a:rPr>
              <a:t>and text translation</a:t>
            </a:r>
          </a:p>
        </p:txBody>
      </p:sp>
      <p:sp>
        <p:nvSpPr>
          <p:cNvPr id="51" name="TextBox 50">
            <a:extLst>
              <a:ext uri="{FF2B5EF4-FFF2-40B4-BE49-F238E27FC236}">
                <a16:creationId xmlns:a16="http://schemas.microsoft.com/office/drawing/2014/main" id="{297D15B0-2682-4AD4-BA28-0309F2DB2AC5}"/>
              </a:ext>
            </a:extLst>
          </p:cNvPr>
          <p:cNvSpPr txBox="1"/>
          <p:nvPr/>
        </p:nvSpPr>
        <p:spPr>
          <a:xfrm>
            <a:off x="5193056" y="2764692"/>
            <a:ext cx="1920477" cy="501135"/>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6364">
                      <a:srgbClr val="353535"/>
                    </a:gs>
                    <a:gs pos="21818">
                      <a:srgbClr val="353535"/>
                    </a:gs>
                  </a:gsLst>
                  <a:lin ang="5400000" scaled="0"/>
                </a:gradFill>
                <a:cs typeface="Segoe UI" panose="020B0502040204020203" pitchFamily="34" charset="0"/>
              </a:rPr>
              <a:t>Translator Text</a:t>
            </a:r>
          </a:p>
        </p:txBody>
      </p:sp>
      <p:sp>
        <p:nvSpPr>
          <p:cNvPr id="52" name="Rectangle 51">
            <a:extLst>
              <a:ext uri="{FF2B5EF4-FFF2-40B4-BE49-F238E27FC236}">
                <a16:creationId xmlns:a16="http://schemas.microsoft.com/office/drawing/2014/main" id="{EC5EBD5F-5462-47D4-842A-872691D42D97}"/>
              </a:ext>
            </a:extLst>
          </p:cNvPr>
          <p:cNvSpPr/>
          <p:nvPr/>
        </p:nvSpPr>
        <p:spPr bwMode="auto">
          <a:xfrm>
            <a:off x="1189705" y="125460"/>
            <a:ext cx="77359" cy="1244857"/>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ECA3DAB5-08D3-4375-A219-2C0A5C7C6F55}"/>
              </a:ext>
            </a:extLst>
          </p:cNvPr>
          <p:cNvGrpSpPr/>
          <p:nvPr/>
        </p:nvGrpSpPr>
        <p:grpSpPr>
          <a:xfrm>
            <a:off x="864" y="254613"/>
            <a:ext cx="1188839" cy="956984"/>
            <a:chOff x="864" y="254613"/>
            <a:chExt cx="1188839" cy="956984"/>
          </a:xfrm>
        </p:grpSpPr>
        <p:sp>
          <p:nvSpPr>
            <p:cNvPr id="54" name="Rectangle 53">
              <a:extLst>
                <a:ext uri="{FF2B5EF4-FFF2-40B4-BE49-F238E27FC236}">
                  <a16:creationId xmlns:a16="http://schemas.microsoft.com/office/drawing/2014/main" id="{3D11C9B5-33D5-4B85-AB24-6CE92CD00CAE}"/>
                </a:ext>
              </a:extLst>
            </p:cNvPr>
            <p:cNvSpPr/>
            <p:nvPr/>
          </p:nvSpPr>
          <p:spPr bwMode="auto">
            <a:xfrm>
              <a:off x="864" y="254613"/>
              <a:ext cx="1188839" cy="95698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 name="Group 34">
              <a:extLst>
                <a:ext uri="{FF2B5EF4-FFF2-40B4-BE49-F238E27FC236}">
                  <a16:creationId xmlns:a16="http://schemas.microsoft.com/office/drawing/2014/main" id="{D4226066-C821-412E-A2FD-73C20346E7DB}"/>
                </a:ext>
              </a:extLst>
            </p:cNvPr>
            <p:cNvGrpSpPr>
              <a:grpSpLocks noChangeAspect="1"/>
            </p:cNvGrpSpPr>
            <p:nvPr/>
          </p:nvGrpSpPr>
          <p:grpSpPr bwMode="auto">
            <a:xfrm>
              <a:off x="272986" y="536618"/>
              <a:ext cx="634006" cy="415489"/>
              <a:chOff x="671" y="1179"/>
              <a:chExt cx="2884" cy="1890"/>
            </a:xfrm>
            <a:solidFill>
              <a:sysClr val="window" lastClr="FFFFFF"/>
            </a:solidFill>
          </p:grpSpPr>
          <p:sp>
            <p:nvSpPr>
              <p:cNvPr id="56" name="Freeform 36">
                <a:extLst>
                  <a:ext uri="{FF2B5EF4-FFF2-40B4-BE49-F238E27FC236}">
                    <a16:creationId xmlns:a16="http://schemas.microsoft.com/office/drawing/2014/main" id="{44268F74-EFC7-4E0F-8171-62388CECF267}"/>
                  </a:ext>
                </a:extLst>
              </p:cNvPr>
              <p:cNvSpPr>
                <a:spLocks noEditPoints="1"/>
              </p:cNvSpPr>
              <p:nvPr/>
            </p:nvSpPr>
            <p:spPr bwMode="auto">
              <a:xfrm>
                <a:off x="2171" y="1179"/>
                <a:ext cx="1384" cy="1890"/>
              </a:xfrm>
              <a:custGeom>
                <a:avLst/>
                <a:gdLst>
                  <a:gd name="T0" fmla="*/ 167 w 666"/>
                  <a:gd name="T1" fmla="*/ 781 h 908"/>
                  <a:gd name="T2" fmla="*/ 172 w 666"/>
                  <a:gd name="T3" fmla="*/ 814 h 908"/>
                  <a:gd name="T4" fmla="*/ 479 w 666"/>
                  <a:gd name="T5" fmla="*/ 639 h 908"/>
                  <a:gd name="T6" fmla="*/ 565 w 666"/>
                  <a:gd name="T7" fmla="*/ 321 h 908"/>
                  <a:gd name="T8" fmla="*/ 287 w 666"/>
                  <a:gd name="T9" fmla="*/ 106 h 908"/>
                  <a:gd name="T10" fmla="*/ 110 w 666"/>
                  <a:gd name="T11" fmla="*/ 351 h 908"/>
                  <a:gd name="T12" fmla="*/ 310 w 666"/>
                  <a:gd name="T13" fmla="*/ 533 h 908"/>
                  <a:gd name="T14" fmla="*/ 363 w 666"/>
                  <a:gd name="T15" fmla="*/ 535 h 908"/>
                  <a:gd name="T16" fmla="*/ 350 w 666"/>
                  <a:gd name="T17" fmla="*/ 586 h 908"/>
                  <a:gd name="T18" fmla="*/ 167 w 666"/>
                  <a:gd name="T19" fmla="*/ 781 h 908"/>
                  <a:gd name="T20" fmla="*/ 107 w 666"/>
                  <a:gd name="T21" fmla="*/ 908 h 908"/>
                  <a:gd name="T22" fmla="*/ 98 w 666"/>
                  <a:gd name="T23" fmla="*/ 873 h 908"/>
                  <a:gd name="T24" fmla="*/ 78 w 666"/>
                  <a:gd name="T25" fmla="*/ 762 h 908"/>
                  <a:gd name="T26" fmla="*/ 74 w 666"/>
                  <a:gd name="T27" fmla="*/ 730 h 908"/>
                  <a:gd name="T28" fmla="*/ 103 w 666"/>
                  <a:gd name="T29" fmla="*/ 718 h 908"/>
                  <a:gd name="T30" fmla="*/ 246 w 666"/>
                  <a:gd name="T31" fmla="*/ 610 h 908"/>
                  <a:gd name="T32" fmla="*/ 26 w 666"/>
                  <a:gd name="T33" fmla="*/ 364 h 908"/>
                  <a:gd name="T34" fmla="*/ 274 w 666"/>
                  <a:gd name="T35" fmla="*/ 22 h 908"/>
                  <a:gd name="T36" fmla="*/ 649 w 666"/>
                  <a:gd name="T37" fmla="*/ 306 h 908"/>
                  <a:gd name="T38" fmla="*/ 649 w 666"/>
                  <a:gd name="T39" fmla="*/ 309 h 908"/>
                  <a:gd name="T40" fmla="*/ 545 w 666"/>
                  <a:gd name="T41" fmla="*/ 692 h 908"/>
                  <a:gd name="T42" fmla="*/ 143 w 666"/>
                  <a:gd name="T43" fmla="*/ 904 h 908"/>
                  <a:gd name="T44" fmla="*/ 107 w 666"/>
                  <a:gd name="T45"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6" h="908">
                    <a:moveTo>
                      <a:pt x="167" y="781"/>
                    </a:moveTo>
                    <a:cubicBezTo>
                      <a:pt x="168" y="791"/>
                      <a:pt x="170" y="803"/>
                      <a:pt x="172" y="814"/>
                    </a:cubicBezTo>
                    <a:cubicBezTo>
                      <a:pt x="299" y="792"/>
                      <a:pt x="407" y="730"/>
                      <a:pt x="479" y="639"/>
                    </a:cubicBezTo>
                    <a:cubicBezTo>
                      <a:pt x="549" y="549"/>
                      <a:pt x="579" y="439"/>
                      <a:pt x="565" y="321"/>
                    </a:cubicBezTo>
                    <a:cubicBezTo>
                      <a:pt x="532" y="149"/>
                      <a:pt x="402" y="89"/>
                      <a:pt x="287" y="106"/>
                    </a:cubicBezTo>
                    <a:cubicBezTo>
                      <a:pt x="171" y="125"/>
                      <a:pt x="92" y="235"/>
                      <a:pt x="110" y="351"/>
                    </a:cubicBezTo>
                    <a:cubicBezTo>
                      <a:pt x="125" y="453"/>
                      <a:pt x="209" y="530"/>
                      <a:pt x="310" y="533"/>
                    </a:cubicBezTo>
                    <a:cubicBezTo>
                      <a:pt x="363" y="535"/>
                      <a:pt x="363" y="535"/>
                      <a:pt x="363" y="535"/>
                    </a:cubicBezTo>
                    <a:cubicBezTo>
                      <a:pt x="350" y="586"/>
                      <a:pt x="350" y="586"/>
                      <a:pt x="350" y="586"/>
                    </a:cubicBezTo>
                    <a:cubicBezTo>
                      <a:pt x="325" y="685"/>
                      <a:pt x="219" y="753"/>
                      <a:pt x="167" y="781"/>
                    </a:cubicBezTo>
                    <a:close/>
                    <a:moveTo>
                      <a:pt x="107" y="908"/>
                    </a:moveTo>
                    <a:cubicBezTo>
                      <a:pt x="98" y="873"/>
                      <a:pt x="98" y="873"/>
                      <a:pt x="98" y="873"/>
                    </a:cubicBezTo>
                    <a:cubicBezTo>
                      <a:pt x="87" y="834"/>
                      <a:pt x="79" y="765"/>
                      <a:pt x="78" y="762"/>
                    </a:cubicBezTo>
                    <a:cubicBezTo>
                      <a:pt x="74" y="730"/>
                      <a:pt x="74" y="730"/>
                      <a:pt x="74" y="730"/>
                    </a:cubicBezTo>
                    <a:cubicBezTo>
                      <a:pt x="103" y="718"/>
                      <a:pt x="103" y="718"/>
                      <a:pt x="103" y="718"/>
                    </a:cubicBezTo>
                    <a:cubicBezTo>
                      <a:pt x="134" y="704"/>
                      <a:pt x="208" y="663"/>
                      <a:pt x="246" y="610"/>
                    </a:cubicBezTo>
                    <a:cubicBezTo>
                      <a:pt x="132" y="581"/>
                      <a:pt x="44" y="485"/>
                      <a:pt x="26" y="364"/>
                    </a:cubicBezTo>
                    <a:cubicBezTo>
                      <a:pt x="0" y="202"/>
                      <a:pt x="111" y="48"/>
                      <a:pt x="274" y="22"/>
                    </a:cubicBezTo>
                    <a:cubicBezTo>
                      <a:pt x="425" y="0"/>
                      <a:pt x="606" y="80"/>
                      <a:pt x="649" y="306"/>
                    </a:cubicBezTo>
                    <a:cubicBezTo>
                      <a:pt x="649" y="309"/>
                      <a:pt x="649" y="309"/>
                      <a:pt x="649" y="309"/>
                    </a:cubicBezTo>
                    <a:cubicBezTo>
                      <a:pt x="666" y="449"/>
                      <a:pt x="630" y="585"/>
                      <a:pt x="545" y="692"/>
                    </a:cubicBezTo>
                    <a:cubicBezTo>
                      <a:pt x="452" y="810"/>
                      <a:pt x="310" y="885"/>
                      <a:pt x="143" y="904"/>
                    </a:cubicBezTo>
                    <a:lnTo>
                      <a:pt x="107" y="9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57" name="Freeform 37">
                <a:extLst>
                  <a:ext uri="{FF2B5EF4-FFF2-40B4-BE49-F238E27FC236}">
                    <a16:creationId xmlns:a16="http://schemas.microsoft.com/office/drawing/2014/main" id="{79B5B1D0-37C8-431B-8A4F-107A01B514E6}"/>
                  </a:ext>
                </a:extLst>
              </p:cNvPr>
              <p:cNvSpPr>
                <a:spLocks noEditPoints="1"/>
              </p:cNvSpPr>
              <p:nvPr/>
            </p:nvSpPr>
            <p:spPr bwMode="auto">
              <a:xfrm>
                <a:off x="671" y="1179"/>
                <a:ext cx="1384" cy="1890"/>
              </a:xfrm>
              <a:custGeom>
                <a:avLst/>
                <a:gdLst>
                  <a:gd name="T0" fmla="*/ 166 w 666"/>
                  <a:gd name="T1" fmla="*/ 781 h 908"/>
                  <a:gd name="T2" fmla="*/ 171 w 666"/>
                  <a:gd name="T3" fmla="*/ 814 h 908"/>
                  <a:gd name="T4" fmla="*/ 478 w 666"/>
                  <a:gd name="T5" fmla="*/ 639 h 908"/>
                  <a:gd name="T6" fmla="*/ 564 w 666"/>
                  <a:gd name="T7" fmla="*/ 321 h 908"/>
                  <a:gd name="T8" fmla="*/ 286 w 666"/>
                  <a:gd name="T9" fmla="*/ 106 h 908"/>
                  <a:gd name="T10" fmla="*/ 110 w 666"/>
                  <a:gd name="T11" fmla="*/ 351 h 908"/>
                  <a:gd name="T12" fmla="*/ 310 w 666"/>
                  <a:gd name="T13" fmla="*/ 533 h 908"/>
                  <a:gd name="T14" fmla="*/ 362 w 666"/>
                  <a:gd name="T15" fmla="*/ 535 h 908"/>
                  <a:gd name="T16" fmla="*/ 349 w 666"/>
                  <a:gd name="T17" fmla="*/ 586 h 908"/>
                  <a:gd name="T18" fmla="*/ 166 w 666"/>
                  <a:gd name="T19" fmla="*/ 781 h 908"/>
                  <a:gd name="T20" fmla="*/ 107 w 666"/>
                  <a:gd name="T21" fmla="*/ 908 h 908"/>
                  <a:gd name="T22" fmla="*/ 97 w 666"/>
                  <a:gd name="T23" fmla="*/ 873 h 908"/>
                  <a:gd name="T24" fmla="*/ 78 w 666"/>
                  <a:gd name="T25" fmla="*/ 762 h 908"/>
                  <a:gd name="T26" fmla="*/ 74 w 666"/>
                  <a:gd name="T27" fmla="*/ 730 h 908"/>
                  <a:gd name="T28" fmla="*/ 103 w 666"/>
                  <a:gd name="T29" fmla="*/ 718 h 908"/>
                  <a:gd name="T30" fmla="*/ 245 w 666"/>
                  <a:gd name="T31" fmla="*/ 610 h 908"/>
                  <a:gd name="T32" fmla="*/ 26 w 666"/>
                  <a:gd name="T33" fmla="*/ 364 h 908"/>
                  <a:gd name="T34" fmla="*/ 273 w 666"/>
                  <a:gd name="T35" fmla="*/ 22 h 908"/>
                  <a:gd name="T36" fmla="*/ 648 w 666"/>
                  <a:gd name="T37" fmla="*/ 306 h 908"/>
                  <a:gd name="T38" fmla="*/ 649 w 666"/>
                  <a:gd name="T39" fmla="*/ 309 h 908"/>
                  <a:gd name="T40" fmla="*/ 545 w 666"/>
                  <a:gd name="T41" fmla="*/ 692 h 908"/>
                  <a:gd name="T42" fmla="*/ 143 w 666"/>
                  <a:gd name="T43" fmla="*/ 904 h 908"/>
                  <a:gd name="T44" fmla="*/ 107 w 666"/>
                  <a:gd name="T45"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6" h="908">
                    <a:moveTo>
                      <a:pt x="166" y="781"/>
                    </a:moveTo>
                    <a:cubicBezTo>
                      <a:pt x="168" y="791"/>
                      <a:pt x="169" y="803"/>
                      <a:pt x="171" y="814"/>
                    </a:cubicBezTo>
                    <a:cubicBezTo>
                      <a:pt x="298" y="792"/>
                      <a:pt x="406" y="730"/>
                      <a:pt x="478" y="639"/>
                    </a:cubicBezTo>
                    <a:cubicBezTo>
                      <a:pt x="549" y="549"/>
                      <a:pt x="579" y="439"/>
                      <a:pt x="564" y="321"/>
                    </a:cubicBezTo>
                    <a:cubicBezTo>
                      <a:pt x="532" y="149"/>
                      <a:pt x="401" y="89"/>
                      <a:pt x="286" y="106"/>
                    </a:cubicBezTo>
                    <a:cubicBezTo>
                      <a:pt x="171" y="125"/>
                      <a:pt x="91" y="235"/>
                      <a:pt x="110" y="351"/>
                    </a:cubicBezTo>
                    <a:cubicBezTo>
                      <a:pt x="125" y="453"/>
                      <a:pt x="209" y="530"/>
                      <a:pt x="310" y="533"/>
                    </a:cubicBezTo>
                    <a:cubicBezTo>
                      <a:pt x="362" y="535"/>
                      <a:pt x="362" y="535"/>
                      <a:pt x="362" y="535"/>
                    </a:cubicBezTo>
                    <a:cubicBezTo>
                      <a:pt x="349" y="586"/>
                      <a:pt x="349" y="586"/>
                      <a:pt x="349" y="586"/>
                    </a:cubicBezTo>
                    <a:cubicBezTo>
                      <a:pt x="324" y="685"/>
                      <a:pt x="218" y="753"/>
                      <a:pt x="166" y="781"/>
                    </a:cubicBezTo>
                    <a:close/>
                    <a:moveTo>
                      <a:pt x="107" y="908"/>
                    </a:moveTo>
                    <a:cubicBezTo>
                      <a:pt x="97" y="873"/>
                      <a:pt x="97" y="873"/>
                      <a:pt x="97" y="873"/>
                    </a:cubicBezTo>
                    <a:cubicBezTo>
                      <a:pt x="87" y="834"/>
                      <a:pt x="78" y="765"/>
                      <a:pt x="78" y="762"/>
                    </a:cubicBezTo>
                    <a:cubicBezTo>
                      <a:pt x="74" y="730"/>
                      <a:pt x="74" y="730"/>
                      <a:pt x="74" y="730"/>
                    </a:cubicBezTo>
                    <a:cubicBezTo>
                      <a:pt x="103" y="718"/>
                      <a:pt x="103" y="718"/>
                      <a:pt x="103" y="718"/>
                    </a:cubicBezTo>
                    <a:cubicBezTo>
                      <a:pt x="134" y="704"/>
                      <a:pt x="207" y="663"/>
                      <a:pt x="245" y="610"/>
                    </a:cubicBezTo>
                    <a:cubicBezTo>
                      <a:pt x="132" y="581"/>
                      <a:pt x="43" y="485"/>
                      <a:pt x="26" y="364"/>
                    </a:cubicBezTo>
                    <a:cubicBezTo>
                      <a:pt x="0" y="202"/>
                      <a:pt x="111" y="48"/>
                      <a:pt x="273" y="22"/>
                    </a:cubicBezTo>
                    <a:cubicBezTo>
                      <a:pt x="424" y="0"/>
                      <a:pt x="606" y="80"/>
                      <a:pt x="648" y="306"/>
                    </a:cubicBezTo>
                    <a:cubicBezTo>
                      <a:pt x="649" y="309"/>
                      <a:pt x="649" y="309"/>
                      <a:pt x="649" y="309"/>
                    </a:cubicBezTo>
                    <a:cubicBezTo>
                      <a:pt x="666" y="449"/>
                      <a:pt x="629" y="585"/>
                      <a:pt x="545" y="692"/>
                    </a:cubicBezTo>
                    <a:cubicBezTo>
                      <a:pt x="452" y="810"/>
                      <a:pt x="309" y="885"/>
                      <a:pt x="143" y="904"/>
                    </a:cubicBezTo>
                    <a:lnTo>
                      <a:pt x="107" y="9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
        <p:nvSpPr>
          <p:cNvPr id="58" name="Freeform 5">
            <a:extLst>
              <a:ext uri="{FF2B5EF4-FFF2-40B4-BE49-F238E27FC236}">
                <a16:creationId xmlns:a16="http://schemas.microsoft.com/office/drawing/2014/main" id="{2B0C8C06-0A6D-4FAB-A368-807C02107ED7}"/>
              </a:ext>
            </a:extLst>
          </p:cNvPr>
          <p:cNvSpPr>
            <a:spLocks noEditPoints="1"/>
          </p:cNvSpPr>
          <p:nvPr/>
        </p:nvSpPr>
        <p:spPr bwMode="auto">
          <a:xfrm>
            <a:off x="2448337" y="1982709"/>
            <a:ext cx="602293" cy="603566"/>
          </a:xfrm>
          <a:custGeom>
            <a:avLst/>
            <a:gdLst>
              <a:gd name="T0" fmla="*/ 131 w 2367"/>
              <a:gd name="T1" fmla="*/ 971 h 2372"/>
              <a:gd name="T2" fmla="*/ 699 w 2367"/>
              <a:gd name="T3" fmla="*/ 1540 h 2372"/>
              <a:gd name="T4" fmla="*/ 2234 w 2367"/>
              <a:gd name="T5" fmla="*/ 0 h 2372"/>
              <a:gd name="T6" fmla="*/ 2367 w 2367"/>
              <a:gd name="T7" fmla="*/ 134 h 2372"/>
              <a:gd name="T8" fmla="*/ 699 w 2367"/>
              <a:gd name="T9" fmla="*/ 1805 h 2372"/>
              <a:gd name="T10" fmla="*/ 0 w 2367"/>
              <a:gd name="T11" fmla="*/ 1103 h 2372"/>
              <a:gd name="T12" fmla="*/ 131 w 2367"/>
              <a:gd name="T13" fmla="*/ 971 h 2372"/>
              <a:gd name="T14" fmla="*/ 0 w 2367"/>
              <a:gd name="T15" fmla="*/ 2372 h 2372"/>
              <a:gd name="T16" fmla="*/ 0 w 2367"/>
              <a:gd name="T17" fmla="*/ 2182 h 2372"/>
              <a:gd name="T18" fmla="*/ 2367 w 2367"/>
              <a:gd name="T19" fmla="*/ 2182 h 2372"/>
              <a:gd name="T20" fmla="*/ 2367 w 2367"/>
              <a:gd name="T21" fmla="*/ 2372 h 2372"/>
              <a:gd name="T22" fmla="*/ 0 w 2367"/>
              <a:gd name="T23" fmla="*/ 2372 h 2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7" h="2372">
                <a:moveTo>
                  <a:pt x="131" y="971"/>
                </a:moveTo>
                <a:lnTo>
                  <a:pt x="699" y="1540"/>
                </a:lnTo>
                <a:lnTo>
                  <a:pt x="2234" y="0"/>
                </a:lnTo>
                <a:lnTo>
                  <a:pt x="2367" y="134"/>
                </a:lnTo>
                <a:lnTo>
                  <a:pt x="699" y="1805"/>
                </a:lnTo>
                <a:lnTo>
                  <a:pt x="0" y="1103"/>
                </a:lnTo>
                <a:lnTo>
                  <a:pt x="131" y="971"/>
                </a:lnTo>
                <a:close/>
                <a:moveTo>
                  <a:pt x="0" y="2372"/>
                </a:moveTo>
                <a:lnTo>
                  <a:pt x="0" y="2182"/>
                </a:lnTo>
                <a:lnTo>
                  <a:pt x="2367" y="2182"/>
                </a:lnTo>
                <a:lnTo>
                  <a:pt x="2367" y="2372"/>
                </a:lnTo>
                <a:lnTo>
                  <a:pt x="0" y="2372"/>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4" name="Freeform 16">
            <a:extLst>
              <a:ext uri="{FF2B5EF4-FFF2-40B4-BE49-F238E27FC236}">
                <a16:creationId xmlns:a16="http://schemas.microsoft.com/office/drawing/2014/main" id="{AF504690-4EEB-4FC4-9CF1-FC69B53A5E25}"/>
              </a:ext>
            </a:extLst>
          </p:cNvPr>
          <p:cNvSpPr>
            <a:spLocks noEditPoints="1"/>
          </p:cNvSpPr>
          <p:nvPr/>
        </p:nvSpPr>
        <p:spPr bwMode="auto">
          <a:xfrm>
            <a:off x="2426824" y="4339140"/>
            <a:ext cx="616500" cy="539819"/>
          </a:xfrm>
          <a:custGeom>
            <a:avLst/>
            <a:gdLst>
              <a:gd name="T0" fmla="*/ 1150 w 1167"/>
              <a:gd name="T1" fmla="*/ 473 h 1020"/>
              <a:gd name="T2" fmla="*/ 1167 w 1167"/>
              <a:gd name="T3" fmla="*/ 475 h 1020"/>
              <a:gd name="T4" fmla="*/ 1167 w 1167"/>
              <a:gd name="T5" fmla="*/ 545 h 1020"/>
              <a:gd name="T6" fmla="*/ 1150 w 1167"/>
              <a:gd name="T7" fmla="*/ 548 h 1020"/>
              <a:gd name="T8" fmla="*/ 1077 w 1167"/>
              <a:gd name="T9" fmla="*/ 673 h 1020"/>
              <a:gd name="T10" fmla="*/ 1077 w 1167"/>
              <a:gd name="T11" fmla="*/ 838 h 1020"/>
              <a:gd name="T12" fmla="*/ 1033 w 1167"/>
              <a:gd name="T13" fmla="*/ 974 h 1020"/>
              <a:gd name="T14" fmla="*/ 909 w 1167"/>
              <a:gd name="T15" fmla="*/ 1020 h 1020"/>
              <a:gd name="T16" fmla="*/ 888 w 1167"/>
              <a:gd name="T17" fmla="*/ 1020 h 1020"/>
              <a:gd name="T18" fmla="*/ 888 w 1167"/>
              <a:gd name="T19" fmla="*/ 934 h 1020"/>
              <a:gd name="T20" fmla="*/ 907 w 1167"/>
              <a:gd name="T21" fmla="*/ 933 h 1020"/>
              <a:gd name="T22" fmla="*/ 964 w 1167"/>
              <a:gd name="T23" fmla="*/ 909 h 1020"/>
              <a:gd name="T24" fmla="*/ 981 w 1167"/>
              <a:gd name="T25" fmla="*/ 822 h 1020"/>
              <a:gd name="T26" fmla="*/ 981 w 1167"/>
              <a:gd name="T27" fmla="*/ 668 h 1020"/>
              <a:gd name="T28" fmla="*/ 1041 w 1167"/>
              <a:gd name="T29" fmla="*/ 511 h 1020"/>
              <a:gd name="T30" fmla="*/ 981 w 1167"/>
              <a:gd name="T31" fmla="*/ 362 h 1020"/>
              <a:gd name="T32" fmla="*/ 981 w 1167"/>
              <a:gd name="T33" fmla="*/ 199 h 1020"/>
              <a:gd name="T34" fmla="*/ 964 w 1167"/>
              <a:gd name="T35" fmla="*/ 111 h 1020"/>
              <a:gd name="T36" fmla="*/ 907 w 1167"/>
              <a:gd name="T37" fmla="*/ 88 h 1020"/>
              <a:gd name="T38" fmla="*/ 888 w 1167"/>
              <a:gd name="T39" fmla="*/ 87 h 1020"/>
              <a:gd name="T40" fmla="*/ 888 w 1167"/>
              <a:gd name="T41" fmla="*/ 0 h 1020"/>
              <a:gd name="T42" fmla="*/ 909 w 1167"/>
              <a:gd name="T43" fmla="*/ 1 h 1020"/>
              <a:gd name="T44" fmla="*/ 1033 w 1167"/>
              <a:gd name="T45" fmla="*/ 47 h 1020"/>
              <a:gd name="T46" fmla="*/ 1077 w 1167"/>
              <a:gd name="T47" fmla="*/ 183 h 1020"/>
              <a:gd name="T48" fmla="*/ 1077 w 1167"/>
              <a:gd name="T49" fmla="*/ 357 h 1020"/>
              <a:gd name="T50" fmla="*/ 1150 w 1167"/>
              <a:gd name="T51" fmla="*/ 473 h 1020"/>
              <a:gd name="T52" fmla="*/ 134 w 1167"/>
              <a:gd name="T53" fmla="*/ 47 h 1020"/>
              <a:gd name="T54" fmla="*/ 259 w 1167"/>
              <a:gd name="T55" fmla="*/ 1 h 1020"/>
              <a:gd name="T56" fmla="*/ 280 w 1167"/>
              <a:gd name="T57" fmla="*/ 0 h 1020"/>
              <a:gd name="T58" fmla="*/ 280 w 1167"/>
              <a:gd name="T59" fmla="*/ 87 h 1020"/>
              <a:gd name="T60" fmla="*/ 261 w 1167"/>
              <a:gd name="T61" fmla="*/ 88 h 1020"/>
              <a:gd name="T62" fmla="*/ 204 w 1167"/>
              <a:gd name="T63" fmla="*/ 111 h 1020"/>
              <a:gd name="T64" fmla="*/ 187 w 1167"/>
              <a:gd name="T65" fmla="*/ 199 h 1020"/>
              <a:gd name="T66" fmla="*/ 187 w 1167"/>
              <a:gd name="T67" fmla="*/ 362 h 1020"/>
              <a:gd name="T68" fmla="*/ 126 w 1167"/>
              <a:gd name="T69" fmla="*/ 511 h 1020"/>
              <a:gd name="T70" fmla="*/ 187 w 1167"/>
              <a:gd name="T71" fmla="*/ 668 h 1020"/>
              <a:gd name="T72" fmla="*/ 187 w 1167"/>
              <a:gd name="T73" fmla="*/ 822 h 1020"/>
              <a:gd name="T74" fmla="*/ 204 w 1167"/>
              <a:gd name="T75" fmla="*/ 909 h 1020"/>
              <a:gd name="T76" fmla="*/ 261 w 1167"/>
              <a:gd name="T77" fmla="*/ 933 h 1020"/>
              <a:gd name="T78" fmla="*/ 280 w 1167"/>
              <a:gd name="T79" fmla="*/ 934 h 1020"/>
              <a:gd name="T80" fmla="*/ 280 w 1167"/>
              <a:gd name="T81" fmla="*/ 1020 h 1020"/>
              <a:gd name="T82" fmla="*/ 259 w 1167"/>
              <a:gd name="T83" fmla="*/ 1020 h 1020"/>
              <a:gd name="T84" fmla="*/ 134 w 1167"/>
              <a:gd name="T85" fmla="*/ 974 h 1020"/>
              <a:gd name="T86" fmla="*/ 91 w 1167"/>
              <a:gd name="T87" fmla="*/ 838 h 1020"/>
              <a:gd name="T88" fmla="*/ 91 w 1167"/>
              <a:gd name="T89" fmla="*/ 673 h 1020"/>
              <a:gd name="T90" fmla="*/ 18 w 1167"/>
              <a:gd name="T91" fmla="*/ 548 h 1020"/>
              <a:gd name="T92" fmla="*/ 0 w 1167"/>
              <a:gd name="T93" fmla="*/ 545 h 1020"/>
              <a:gd name="T94" fmla="*/ 0 w 1167"/>
              <a:gd name="T95" fmla="*/ 475 h 1020"/>
              <a:gd name="T96" fmla="*/ 18 w 1167"/>
              <a:gd name="T97" fmla="*/ 473 h 1020"/>
              <a:gd name="T98" fmla="*/ 91 w 1167"/>
              <a:gd name="T99" fmla="*/ 357 h 1020"/>
              <a:gd name="T100" fmla="*/ 91 w 1167"/>
              <a:gd name="T101" fmla="*/ 183 h 1020"/>
              <a:gd name="T102" fmla="*/ 134 w 1167"/>
              <a:gd name="T103" fmla="*/ 47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67" h="1020">
                <a:moveTo>
                  <a:pt x="1150" y="473"/>
                </a:moveTo>
                <a:cubicBezTo>
                  <a:pt x="1167" y="475"/>
                  <a:pt x="1167" y="475"/>
                  <a:pt x="1167" y="475"/>
                </a:cubicBezTo>
                <a:cubicBezTo>
                  <a:pt x="1167" y="545"/>
                  <a:pt x="1167" y="545"/>
                  <a:pt x="1167" y="545"/>
                </a:cubicBezTo>
                <a:cubicBezTo>
                  <a:pt x="1150" y="548"/>
                  <a:pt x="1150" y="548"/>
                  <a:pt x="1150" y="548"/>
                </a:cubicBezTo>
                <a:cubicBezTo>
                  <a:pt x="1101" y="555"/>
                  <a:pt x="1077" y="594"/>
                  <a:pt x="1077" y="673"/>
                </a:cubicBezTo>
                <a:cubicBezTo>
                  <a:pt x="1077" y="838"/>
                  <a:pt x="1077" y="838"/>
                  <a:pt x="1077" y="838"/>
                </a:cubicBezTo>
                <a:cubicBezTo>
                  <a:pt x="1077" y="899"/>
                  <a:pt x="1063" y="945"/>
                  <a:pt x="1033" y="974"/>
                </a:cubicBezTo>
                <a:cubicBezTo>
                  <a:pt x="1004" y="1002"/>
                  <a:pt x="962" y="1018"/>
                  <a:pt x="909" y="1020"/>
                </a:cubicBezTo>
                <a:cubicBezTo>
                  <a:pt x="888" y="1020"/>
                  <a:pt x="888" y="1020"/>
                  <a:pt x="888" y="1020"/>
                </a:cubicBezTo>
                <a:cubicBezTo>
                  <a:pt x="888" y="934"/>
                  <a:pt x="888" y="934"/>
                  <a:pt x="888" y="934"/>
                </a:cubicBezTo>
                <a:cubicBezTo>
                  <a:pt x="907" y="933"/>
                  <a:pt x="907" y="933"/>
                  <a:pt x="907" y="933"/>
                </a:cubicBezTo>
                <a:cubicBezTo>
                  <a:pt x="935" y="931"/>
                  <a:pt x="954" y="923"/>
                  <a:pt x="964" y="909"/>
                </a:cubicBezTo>
                <a:cubicBezTo>
                  <a:pt x="975" y="894"/>
                  <a:pt x="981" y="865"/>
                  <a:pt x="981" y="822"/>
                </a:cubicBezTo>
                <a:cubicBezTo>
                  <a:pt x="981" y="668"/>
                  <a:pt x="981" y="668"/>
                  <a:pt x="981" y="668"/>
                </a:cubicBezTo>
                <a:cubicBezTo>
                  <a:pt x="981" y="594"/>
                  <a:pt x="1001" y="541"/>
                  <a:pt x="1041" y="511"/>
                </a:cubicBezTo>
                <a:cubicBezTo>
                  <a:pt x="1001" y="483"/>
                  <a:pt x="981" y="432"/>
                  <a:pt x="981" y="362"/>
                </a:cubicBezTo>
                <a:cubicBezTo>
                  <a:pt x="981" y="199"/>
                  <a:pt x="981" y="199"/>
                  <a:pt x="981" y="199"/>
                </a:cubicBezTo>
                <a:cubicBezTo>
                  <a:pt x="981" y="156"/>
                  <a:pt x="975" y="126"/>
                  <a:pt x="964" y="111"/>
                </a:cubicBezTo>
                <a:cubicBezTo>
                  <a:pt x="954" y="97"/>
                  <a:pt x="935" y="89"/>
                  <a:pt x="907" y="88"/>
                </a:cubicBezTo>
                <a:cubicBezTo>
                  <a:pt x="888" y="87"/>
                  <a:pt x="888" y="87"/>
                  <a:pt x="888" y="87"/>
                </a:cubicBezTo>
                <a:cubicBezTo>
                  <a:pt x="888" y="0"/>
                  <a:pt x="888" y="0"/>
                  <a:pt x="888" y="0"/>
                </a:cubicBezTo>
                <a:cubicBezTo>
                  <a:pt x="909" y="1"/>
                  <a:pt x="909" y="1"/>
                  <a:pt x="909" y="1"/>
                </a:cubicBezTo>
                <a:cubicBezTo>
                  <a:pt x="962" y="3"/>
                  <a:pt x="1004" y="18"/>
                  <a:pt x="1033" y="47"/>
                </a:cubicBezTo>
                <a:cubicBezTo>
                  <a:pt x="1063" y="76"/>
                  <a:pt x="1077" y="122"/>
                  <a:pt x="1077" y="183"/>
                </a:cubicBezTo>
                <a:cubicBezTo>
                  <a:pt x="1077" y="357"/>
                  <a:pt x="1077" y="357"/>
                  <a:pt x="1077" y="357"/>
                </a:cubicBezTo>
                <a:cubicBezTo>
                  <a:pt x="1077" y="430"/>
                  <a:pt x="1101" y="466"/>
                  <a:pt x="1150" y="473"/>
                </a:cubicBezTo>
                <a:close/>
                <a:moveTo>
                  <a:pt x="134" y="47"/>
                </a:moveTo>
                <a:cubicBezTo>
                  <a:pt x="163" y="18"/>
                  <a:pt x="205" y="3"/>
                  <a:pt x="259" y="1"/>
                </a:cubicBezTo>
                <a:cubicBezTo>
                  <a:pt x="280" y="0"/>
                  <a:pt x="280" y="0"/>
                  <a:pt x="280" y="0"/>
                </a:cubicBezTo>
                <a:cubicBezTo>
                  <a:pt x="280" y="87"/>
                  <a:pt x="280" y="87"/>
                  <a:pt x="280" y="87"/>
                </a:cubicBezTo>
                <a:cubicBezTo>
                  <a:pt x="261" y="88"/>
                  <a:pt x="261" y="88"/>
                  <a:pt x="261" y="88"/>
                </a:cubicBezTo>
                <a:cubicBezTo>
                  <a:pt x="232" y="89"/>
                  <a:pt x="214" y="97"/>
                  <a:pt x="204" y="111"/>
                </a:cubicBezTo>
                <a:cubicBezTo>
                  <a:pt x="193" y="126"/>
                  <a:pt x="187" y="156"/>
                  <a:pt x="187" y="199"/>
                </a:cubicBezTo>
                <a:cubicBezTo>
                  <a:pt x="187" y="362"/>
                  <a:pt x="187" y="362"/>
                  <a:pt x="187" y="362"/>
                </a:cubicBezTo>
                <a:cubicBezTo>
                  <a:pt x="187" y="433"/>
                  <a:pt x="167" y="483"/>
                  <a:pt x="126" y="511"/>
                </a:cubicBezTo>
                <a:cubicBezTo>
                  <a:pt x="167" y="540"/>
                  <a:pt x="187" y="594"/>
                  <a:pt x="187" y="668"/>
                </a:cubicBezTo>
                <a:cubicBezTo>
                  <a:pt x="187" y="822"/>
                  <a:pt x="187" y="822"/>
                  <a:pt x="187" y="822"/>
                </a:cubicBezTo>
                <a:cubicBezTo>
                  <a:pt x="187" y="865"/>
                  <a:pt x="193" y="894"/>
                  <a:pt x="204" y="909"/>
                </a:cubicBezTo>
                <a:cubicBezTo>
                  <a:pt x="214" y="923"/>
                  <a:pt x="232" y="931"/>
                  <a:pt x="261" y="933"/>
                </a:cubicBezTo>
                <a:cubicBezTo>
                  <a:pt x="280" y="934"/>
                  <a:pt x="280" y="934"/>
                  <a:pt x="280" y="934"/>
                </a:cubicBezTo>
                <a:cubicBezTo>
                  <a:pt x="280" y="1020"/>
                  <a:pt x="280" y="1020"/>
                  <a:pt x="280" y="1020"/>
                </a:cubicBezTo>
                <a:cubicBezTo>
                  <a:pt x="259" y="1020"/>
                  <a:pt x="259" y="1020"/>
                  <a:pt x="259" y="1020"/>
                </a:cubicBezTo>
                <a:cubicBezTo>
                  <a:pt x="205" y="1018"/>
                  <a:pt x="163" y="1002"/>
                  <a:pt x="134" y="974"/>
                </a:cubicBezTo>
                <a:cubicBezTo>
                  <a:pt x="105" y="945"/>
                  <a:pt x="91" y="899"/>
                  <a:pt x="91" y="838"/>
                </a:cubicBezTo>
                <a:cubicBezTo>
                  <a:pt x="91" y="673"/>
                  <a:pt x="91" y="673"/>
                  <a:pt x="91" y="673"/>
                </a:cubicBezTo>
                <a:cubicBezTo>
                  <a:pt x="91" y="594"/>
                  <a:pt x="67" y="555"/>
                  <a:pt x="18" y="548"/>
                </a:cubicBezTo>
                <a:cubicBezTo>
                  <a:pt x="0" y="545"/>
                  <a:pt x="0" y="545"/>
                  <a:pt x="0" y="545"/>
                </a:cubicBezTo>
                <a:cubicBezTo>
                  <a:pt x="0" y="475"/>
                  <a:pt x="0" y="475"/>
                  <a:pt x="0" y="475"/>
                </a:cubicBezTo>
                <a:cubicBezTo>
                  <a:pt x="18" y="473"/>
                  <a:pt x="18" y="473"/>
                  <a:pt x="18" y="473"/>
                </a:cubicBezTo>
                <a:cubicBezTo>
                  <a:pt x="67" y="466"/>
                  <a:pt x="91" y="430"/>
                  <a:pt x="91" y="357"/>
                </a:cubicBezTo>
                <a:cubicBezTo>
                  <a:pt x="91" y="183"/>
                  <a:pt x="91" y="183"/>
                  <a:pt x="91" y="183"/>
                </a:cubicBezTo>
                <a:cubicBezTo>
                  <a:pt x="91" y="122"/>
                  <a:pt x="105" y="76"/>
                  <a:pt x="134" y="47"/>
                </a:cubicBez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5" name="Freeform 20">
            <a:extLst>
              <a:ext uri="{FF2B5EF4-FFF2-40B4-BE49-F238E27FC236}">
                <a16:creationId xmlns:a16="http://schemas.microsoft.com/office/drawing/2014/main" id="{F650B96B-6E56-4A7F-A0CE-98C852A0CDF3}"/>
              </a:ext>
            </a:extLst>
          </p:cNvPr>
          <p:cNvSpPr>
            <a:spLocks noEditPoints="1"/>
          </p:cNvSpPr>
          <p:nvPr/>
        </p:nvSpPr>
        <p:spPr bwMode="auto">
          <a:xfrm>
            <a:off x="5875577" y="4378336"/>
            <a:ext cx="653426" cy="448911"/>
          </a:xfrm>
          <a:custGeom>
            <a:avLst/>
            <a:gdLst>
              <a:gd name="T0" fmla="*/ 0 w 2556"/>
              <a:gd name="T1" fmla="*/ 190 h 1756"/>
              <a:gd name="T2" fmla="*/ 0 w 2556"/>
              <a:gd name="T3" fmla="*/ 0 h 1756"/>
              <a:gd name="T4" fmla="*/ 2223 w 2556"/>
              <a:gd name="T5" fmla="*/ 0 h 1756"/>
              <a:gd name="T6" fmla="*/ 2223 w 2556"/>
              <a:gd name="T7" fmla="*/ 190 h 1756"/>
              <a:gd name="T8" fmla="*/ 0 w 2556"/>
              <a:gd name="T9" fmla="*/ 190 h 1756"/>
              <a:gd name="T10" fmla="*/ 0 w 2556"/>
              <a:gd name="T11" fmla="*/ 711 h 1756"/>
              <a:gd name="T12" fmla="*/ 0 w 2556"/>
              <a:gd name="T13" fmla="*/ 521 h 1756"/>
              <a:gd name="T14" fmla="*/ 2223 w 2556"/>
              <a:gd name="T15" fmla="*/ 521 h 1756"/>
              <a:gd name="T16" fmla="*/ 2223 w 2556"/>
              <a:gd name="T17" fmla="*/ 711 h 1756"/>
              <a:gd name="T18" fmla="*/ 0 w 2556"/>
              <a:gd name="T19" fmla="*/ 711 h 1756"/>
              <a:gd name="T20" fmla="*/ 331 w 2556"/>
              <a:gd name="T21" fmla="*/ 1233 h 1756"/>
              <a:gd name="T22" fmla="*/ 331 w 2556"/>
              <a:gd name="T23" fmla="*/ 1043 h 1756"/>
              <a:gd name="T24" fmla="*/ 2556 w 2556"/>
              <a:gd name="T25" fmla="*/ 1043 h 1756"/>
              <a:gd name="T26" fmla="*/ 2556 w 2556"/>
              <a:gd name="T27" fmla="*/ 1233 h 1756"/>
              <a:gd name="T28" fmla="*/ 331 w 2556"/>
              <a:gd name="T29" fmla="*/ 1233 h 1756"/>
              <a:gd name="T30" fmla="*/ 0 w 2556"/>
              <a:gd name="T31" fmla="*/ 1756 h 1756"/>
              <a:gd name="T32" fmla="*/ 0 w 2556"/>
              <a:gd name="T33" fmla="*/ 1566 h 1756"/>
              <a:gd name="T34" fmla="*/ 2223 w 2556"/>
              <a:gd name="T35" fmla="*/ 1566 h 1756"/>
              <a:gd name="T36" fmla="*/ 2223 w 2556"/>
              <a:gd name="T37" fmla="*/ 1756 h 1756"/>
              <a:gd name="T38" fmla="*/ 0 w 2556"/>
              <a:gd name="T39" fmla="*/ 1756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6" h="1756">
                <a:moveTo>
                  <a:pt x="0" y="190"/>
                </a:moveTo>
                <a:lnTo>
                  <a:pt x="0" y="0"/>
                </a:lnTo>
                <a:lnTo>
                  <a:pt x="2223" y="0"/>
                </a:lnTo>
                <a:lnTo>
                  <a:pt x="2223" y="190"/>
                </a:lnTo>
                <a:lnTo>
                  <a:pt x="0" y="190"/>
                </a:lnTo>
                <a:close/>
                <a:moveTo>
                  <a:pt x="0" y="711"/>
                </a:moveTo>
                <a:lnTo>
                  <a:pt x="0" y="521"/>
                </a:lnTo>
                <a:lnTo>
                  <a:pt x="2223" y="521"/>
                </a:lnTo>
                <a:lnTo>
                  <a:pt x="2223" y="711"/>
                </a:lnTo>
                <a:lnTo>
                  <a:pt x="0" y="711"/>
                </a:lnTo>
                <a:close/>
                <a:moveTo>
                  <a:pt x="331" y="1233"/>
                </a:moveTo>
                <a:lnTo>
                  <a:pt x="331" y="1043"/>
                </a:lnTo>
                <a:lnTo>
                  <a:pt x="2556" y="1043"/>
                </a:lnTo>
                <a:lnTo>
                  <a:pt x="2556" y="1233"/>
                </a:lnTo>
                <a:lnTo>
                  <a:pt x="331" y="1233"/>
                </a:lnTo>
                <a:close/>
                <a:moveTo>
                  <a:pt x="0" y="1756"/>
                </a:moveTo>
                <a:lnTo>
                  <a:pt x="0" y="1566"/>
                </a:lnTo>
                <a:lnTo>
                  <a:pt x="2223" y="1566"/>
                </a:lnTo>
                <a:lnTo>
                  <a:pt x="2223" y="1756"/>
                </a:lnTo>
                <a:lnTo>
                  <a:pt x="0" y="1756"/>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nvGrpSpPr>
          <p:cNvPr id="66" name="Group 23">
            <a:extLst>
              <a:ext uri="{FF2B5EF4-FFF2-40B4-BE49-F238E27FC236}">
                <a16:creationId xmlns:a16="http://schemas.microsoft.com/office/drawing/2014/main" id="{005C3EA2-38B6-42D0-AFEC-4C054364308C}"/>
              </a:ext>
            </a:extLst>
          </p:cNvPr>
          <p:cNvGrpSpPr>
            <a:grpSpLocks noChangeAspect="1"/>
          </p:cNvGrpSpPr>
          <p:nvPr/>
        </p:nvGrpSpPr>
        <p:grpSpPr bwMode="auto">
          <a:xfrm>
            <a:off x="5862734" y="1873457"/>
            <a:ext cx="604670" cy="606207"/>
            <a:chOff x="0" y="2"/>
            <a:chExt cx="2361" cy="2367"/>
          </a:xfrm>
          <a:solidFill>
            <a:srgbClr val="047CDA"/>
          </a:solidFill>
        </p:grpSpPr>
        <p:sp>
          <p:nvSpPr>
            <p:cNvPr id="67" name="Freeform 24">
              <a:extLst>
                <a:ext uri="{FF2B5EF4-FFF2-40B4-BE49-F238E27FC236}">
                  <a16:creationId xmlns:a16="http://schemas.microsoft.com/office/drawing/2014/main" id="{F48B6947-68A1-4DAC-BA92-ADF59F4392FD}"/>
                </a:ext>
              </a:extLst>
            </p:cNvPr>
            <p:cNvSpPr>
              <a:spLocks noEditPoints="1"/>
            </p:cNvSpPr>
            <p:nvPr/>
          </p:nvSpPr>
          <p:spPr bwMode="auto">
            <a:xfrm>
              <a:off x="10" y="1188"/>
              <a:ext cx="851" cy="1168"/>
            </a:xfrm>
            <a:custGeom>
              <a:avLst/>
              <a:gdLst>
                <a:gd name="T0" fmla="*/ 224 w 409"/>
                <a:gd name="T1" fmla="*/ 74 h 561"/>
                <a:gd name="T2" fmla="*/ 73 w 409"/>
                <a:gd name="T3" fmla="*/ 137 h 561"/>
                <a:gd name="T4" fmla="*/ 46 w 409"/>
                <a:gd name="T5" fmla="*/ 160 h 561"/>
                <a:gd name="T6" fmla="*/ 46 w 409"/>
                <a:gd name="T7" fmla="*/ 62 h 561"/>
                <a:gd name="T8" fmla="*/ 52 w 409"/>
                <a:gd name="T9" fmla="*/ 57 h 561"/>
                <a:gd name="T10" fmla="*/ 133 w 409"/>
                <a:gd name="T11" fmla="*/ 17 h 561"/>
                <a:gd name="T12" fmla="*/ 229 w 409"/>
                <a:gd name="T13" fmla="*/ 0 h 561"/>
                <a:gd name="T14" fmla="*/ 362 w 409"/>
                <a:gd name="T15" fmla="*/ 54 h 561"/>
                <a:gd name="T16" fmla="*/ 409 w 409"/>
                <a:gd name="T17" fmla="*/ 205 h 561"/>
                <a:gd name="T18" fmla="*/ 409 w 409"/>
                <a:gd name="T19" fmla="*/ 549 h 561"/>
                <a:gd name="T20" fmla="*/ 330 w 409"/>
                <a:gd name="T21" fmla="*/ 549 h 561"/>
                <a:gd name="T22" fmla="*/ 330 w 409"/>
                <a:gd name="T23" fmla="*/ 485 h 561"/>
                <a:gd name="T24" fmla="*/ 284 w 409"/>
                <a:gd name="T25" fmla="*/ 527 h 561"/>
                <a:gd name="T26" fmla="*/ 172 w 409"/>
                <a:gd name="T27" fmla="*/ 561 h 561"/>
                <a:gd name="T28" fmla="*/ 47 w 409"/>
                <a:gd name="T29" fmla="*/ 516 h 561"/>
                <a:gd name="T30" fmla="*/ 0 w 409"/>
                <a:gd name="T31" fmla="*/ 402 h 561"/>
                <a:gd name="T32" fmla="*/ 189 w 409"/>
                <a:gd name="T33" fmla="*/ 227 h 561"/>
                <a:gd name="T34" fmla="*/ 330 w 409"/>
                <a:gd name="T35" fmla="*/ 206 h 561"/>
                <a:gd name="T36" fmla="*/ 224 w 409"/>
                <a:gd name="T37" fmla="*/ 74 h 561"/>
                <a:gd name="T38" fmla="*/ 210 w 409"/>
                <a:gd name="T39" fmla="*/ 298 h 561"/>
                <a:gd name="T40" fmla="*/ 106 w 409"/>
                <a:gd name="T41" fmla="*/ 331 h 561"/>
                <a:gd name="T42" fmla="*/ 81 w 409"/>
                <a:gd name="T43" fmla="*/ 400 h 561"/>
                <a:gd name="T44" fmla="*/ 106 w 409"/>
                <a:gd name="T45" fmla="*/ 462 h 561"/>
                <a:gd name="T46" fmla="*/ 177 w 409"/>
                <a:gd name="T47" fmla="*/ 487 h 561"/>
                <a:gd name="T48" fmla="*/ 286 w 409"/>
                <a:gd name="T49" fmla="*/ 438 h 561"/>
                <a:gd name="T50" fmla="*/ 330 w 409"/>
                <a:gd name="T51" fmla="*/ 310 h 561"/>
                <a:gd name="T52" fmla="*/ 330 w 409"/>
                <a:gd name="T53" fmla="*/ 280 h 561"/>
                <a:gd name="T54" fmla="*/ 210 w 409"/>
                <a:gd name="T55" fmla="*/ 298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561">
                  <a:moveTo>
                    <a:pt x="224" y="74"/>
                  </a:moveTo>
                  <a:cubicBezTo>
                    <a:pt x="173" y="74"/>
                    <a:pt x="123" y="95"/>
                    <a:pt x="73" y="137"/>
                  </a:cubicBezTo>
                  <a:cubicBezTo>
                    <a:pt x="46" y="160"/>
                    <a:pt x="46" y="160"/>
                    <a:pt x="46" y="160"/>
                  </a:cubicBezTo>
                  <a:cubicBezTo>
                    <a:pt x="46" y="62"/>
                    <a:pt x="46" y="62"/>
                    <a:pt x="46" y="62"/>
                  </a:cubicBezTo>
                  <a:cubicBezTo>
                    <a:pt x="52" y="57"/>
                    <a:pt x="52" y="57"/>
                    <a:pt x="52" y="57"/>
                  </a:cubicBezTo>
                  <a:cubicBezTo>
                    <a:pt x="72" y="41"/>
                    <a:pt x="100" y="28"/>
                    <a:pt x="133" y="17"/>
                  </a:cubicBezTo>
                  <a:cubicBezTo>
                    <a:pt x="167" y="6"/>
                    <a:pt x="199" y="0"/>
                    <a:pt x="229" y="0"/>
                  </a:cubicBezTo>
                  <a:cubicBezTo>
                    <a:pt x="285" y="0"/>
                    <a:pt x="330" y="18"/>
                    <a:pt x="362" y="54"/>
                  </a:cubicBezTo>
                  <a:cubicBezTo>
                    <a:pt x="393" y="89"/>
                    <a:pt x="409" y="140"/>
                    <a:pt x="409" y="205"/>
                  </a:cubicBezTo>
                  <a:cubicBezTo>
                    <a:pt x="409" y="549"/>
                    <a:pt x="409" y="549"/>
                    <a:pt x="409" y="549"/>
                  </a:cubicBezTo>
                  <a:cubicBezTo>
                    <a:pt x="330" y="549"/>
                    <a:pt x="330" y="549"/>
                    <a:pt x="330" y="549"/>
                  </a:cubicBezTo>
                  <a:cubicBezTo>
                    <a:pt x="330" y="485"/>
                    <a:pt x="330" y="485"/>
                    <a:pt x="330" y="485"/>
                  </a:cubicBezTo>
                  <a:cubicBezTo>
                    <a:pt x="317" y="502"/>
                    <a:pt x="301" y="516"/>
                    <a:pt x="284" y="527"/>
                  </a:cubicBezTo>
                  <a:cubicBezTo>
                    <a:pt x="250" y="550"/>
                    <a:pt x="213" y="561"/>
                    <a:pt x="172" y="561"/>
                  </a:cubicBezTo>
                  <a:cubicBezTo>
                    <a:pt x="120" y="561"/>
                    <a:pt x="78" y="546"/>
                    <a:pt x="47" y="516"/>
                  </a:cubicBezTo>
                  <a:cubicBezTo>
                    <a:pt x="16" y="486"/>
                    <a:pt x="0" y="448"/>
                    <a:pt x="0" y="402"/>
                  </a:cubicBezTo>
                  <a:cubicBezTo>
                    <a:pt x="0" y="305"/>
                    <a:pt x="65" y="246"/>
                    <a:pt x="189" y="227"/>
                  </a:cubicBezTo>
                  <a:cubicBezTo>
                    <a:pt x="330" y="206"/>
                    <a:pt x="330" y="206"/>
                    <a:pt x="330" y="206"/>
                  </a:cubicBezTo>
                  <a:cubicBezTo>
                    <a:pt x="327" y="116"/>
                    <a:pt x="292" y="74"/>
                    <a:pt x="224" y="74"/>
                  </a:cubicBezTo>
                  <a:close/>
                  <a:moveTo>
                    <a:pt x="210" y="298"/>
                  </a:moveTo>
                  <a:cubicBezTo>
                    <a:pt x="160" y="305"/>
                    <a:pt x="125" y="316"/>
                    <a:pt x="106" y="331"/>
                  </a:cubicBezTo>
                  <a:cubicBezTo>
                    <a:pt x="90" y="344"/>
                    <a:pt x="81" y="367"/>
                    <a:pt x="81" y="400"/>
                  </a:cubicBezTo>
                  <a:cubicBezTo>
                    <a:pt x="81" y="426"/>
                    <a:pt x="89" y="446"/>
                    <a:pt x="106" y="462"/>
                  </a:cubicBezTo>
                  <a:cubicBezTo>
                    <a:pt x="122" y="478"/>
                    <a:pt x="146" y="487"/>
                    <a:pt x="177" y="487"/>
                  </a:cubicBezTo>
                  <a:cubicBezTo>
                    <a:pt x="221" y="487"/>
                    <a:pt x="257" y="471"/>
                    <a:pt x="286" y="438"/>
                  </a:cubicBezTo>
                  <a:cubicBezTo>
                    <a:pt x="316" y="406"/>
                    <a:pt x="330" y="363"/>
                    <a:pt x="330" y="310"/>
                  </a:cubicBezTo>
                  <a:cubicBezTo>
                    <a:pt x="330" y="280"/>
                    <a:pt x="330" y="280"/>
                    <a:pt x="330" y="280"/>
                  </a:cubicBezTo>
                  <a:lnTo>
                    <a:pt x="210" y="2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8" name="Freeform 25">
              <a:extLst>
                <a:ext uri="{FF2B5EF4-FFF2-40B4-BE49-F238E27FC236}">
                  <a16:creationId xmlns:a16="http://schemas.microsoft.com/office/drawing/2014/main" id="{42C46CAB-481E-4347-BE98-1208ECC873D0}"/>
                </a:ext>
              </a:extLst>
            </p:cNvPr>
            <p:cNvSpPr>
              <a:spLocks/>
            </p:cNvSpPr>
            <p:nvPr/>
          </p:nvSpPr>
          <p:spPr bwMode="auto">
            <a:xfrm>
              <a:off x="1265" y="1665"/>
              <a:ext cx="1048" cy="704"/>
            </a:xfrm>
            <a:custGeom>
              <a:avLst/>
              <a:gdLst>
                <a:gd name="T0" fmla="*/ 251 w 504"/>
                <a:gd name="T1" fmla="*/ 153 h 338"/>
                <a:gd name="T2" fmla="*/ 270 w 504"/>
                <a:gd name="T3" fmla="*/ 129 h 338"/>
                <a:gd name="T4" fmla="*/ 145 w 504"/>
                <a:gd name="T5" fmla="*/ 17 h 338"/>
                <a:gd name="T6" fmla="*/ 462 w 504"/>
                <a:gd name="T7" fmla="*/ 0 h 338"/>
                <a:gd name="T8" fmla="*/ 487 w 504"/>
                <a:gd name="T9" fmla="*/ 23 h 338"/>
                <a:gd name="T10" fmla="*/ 504 w 504"/>
                <a:gd name="T11" fmla="*/ 338 h 338"/>
                <a:gd name="T12" fmla="*/ 386 w 504"/>
                <a:gd name="T13" fmla="*/ 233 h 338"/>
                <a:gd name="T14" fmla="*/ 14 w 504"/>
                <a:gd name="T15" fmla="*/ 230 h 338"/>
                <a:gd name="T16" fmla="*/ 0 w 504"/>
                <a:gd name="T17" fmla="*/ 217 h 338"/>
                <a:gd name="T18" fmla="*/ 251 w 504"/>
                <a:gd name="T19" fmla="*/ 15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338">
                  <a:moveTo>
                    <a:pt x="251" y="153"/>
                  </a:moveTo>
                  <a:cubicBezTo>
                    <a:pt x="258" y="145"/>
                    <a:pt x="264" y="137"/>
                    <a:pt x="270" y="129"/>
                  </a:cubicBezTo>
                  <a:cubicBezTo>
                    <a:pt x="145" y="17"/>
                    <a:pt x="145" y="17"/>
                    <a:pt x="145" y="17"/>
                  </a:cubicBezTo>
                  <a:cubicBezTo>
                    <a:pt x="462" y="0"/>
                    <a:pt x="462" y="0"/>
                    <a:pt x="462" y="0"/>
                  </a:cubicBezTo>
                  <a:cubicBezTo>
                    <a:pt x="475" y="0"/>
                    <a:pt x="487" y="10"/>
                    <a:pt x="487" y="23"/>
                  </a:cubicBezTo>
                  <a:cubicBezTo>
                    <a:pt x="504" y="338"/>
                    <a:pt x="504" y="338"/>
                    <a:pt x="504" y="338"/>
                  </a:cubicBezTo>
                  <a:cubicBezTo>
                    <a:pt x="386" y="233"/>
                    <a:pt x="386" y="233"/>
                    <a:pt x="386" y="233"/>
                  </a:cubicBezTo>
                  <a:cubicBezTo>
                    <a:pt x="281" y="324"/>
                    <a:pt x="121" y="326"/>
                    <a:pt x="14" y="230"/>
                  </a:cubicBezTo>
                  <a:cubicBezTo>
                    <a:pt x="10" y="226"/>
                    <a:pt x="4" y="221"/>
                    <a:pt x="0" y="217"/>
                  </a:cubicBezTo>
                  <a:cubicBezTo>
                    <a:pt x="86" y="246"/>
                    <a:pt x="186" y="225"/>
                    <a:pt x="2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69" name="Freeform 26">
              <a:extLst>
                <a:ext uri="{FF2B5EF4-FFF2-40B4-BE49-F238E27FC236}">
                  <a16:creationId xmlns:a16="http://schemas.microsoft.com/office/drawing/2014/main" id="{796507E4-380E-4F23-A1D2-4C7F6F122127}"/>
                </a:ext>
              </a:extLst>
            </p:cNvPr>
            <p:cNvSpPr>
              <a:spLocks/>
            </p:cNvSpPr>
            <p:nvPr/>
          </p:nvSpPr>
          <p:spPr bwMode="auto">
            <a:xfrm>
              <a:off x="0" y="129"/>
              <a:ext cx="1048" cy="704"/>
            </a:xfrm>
            <a:custGeom>
              <a:avLst/>
              <a:gdLst>
                <a:gd name="T0" fmla="*/ 253 w 504"/>
                <a:gd name="T1" fmla="*/ 184 h 338"/>
                <a:gd name="T2" fmla="*/ 234 w 504"/>
                <a:gd name="T3" fmla="*/ 209 h 338"/>
                <a:gd name="T4" fmla="*/ 359 w 504"/>
                <a:gd name="T5" fmla="*/ 321 h 338"/>
                <a:gd name="T6" fmla="*/ 42 w 504"/>
                <a:gd name="T7" fmla="*/ 338 h 338"/>
                <a:gd name="T8" fmla="*/ 17 w 504"/>
                <a:gd name="T9" fmla="*/ 314 h 338"/>
                <a:gd name="T10" fmla="*/ 0 w 504"/>
                <a:gd name="T11" fmla="*/ 0 h 338"/>
                <a:gd name="T12" fmla="*/ 118 w 504"/>
                <a:gd name="T13" fmla="*/ 105 h 338"/>
                <a:gd name="T14" fmla="*/ 489 w 504"/>
                <a:gd name="T15" fmla="*/ 107 h 338"/>
                <a:gd name="T16" fmla="*/ 504 w 504"/>
                <a:gd name="T17" fmla="*/ 121 h 338"/>
                <a:gd name="T18" fmla="*/ 253 w 504"/>
                <a:gd name="T19" fmla="*/ 18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338">
                  <a:moveTo>
                    <a:pt x="253" y="184"/>
                  </a:moveTo>
                  <a:cubicBezTo>
                    <a:pt x="245" y="192"/>
                    <a:pt x="239" y="201"/>
                    <a:pt x="234" y="209"/>
                  </a:cubicBezTo>
                  <a:cubicBezTo>
                    <a:pt x="359" y="321"/>
                    <a:pt x="359" y="321"/>
                    <a:pt x="359" y="321"/>
                  </a:cubicBezTo>
                  <a:cubicBezTo>
                    <a:pt x="42" y="338"/>
                    <a:pt x="42" y="338"/>
                    <a:pt x="42" y="338"/>
                  </a:cubicBezTo>
                  <a:cubicBezTo>
                    <a:pt x="28" y="338"/>
                    <a:pt x="17" y="328"/>
                    <a:pt x="17" y="314"/>
                  </a:cubicBezTo>
                  <a:cubicBezTo>
                    <a:pt x="0" y="0"/>
                    <a:pt x="0" y="0"/>
                    <a:pt x="0" y="0"/>
                  </a:cubicBezTo>
                  <a:cubicBezTo>
                    <a:pt x="118" y="105"/>
                    <a:pt x="118" y="105"/>
                    <a:pt x="118" y="105"/>
                  </a:cubicBezTo>
                  <a:cubicBezTo>
                    <a:pt x="223" y="13"/>
                    <a:pt x="382" y="11"/>
                    <a:pt x="489" y="107"/>
                  </a:cubicBezTo>
                  <a:cubicBezTo>
                    <a:pt x="494" y="112"/>
                    <a:pt x="499" y="116"/>
                    <a:pt x="504" y="121"/>
                  </a:cubicBezTo>
                  <a:cubicBezTo>
                    <a:pt x="417" y="91"/>
                    <a:pt x="317" y="113"/>
                    <a:pt x="253"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0" name="Freeform 27">
              <a:extLst>
                <a:ext uri="{FF2B5EF4-FFF2-40B4-BE49-F238E27FC236}">
                  <a16:creationId xmlns:a16="http://schemas.microsoft.com/office/drawing/2014/main" id="{F771662B-BD1D-4CA8-B337-94399E75E49F}"/>
                </a:ext>
              </a:extLst>
            </p:cNvPr>
            <p:cNvSpPr>
              <a:spLocks noEditPoints="1"/>
            </p:cNvSpPr>
            <p:nvPr/>
          </p:nvSpPr>
          <p:spPr bwMode="auto">
            <a:xfrm>
              <a:off x="1194" y="2"/>
              <a:ext cx="1167" cy="1271"/>
            </a:xfrm>
            <a:custGeom>
              <a:avLst/>
              <a:gdLst>
                <a:gd name="T0" fmla="*/ 527 w 561"/>
                <a:gd name="T1" fmla="*/ 78 h 610"/>
                <a:gd name="T2" fmla="*/ 544 w 561"/>
                <a:gd name="T3" fmla="*/ 77 h 610"/>
                <a:gd name="T4" fmla="*/ 548 w 561"/>
                <a:gd name="T5" fmla="*/ 142 h 610"/>
                <a:gd name="T6" fmla="*/ 531 w 561"/>
                <a:gd name="T7" fmla="*/ 143 h 610"/>
                <a:gd name="T8" fmla="*/ 248 w 561"/>
                <a:gd name="T9" fmla="*/ 153 h 610"/>
                <a:gd name="T10" fmla="*/ 244 w 561"/>
                <a:gd name="T11" fmla="*/ 215 h 610"/>
                <a:gd name="T12" fmla="*/ 332 w 561"/>
                <a:gd name="T13" fmla="*/ 207 h 610"/>
                <a:gd name="T14" fmla="*/ 358 w 561"/>
                <a:gd name="T15" fmla="*/ 208 h 610"/>
                <a:gd name="T16" fmla="*/ 369 w 561"/>
                <a:gd name="T17" fmla="*/ 167 h 610"/>
                <a:gd name="T18" fmla="*/ 434 w 561"/>
                <a:gd name="T19" fmla="*/ 182 h 610"/>
                <a:gd name="T20" fmla="*/ 430 w 561"/>
                <a:gd name="T21" fmla="*/ 198 h 610"/>
                <a:gd name="T22" fmla="*/ 424 w 561"/>
                <a:gd name="T23" fmla="*/ 221 h 610"/>
                <a:gd name="T24" fmla="*/ 485 w 561"/>
                <a:gd name="T25" fmla="*/ 252 h 610"/>
                <a:gd name="T26" fmla="*/ 561 w 561"/>
                <a:gd name="T27" fmla="*/ 396 h 610"/>
                <a:gd name="T28" fmla="*/ 498 w 561"/>
                <a:gd name="T29" fmla="*/ 544 h 610"/>
                <a:gd name="T30" fmla="*/ 332 w 561"/>
                <a:gd name="T31" fmla="*/ 608 h 610"/>
                <a:gd name="T32" fmla="*/ 319 w 561"/>
                <a:gd name="T33" fmla="*/ 610 h 610"/>
                <a:gd name="T34" fmla="*/ 294 w 561"/>
                <a:gd name="T35" fmla="*/ 548 h 610"/>
                <a:gd name="T36" fmla="*/ 315 w 561"/>
                <a:gd name="T37" fmla="*/ 545 h 610"/>
                <a:gd name="T38" fmla="*/ 448 w 561"/>
                <a:gd name="T39" fmla="*/ 495 h 610"/>
                <a:gd name="T40" fmla="*/ 493 w 561"/>
                <a:gd name="T41" fmla="*/ 396 h 610"/>
                <a:gd name="T42" fmla="*/ 442 w 561"/>
                <a:gd name="T43" fmla="*/ 303 h 610"/>
                <a:gd name="T44" fmla="*/ 406 w 561"/>
                <a:gd name="T45" fmla="*/ 285 h 610"/>
                <a:gd name="T46" fmla="*/ 335 w 561"/>
                <a:gd name="T47" fmla="*/ 438 h 610"/>
                <a:gd name="T48" fmla="*/ 114 w 561"/>
                <a:gd name="T49" fmla="*/ 580 h 610"/>
                <a:gd name="T50" fmla="*/ 29 w 561"/>
                <a:gd name="T51" fmla="*/ 546 h 610"/>
                <a:gd name="T52" fmla="*/ 0 w 561"/>
                <a:gd name="T53" fmla="*/ 457 h 610"/>
                <a:gd name="T54" fmla="*/ 93 w 561"/>
                <a:gd name="T55" fmla="*/ 284 h 610"/>
                <a:gd name="T56" fmla="*/ 175 w 561"/>
                <a:gd name="T57" fmla="*/ 236 h 610"/>
                <a:gd name="T58" fmla="*/ 179 w 561"/>
                <a:gd name="T59" fmla="*/ 154 h 610"/>
                <a:gd name="T60" fmla="*/ 115 w 561"/>
                <a:gd name="T61" fmla="*/ 155 h 610"/>
                <a:gd name="T62" fmla="*/ 27 w 561"/>
                <a:gd name="T63" fmla="*/ 155 h 610"/>
                <a:gd name="T64" fmla="*/ 10 w 561"/>
                <a:gd name="T65" fmla="*/ 155 h 610"/>
                <a:gd name="T66" fmla="*/ 10 w 561"/>
                <a:gd name="T67" fmla="*/ 89 h 610"/>
                <a:gd name="T68" fmla="*/ 27 w 561"/>
                <a:gd name="T69" fmla="*/ 89 h 610"/>
                <a:gd name="T70" fmla="*/ 117 w 561"/>
                <a:gd name="T71" fmla="*/ 89 h 610"/>
                <a:gd name="T72" fmla="*/ 186 w 561"/>
                <a:gd name="T73" fmla="*/ 88 h 610"/>
                <a:gd name="T74" fmla="*/ 198 w 561"/>
                <a:gd name="T75" fmla="*/ 17 h 610"/>
                <a:gd name="T76" fmla="*/ 201 w 561"/>
                <a:gd name="T77" fmla="*/ 0 h 610"/>
                <a:gd name="T78" fmla="*/ 268 w 561"/>
                <a:gd name="T79" fmla="*/ 16 h 610"/>
                <a:gd name="T80" fmla="*/ 265 w 561"/>
                <a:gd name="T81" fmla="*/ 31 h 610"/>
                <a:gd name="T82" fmla="*/ 255 w 561"/>
                <a:gd name="T83" fmla="*/ 87 h 610"/>
                <a:gd name="T84" fmla="*/ 527 w 561"/>
                <a:gd name="T85" fmla="*/ 78 h 610"/>
                <a:gd name="T86" fmla="*/ 332 w 561"/>
                <a:gd name="T87" fmla="*/ 273 h 610"/>
                <a:gd name="T88" fmla="*/ 242 w 561"/>
                <a:gd name="T89" fmla="*/ 283 h 610"/>
                <a:gd name="T90" fmla="*/ 242 w 561"/>
                <a:gd name="T91" fmla="*/ 285 h 610"/>
                <a:gd name="T92" fmla="*/ 252 w 561"/>
                <a:gd name="T93" fmla="*/ 438 h 610"/>
                <a:gd name="T94" fmla="*/ 277 w 561"/>
                <a:gd name="T95" fmla="*/ 403 h 610"/>
                <a:gd name="T96" fmla="*/ 339 w 561"/>
                <a:gd name="T97" fmla="*/ 273 h 610"/>
                <a:gd name="T98" fmla="*/ 332 w 561"/>
                <a:gd name="T99" fmla="*/ 273 h 610"/>
                <a:gd name="T100" fmla="*/ 137 w 561"/>
                <a:gd name="T101" fmla="*/ 335 h 610"/>
                <a:gd name="T102" fmla="*/ 68 w 561"/>
                <a:gd name="T103" fmla="*/ 457 h 610"/>
                <a:gd name="T104" fmla="*/ 114 w 561"/>
                <a:gd name="T105" fmla="*/ 514 h 610"/>
                <a:gd name="T106" fmla="*/ 192 w 561"/>
                <a:gd name="T107" fmla="*/ 493 h 610"/>
                <a:gd name="T108" fmla="*/ 174 w 561"/>
                <a:gd name="T109" fmla="*/ 311 h 610"/>
                <a:gd name="T110" fmla="*/ 137 w 561"/>
                <a:gd name="T111" fmla="*/ 33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1" h="610">
                  <a:moveTo>
                    <a:pt x="527" y="78"/>
                  </a:moveTo>
                  <a:cubicBezTo>
                    <a:pt x="544" y="77"/>
                    <a:pt x="544" y="77"/>
                    <a:pt x="544" y="77"/>
                  </a:cubicBezTo>
                  <a:cubicBezTo>
                    <a:pt x="548" y="142"/>
                    <a:pt x="548" y="142"/>
                    <a:pt x="548" y="142"/>
                  </a:cubicBezTo>
                  <a:cubicBezTo>
                    <a:pt x="531" y="143"/>
                    <a:pt x="531" y="143"/>
                    <a:pt x="531" y="143"/>
                  </a:cubicBezTo>
                  <a:cubicBezTo>
                    <a:pt x="457" y="148"/>
                    <a:pt x="364" y="151"/>
                    <a:pt x="248" y="153"/>
                  </a:cubicBezTo>
                  <a:cubicBezTo>
                    <a:pt x="246" y="173"/>
                    <a:pt x="245" y="193"/>
                    <a:pt x="244" y="215"/>
                  </a:cubicBezTo>
                  <a:cubicBezTo>
                    <a:pt x="271" y="210"/>
                    <a:pt x="300" y="207"/>
                    <a:pt x="332" y="207"/>
                  </a:cubicBezTo>
                  <a:cubicBezTo>
                    <a:pt x="341" y="207"/>
                    <a:pt x="350" y="208"/>
                    <a:pt x="358" y="208"/>
                  </a:cubicBezTo>
                  <a:cubicBezTo>
                    <a:pt x="369" y="167"/>
                    <a:pt x="369" y="167"/>
                    <a:pt x="369" y="167"/>
                  </a:cubicBezTo>
                  <a:cubicBezTo>
                    <a:pt x="434" y="182"/>
                    <a:pt x="434" y="182"/>
                    <a:pt x="434" y="182"/>
                  </a:cubicBezTo>
                  <a:cubicBezTo>
                    <a:pt x="430" y="198"/>
                    <a:pt x="430" y="198"/>
                    <a:pt x="430" y="198"/>
                  </a:cubicBezTo>
                  <a:cubicBezTo>
                    <a:pt x="428" y="206"/>
                    <a:pt x="427" y="212"/>
                    <a:pt x="424" y="221"/>
                  </a:cubicBezTo>
                  <a:cubicBezTo>
                    <a:pt x="446" y="228"/>
                    <a:pt x="467" y="239"/>
                    <a:pt x="485" y="252"/>
                  </a:cubicBezTo>
                  <a:cubicBezTo>
                    <a:pt x="536" y="287"/>
                    <a:pt x="561" y="335"/>
                    <a:pt x="561" y="396"/>
                  </a:cubicBezTo>
                  <a:cubicBezTo>
                    <a:pt x="561" y="458"/>
                    <a:pt x="540" y="508"/>
                    <a:pt x="498" y="544"/>
                  </a:cubicBezTo>
                  <a:cubicBezTo>
                    <a:pt x="459" y="577"/>
                    <a:pt x="403" y="599"/>
                    <a:pt x="332" y="608"/>
                  </a:cubicBezTo>
                  <a:cubicBezTo>
                    <a:pt x="319" y="610"/>
                    <a:pt x="319" y="610"/>
                    <a:pt x="319" y="610"/>
                  </a:cubicBezTo>
                  <a:cubicBezTo>
                    <a:pt x="294" y="548"/>
                    <a:pt x="294" y="548"/>
                    <a:pt x="294" y="548"/>
                  </a:cubicBezTo>
                  <a:cubicBezTo>
                    <a:pt x="315" y="545"/>
                    <a:pt x="315" y="545"/>
                    <a:pt x="315" y="545"/>
                  </a:cubicBezTo>
                  <a:cubicBezTo>
                    <a:pt x="374" y="537"/>
                    <a:pt x="418" y="521"/>
                    <a:pt x="448" y="495"/>
                  </a:cubicBezTo>
                  <a:cubicBezTo>
                    <a:pt x="478" y="469"/>
                    <a:pt x="493" y="437"/>
                    <a:pt x="493" y="396"/>
                  </a:cubicBezTo>
                  <a:cubicBezTo>
                    <a:pt x="493" y="356"/>
                    <a:pt x="476" y="325"/>
                    <a:pt x="442" y="303"/>
                  </a:cubicBezTo>
                  <a:cubicBezTo>
                    <a:pt x="430" y="295"/>
                    <a:pt x="419" y="289"/>
                    <a:pt x="406" y="285"/>
                  </a:cubicBezTo>
                  <a:cubicBezTo>
                    <a:pt x="386" y="343"/>
                    <a:pt x="363" y="394"/>
                    <a:pt x="335" y="438"/>
                  </a:cubicBezTo>
                  <a:cubicBezTo>
                    <a:pt x="275" y="532"/>
                    <a:pt x="201" y="580"/>
                    <a:pt x="114" y="580"/>
                  </a:cubicBezTo>
                  <a:cubicBezTo>
                    <a:pt x="78" y="580"/>
                    <a:pt x="49" y="568"/>
                    <a:pt x="29" y="546"/>
                  </a:cubicBezTo>
                  <a:cubicBezTo>
                    <a:pt x="9" y="525"/>
                    <a:pt x="0" y="494"/>
                    <a:pt x="0" y="457"/>
                  </a:cubicBezTo>
                  <a:cubicBezTo>
                    <a:pt x="0" y="390"/>
                    <a:pt x="31" y="333"/>
                    <a:pt x="93" y="284"/>
                  </a:cubicBezTo>
                  <a:cubicBezTo>
                    <a:pt x="118" y="264"/>
                    <a:pt x="145" y="248"/>
                    <a:pt x="175" y="236"/>
                  </a:cubicBezTo>
                  <a:cubicBezTo>
                    <a:pt x="175" y="208"/>
                    <a:pt x="177" y="180"/>
                    <a:pt x="179" y="154"/>
                  </a:cubicBezTo>
                  <a:cubicBezTo>
                    <a:pt x="164" y="154"/>
                    <a:pt x="147" y="154"/>
                    <a:pt x="115" y="155"/>
                  </a:cubicBezTo>
                  <a:cubicBezTo>
                    <a:pt x="74" y="155"/>
                    <a:pt x="52" y="155"/>
                    <a:pt x="27" y="155"/>
                  </a:cubicBezTo>
                  <a:cubicBezTo>
                    <a:pt x="10" y="155"/>
                    <a:pt x="10" y="155"/>
                    <a:pt x="10" y="155"/>
                  </a:cubicBezTo>
                  <a:cubicBezTo>
                    <a:pt x="10" y="89"/>
                    <a:pt x="10" y="89"/>
                    <a:pt x="10" y="89"/>
                  </a:cubicBezTo>
                  <a:cubicBezTo>
                    <a:pt x="27" y="89"/>
                    <a:pt x="27" y="89"/>
                    <a:pt x="27" y="89"/>
                  </a:cubicBezTo>
                  <a:cubicBezTo>
                    <a:pt x="53" y="89"/>
                    <a:pt x="75" y="89"/>
                    <a:pt x="117" y="89"/>
                  </a:cubicBezTo>
                  <a:cubicBezTo>
                    <a:pt x="152" y="88"/>
                    <a:pt x="170" y="88"/>
                    <a:pt x="186" y="88"/>
                  </a:cubicBezTo>
                  <a:cubicBezTo>
                    <a:pt x="189" y="66"/>
                    <a:pt x="193" y="43"/>
                    <a:pt x="198" y="17"/>
                  </a:cubicBezTo>
                  <a:cubicBezTo>
                    <a:pt x="201" y="0"/>
                    <a:pt x="201" y="0"/>
                    <a:pt x="201" y="0"/>
                  </a:cubicBezTo>
                  <a:cubicBezTo>
                    <a:pt x="268" y="16"/>
                    <a:pt x="268" y="16"/>
                    <a:pt x="268" y="16"/>
                  </a:cubicBezTo>
                  <a:cubicBezTo>
                    <a:pt x="265" y="31"/>
                    <a:pt x="265" y="31"/>
                    <a:pt x="265" y="31"/>
                  </a:cubicBezTo>
                  <a:cubicBezTo>
                    <a:pt x="261" y="50"/>
                    <a:pt x="258" y="68"/>
                    <a:pt x="255" y="87"/>
                  </a:cubicBezTo>
                  <a:cubicBezTo>
                    <a:pt x="366" y="85"/>
                    <a:pt x="457" y="82"/>
                    <a:pt x="527" y="78"/>
                  </a:cubicBezTo>
                  <a:moveTo>
                    <a:pt x="332" y="273"/>
                  </a:moveTo>
                  <a:cubicBezTo>
                    <a:pt x="299" y="273"/>
                    <a:pt x="269" y="276"/>
                    <a:pt x="242" y="283"/>
                  </a:cubicBezTo>
                  <a:cubicBezTo>
                    <a:pt x="242" y="285"/>
                    <a:pt x="242" y="285"/>
                    <a:pt x="242" y="285"/>
                  </a:cubicBezTo>
                  <a:cubicBezTo>
                    <a:pt x="242" y="342"/>
                    <a:pt x="245" y="393"/>
                    <a:pt x="252" y="438"/>
                  </a:cubicBezTo>
                  <a:cubicBezTo>
                    <a:pt x="260" y="428"/>
                    <a:pt x="269" y="416"/>
                    <a:pt x="277" y="403"/>
                  </a:cubicBezTo>
                  <a:cubicBezTo>
                    <a:pt x="302" y="365"/>
                    <a:pt x="322" y="321"/>
                    <a:pt x="339" y="273"/>
                  </a:cubicBezTo>
                  <a:cubicBezTo>
                    <a:pt x="337" y="273"/>
                    <a:pt x="335" y="273"/>
                    <a:pt x="332" y="273"/>
                  </a:cubicBezTo>
                  <a:moveTo>
                    <a:pt x="137" y="335"/>
                  </a:moveTo>
                  <a:cubicBezTo>
                    <a:pt x="91" y="372"/>
                    <a:pt x="68" y="413"/>
                    <a:pt x="68" y="457"/>
                  </a:cubicBezTo>
                  <a:cubicBezTo>
                    <a:pt x="68" y="498"/>
                    <a:pt x="82" y="514"/>
                    <a:pt x="114" y="514"/>
                  </a:cubicBezTo>
                  <a:cubicBezTo>
                    <a:pt x="140" y="514"/>
                    <a:pt x="166" y="507"/>
                    <a:pt x="192" y="493"/>
                  </a:cubicBezTo>
                  <a:cubicBezTo>
                    <a:pt x="181" y="440"/>
                    <a:pt x="175" y="379"/>
                    <a:pt x="174" y="311"/>
                  </a:cubicBezTo>
                  <a:cubicBezTo>
                    <a:pt x="161" y="318"/>
                    <a:pt x="149" y="326"/>
                    <a:pt x="137" y="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
        <p:nvSpPr>
          <p:cNvPr id="35" name="TextBox 34">
            <a:extLst>
              <a:ext uri="{FF2B5EF4-FFF2-40B4-BE49-F238E27FC236}">
                <a16:creationId xmlns:a16="http://schemas.microsoft.com/office/drawing/2014/main" id="{A3B629A5-269B-4CC2-BB76-C345943F2F3B}"/>
              </a:ext>
            </a:extLst>
          </p:cNvPr>
          <p:cNvSpPr txBox="1"/>
          <p:nvPr/>
        </p:nvSpPr>
        <p:spPr>
          <a:xfrm>
            <a:off x="8178988" y="2693196"/>
            <a:ext cx="2176454" cy="501041"/>
          </a:xfrm>
          <a:prstGeom prst="rect">
            <a:avLst/>
          </a:prstGeom>
          <a:noFill/>
        </p:spPr>
        <p:txBody>
          <a:bodyPr wrap="square" lIns="175736" tIns="140589" rIns="175736" bIns="140589" rtlCol="0" anchor="ctr">
            <a:spAutoFit/>
          </a:bodyPr>
          <a:lstStyle/>
          <a:p>
            <a:pPr algn="ctr" defTabSz="914139">
              <a:lnSpc>
                <a:spcPct val="90000"/>
              </a:lnSpc>
              <a:spcAft>
                <a:spcPts val="575"/>
              </a:spcAft>
              <a:defRPr/>
            </a:pPr>
            <a:r>
              <a:rPr lang="en-US" sz="1567" b="1" dirty="0">
                <a:gradFill>
                  <a:gsLst>
                    <a:gs pos="78667">
                      <a:srgbClr val="3F3F3F"/>
                    </a:gs>
                    <a:gs pos="59000">
                      <a:srgbClr val="3F3F3F"/>
                    </a:gs>
                  </a:gsLst>
                  <a:lin ang="5400000" scaled="0"/>
                </a:gradFill>
                <a:cs typeface="Segoe UI" panose="020B0502040204020203" pitchFamily="34" charset="0"/>
              </a:rPr>
              <a:t>Content Moderator</a:t>
            </a:r>
          </a:p>
        </p:txBody>
      </p:sp>
      <p:sp>
        <p:nvSpPr>
          <p:cNvPr id="36" name="Rectangle 35">
            <a:extLst>
              <a:ext uri="{FF2B5EF4-FFF2-40B4-BE49-F238E27FC236}">
                <a16:creationId xmlns:a16="http://schemas.microsoft.com/office/drawing/2014/main" id="{83AA89E7-63AE-45DC-A639-5514075A1B19}"/>
              </a:ext>
            </a:extLst>
          </p:cNvPr>
          <p:cNvSpPr/>
          <p:nvPr/>
        </p:nvSpPr>
        <p:spPr>
          <a:xfrm>
            <a:off x="7840661" y="3076253"/>
            <a:ext cx="2891865" cy="673551"/>
          </a:xfrm>
          <a:prstGeom prst="rect">
            <a:avLst/>
          </a:prstGeom>
        </p:spPr>
        <p:txBody>
          <a:bodyPr wrap="square">
            <a:spAutoFit/>
          </a:bodyPr>
          <a:lstStyle/>
          <a:p>
            <a:pPr algn="ctr" defTabSz="914139">
              <a:lnSpc>
                <a:spcPct val="90000"/>
              </a:lnSpc>
              <a:spcAft>
                <a:spcPts val="575"/>
              </a:spcAft>
              <a:defRPr/>
            </a:pPr>
            <a:r>
              <a:rPr lang="en-US" sz="1371">
                <a:gradFill>
                  <a:gsLst>
                    <a:gs pos="78667">
                      <a:srgbClr val="3F3F3F"/>
                    </a:gs>
                    <a:gs pos="59000">
                      <a:srgbClr val="3F3F3F"/>
                    </a:gs>
                  </a:gsLst>
                  <a:lin ang="5400000" scaled="0"/>
                </a:gradFill>
                <a:cs typeface="Segoe UI" panose="020B0502040204020203" pitchFamily="34" charset="0"/>
              </a:rPr>
              <a:t>Machine-assisted moderation </a:t>
            </a:r>
            <a:br>
              <a:rPr lang="en-US" sz="1371">
                <a:gradFill>
                  <a:gsLst>
                    <a:gs pos="78667">
                      <a:srgbClr val="3F3F3F"/>
                    </a:gs>
                    <a:gs pos="59000">
                      <a:srgbClr val="3F3F3F"/>
                    </a:gs>
                  </a:gsLst>
                  <a:lin ang="5400000" scaled="0"/>
                </a:gradFill>
                <a:cs typeface="Segoe UI" panose="020B0502040204020203" pitchFamily="34" charset="0"/>
              </a:rPr>
            </a:br>
            <a:r>
              <a:rPr lang="en-US" sz="1371">
                <a:gradFill>
                  <a:gsLst>
                    <a:gs pos="78667">
                      <a:srgbClr val="3F3F3F"/>
                    </a:gs>
                    <a:gs pos="59000">
                      <a:srgbClr val="3F3F3F"/>
                    </a:gs>
                  </a:gsLst>
                  <a:lin ang="5400000" scaled="0"/>
                </a:gradFill>
                <a:cs typeface="Segoe UI" panose="020B0502040204020203" pitchFamily="34" charset="0"/>
              </a:rPr>
              <a:t>of text and images, augmented with human review tools</a:t>
            </a:r>
          </a:p>
        </p:txBody>
      </p:sp>
      <p:grpSp>
        <p:nvGrpSpPr>
          <p:cNvPr id="37" name="Group 4">
            <a:extLst>
              <a:ext uri="{FF2B5EF4-FFF2-40B4-BE49-F238E27FC236}">
                <a16:creationId xmlns:a16="http://schemas.microsoft.com/office/drawing/2014/main" id="{35444808-8816-4A29-AA98-0899D066A1B4}"/>
              </a:ext>
            </a:extLst>
          </p:cNvPr>
          <p:cNvGrpSpPr>
            <a:grpSpLocks noChangeAspect="1"/>
          </p:cNvGrpSpPr>
          <p:nvPr/>
        </p:nvGrpSpPr>
        <p:grpSpPr bwMode="auto">
          <a:xfrm>
            <a:off x="8982242" y="1908050"/>
            <a:ext cx="607377" cy="629817"/>
            <a:chOff x="-2" y="4"/>
            <a:chExt cx="2463" cy="2554"/>
          </a:xfrm>
          <a:solidFill>
            <a:srgbClr val="047CDA"/>
          </a:solidFill>
        </p:grpSpPr>
        <p:sp>
          <p:nvSpPr>
            <p:cNvPr id="38" name="Freeform 5">
              <a:extLst>
                <a:ext uri="{FF2B5EF4-FFF2-40B4-BE49-F238E27FC236}">
                  <a16:creationId xmlns:a16="http://schemas.microsoft.com/office/drawing/2014/main" id="{50A1A234-EA12-417D-85B0-5B4EDE11F00D}"/>
                </a:ext>
              </a:extLst>
            </p:cNvPr>
            <p:cNvSpPr>
              <a:spLocks noEditPoints="1"/>
            </p:cNvSpPr>
            <p:nvPr/>
          </p:nvSpPr>
          <p:spPr bwMode="auto">
            <a:xfrm>
              <a:off x="-2" y="4"/>
              <a:ext cx="2463" cy="2554"/>
            </a:xfrm>
            <a:custGeom>
              <a:avLst/>
              <a:gdLst>
                <a:gd name="T0" fmla="*/ 1093 w 1184"/>
                <a:gd name="T1" fmla="*/ 507 h 1226"/>
                <a:gd name="T2" fmla="*/ 592 w 1184"/>
                <a:gd name="T3" fmla="*/ 1133 h 1226"/>
                <a:gd name="T4" fmla="*/ 91 w 1184"/>
                <a:gd name="T5" fmla="*/ 507 h 1226"/>
                <a:gd name="T6" fmla="*/ 91 w 1184"/>
                <a:gd name="T7" fmla="*/ 249 h 1226"/>
                <a:gd name="T8" fmla="*/ 106 w 1184"/>
                <a:gd name="T9" fmla="*/ 236 h 1226"/>
                <a:gd name="T10" fmla="*/ 196 w 1184"/>
                <a:gd name="T11" fmla="*/ 178 h 1226"/>
                <a:gd name="T12" fmla="*/ 592 w 1184"/>
                <a:gd name="T13" fmla="*/ 90 h 1226"/>
                <a:gd name="T14" fmla="*/ 988 w 1184"/>
                <a:gd name="T15" fmla="*/ 178 h 1226"/>
                <a:gd name="T16" fmla="*/ 1078 w 1184"/>
                <a:gd name="T17" fmla="*/ 236 h 1226"/>
                <a:gd name="T18" fmla="*/ 1093 w 1184"/>
                <a:gd name="T19" fmla="*/ 249 h 1226"/>
                <a:gd name="T20" fmla="*/ 1093 w 1184"/>
                <a:gd name="T21" fmla="*/ 507 h 1226"/>
                <a:gd name="T22" fmla="*/ 1172 w 1184"/>
                <a:gd name="T23" fmla="*/ 201 h 1226"/>
                <a:gd name="T24" fmla="*/ 1136 w 1184"/>
                <a:gd name="T25" fmla="*/ 166 h 1226"/>
                <a:gd name="T26" fmla="*/ 1031 w 1184"/>
                <a:gd name="T27" fmla="*/ 97 h 1226"/>
                <a:gd name="T28" fmla="*/ 592 w 1184"/>
                <a:gd name="T29" fmla="*/ 0 h 1226"/>
                <a:gd name="T30" fmla="*/ 153 w 1184"/>
                <a:gd name="T31" fmla="*/ 97 h 1226"/>
                <a:gd name="T32" fmla="*/ 48 w 1184"/>
                <a:gd name="T33" fmla="*/ 166 h 1226"/>
                <a:gd name="T34" fmla="*/ 12 w 1184"/>
                <a:gd name="T35" fmla="*/ 201 h 1226"/>
                <a:gd name="T36" fmla="*/ 0 w 1184"/>
                <a:gd name="T37" fmla="*/ 213 h 1226"/>
                <a:gd name="T38" fmla="*/ 0 w 1184"/>
                <a:gd name="T39" fmla="*/ 507 h 1226"/>
                <a:gd name="T40" fmla="*/ 584 w 1184"/>
                <a:gd name="T41" fmla="*/ 1224 h 1226"/>
                <a:gd name="T42" fmla="*/ 592 w 1184"/>
                <a:gd name="T43" fmla="*/ 1226 h 1226"/>
                <a:gd name="T44" fmla="*/ 600 w 1184"/>
                <a:gd name="T45" fmla="*/ 1224 h 1226"/>
                <a:gd name="T46" fmla="*/ 1184 w 1184"/>
                <a:gd name="T47" fmla="*/ 507 h 1226"/>
                <a:gd name="T48" fmla="*/ 1184 w 1184"/>
                <a:gd name="T49" fmla="*/ 213 h 1226"/>
                <a:gd name="T50" fmla="*/ 1172 w 1184"/>
                <a:gd name="T51" fmla="*/ 201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4" h="1226">
                  <a:moveTo>
                    <a:pt x="1093" y="507"/>
                  </a:moveTo>
                  <a:cubicBezTo>
                    <a:pt x="1093" y="764"/>
                    <a:pt x="857" y="1078"/>
                    <a:pt x="592" y="1133"/>
                  </a:cubicBezTo>
                  <a:cubicBezTo>
                    <a:pt x="327" y="1078"/>
                    <a:pt x="91" y="764"/>
                    <a:pt x="91" y="507"/>
                  </a:cubicBezTo>
                  <a:cubicBezTo>
                    <a:pt x="91" y="249"/>
                    <a:pt x="91" y="249"/>
                    <a:pt x="91" y="249"/>
                  </a:cubicBezTo>
                  <a:cubicBezTo>
                    <a:pt x="95" y="245"/>
                    <a:pt x="100" y="241"/>
                    <a:pt x="106" y="236"/>
                  </a:cubicBezTo>
                  <a:cubicBezTo>
                    <a:pt x="130" y="217"/>
                    <a:pt x="160" y="197"/>
                    <a:pt x="196" y="178"/>
                  </a:cubicBezTo>
                  <a:cubicBezTo>
                    <a:pt x="300" y="123"/>
                    <a:pt x="431" y="90"/>
                    <a:pt x="592" y="90"/>
                  </a:cubicBezTo>
                  <a:cubicBezTo>
                    <a:pt x="753" y="90"/>
                    <a:pt x="884" y="123"/>
                    <a:pt x="988" y="178"/>
                  </a:cubicBezTo>
                  <a:cubicBezTo>
                    <a:pt x="1024" y="197"/>
                    <a:pt x="1054" y="217"/>
                    <a:pt x="1078" y="236"/>
                  </a:cubicBezTo>
                  <a:cubicBezTo>
                    <a:pt x="1084" y="241"/>
                    <a:pt x="1089" y="245"/>
                    <a:pt x="1093" y="249"/>
                  </a:cubicBezTo>
                  <a:lnTo>
                    <a:pt x="1093" y="507"/>
                  </a:lnTo>
                  <a:close/>
                  <a:moveTo>
                    <a:pt x="1172" y="201"/>
                  </a:moveTo>
                  <a:cubicBezTo>
                    <a:pt x="1166" y="193"/>
                    <a:pt x="1154" y="181"/>
                    <a:pt x="1136" y="166"/>
                  </a:cubicBezTo>
                  <a:cubicBezTo>
                    <a:pt x="1107" y="143"/>
                    <a:pt x="1072" y="119"/>
                    <a:pt x="1031" y="97"/>
                  </a:cubicBezTo>
                  <a:cubicBezTo>
                    <a:pt x="914" y="36"/>
                    <a:pt x="768" y="0"/>
                    <a:pt x="592" y="0"/>
                  </a:cubicBezTo>
                  <a:cubicBezTo>
                    <a:pt x="416" y="0"/>
                    <a:pt x="270" y="36"/>
                    <a:pt x="153" y="97"/>
                  </a:cubicBezTo>
                  <a:cubicBezTo>
                    <a:pt x="112" y="119"/>
                    <a:pt x="77" y="143"/>
                    <a:pt x="48" y="166"/>
                  </a:cubicBezTo>
                  <a:cubicBezTo>
                    <a:pt x="30" y="181"/>
                    <a:pt x="18" y="193"/>
                    <a:pt x="12" y="201"/>
                  </a:cubicBezTo>
                  <a:cubicBezTo>
                    <a:pt x="0" y="213"/>
                    <a:pt x="0" y="213"/>
                    <a:pt x="0" y="213"/>
                  </a:cubicBezTo>
                  <a:cubicBezTo>
                    <a:pt x="0" y="507"/>
                    <a:pt x="0" y="507"/>
                    <a:pt x="0" y="507"/>
                  </a:cubicBezTo>
                  <a:cubicBezTo>
                    <a:pt x="0" y="809"/>
                    <a:pt x="270" y="1166"/>
                    <a:pt x="584" y="1224"/>
                  </a:cubicBezTo>
                  <a:cubicBezTo>
                    <a:pt x="592" y="1226"/>
                    <a:pt x="592" y="1226"/>
                    <a:pt x="592" y="1226"/>
                  </a:cubicBezTo>
                  <a:cubicBezTo>
                    <a:pt x="600" y="1224"/>
                    <a:pt x="600" y="1224"/>
                    <a:pt x="600" y="1224"/>
                  </a:cubicBezTo>
                  <a:cubicBezTo>
                    <a:pt x="914" y="1166"/>
                    <a:pt x="1184" y="809"/>
                    <a:pt x="1184" y="507"/>
                  </a:cubicBezTo>
                  <a:cubicBezTo>
                    <a:pt x="1184" y="213"/>
                    <a:pt x="1184" y="213"/>
                    <a:pt x="1184" y="213"/>
                  </a:cubicBezTo>
                  <a:lnTo>
                    <a:pt x="117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2" name="Freeform 6">
              <a:extLst>
                <a:ext uri="{FF2B5EF4-FFF2-40B4-BE49-F238E27FC236}">
                  <a16:creationId xmlns:a16="http://schemas.microsoft.com/office/drawing/2014/main" id="{3758151B-85C5-40E9-A2B8-540236293302}"/>
                </a:ext>
              </a:extLst>
            </p:cNvPr>
            <p:cNvSpPr>
              <a:spLocks/>
            </p:cNvSpPr>
            <p:nvPr/>
          </p:nvSpPr>
          <p:spPr bwMode="auto">
            <a:xfrm>
              <a:off x="1063" y="1710"/>
              <a:ext cx="333" cy="331"/>
            </a:xfrm>
            <a:custGeom>
              <a:avLst/>
              <a:gdLst>
                <a:gd name="T0" fmla="*/ 80 w 160"/>
                <a:gd name="T1" fmla="*/ 0 h 159"/>
                <a:gd name="T2" fmla="*/ 23 w 160"/>
                <a:gd name="T3" fmla="*/ 22 h 159"/>
                <a:gd name="T4" fmla="*/ 0 w 160"/>
                <a:gd name="T5" fmla="*/ 79 h 159"/>
                <a:gd name="T6" fmla="*/ 23 w 160"/>
                <a:gd name="T7" fmla="*/ 136 h 159"/>
                <a:gd name="T8" fmla="*/ 80 w 160"/>
                <a:gd name="T9" fmla="*/ 159 h 159"/>
                <a:gd name="T10" fmla="*/ 138 w 160"/>
                <a:gd name="T11" fmla="*/ 136 h 159"/>
                <a:gd name="T12" fmla="*/ 160 w 160"/>
                <a:gd name="T13" fmla="*/ 79 h 159"/>
                <a:gd name="T14" fmla="*/ 137 w 160"/>
                <a:gd name="T15" fmla="*/ 22 h 159"/>
                <a:gd name="T16" fmla="*/ 80 w 160"/>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59">
                  <a:moveTo>
                    <a:pt x="80" y="0"/>
                  </a:moveTo>
                  <a:cubicBezTo>
                    <a:pt x="58" y="0"/>
                    <a:pt x="39" y="7"/>
                    <a:pt x="23" y="22"/>
                  </a:cubicBezTo>
                  <a:cubicBezTo>
                    <a:pt x="8" y="37"/>
                    <a:pt x="0" y="56"/>
                    <a:pt x="0" y="79"/>
                  </a:cubicBezTo>
                  <a:cubicBezTo>
                    <a:pt x="0" y="101"/>
                    <a:pt x="8" y="120"/>
                    <a:pt x="23" y="136"/>
                  </a:cubicBezTo>
                  <a:cubicBezTo>
                    <a:pt x="38" y="151"/>
                    <a:pt x="57" y="159"/>
                    <a:pt x="80" y="159"/>
                  </a:cubicBezTo>
                  <a:cubicBezTo>
                    <a:pt x="103" y="159"/>
                    <a:pt x="123" y="151"/>
                    <a:pt x="138" y="136"/>
                  </a:cubicBezTo>
                  <a:cubicBezTo>
                    <a:pt x="152" y="121"/>
                    <a:pt x="160" y="102"/>
                    <a:pt x="160" y="79"/>
                  </a:cubicBezTo>
                  <a:cubicBezTo>
                    <a:pt x="160" y="57"/>
                    <a:pt x="152" y="37"/>
                    <a:pt x="137" y="22"/>
                  </a:cubicBezTo>
                  <a:cubicBezTo>
                    <a:pt x="122" y="7"/>
                    <a:pt x="103" y="0"/>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3" name="Rectangle 7">
              <a:extLst>
                <a:ext uri="{FF2B5EF4-FFF2-40B4-BE49-F238E27FC236}">
                  <a16:creationId xmlns:a16="http://schemas.microsoft.com/office/drawing/2014/main" id="{197D9410-098D-4649-83B2-0ED543A102FF}"/>
                </a:ext>
              </a:extLst>
            </p:cNvPr>
            <p:cNvSpPr>
              <a:spLocks noChangeArrowheads="1"/>
            </p:cNvSpPr>
            <p:nvPr/>
          </p:nvSpPr>
          <p:spPr bwMode="auto">
            <a:xfrm>
              <a:off x="1134" y="429"/>
              <a:ext cx="191" cy="1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spTree>
    <p:extLst>
      <p:ext uri="{BB962C8B-B14F-4D97-AF65-F5344CB8AC3E}">
        <p14:creationId xmlns:p14="http://schemas.microsoft.com/office/powerpoint/2010/main" val="4143469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Personalizado 6">
      <a:dk1>
        <a:sysClr val="windowText" lastClr="000000"/>
      </a:dk1>
      <a:lt1>
        <a:sysClr val="window" lastClr="FFFFFF"/>
      </a:lt1>
      <a:dk2>
        <a:srgbClr val="44546A"/>
      </a:dk2>
      <a:lt2>
        <a:srgbClr val="E7E6E6"/>
      </a:lt2>
      <a:accent1>
        <a:srgbClr val="E31E2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F17403C9-B31A-4443-89EB-31DB62E2042B}" vid="{B1E0BB34-2938-4203-A6CE-D358F46DFE06}"/>
    </a:ext>
  </a:extLst>
</a:theme>
</file>

<file path=ppt/theme/theme2.xml><?xml version="1.0" encoding="utf-8"?>
<a:theme xmlns:a="http://schemas.openxmlformats.org/drawingml/2006/main" name="1_Office Theme">
  <a:themeElements>
    <a:clrScheme name="Personalizado 6">
      <a:dk1>
        <a:sysClr val="windowText" lastClr="000000"/>
      </a:dk1>
      <a:lt1>
        <a:sysClr val="window" lastClr="FFFFFF"/>
      </a:lt1>
      <a:dk2>
        <a:srgbClr val="44546A"/>
      </a:dk2>
      <a:lt2>
        <a:srgbClr val="E7E6E6"/>
      </a:lt2>
      <a:accent1>
        <a:srgbClr val="E31E2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F17403C9-B31A-4443-89EB-31DB62E2042B}" vid="{B1E0BB34-2938-4203-A6CE-D358F46DFE0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D170F48843B4469F4EBAA4989DCF06" ma:contentTypeVersion="10" ma:contentTypeDescription="Create a new document." ma:contentTypeScope="" ma:versionID="2f20f3d5ba0571e0196a57dbb2f3494b">
  <xsd:schema xmlns:xsd="http://www.w3.org/2001/XMLSchema" xmlns:xs="http://www.w3.org/2001/XMLSchema" xmlns:p="http://schemas.microsoft.com/office/2006/metadata/properties" xmlns:ns2="f6ecbb66-529e-4d85-a914-95a490d96b29" xmlns:ns3="c572443e-d5c7-4467-9262-fe356aab5cd9" targetNamespace="http://schemas.microsoft.com/office/2006/metadata/properties" ma:root="true" ma:fieldsID="64b42ee6732b56317aac76118bc80c77" ns2:_="" ns3:_="">
    <xsd:import namespace="f6ecbb66-529e-4d85-a914-95a490d96b29"/>
    <xsd:import namespace="c572443e-d5c7-4467-9262-fe356aab5c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3:LastSharedByUser" minOccurs="0"/>
                <xsd:element ref="ns3:LastSharedBy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cbb66-529e-4d85-a914-95a490d96b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72443e-d5c7-4467-9262-fe356aab5cd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B3965-280B-49D7-AC99-7866BFFFF2DF}">
  <ds:schemaRefs>
    <ds:schemaRef ds:uri="http://schemas.microsoft.com/sharepoint/v3/contenttype/forms"/>
  </ds:schemaRefs>
</ds:datastoreItem>
</file>

<file path=customXml/itemProps2.xml><?xml version="1.0" encoding="utf-8"?>
<ds:datastoreItem xmlns:ds="http://schemas.openxmlformats.org/officeDocument/2006/customXml" ds:itemID="{87A98A17-1F77-41F2-830B-66EC44697005}">
  <ds:schemaRefs>
    <ds:schemaRef ds:uri="f6ecbb66-529e-4d85-a914-95a490d96b29"/>
    <ds:schemaRef ds:uri="c572443e-d5c7-4467-9262-fe356aab5cd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D83B09D-ED5B-4FF2-A61F-036447F6A4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ecbb66-529e-4d85-a914-95a490d96b29"/>
    <ds:schemaRef ds:uri="c572443e-d5c7-4467-9262-fe356aab5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2593</TotalTime>
  <Words>2919</Words>
  <Application>Microsoft Office PowerPoint</Application>
  <PresentationFormat>Widescreen</PresentationFormat>
  <Paragraphs>352</Paragraphs>
  <Slides>21</Slides>
  <Notes>21</Notes>
  <HiddenSlides>0</HiddenSlides>
  <MMClips>1</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21</vt:i4>
      </vt:variant>
    </vt:vector>
  </HeadingPairs>
  <TitlesOfParts>
    <vt:vector size="32" baseType="lpstr">
      <vt:lpstr>Arial</vt:lpstr>
      <vt:lpstr>Calibri</vt:lpstr>
      <vt:lpstr>Consolas</vt:lpstr>
      <vt:lpstr>Segoe UI</vt:lpstr>
      <vt:lpstr>Segoe UI Light</vt:lpstr>
      <vt:lpstr>Segoe UI Semibold</vt:lpstr>
      <vt:lpstr>Segoe UI Semilight</vt:lpstr>
      <vt:lpstr>Office Theme</vt:lpstr>
      <vt:lpstr>1_Office Theme</vt:lpstr>
      <vt:lpstr>CorelDRAW</vt:lpstr>
      <vt:lpstr>think-cell Slide</vt:lpstr>
      <vt:lpstr>DECRYPTING THE WORLD THROUGH AZURE COGNITIVE SERVICES</vt:lpstr>
      <vt:lpstr>PowerPoint Presentation</vt:lpstr>
      <vt:lpstr>Video:  Seeing AI</vt:lpstr>
      <vt:lpstr>Taylor Swift used facial recognition software to detect stalkers at LA concert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Start Free: https://azure.com/cognitive docs.microsoft.com docs.microsoft.com/learn</vt:lpstr>
      <vt:lpstr>Se lo que hiciste el verano pasado, y ayer, y esta mañana!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Almeida</dc:creator>
  <cp:lastModifiedBy>Carlos Mendible</cp:lastModifiedBy>
  <cp:revision>91</cp:revision>
  <dcterms:modified xsi:type="dcterms:W3CDTF">2018-12-14T13:28:49Z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0x01010034D170F48843B4469F4EBAA4989DCF06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davecraw@microsoft.com</vt:lpwstr>
  </property>
  <property fmtid="{D5CDD505-2E9C-101B-9397-08002B2CF9AE}" pid="6" name="MSIP_Label_f42aa342-8706-4288-bd11-ebb85995028c_SetDate">
    <vt:lpwstr>2018-05-01T01:13:38.2343500Z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