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2" r:id="rId5"/>
    <p:sldId id="263" r:id="rId6"/>
    <p:sldId id="261" r:id="rId7"/>
    <p:sldId id="259" r:id="rId8"/>
    <p:sldId id="266" r:id="rId9"/>
    <p:sldId id="264" r:id="rId10"/>
    <p:sldId id="265" r:id="rId11"/>
    <p:sldId id="267" r:id="rId12"/>
    <p:sldId id="268" r:id="rId13"/>
    <p:sldId id="286" r:id="rId14"/>
    <p:sldId id="290" r:id="rId15"/>
    <p:sldId id="289" r:id="rId16"/>
    <p:sldId id="288" r:id="rId17"/>
    <p:sldId id="269" r:id="rId18"/>
    <p:sldId id="257" r:id="rId19"/>
    <p:sldId id="271" r:id="rId20"/>
    <p:sldId id="287" r:id="rId21"/>
    <p:sldId id="285" r:id="rId22"/>
    <p:sldId id="293" r:id="rId23"/>
    <p:sldId id="294" r:id="rId24"/>
  </p:sldIdLst>
  <p:sldSz cx="12192000" cy="6858000"/>
  <p:notesSz cx="6858000" cy="9144000"/>
  <p:custDataLst>
    <p:tags r:id="rId2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634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6"/>
    <p:restoredTop sz="71355" autoAdjust="0"/>
  </p:normalViewPr>
  <p:slideViewPr>
    <p:cSldViewPr snapToGrid="0">
      <p:cViewPr>
        <p:scale>
          <a:sx n="81" d="100"/>
          <a:sy n="81" d="100"/>
        </p:scale>
        <p:origin x="5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10/02/2020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pp-secrets?view=aspnetcore-3.1&amp;tabs=window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overview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services-support-managed-identiti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services-support-managed-identiti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pp-secrets?view=aspnetcore-3.1&amp;tabs=window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microservices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overview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mnhandy.com/2015/09/10/how-putting-credentials-in-git-can-cost-you-at-least-6500-in-just-a-few-hours/comment-page-1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pp-secrets?view=aspnetcore-3.1&amp;tabs=window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19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 os</a:t>
            </a:r>
            <a:r>
              <a:rPr lang="es-ES" baseline="0" dirty="0"/>
              <a:t> </a:t>
            </a:r>
            <a:r>
              <a:rPr lang="es-ES" baseline="0"/>
              <a:t>parece si os </a:t>
            </a:r>
            <a:r>
              <a:rPr lang="es-ES" baseline="0" dirty="0"/>
              <a:t>os digo que podemos usar un </a:t>
            </a:r>
            <a:r>
              <a:rPr lang="es-ES" baseline="0" dirty="0" err="1"/>
              <a:t>key</a:t>
            </a:r>
            <a:r>
              <a:rPr lang="es-ES" baseline="0" dirty="0"/>
              <a:t> </a:t>
            </a:r>
            <a:r>
              <a:rPr lang="es-ES" baseline="0" dirty="0" err="1"/>
              <a:t>vault</a:t>
            </a:r>
            <a:r>
              <a:rPr lang="es-ES" baseline="0" dirty="0"/>
              <a:t> de forma bastante transparente para obtener los mismos resultados y que los secretos estén todos gestionados en Azure?</a:t>
            </a:r>
          </a:p>
          <a:p>
            <a:endParaRPr lang="es-ES" baseline="0" dirty="0"/>
          </a:p>
          <a:p>
            <a:r>
              <a:rPr lang="es-ES" baseline="0" dirty="0"/>
              <a:t>PUES OS PRESENTO EL AZURE KEY VAULT SECRET MANAGER, UNA SOLUCION EN LA CUAL LOS SECRETO SE GESTIONAN EN UN KEY VAULT Y QUE PARA QUE FUNCIONEN TENEIS QUE TENER ACCESO A LISTAR Y OBTENER SECRETOS A TRAVÉS DE UNA POLITICA.</a:t>
            </a:r>
          </a:p>
          <a:p>
            <a:endParaRPr lang="es-ES" baseline="0" dirty="0"/>
          </a:p>
          <a:p>
            <a:r>
              <a:rPr lang="es-ES" baseline="0" dirty="0"/>
              <a:t>TENEIS QUE TOAMR EN CUANTA QUE SI VUESTRO SECRETO REQUIER DE USAR DOS PUNTOS ESTOS DEBEN SER SUSTITUIDOS POR DOS GUIONES EN LA DEFINICION DENTRO DEL KEY VAULT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567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VEAMOS UNA</a:t>
            </a:r>
            <a:r>
              <a:rPr lang="en-GB" baseline="0" dirty="0"/>
              <a:t> DEMO DEL KEYVAULT SECRET MANAGER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https://docs.microsoft.com/en-us/aspnet/core/security/app-secrets?view=aspnetcore-3.1&amp;tabs=windows</a:t>
            </a:r>
            <a:endParaRPr lang="en-GB" dirty="0"/>
          </a:p>
          <a:p>
            <a:endParaRPr lang="en-GB" dirty="0"/>
          </a:p>
          <a:p>
            <a:r>
              <a:rPr lang="en-GB" dirty="0"/>
              <a:t>Azure Key Vault Secret Manager</a:t>
            </a:r>
          </a:p>
          <a:p>
            <a:r>
              <a:rPr lang="en-GB" dirty="0"/>
              <a:t>Options Pattern</a:t>
            </a:r>
          </a:p>
          <a:p>
            <a:r>
              <a:rPr lang="en-GB" dirty="0"/>
              <a:t>Filters</a:t>
            </a:r>
          </a:p>
          <a:p>
            <a:endParaRPr lang="en-GB" dirty="0"/>
          </a:p>
          <a:p>
            <a:r>
              <a:rPr lang="en-GB" dirty="0"/>
              <a:t>dotnet user-secrets </a:t>
            </a:r>
            <a:r>
              <a:rPr lang="en-GB" dirty="0" err="1"/>
              <a:t>init</a:t>
            </a:r>
            <a:endParaRPr lang="en-GB" dirty="0"/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user-secrets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"USERSECRET" "Carlos es fan de del Real Madrid“</a:t>
            </a:r>
          </a:p>
          <a:p>
            <a:r>
              <a:rPr lang="en-GB" dirty="0"/>
              <a:t>dotnet user-secrets list</a:t>
            </a:r>
          </a:p>
          <a:p>
            <a:endParaRPr lang="en-GB" dirty="0"/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Configuration.Reload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03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HEMOS VISTO QUE LA SOLUCION ANTERIOR NOS OBLIGA A ESTAR LOGADOS EN AZURE O A COLOCAR UN SCRETO COMO VARIABLE DE ENTORNO PARA PODER CONECTAR CON EL KEY VAULT. </a:t>
            </a:r>
          </a:p>
          <a:p>
            <a:endParaRPr lang="es-ES" baseline="0" dirty="0"/>
          </a:p>
          <a:p>
            <a:r>
              <a:rPr lang="es-ES" baseline="0" dirty="0"/>
              <a:t>QUE SI OS DIGOQUE PODEMOS DARLE UNA VUELTA DE TUERCA MAS A ESTO Y QUE PODEMOS HACER QUE NUESTRA APLCIACIONES FUNCIONE DE FORMA SEGURA EN AZURE SIN ESTAR PENDIENTES DE UNA SOLA CREDENCIAL? </a:t>
            </a:r>
          </a:p>
          <a:p>
            <a:endParaRPr lang="es-ES" baseline="0" dirty="0"/>
          </a:p>
          <a:p>
            <a:r>
              <a:rPr lang="es-ES" baseline="0" dirty="0"/>
              <a:t>OS PRESENTO AZURE MANAGED IDENDTITY QUE ES UNA CARACTERISTICA QUE PERMITE JUSTO ESO! QUE TUS APLCIACIONES ACCEDAN A UN KEY VAULT O CUALQUIER SERVICO QUE SOPORTE AUTENTICACION CON AZURE AD SIN NECESIDAD DE TENER QUE GUARDAR EL ID Y EL SECRETO DE UN SERVICE PRINCIPAL EN VUESTRA APLICACION. </a:t>
            </a:r>
          </a:p>
          <a:p>
            <a:endParaRPr lang="es-ES" baseline="0" dirty="0"/>
          </a:p>
          <a:p>
            <a:r>
              <a:rPr lang="es-ES" baseline="0" dirty="0"/>
              <a:t>ES GRATIS Y EXISTEN DE DOS TIPOS: ASIGANDAS POR EL USUARIO O ASIGANDAS POR EL SISTEMA.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56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receives a request to enable the system-assigned managed identity on a VM.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creates a service principal in Azure AD for the identity of the VM.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configures the identity on the VM by updating the Azure Instance Metadata Service identity endpoint with the service principal client ID and certificate.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call Key Vault, grant your code access to the specific secret or key in Key Vault.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that's running on the VM can request a token from the Azure Instance Metadata service endpoint, accessible only from within the VM: http://169.254.169.254/metadata/identity/oauth2/token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parameter specifies the service to which the token is sent. To authenticate to Azure Resource Manager, use resource=https://management.azure.com/.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version parameter specifies the IMDS version, use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-version=2018-02-01 or greater.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call is made to Azure AD to request an access token (as specified in step 5) by using the client ID and certificate configured in step 3. Azure AD returns a JSON Web Token (JWT) access token.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sends the access token on a call to a service that supports Azure AD authentication.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11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aseline="0" dirty="0"/>
              <a:t>AZURE INSTANCE METADATA SERVICE ES UN ENDPOINT REST</a:t>
            </a:r>
          </a:p>
          <a:p>
            <a:pPr algn="l"/>
            <a:endParaRPr lang="es-ES" baseline="0" dirty="0"/>
          </a:p>
          <a:p>
            <a:pPr algn="l"/>
            <a:r>
              <a:rPr lang="es-ES" baseline="0" dirty="0"/>
              <a:t>Y ES UN IP 169.254.169.254 QUE SOLO PUEDE SER ACCEDIDO DESDE SERVCIOS DE AZURE ARM.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982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ESTA ES LA LISTA DE SERVICIOS QUE SOPORTAN MANAGED IDENTITIES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https://docs.microsoft.com/en-us/azure/active-directory/managed-identities-azure-resources/services-support-managed-identities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2917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/>
              <a:t>Y ESTA LA LISTA DE SERVICIOS QUE SOPORTAN AUTENTCACION VIA AZURE AD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https://docs.microsoft.com/en-us/azure/active-directory/managed-identities-azure-resources/services-support-managed-identities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2221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VEAMOS UNA DEMO CON UNA AZURE WEB APP Y QUE</a:t>
            </a:r>
            <a:r>
              <a:rPr lang="en-GB" baseline="0" dirty="0"/>
              <a:t> UTILIZA ESTA MAGIA </a:t>
            </a:r>
            <a:r>
              <a:rPr lang="en-GB" dirty="0"/>
              <a:t>NEGRA PARA</a:t>
            </a:r>
            <a:r>
              <a:rPr lang="en-GB" baseline="0" dirty="0"/>
              <a:t> OBTENER LOS SECRETOS.</a:t>
            </a:r>
            <a:endParaRPr lang="en-GB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https://docs.microsoft.com/en-us/aspnet/core/security/app-secrets?view=aspnetcore-3.1&amp;tabs=windows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372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02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 AHORA METEMOS EN LA FOTO</a:t>
            </a:r>
            <a:r>
              <a:rPr lang="es-ES" baseline="0" dirty="0"/>
              <a:t> A KUBERNETES, QUE TIENE SU PROPIA SOLUCION PARA GESTIONAR SECRETOS Y QUE TAMPOCO GUSTA A MIS CLIENTES</a:t>
            </a:r>
          </a:p>
          <a:p>
            <a:endParaRPr lang="es-ES" baseline="0" dirty="0"/>
          </a:p>
          <a:p>
            <a:r>
              <a:rPr lang="es-ES" baseline="0" dirty="0"/>
              <a:t>QUEREMOS EVIATR DEPENDENCIAS DIRECTAS CON EL KEY VAULT</a:t>
            </a:r>
          </a:p>
          <a:p>
            <a:endParaRPr lang="es-ES" baseline="0" dirty="0"/>
          </a:p>
          <a:p>
            <a:r>
              <a:rPr lang="es-ES" baseline="0" dirty="0"/>
              <a:t>SABEMOS QUE TODO LENGUAJE QUE SE RESPETA HOY EN DIA PUEDE LEER CONFIGURACION DE VARIABLES DE ENTRNO DE FORMA TRANSPARENTE</a:t>
            </a:r>
          </a:p>
          <a:p>
            <a:endParaRPr lang="es-ES" baseline="0" dirty="0"/>
          </a:p>
          <a:p>
            <a:r>
              <a:rPr lang="es-ES" baseline="0" dirty="0"/>
              <a:t>Y NECESITAMOS UNA SOLUCION EN LA QUE MANTENGAMOS NUESTROS DESPLIGUES Y APLPCIACIONES LO MAS SIMPLE POSIBLE.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461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</a:t>
            </a:r>
            <a:r>
              <a:rPr lang="es-ES" baseline="0" dirty="0"/>
              <a:t> QUIERO QUE CONSIGAMOS HOY? </a:t>
            </a:r>
          </a:p>
          <a:p>
            <a:endParaRPr lang="es-ES" baseline="0" dirty="0"/>
          </a:p>
          <a:p>
            <a:r>
              <a:rPr lang="es-ES" baseline="0" dirty="0"/>
              <a:t>PUES QUE OS VAYAIS CONVENCIDOS DE COMO IMPLEMENTAR SOLUCIONES </a:t>
            </a:r>
          </a:p>
          <a:p>
            <a:endParaRPr lang="es-ES" baseline="0" dirty="0"/>
          </a:p>
          <a:p>
            <a:r>
              <a:rPr lang="es-ES" baseline="0" dirty="0"/>
              <a:t>PARA EVITAR EL USO DE CREDENCIALES EN LA CONFIGURACION DE VUESTRO CODIGO </a:t>
            </a:r>
          </a:p>
          <a:p>
            <a:endParaRPr lang="es-ES" baseline="0" dirty="0"/>
          </a:p>
          <a:p>
            <a:r>
              <a:rPr lang="es-ES" baseline="0" dirty="0"/>
              <a:t>Y POR TANTO MANTENERLAS FUERA DE VUESTROS REPOS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893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ANTES OMITI A POSTA LA POSIBILIDA DE UTILIZAR MANAGED IDENTITIES CON KUBERNETES Y POR TANTO QUE NUESTROS PODS PUEDEN ACCEDER DE FORMA SEURA A LOS KEY VAULTS TAL Y COMO VIMOS EN EL EJEMPLO DE LA WEB APP.</a:t>
            </a:r>
          </a:p>
          <a:p>
            <a:endParaRPr lang="es-ES" baseline="0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92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VEAMOS</a:t>
            </a:r>
            <a:r>
              <a:rPr lang="es-ES" baseline="0" dirty="0"/>
              <a:t> MI PET PROJECT: ATARRAYA QUE INTENTA SOLUCIONAR ESTE PROBLEMA.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8664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 AHORA METEMOS EN LA FOTO</a:t>
            </a:r>
            <a:r>
              <a:rPr lang="es-ES" baseline="0" dirty="0"/>
              <a:t> A KUBERNETES, QUE TIENE SU PROPIA SOLUCION PARA GESTIONAR SECRETOS Y QUE TAMPOCO GUSTA A MIS CLIENTES</a:t>
            </a:r>
          </a:p>
          <a:p>
            <a:r>
              <a:rPr lang="es-ES" baseline="0" dirty="0"/>
              <a:t>QUEREMOS EVIATR DEPENDENCIAS DIRECTAS CON EL KEY VAULT</a:t>
            </a:r>
          </a:p>
          <a:p>
            <a:endParaRPr lang="es-ES" baseline="0" dirty="0"/>
          </a:p>
          <a:p>
            <a:r>
              <a:rPr lang="es-ES" baseline="0" dirty="0"/>
              <a:t>SABEMOS QUE TODO LENGUAJE QUE SE RESPETA HOY EN DIA PUEDE LEER CONFIGURACION DE VARIABLES DE ENTRNO DE FORMA TRANSPARENTE</a:t>
            </a:r>
          </a:p>
          <a:p>
            <a:endParaRPr lang="es-ES" baseline="0" dirty="0"/>
          </a:p>
          <a:p>
            <a:r>
              <a:rPr lang="es-ES" baseline="0" dirty="0"/>
              <a:t>Y NECESITAMOS UNA SOLUCION EN LA QUE MANTENGAMOS NUESTROS DESPLIGUES Y APLPCIACIONES LO MAS SIMPLE POSIBLE.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8567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965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COMENZAMOS CON UNA HISTORIA DE LA VIDA REAL, DONDE UN DESARROLLADOR INTENTO CREAR UN REPO PRIVADO EN GITHUB UTILIZANDO UNA EXTENSION DE VS </a:t>
            </a:r>
          </a:p>
          <a:p>
            <a:endParaRPr lang="es-ES" baseline="0" dirty="0"/>
          </a:p>
          <a:p>
            <a:r>
              <a:rPr lang="es-ES" baseline="0" dirty="0"/>
              <a:t>PERO QUE PASO? LA EXTENSION TENIA UN BUG Y EL REPO SE CREO PUBLICO!!!!! </a:t>
            </a:r>
          </a:p>
          <a:p>
            <a:endParaRPr lang="es-ES" baseline="0" dirty="0"/>
          </a:p>
          <a:p>
            <a:r>
              <a:rPr lang="es-ES" baseline="0" dirty="0"/>
              <a:t>NUESTRO AMIGO DEV YA HABÍA SUBIDO AL REPO SUS CLAVES DE ACCESO A AWS </a:t>
            </a:r>
          </a:p>
          <a:p>
            <a:endParaRPr lang="es-ES" baseline="0" dirty="0"/>
          </a:p>
          <a:p>
            <a:r>
              <a:rPr lang="es-ES" baseline="0" dirty="0"/>
              <a:t>Y CLARO HAY GENTE MALICIOSA QUE SE DEDICA A MIRAR REPOS BUSCANDO CREDENCIALES Y CUANDO CONSIGUIERON LAS DEL COLEGA PUES DESPLEGARON RECURSOS QUE TERMINARON POR CONSUMIR 6500 EUROS!!!!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https://damnhandy.com/2015/09/10/how-putting-credentials-in-git-can-cost-you-at-least-6500-in-just-a-few-hours/comment-page-1/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51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YA</a:t>
            </a:r>
            <a:r>
              <a:rPr lang="es-ES" baseline="0" dirty="0"/>
              <a:t> ME IMAGINO LA CARA QUE SE TE QUEDA CUANDO AWS TE DICE QUE LES DEBES ESA PASTA!!!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37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 COMO</a:t>
            </a:r>
            <a:r>
              <a:rPr lang="es-ES" baseline="0" dirty="0"/>
              <a:t> MIRAS A TUS COSAS MIENTRAS SALES DE LA OFICINA...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252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</a:t>
            </a:r>
            <a:r>
              <a:rPr lang="es-ES" baseline="0" dirty="0"/>
              <a:t> CONSEJOS OS PUEDO DAR?</a:t>
            </a:r>
          </a:p>
          <a:p>
            <a:endParaRPr lang="es-ES" baseline="0" dirty="0"/>
          </a:p>
          <a:p>
            <a:r>
              <a:rPr lang="es-ES" baseline="0" dirty="0"/>
              <a:t>PUES TOMANDO EN CUENTA QUE EL CONCEPTO DE CREDENCIALES TOMA EN CUENTA: PASSWORDS, CALVES SSH, CERTIFICADOS, TOKENS, CADENAS DE CONEXÓN, ETC</a:t>
            </a:r>
          </a:p>
          <a:p>
            <a:endParaRPr lang="es-ES" baseline="0" dirty="0"/>
          </a:p>
          <a:p>
            <a:r>
              <a:rPr lang="es-ES" baseline="0" dirty="0"/>
              <a:t>NUNCA NUNCAAAAA NEVER SUBAIS LAS CREDNECIALES A UN REPO SIN IMPORTAR SI SON PRIVADOS O PUBLICOS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190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CONOCEIS</a:t>
            </a:r>
            <a:r>
              <a:rPr lang="es-ES" baseline="0" dirty="0"/>
              <a:t> EL SECRET MANAGER DE .NET CORE?</a:t>
            </a:r>
          </a:p>
          <a:p>
            <a:endParaRPr lang="es-ES" baseline="0" dirty="0"/>
          </a:p>
          <a:p>
            <a:r>
              <a:rPr lang="es-ES" baseline="0" dirty="0"/>
              <a:t>PUES ES UNA HERRAMIENTA QUE PERMITE SEPARAR LA UBICACIÓN DE LOS SECRETOS O CREDENCIALES DE LA UBICACIÓN DE VUESTROS PROYECTOS.</a:t>
            </a:r>
          </a:p>
          <a:p>
            <a:endParaRPr lang="es-ES" baseline="0" dirty="0"/>
          </a:p>
          <a:p>
            <a:r>
              <a:rPr lang="es-ES" baseline="0" dirty="0"/>
              <a:t>LOS SCRETOS SE GUARDAN EN UNA CARPETA USER SECRETS DE VUESTRO PERFIL.</a:t>
            </a:r>
          </a:p>
          <a:p>
            <a:endParaRPr lang="es-ES" baseline="0" dirty="0"/>
          </a:p>
          <a:p>
            <a:r>
              <a:rPr lang="es-ES" baseline="0" dirty="0"/>
              <a:t>LOS SECRETOS QUEDAN ASOCIADOS AL PROYECTO A TRAVES DE UAN PROPIEDAD DEL CSPROJ LO QUE FACILITA INCLUSO QUE PODAMOS COMPARTIR LOS SECRETOS ENTRE PROYECTOS.</a:t>
            </a:r>
          </a:p>
          <a:p>
            <a:endParaRPr lang="es-ES" baseline="0" dirty="0"/>
          </a:p>
          <a:p>
            <a:r>
              <a:rPr lang="es-ES" baseline="0" dirty="0"/>
              <a:t>COMO LOS SECRETOS NO ESTAN FISICAMENTE EN LA MISMA CARPETA QUE VUESTRO PROYECTO, EVITAMOS QUE SE SUBAN A LOS REPO.</a:t>
            </a:r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29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INTERESANTE</a:t>
            </a:r>
            <a:r>
              <a:rPr lang="es-ES" baseline="0" dirty="0"/>
              <a:t> DE ESTA SOLUCION ES QUE NO DEPENDE DE UN .GITIGNORE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243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VEAMOS</a:t>
            </a:r>
            <a:r>
              <a:rPr lang="en-GB" baseline="0" dirty="0"/>
              <a:t> ENTONCES LA PRIMERA DEMO CON </a:t>
            </a:r>
            <a:r>
              <a:rPr lang="en-GB" dirty="0"/>
              <a:t>.NET CORE SECRET MANAGER TANTO</a:t>
            </a:r>
            <a:r>
              <a:rPr lang="en-GB" baseline="0" dirty="0"/>
              <a:t> EN UNA APPLCIACION DE CONSOLA COMO WEB</a:t>
            </a:r>
            <a:endParaRPr lang="en-GB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https://docs.microsoft.com/en-us/aspnet/core/security/app-secrets?view=aspnetcore-3.1&amp;tabs=windows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dotnet</a:t>
            </a:r>
            <a:r>
              <a:rPr lang="en-GB" dirty="0"/>
              <a:t> user-secrets </a:t>
            </a:r>
            <a:r>
              <a:rPr lang="en-GB" dirty="0" err="1"/>
              <a:t>init</a:t>
            </a:r>
            <a:endParaRPr lang="en-GB" dirty="0"/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user-secrets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"USERSECRET" "Carlos es fan de del Real Madrid“</a:t>
            </a:r>
          </a:p>
          <a:p>
            <a:r>
              <a:rPr lang="en-GB" dirty="0"/>
              <a:t>dotnet user-secrets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2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37363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3" name="CuadroTexto 1">
            <a:extLst>
              <a:ext uri="{FF2B5EF4-FFF2-40B4-BE49-F238E27FC236}">
                <a16:creationId xmlns:a16="http://schemas.microsoft.com/office/drawing/2014/main" id="{1FF22324-F097-48CC-B584-E880662690EB}"/>
              </a:ext>
            </a:extLst>
          </p:cNvPr>
          <p:cNvSpPr txBox="1"/>
          <p:nvPr userDrawn="1"/>
        </p:nvSpPr>
        <p:spPr>
          <a:xfrm>
            <a:off x="12710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auroratmo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>
            <a:extLst>
              <a:ext uri="{FF2B5EF4-FFF2-40B4-BE49-F238E27FC236}">
                <a16:creationId xmlns:a16="http://schemas.microsoft.com/office/drawing/2014/main" id="{867ED687-4A6F-419D-B765-4090789FF38C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6">
            <a:extLst>
              <a:ext uri="{FF2B5EF4-FFF2-40B4-BE49-F238E27FC236}">
                <a16:creationId xmlns:a16="http://schemas.microsoft.com/office/drawing/2014/main" id="{6F05D5C6-8AF5-4899-BDFA-2BC2431CC0C2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7">
            <a:extLst>
              <a:ext uri="{FF2B5EF4-FFF2-40B4-BE49-F238E27FC236}">
                <a16:creationId xmlns:a16="http://schemas.microsoft.com/office/drawing/2014/main" id="{6574BBB9-D77F-49A5-ABE9-CEDF03A8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37363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7" name="CuadroTexto 1">
            <a:extLst>
              <a:ext uri="{FF2B5EF4-FFF2-40B4-BE49-F238E27FC236}">
                <a16:creationId xmlns:a16="http://schemas.microsoft.com/office/drawing/2014/main" id="{A4F167EC-9912-4208-869E-32D9538307D8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sp>
        <p:nvSpPr>
          <p:cNvPr id="19" name="CuadroTexto 1">
            <a:extLst>
              <a:ext uri="{FF2B5EF4-FFF2-40B4-BE49-F238E27FC236}">
                <a16:creationId xmlns:a16="http://schemas.microsoft.com/office/drawing/2014/main" id="{42091503-9C13-4AB4-8124-F93F0C45C06B}"/>
              </a:ext>
            </a:extLst>
          </p:cNvPr>
          <p:cNvSpPr txBox="1"/>
          <p:nvPr userDrawn="1"/>
        </p:nvSpPr>
        <p:spPr>
          <a:xfrm>
            <a:off x="12710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auroratmo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318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43E2-27E0-495E-B9C3-BE58A193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CD9A-1E71-4A7F-A017-6CC10E9E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6D3C-5B7B-420C-83F5-4BC25227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EFC-9453-4A52-B78B-F57A0D733EE1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DE08-19DC-4103-95CF-F2CF1CB6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BD7B-6F5A-4FFB-9A4A-733C5044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83C-FBF1-4EA8-B88E-734F69E5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1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632A5-097D-4FBA-B05E-4E49E0D4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BCA8F-5144-454E-9C63-0ABAC0C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03499-431B-4385-9F79-E5D3FAD5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42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FCACFA-C637-47C7-9EB4-75285C09E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12192000" cy="780287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9A9107-7CC1-417C-ACF6-D8FCDFA43E66}"/>
              </a:ext>
            </a:extLst>
          </p:cNvPr>
          <p:cNvSpPr txBox="1"/>
          <p:nvPr/>
        </p:nvSpPr>
        <p:spPr>
          <a:xfrm>
            <a:off x="769257" y="1716954"/>
            <a:ext cx="107639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.NET Core and Azure without credentials? Impossible is nothing!</a:t>
            </a:r>
            <a:endParaRPr kumimoji="0" lang="es-E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3D0B16-54D2-4B04-B9E5-587A4B429FB0}"/>
              </a:ext>
            </a:extLst>
          </p:cNvPr>
          <p:cNvSpPr txBox="1"/>
          <p:nvPr/>
        </p:nvSpPr>
        <p:spPr>
          <a:xfrm>
            <a:off x="769257" y="3871823"/>
            <a:ext cx="39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Aurora Macias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707A79-631D-4BCB-9292-933CCC3620A0}"/>
              </a:ext>
            </a:extLst>
          </p:cNvPr>
          <p:cNvSpPr txBox="1"/>
          <p:nvPr/>
        </p:nvSpPr>
        <p:spPr>
          <a:xfrm>
            <a:off x="769255" y="4210377"/>
            <a:ext cx="395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Architect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@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everis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F6AFB6-20C3-4BCF-B654-8D2757EE233F}"/>
              </a:ext>
            </a:extLst>
          </p:cNvPr>
          <p:cNvSpPr txBox="1"/>
          <p:nvPr/>
        </p:nvSpPr>
        <p:spPr>
          <a:xfrm>
            <a:off x="769253" y="4474295"/>
            <a:ext cx="395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auroratmo</a:t>
            </a:r>
            <a:endParaRPr kumimoji="0" lang="es-E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C1CF1A9-9FE8-45B2-981E-14FE12824ED8}"/>
              </a:ext>
            </a:extLst>
          </p:cNvPr>
          <p:cNvSpPr txBox="1"/>
          <p:nvPr/>
        </p:nvSpPr>
        <p:spPr>
          <a:xfrm>
            <a:off x="769257" y="5036593"/>
            <a:ext cx="39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Carlos Mendible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5F25C044-CC9E-4A81-AA73-809A87B426F0}"/>
              </a:ext>
            </a:extLst>
          </p:cNvPr>
          <p:cNvSpPr txBox="1"/>
          <p:nvPr/>
        </p:nvSpPr>
        <p:spPr>
          <a:xfrm>
            <a:off x="769255" y="5375147"/>
            <a:ext cx="39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Evangelist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@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everis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&amp;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Technologies MVP 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DE3FFD42-3483-4D06-BCF7-3DF48DC1CDBF}"/>
              </a:ext>
            </a:extLst>
          </p:cNvPr>
          <p:cNvSpPr txBox="1"/>
          <p:nvPr/>
        </p:nvSpPr>
        <p:spPr>
          <a:xfrm>
            <a:off x="769253" y="5870219"/>
            <a:ext cx="395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  <a:endParaRPr kumimoji="0" lang="es-E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61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Azure Key Vault Secret Manager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Grant you and your team members access to the Key Vault. </a:t>
            </a:r>
          </a:p>
          <a:p>
            <a:r>
              <a:rPr lang="en-GB" dirty="0"/>
              <a:t>User Azure Active Directory group and add that security group access to the Key Vault. </a:t>
            </a:r>
          </a:p>
          <a:p>
            <a:r>
              <a:rPr lang="en-GB" dirty="0"/>
              <a:t>Assign Get and List under Secret Management Operations.</a:t>
            </a:r>
          </a:p>
          <a:p>
            <a:r>
              <a:rPr lang="en-GB" dirty="0"/>
              <a:t>Add your secret to Key Vault on the Azure portal. </a:t>
            </a:r>
          </a:p>
          <a:p>
            <a:r>
              <a:rPr lang="en-GB" dirty="0"/>
              <a:t>For nested configuration settings replace ':' with '--' so the Key Vault secret name is valid.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54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B4098329-DDC0-46CC-ACDE-AD03F07D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658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807-3CFB-4BA0-AC8F-705FA98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5781-20CA-48B5-A39B-FA014318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your apps to authenticate with Azure Key Vault &amp; more using Azure AD authentication without credentials (Application ID and Password/Client Secret) stored in the app.</a:t>
            </a:r>
          </a:p>
          <a:p>
            <a:r>
              <a:rPr lang="en-GB" dirty="0"/>
              <a:t>Free with Azure AD for Azure subscriptions</a:t>
            </a:r>
          </a:p>
          <a:p>
            <a:r>
              <a:rPr lang="en-GB" dirty="0"/>
              <a:t>Types:</a:t>
            </a:r>
          </a:p>
          <a:p>
            <a:pPr lvl="1"/>
            <a:r>
              <a:rPr lang="en-GB" dirty="0"/>
              <a:t>System Assigned</a:t>
            </a:r>
          </a:p>
          <a:p>
            <a:pPr lvl="1"/>
            <a:r>
              <a:rPr lang="en-GB" dirty="0"/>
              <a:t>User Assigned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02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807-3CFB-4BA0-AC8F-705FA98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</a:t>
            </a:r>
          </a:p>
        </p:txBody>
      </p:sp>
      <p:pic>
        <p:nvPicPr>
          <p:cNvPr id="1028" name="Picture 4" descr="Managed service identities and Azure VMs">
            <a:extLst>
              <a:ext uri="{FF2B5EF4-FFF2-40B4-BE49-F238E27FC236}">
                <a16:creationId xmlns:a16="http://schemas.microsoft.com/office/drawing/2014/main" id="{CA9DE751-C718-41CE-8BB9-3D6AE9E1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93" y="1298053"/>
            <a:ext cx="5590013" cy="47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342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9AAF-E755-4671-B97F-AE69456E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Azure Instance Metadata Service (IMDS)</a:t>
            </a:r>
          </a:p>
          <a:p>
            <a:pPr lvl="1"/>
            <a:r>
              <a:rPr lang="en-GB" dirty="0"/>
              <a:t>REST endpoint</a:t>
            </a:r>
          </a:p>
          <a:p>
            <a:pPr lvl="1"/>
            <a:r>
              <a:rPr lang="en-GB" dirty="0"/>
              <a:t>The endpoint is available at a well-known non-routable IP address (</a:t>
            </a:r>
            <a:r>
              <a:rPr lang="en-GB" b="1" dirty="0"/>
              <a:t>169.254.169.254</a:t>
            </a:r>
            <a:r>
              <a:rPr lang="en-GB" dirty="0"/>
              <a:t>) that can be accessed only from within Azure ARM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46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services that support managed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6752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Azure Virtual Machines</a:t>
            </a:r>
          </a:p>
          <a:p>
            <a:r>
              <a:rPr lang="it-IT" dirty="0"/>
              <a:t>Azure Virtual Machine Scale Sets</a:t>
            </a:r>
          </a:p>
          <a:p>
            <a:r>
              <a:rPr lang="en-GB" dirty="0"/>
              <a:t>Azure App Service</a:t>
            </a:r>
          </a:p>
          <a:p>
            <a:r>
              <a:rPr lang="en-GB" dirty="0"/>
              <a:t>Azure Blueprints</a:t>
            </a:r>
          </a:p>
          <a:p>
            <a:r>
              <a:rPr lang="en-GB" dirty="0"/>
              <a:t>Azure Functions</a:t>
            </a:r>
          </a:p>
          <a:p>
            <a:r>
              <a:rPr lang="en-GB" dirty="0"/>
              <a:t>Azure Logic Apps</a:t>
            </a:r>
          </a:p>
          <a:p>
            <a:r>
              <a:rPr lang="en-GB" dirty="0"/>
              <a:t>Azure Data Factory V2</a:t>
            </a:r>
          </a:p>
          <a:p>
            <a:r>
              <a:rPr lang="en-GB" dirty="0"/>
              <a:t>Azure API Management</a:t>
            </a:r>
          </a:p>
          <a:p>
            <a:r>
              <a:rPr lang="en-GB" dirty="0"/>
              <a:t>Azure Container Instances</a:t>
            </a:r>
          </a:p>
          <a:p>
            <a:r>
              <a:rPr lang="en-GB" dirty="0"/>
              <a:t>Azure Container Registry Tasks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63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services that support Azure AD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Resource Manager</a:t>
            </a:r>
          </a:p>
          <a:p>
            <a:r>
              <a:rPr lang="en-GB" dirty="0"/>
              <a:t>Azure Key Vault</a:t>
            </a:r>
          </a:p>
          <a:p>
            <a:r>
              <a:rPr lang="en-GB" dirty="0"/>
              <a:t>Azure Data Lake</a:t>
            </a:r>
          </a:p>
          <a:p>
            <a:r>
              <a:rPr lang="en-GB" dirty="0"/>
              <a:t>Azure SQL</a:t>
            </a:r>
          </a:p>
          <a:p>
            <a:r>
              <a:rPr lang="en-GB" dirty="0"/>
              <a:t>Azure Event Hubs</a:t>
            </a:r>
          </a:p>
          <a:p>
            <a:r>
              <a:rPr lang="en-GB" dirty="0"/>
              <a:t>Azure Service Bus</a:t>
            </a:r>
          </a:p>
          <a:p>
            <a:r>
              <a:rPr lang="en-GB" dirty="0"/>
              <a:t>Azure Storage blobs and queues</a:t>
            </a:r>
          </a:p>
          <a:p>
            <a:r>
              <a:rPr lang="en-GB" dirty="0"/>
              <a:t>Azure Analysis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82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3080" name="Picture 8" descr="Image result for mask black and white photography">
            <a:extLst>
              <a:ext uri="{FF2B5EF4-FFF2-40B4-BE49-F238E27FC236}">
                <a16:creationId xmlns:a16="http://schemas.microsoft.com/office/drawing/2014/main" id="{77F4BEF3-B29C-4F80-B9BD-DC3D1773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57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02FCB8B-821E-4A33-8F7F-F3C23693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79" y="1307482"/>
            <a:ext cx="6102242" cy="48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AF1BF6-754A-4E2F-98FB-0367AA4DEC14}"/>
              </a:ext>
            </a:extLst>
          </p:cNvPr>
          <p:cNvSpPr/>
          <p:nvPr/>
        </p:nvSpPr>
        <p:spPr>
          <a:xfrm>
            <a:off x="7668401" y="1359899"/>
            <a:ext cx="1423182" cy="1581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8F875E-BEC6-4067-9264-6C76BA3B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The Twelve-Factor Microservice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1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Kubernetes, Micros &amp; Key Vault Integration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Syncing Kubernetes Secrets: who &amp; how?</a:t>
            </a:r>
          </a:p>
          <a:p>
            <a:r>
              <a:rPr lang="en-GB" dirty="0"/>
              <a:t>Microservices have Key Vault dependencies</a:t>
            </a:r>
          </a:p>
          <a:p>
            <a:r>
              <a:rPr lang="en-GB" dirty="0"/>
              <a:t>Environment variables are a “De Facto Standard”</a:t>
            </a:r>
          </a:p>
          <a:p>
            <a:r>
              <a:rPr lang="en-GB" dirty="0">
                <a:sym typeface="Wingdings" panose="05000000000000000000" pitchFamily="2" charset="2"/>
              </a:rPr>
              <a:t>Need a KISS solution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5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9AAF-E755-4671-B97F-AE69456E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credentials in your repo</a:t>
            </a:r>
          </a:p>
          <a:p>
            <a:r>
              <a:rPr lang="en-GB" dirty="0"/>
              <a:t>No credentials in your code</a:t>
            </a:r>
          </a:p>
          <a:p>
            <a:r>
              <a:rPr lang="en-GB" dirty="0"/>
              <a:t>Finish on time so we can all have lunch!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524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807-3CFB-4BA0-AC8F-705FA98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 – Pod Identity</a:t>
            </a:r>
          </a:p>
        </p:txBody>
      </p:sp>
      <p:pic>
        <p:nvPicPr>
          <p:cNvPr id="1026" name="Picture 2" descr="Pod identities allow a pod to automatically request access to other services">
            <a:extLst>
              <a:ext uri="{FF2B5EF4-FFF2-40B4-BE49-F238E27FC236}">
                <a16:creationId xmlns:a16="http://schemas.microsoft.com/office/drawing/2014/main" id="{F7A1B7F4-87D1-4FED-8B0C-709252B2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10" y="1633713"/>
            <a:ext cx="7256180" cy="40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028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34934-DE96-4BF6-8658-FED11D1F6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496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event-driven, portable runtime for building microservices on cloud and edge.</a:t>
            </a:r>
          </a:p>
          <a:p>
            <a:r>
              <a:rPr lang="en-GB" dirty="0"/>
              <a:t>Powerful Building Blocks</a:t>
            </a:r>
          </a:p>
          <a:p>
            <a:r>
              <a:rPr lang="en-GB" dirty="0"/>
              <a:t>Open API</a:t>
            </a:r>
          </a:p>
          <a:p>
            <a:r>
              <a:rPr lang="en-GB" dirty="0"/>
              <a:t>Works with any programming language</a:t>
            </a:r>
          </a:p>
          <a:p>
            <a:r>
              <a:rPr lang="en-GB" dirty="0"/>
              <a:t>Open Source</a:t>
            </a:r>
          </a:p>
        </p:txBody>
      </p:sp>
      <p:pic>
        <p:nvPicPr>
          <p:cNvPr id="1034" name="Picture 10" descr="Image result for dapr logo png">
            <a:extLst>
              <a:ext uri="{FF2B5EF4-FFF2-40B4-BE49-F238E27FC236}">
                <a16:creationId xmlns:a16="http://schemas.microsoft.com/office/drawing/2014/main" id="{07104850-DF3D-43D6-9B40-8D7D1778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7" y="424498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385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FCACFA-C637-47C7-9EB4-75285C09E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80287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9A9107-7CC1-417C-ACF6-D8FCDFA43E66}"/>
              </a:ext>
            </a:extLst>
          </p:cNvPr>
          <p:cNvSpPr txBox="1"/>
          <p:nvPr/>
        </p:nvSpPr>
        <p:spPr>
          <a:xfrm>
            <a:off x="769257" y="2702136"/>
            <a:ext cx="1076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40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Thanks!</a:t>
            </a:r>
            <a:endParaRPr kumimoji="0" lang="es-E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3D0B16-54D2-4B04-B9E5-587A4B429FB0}"/>
              </a:ext>
            </a:extLst>
          </p:cNvPr>
          <p:cNvSpPr txBox="1"/>
          <p:nvPr/>
        </p:nvSpPr>
        <p:spPr>
          <a:xfrm>
            <a:off x="769257" y="3871823"/>
            <a:ext cx="39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Aurora Macias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707A79-631D-4BCB-9292-933CCC3620A0}"/>
              </a:ext>
            </a:extLst>
          </p:cNvPr>
          <p:cNvSpPr txBox="1"/>
          <p:nvPr/>
        </p:nvSpPr>
        <p:spPr>
          <a:xfrm>
            <a:off x="769255" y="4210377"/>
            <a:ext cx="395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Architect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@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everis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F6AFB6-20C3-4BCF-B654-8D2757EE233F}"/>
              </a:ext>
            </a:extLst>
          </p:cNvPr>
          <p:cNvSpPr txBox="1"/>
          <p:nvPr/>
        </p:nvSpPr>
        <p:spPr>
          <a:xfrm>
            <a:off x="769253" y="4474295"/>
            <a:ext cx="395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auroratmo</a:t>
            </a:r>
            <a:endParaRPr kumimoji="0" lang="es-E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C1CF1A9-9FE8-45B2-981E-14FE12824ED8}"/>
              </a:ext>
            </a:extLst>
          </p:cNvPr>
          <p:cNvSpPr txBox="1"/>
          <p:nvPr/>
        </p:nvSpPr>
        <p:spPr>
          <a:xfrm>
            <a:off x="769257" y="5036593"/>
            <a:ext cx="39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Carlos Mendible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5F25C044-CC9E-4A81-AA73-809A87B426F0}"/>
              </a:ext>
            </a:extLst>
          </p:cNvPr>
          <p:cNvSpPr txBox="1"/>
          <p:nvPr/>
        </p:nvSpPr>
        <p:spPr>
          <a:xfrm>
            <a:off x="769255" y="5375147"/>
            <a:ext cx="39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Evangelist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@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everis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&amp;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Technologies MVP 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DE3FFD42-3483-4D06-BCF7-3DF48DC1CDBF}"/>
              </a:ext>
            </a:extLst>
          </p:cNvPr>
          <p:cNvSpPr txBox="1"/>
          <p:nvPr/>
        </p:nvSpPr>
        <p:spPr>
          <a:xfrm>
            <a:off x="769253" y="5870219"/>
            <a:ext cx="395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  <a:endParaRPr kumimoji="0" lang="es-E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2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2142-5341-4114-A313-10C175D0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story from 2015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D699-C2A7-48CF-9571-0F690997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Attempted to create private repo on GitHub via the Visual Studio Git extension.</a:t>
            </a:r>
          </a:p>
          <a:p>
            <a:r>
              <a:rPr lang="en-GB" dirty="0"/>
              <a:t>Unfortunately, the Visual Studio Git extension made the repository public rather than private.</a:t>
            </a:r>
          </a:p>
          <a:p>
            <a:r>
              <a:rPr lang="en-GB" dirty="0"/>
              <a:t>The developer had committed his AWS access key and AWS secret access key.</a:t>
            </a:r>
          </a:p>
          <a:p>
            <a:r>
              <a:rPr lang="en-GB" dirty="0"/>
              <a:t>The keys were compromised and got into the hands of the wrong party and ran up $6,500 in AWS charges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8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anic black and white photography">
            <a:extLst>
              <a:ext uri="{FF2B5EF4-FFF2-40B4-BE49-F238E27FC236}">
                <a16:creationId xmlns:a16="http://schemas.microsoft.com/office/drawing/2014/main" id="{92C9BE9E-2C11-4F77-AF67-48EFEBB2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7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job fired black and white photography">
            <a:extLst>
              <a:ext uri="{FF2B5EF4-FFF2-40B4-BE49-F238E27FC236}">
                <a16:creationId xmlns:a16="http://schemas.microsoft.com/office/drawing/2014/main" id="{AB2A5A3C-DECE-4951-AAC5-134A2A4E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2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074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9C5C-5B5C-47E8-BEA0-A4BB67AD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A2EF-E275-410E-851E-D8326C6D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Credentials are anything that allows someone to gain elevated privileges to your systems:</a:t>
            </a:r>
          </a:p>
          <a:p>
            <a:pPr lvl="1"/>
            <a:r>
              <a:rPr lang="en-GB" dirty="0"/>
              <a:t>Passwords</a:t>
            </a:r>
          </a:p>
          <a:p>
            <a:pPr lvl="1"/>
            <a:r>
              <a:rPr lang="en-GB" dirty="0"/>
              <a:t>SSH Keys</a:t>
            </a:r>
          </a:p>
          <a:p>
            <a:pPr lvl="1"/>
            <a:r>
              <a:rPr lang="en-GB" dirty="0"/>
              <a:t>Private keys or certificates</a:t>
            </a:r>
          </a:p>
          <a:p>
            <a:pPr lvl="1"/>
            <a:r>
              <a:rPr lang="en-GB" dirty="0"/>
              <a:t>OAuth Consumer or Token Secrets</a:t>
            </a:r>
          </a:p>
          <a:p>
            <a:pPr lvl="1"/>
            <a:r>
              <a:rPr lang="en-GB" dirty="0"/>
              <a:t>Cloud Access and Secret Keys</a:t>
            </a:r>
          </a:p>
          <a:p>
            <a:r>
              <a:rPr lang="en-GB" dirty="0"/>
              <a:t>Don’t ever publish credentials to an SCM, public or private</a:t>
            </a:r>
          </a:p>
          <a:p>
            <a:pPr marL="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1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.NET Core Secret Manager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Secret Manager tool stores sensitive data during the development</a:t>
            </a:r>
          </a:p>
          <a:p>
            <a:r>
              <a:rPr lang="en-GB" dirty="0"/>
              <a:t>App secrets are stored in a separate location from the project tree:</a:t>
            </a:r>
          </a:p>
          <a:p>
            <a:pPr lvl="1"/>
            <a:r>
              <a:rPr lang="en-GB" dirty="0"/>
              <a:t>%APPDATA%\Microsoft\</a:t>
            </a:r>
            <a:r>
              <a:rPr lang="en-GB" dirty="0" err="1"/>
              <a:t>UserSecrets</a:t>
            </a:r>
            <a:r>
              <a:rPr lang="en-GB" dirty="0"/>
              <a:t>\</a:t>
            </a:r>
          </a:p>
          <a:p>
            <a:r>
              <a:rPr lang="en-GB" dirty="0"/>
              <a:t>The app secrets are associated with a specific project or shared across several projects</a:t>
            </a:r>
          </a:p>
          <a:p>
            <a:r>
              <a:rPr lang="en-GB" dirty="0"/>
              <a:t>The app secrets aren't checked into source control.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91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E788B-524A-46E8-AB9E-FBC87A6A7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263" y="1538147"/>
            <a:ext cx="5961473" cy="46617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CB2260-FF7A-4E83-B3AE-2C719981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Secrets are Stored in a Separate Location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72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1026" name="Picture 2" descr="Image result for secret image free">
            <a:extLst>
              <a:ext uri="{FF2B5EF4-FFF2-40B4-BE49-F238E27FC236}">
                <a16:creationId xmlns:a16="http://schemas.microsoft.com/office/drawing/2014/main" id="{4EA97CE1-6E2A-4F15-ACAB-E0E60332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8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9674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6e6545bfdeb6417aa59e3ddf0ed0825c&quot;,&quot;LanguageCode&quot;:&quot;es-ES&quot;,&quot;SlideGuids&quot;:[&quot;250528d0-7947-4bcd-aa4a-558b38fc3d12&quot;,&quot;93f0727e-8a91-4a15-9016-8ebeb0dbc872&quot;,&quot;8e84da45-8735-4c90-89e4-51ee76a4674a&quot;,&quot;cfbb7246-a6bd-4d49-8a0e-f489067c1e4c&quot;,&quot;40af61cf-0eee-4564-8c45-5d181a3fb5e8&quot;,&quot;56d58628-8b87-4d32-8a4d-c3efa2a07993&quot;,&quot;803becb8-7299-4e28-b1f3-78a1fc17ef24&quot;,&quot;ddb6d071-c639-4ba1-a159-453f9695527b&quot;,&quot;b5ce604a-09e6-4d01-bdbf-77dc39bf0487&quot;,&quot;8b4d8a7f-96de-473f-8117-33a8c2cb4009&quot;,&quot;35284931-3767-4e11-973e-10e94c508f2c&quot;,&quot;bd1e9b03-add0-4e56-9a30-2cd4ea73a110&quot;,&quot;46d2c759-833a-4e1d-824c-bac3c205ba20&quot;,&quot;fb207881-1599-440e-82fd-ce7aa18f6f1e&quot;,&quot;9c18a537-195f-4129-9148-164fdcf41178&quot;,&quot;b221753a-0bb3-416c-9c61-6304fa94bb79&quot;,&quot;eebd07cf-6332-4ffc-90bf-675d74aeebeb&quot;,&quot;781d4dfa-e2a5-4bb1-8d87-67eac05a6a7c&quot;,&quot;400b76e7-ff39-4671-978b-7698b493827e&quot;,&quot;56eeff3e-7afa-4b32-8ada-0a04ed07709c&quot;,&quot;662236e8-a2a0-4513-b240-1e6d5393f0bd&quot;,&quot;941044e0-4362-45d4-8569-17678e4bc655&quot;,&quot;27e36fbe-da18-421e-87ab-454eb827ace3&quot;,&quot;cc726f99-4a94-4cca-9836-24f344c1f743&quot;,&quot;e5a1fb6d-2081-4667-8cd0-bab942ced2fb&quot;,&quot;12c10eb9-8f68-4014-b698-a67965ea6bb6&quot;],&quot;TimeStamp&quot;:&quot;2020-01-16T20:46:12.9005475+01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5284931-3767-4e11-973e-10e94c508f2c&quot;,&quot;TimeStamp&quot;:&quot;2020-01-16T20:41:12.7892508+01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1e9b03-add0-4e56-9a30-2cd4ea73a110&quot;,&quot;TimeStamp&quot;:&quot;2020-01-16T20:41:12.7892508+01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6d2c759-833a-4e1d-824c-bac3c205ba20&quot;,&quot;TimeStamp&quot;:&quot;2020-01-16T20:41:12.7892508+01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b207881-1599-440e-82fd-ce7aa18f6f1e&quot;,&quot;TimeStamp&quot;:&quot;2020-01-16T20:41:12.7902346+01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c18a537-195f-4129-9148-164fdcf41178&quot;,&quot;TimeStamp&quot;:&quot;2020-01-16T20:41:12.7902346+01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221753a-0bb3-416c-9c61-6304fa94bb79&quot;,&quot;TimeStamp&quot;:&quot;2020-01-16T20:41:12.7902346+01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ebd07cf-6332-4ffc-90bf-675d74aeebeb&quot;,&quot;TimeStamp&quot;:&quot;2020-01-16T20:41:12.7902346+01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81d4dfa-e2a5-4bb1-8d87-67eac05a6a7c&quot;,&quot;TimeStamp&quot;:&quot;2020-01-16T20:41:12.7902346+01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00b76e7-ff39-4671-978b-7698b493827e&quot;,&quot;TimeStamp&quot;:&quot;2020-01-16T20:41:12.7902346+01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0528d0-7947-4bcd-aa4a-558b38fc3d12&quot;,&quot;TimeStamp&quot;:&quot;2020-01-16T20:41:12.7105202+01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2236e8-a2a0-4513-b240-1e6d5393f0bd&quot;,&quot;TimeStamp&quot;:&quot;2020-01-16T20:41:12.7902346+01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41044e0-4362-45d4-8569-17678e4bc655&quot;,&quot;TimeStamp&quot;:&quot;2020-01-16T20:41:12.7902346+01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7e36fbe-da18-421e-87ab-454eb827ace3&quot;,&quot;TimeStamp&quot;:&quot;2020-01-16T20:41:12.7902346+01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c726f99-4a94-4cca-9836-24f344c1f743&quot;,&quot;TimeStamp&quot;:&quot;2020-01-16T20:41:12.7912306+01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0528d0-7947-4bcd-aa4a-558b38fc3d12&quot;,&quot;TimeStamp&quot;:&quot;2020-01-16T20:41:12.7105202+01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0af61cf-0eee-4564-8c45-5d181a3fb5e8&quot;,&quot;TimeStamp&quot;:&quot;2020-01-16T20:41:12.7883657+01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d58628-8b87-4d32-8a4d-c3efa2a07993&quot;,&quot;TimeStamp&quot;:&quot;2020-01-16T20:41:12.7892508+01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03becb8-7299-4e28-b1f3-78a1fc17ef24&quot;,&quot;TimeStamp&quot;:&quot;2020-01-16T20:41:12.7892508+01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db6d071-c639-4ba1-a159-453f9695527b&quot;,&quot;TimeStamp&quot;:&quot;2020-01-16T20:41:12.7892508+01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5ce604a-09e6-4d01-bdbf-77dc39bf0487&quot;,&quot;TimeStamp&quot;:&quot;2020-01-16T20:41:12.7892508+01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b4d8a7f-96de-473f-8117-33a8c2cb4009&quot;,&quot;TimeStamp&quot;:&quot;2020-01-16T20:41:12.7892508+01:00&quot;}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1890</Words>
  <Application>Microsoft Office PowerPoint</Application>
  <PresentationFormat>Widescreen</PresentationFormat>
  <Paragraphs>239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Tema de Office</vt:lpstr>
      <vt:lpstr>PowerPoint Presentation</vt:lpstr>
      <vt:lpstr>GOAL</vt:lpstr>
      <vt:lpstr>A story from 2015</vt:lpstr>
      <vt:lpstr>PowerPoint Presentation</vt:lpstr>
      <vt:lpstr>PowerPoint Presentation</vt:lpstr>
      <vt:lpstr>Advice</vt:lpstr>
      <vt:lpstr>.NET Core Secret Manager</vt:lpstr>
      <vt:lpstr>Secrets are Stored in a Separate Location</vt:lpstr>
      <vt:lpstr>DEMO</vt:lpstr>
      <vt:lpstr>Azure Key Vault Secret Manager</vt:lpstr>
      <vt:lpstr>DEMO</vt:lpstr>
      <vt:lpstr>Azure Managed Identity</vt:lpstr>
      <vt:lpstr>Azure Managed Identity</vt:lpstr>
      <vt:lpstr>Azure Managed Identity</vt:lpstr>
      <vt:lpstr>Azure services that support managed identities</vt:lpstr>
      <vt:lpstr>Azure services that support Azure AD authentication</vt:lpstr>
      <vt:lpstr>DEMO</vt:lpstr>
      <vt:lpstr>The Twelve-Factor Microservice</vt:lpstr>
      <vt:lpstr>Kubernetes, Micros &amp; Key Vault Integration</vt:lpstr>
      <vt:lpstr>Azure Managed Identity – Pod Identity</vt:lpstr>
      <vt:lpstr>Demo</vt:lpstr>
      <vt:lpstr>dapr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Carlos Mendible</cp:lastModifiedBy>
  <cp:revision>62</cp:revision>
  <dcterms:created xsi:type="dcterms:W3CDTF">2018-11-16T16:29:33Z</dcterms:created>
  <dcterms:modified xsi:type="dcterms:W3CDTF">2020-02-10T09:54:20Z</dcterms:modified>
</cp:coreProperties>
</file>