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embeddedFontLst>
    <p:embeddedFont>
      <p:font typeface="Questrial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Questrial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[Sergio] Un ejemplo de </a:t>
            </a:r>
            <a:r>
              <a:rPr lang="en-US"/>
              <a:t>función</a:t>
            </a:r>
            <a:r>
              <a:rPr lang="en-US"/>
              <a:t> sencilla, creada directamente en el portal de Google. Luego sacamos jMeter y le damos caña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/**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* HTTP Cloud Function.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*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* @param {Object} req Cloud Function request context.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* @param {Object} res Cloud Function response context.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*/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exports.helloGET = (req, res) =&gt; {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let date = new Date();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let current_hour = date.getHours();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let greeting = `Hello ${req.body.name || 'World'}! its ${current_hour}`;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res.status(200).send(greeting);   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};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Carlos: traducir ...</a:t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Hablar de contenedores, etc…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Ejemplo , enseñar </a:t>
            </a:r>
            <a:r>
              <a:rPr lang="en-US"/>
              <a:t>código</a:t>
            </a:r>
            <a:r>
              <a:rPr lang="en-US"/>
              <a:t>...</a:t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[Carlos] Explica un ejemplo de de Durable Function y </a:t>
            </a:r>
            <a:r>
              <a:rPr lang="en-US">
                <a:solidFill>
                  <a:schemeClr val="dk1"/>
                </a:solidFill>
              </a:rPr>
              <a:t>m</a:t>
            </a:r>
            <a:r>
              <a:rPr lang="en-US">
                <a:solidFill>
                  <a:schemeClr val="dk1"/>
                </a:solidFill>
              </a:rPr>
              <a:t>uestra el código</a:t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Tenemos</a:t>
            </a:r>
            <a:r>
              <a:rPr lang="en-US"/>
              <a:t> un </a:t>
            </a:r>
            <a:r>
              <a:rPr lang="en-US"/>
              <a:t>empate</a:t>
            </a:r>
            <a:r>
              <a:rPr lang="en-US"/>
              <a:t> en cabeza entre Google y AWS, aunque vemos que Google vence con la carga más alta, alcanzando 750 peticiones por segundo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 importante </a:t>
            </a:r>
            <a:r>
              <a:rPr lang="en-US"/>
              <a:t>además</a:t>
            </a:r>
            <a:r>
              <a:rPr lang="en-US"/>
              <a:t> destacar que las pruebas son con el tier de Google que no es el </a:t>
            </a:r>
            <a:r>
              <a:rPr lang="en-US"/>
              <a:t>más</a:t>
            </a:r>
            <a:r>
              <a:rPr lang="en-US"/>
              <a:t> “gordo”, sino el de 512, que tira muy bien. Hay dos tiers por encima!</a:t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 nuevo </a:t>
            </a:r>
            <a:r>
              <a:rPr lang="en-US">
                <a:solidFill>
                  <a:schemeClr val="dk1"/>
                </a:solidFill>
              </a:rPr>
              <a:t>t</a:t>
            </a:r>
            <a:r>
              <a:rPr lang="en-US">
                <a:solidFill>
                  <a:schemeClr val="dk1"/>
                </a:solidFill>
              </a:rPr>
              <a:t>enemos un empate en cabeza entre Google y AWS hasta que llegamos a la carga más alta, donde Google saca ventaja: 17 ms menos</a:t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Aquí hay sorpresas y lo curioso es ver como Google pierde. No obstante este dato es poco significativo, </a:t>
            </a:r>
            <a:r>
              <a:rPr lang="en-US"/>
              <a:t>habría</a:t>
            </a:r>
            <a:r>
              <a:rPr lang="en-US"/>
              <a:t> que ver cuantas peticiones se acercan al tiempo </a:t>
            </a:r>
            <a:r>
              <a:rPr lang="en-US"/>
              <a:t>mínimo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 cualquier caso es bueno ver .NET core en cabeca junto a AWS</a:t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Amazon a la cabeza, y Azure resintiendose a elevadas cargas. Seguramente esto es lo que hizo que su tiempo medio de respuesta empeorase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 lectura importante que debemos sacar </a:t>
            </a:r>
            <a:r>
              <a:rPr lang="en-US"/>
              <a:t>aquí</a:t>
            </a:r>
            <a:r>
              <a:rPr lang="en-US"/>
              <a:t> es:  parece que a Azure le cuesta </a:t>
            </a:r>
            <a:r>
              <a:rPr lang="en-US"/>
              <a:t>escalar</a:t>
            </a:r>
            <a:r>
              <a:rPr lang="en-US"/>
              <a:t>, y posiblemente tiene un tiempo mayor </a:t>
            </a:r>
            <a:r>
              <a:rPr lang="en-US"/>
              <a:t>durante</a:t>
            </a:r>
            <a:r>
              <a:rPr lang="en-US"/>
              <a:t> el cual la </a:t>
            </a:r>
            <a:r>
              <a:rPr lang="en-US"/>
              <a:t>función</a:t>
            </a:r>
            <a:r>
              <a:rPr lang="en-US"/>
              <a:t> está “fría” al levantar instancias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Además con core se nota más pesado que con JS</a:t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¿Como se lo que voy a pagar?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¿Y si te atacan?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Enseñaría una calculadora Google): https://cloud.google.com/products/calculator</a:t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Evitas vendor locking (esto cogerlo con pinzas)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Aplicaciones con picos: FaaS se adapta perfecto</a:t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 portal es para jugar, demos...</a:t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estrial"/>
              <a:buNone/>
              <a:defRPr b="0" i="0" sz="4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9" name="Shape 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Shape 81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7" name="Shape 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4" name="Shape 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Questrial"/>
              <a:buNone/>
            </a:pPr>
            <a:r>
              <a:rPr b="0" lang="en-US" sz="8000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Questrial"/>
              <a:buNone/>
            </a:pPr>
            <a:r>
              <a:rPr b="0" lang="en-US" sz="8000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4" name="Shape 1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1" name="Shape 1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3" name="Shape 1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6" name="Shape 126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Shape 129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2" name="Shape 132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38" name="Shape 1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 rot="5400000">
            <a:off x="4383948" y="-1103079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5" name="Shape 1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>
            <p:ph type="title"/>
          </p:nvPr>
        </p:nvSpPr>
        <p:spPr>
          <a:xfrm rot="5400000">
            <a:off x="7410763" y="1923737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 rot="5400000">
            <a:off x="2152338" y="-628961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0" name="Shape 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5" name="Shape 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3" name="Shape 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9" name="Shape 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6" name="Shape 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estrial"/>
              <a:buNone/>
              <a:defRPr b="0" i="0" sz="4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1" name="Shape 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1" name="Shape 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hyperlink" Target="https://cloud.google.com/functions/docs/writing/" TargetMode="External"/><Relationship Id="rId5" Type="http://schemas.openxmlformats.org/officeDocument/2006/relationships/hyperlink" Target="https://cloud.google.com/functions/docs/writing/dependencies" TargetMode="External"/><Relationship Id="rId6" Type="http://schemas.openxmlformats.org/officeDocument/2006/relationships/hyperlink" Target="https://cloud.google.com/functions/docs/writing/dependencie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serginet.com" TargetMode="External"/><Relationship Id="rId5" Type="http://schemas.openxmlformats.org/officeDocument/2006/relationships/image" Target="../media/image6.jpg"/><Relationship Id="rId6" Type="http://schemas.openxmlformats.org/officeDocument/2006/relationships/hyperlink" Target="https://carlos.mendible.com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adwrite.com/2012/10/15/why-the-future-of-software-and-apps-is-serverles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hyperlink" Target="https://cloud.google.com/products/calculato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estrial"/>
              <a:buNone/>
            </a:pPr>
            <a:r>
              <a:rPr lang="en-US"/>
              <a:t>Serverless Wars</a:t>
            </a:r>
            <a:endParaRPr b="0" i="0" sz="4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6" name="Shape 156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/>
              <a:t>Comparing the FaaS</a:t>
            </a:r>
            <a:endParaRPr b="0" i="0" sz="2200" u="none" cap="none" strike="noStrike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913774" y="255813"/>
            <a:ext cx="103644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</a:pP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Google Cloud Functions</a:t>
            </a:r>
            <a:endParaRPr sz="3200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739199" y="1724757"/>
            <a:ext cx="10351800" cy="1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br>
              <a:rPr b="1" lang="en-US"/>
            </a:b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4800" y="380407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>
            <p:ph idx="1" type="body"/>
          </p:nvPr>
        </p:nvSpPr>
        <p:spPr>
          <a:xfrm>
            <a:off x="739200" y="1488014"/>
            <a:ext cx="10351800" cy="24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Tiers disponibles (diferente precio)</a:t>
            </a:r>
            <a:endParaRPr b="1"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Shape 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750" y="2193019"/>
            <a:ext cx="10127601" cy="2715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/>
        </p:nvSpPr>
        <p:spPr>
          <a:xfrm>
            <a:off x="913774" y="255813"/>
            <a:ext cx="103644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</a:pP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Google Cloud Functions</a:t>
            </a:r>
            <a:endParaRPr sz="3200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463" y="2562763"/>
            <a:ext cx="3629025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450175" y="4252725"/>
            <a:ext cx="75381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https://cloud.google.com/functions/docs/writing/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 cloud function is a module!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For dependencies, there is only good news as you can use the powers of</a:t>
            </a:r>
            <a:r>
              <a:rPr lang="en-US">
                <a:solidFill>
                  <a:schemeClr val="dk1"/>
                </a:solidFill>
                <a:uFill>
                  <a:noFill/>
                </a:uFill>
                <a:hlinkClick r:id="rId5"/>
              </a:rPr>
              <a:t>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npm and package.json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913774" y="255813"/>
            <a:ext cx="103644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</a:pP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Conceptos avanzados</a:t>
            </a:r>
            <a:endParaRPr sz="3200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739199" y="1299582"/>
            <a:ext cx="10351800" cy="1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en-US"/>
              <a:t>“</a:t>
            </a:r>
            <a:r>
              <a:rPr b="1" lang="en-US"/>
              <a:t>Cold” function</a:t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br>
              <a:rPr b="1" lang="en-US"/>
            </a:br>
            <a:r>
              <a:rPr b="1" lang="en-US"/>
              <a:t>	</a:t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625" y="2587082"/>
            <a:ext cx="9360240" cy="3460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913774" y="255813"/>
            <a:ext cx="103644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</a:pP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Amazon Lambda</a:t>
            </a:r>
            <a:endParaRPr sz="3200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56900" y="1285830"/>
            <a:ext cx="10351800" cy="47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en-US"/>
              <a:t>Soporta JavaScript, Java, C# y Python</a:t>
            </a:r>
            <a:endParaRPr b="1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US"/>
              <a:t>Activadores (Triggers)</a:t>
            </a:r>
            <a:endParaRPr b="1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HTTP via API Gateway</a:t>
            </a:r>
            <a:endParaRPr b="1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S3 (Storage)</a:t>
            </a:r>
            <a:endParaRPr b="1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SNS (Notifications)</a:t>
            </a:r>
            <a:endParaRPr b="1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SES (Email)</a:t>
            </a:r>
            <a:endParaRPr b="1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DynamoDB (NoSQL)</a:t>
            </a:r>
            <a:endParaRPr b="1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Kinesis (Data Streams)</a:t>
            </a:r>
            <a:endParaRPr b="1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CloudWatch (Monitoring)</a:t>
            </a:r>
            <a:endParaRPr b="1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Cognito (User Sign Up &amp; Sign In)</a:t>
            </a:r>
            <a:endParaRPr b="1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CodeCommit (Source Control)</a:t>
            </a:r>
            <a:endParaRPr b="1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US"/>
              <a:t>Tiempo max de </a:t>
            </a:r>
            <a:r>
              <a:rPr b="1" lang="en-US"/>
              <a:t>ejecución</a:t>
            </a:r>
            <a:r>
              <a:rPr b="1" lang="en-US"/>
              <a:t>: 300sec (5 min)</a:t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1488" y="2351450"/>
            <a:ext cx="204787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56900" y="1285832"/>
            <a:ext cx="10351800" cy="52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en-US"/>
              <a:t>S</a:t>
            </a:r>
            <a:r>
              <a:rPr b="1" lang="en-US"/>
              <a:t>oporta </a:t>
            </a:r>
            <a:r>
              <a:rPr b="1" lang="en-US"/>
              <a:t>C#, JavaScript, F#, Python, Batch, PHP, PowerShell</a:t>
            </a:r>
            <a:endParaRPr b="1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US"/>
              <a:t>Activadores (Triggers)</a:t>
            </a:r>
            <a:endParaRPr b="1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HTTPTrigger</a:t>
            </a:r>
            <a:endParaRPr b="1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Blob</a:t>
            </a:r>
            <a:endParaRPr b="1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EventHub</a:t>
            </a:r>
            <a:endParaRPr b="1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Generic WebHook</a:t>
            </a:r>
            <a:endParaRPr b="1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GitHub WebHook</a:t>
            </a:r>
            <a:endParaRPr b="1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Queue</a:t>
            </a:r>
            <a:endParaRPr b="1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ServiceBus Queue </a:t>
            </a:r>
            <a:endParaRPr b="1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Service Bus Topic </a:t>
            </a:r>
            <a:endParaRPr b="1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Timer triggers</a:t>
            </a:r>
            <a:endParaRPr b="1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Event Grid</a:t>
            </a:r>
            <a:endParaRPr b="1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US"/>
              <a:t>Tiempo max de ejecución: 600sec (10 min)</a:t>
            </a:r>
            <a:endParaRPr b="1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US"/>
              <a:t>Lo creas o no se pueden ejecutar en un contenedor Docker y on-premise con Azure Functions Runtime</a:t>
            </a:r>
            <a:br>
              <a:rPr b="1" lang="en-US"/>
            </a:b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913774" y="255813"/>
            <a:ext cx="103644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</a:pP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Azure Functions</a:t>
            </a:r>
            <a:endParaRPr sz="3200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4825" y="2081400"/>
            <a:ext cx="24193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/>
        </p:nvSpPr>
        <p:spPr>
          <a:xfrm>
            <a:off x="913774" y="255813"/>
            <a:ext cx="103644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</a:pP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Conceptos avanzados</a:t>
            </a:r>
            <a:endParaRPr sz="3200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98049" y="1079932"/>
            <a:ext cx="10351800" cy="1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“Durable” function: Permite escribir funciones con estado en un entorno sin servidor.</a:t>
            </a:r>
            <a:br>
              <a:rPr b="1" lang="en-US"/>
            </a:b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Diferentes patrones:</a:t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br>
              <a:rPr b="1" lang="en-US"/>
            </a:br>
            <a:r>
              <a:rPr b="1" lang="en-US"/>
              <a:t>	</a:t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614525"/>
            <a:ext cx="8721849" cy="16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4666782"/>
            <a:ext cx="4144272" cy="2052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3797" y="4444550"/>
            <a:ext cx="2906249" cy="22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/>
        </p:nvSpPr>
        <p:spPr>
          <a:xfrm>
            <a:off x="913774" y="255813"/>
            <a:ext cx="103644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</a:pP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Azure Durable </a:t>
            </a: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Functions</a:t>
            </a:r>
            <a:endParaRPr sz="3200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463" y="2562763"/>
            <a:ext cx="362902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/>
        </p:nvSpPr>
        <p:spPr>
          <a:xfrm>
            <a:off x="913774" y="255813"/>
            <a:ext cx="103644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</a:pP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Serverless Wars</a:t>
            </a:r>
            <a:endParaRPr sz="3200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125" y="2292188"/>
            <a:ext cx="5038725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6750250" y="1576550"/>
            <a:ext cx="4283100" cy="4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La prueba: </a:t>
            </a:r>
            <a:endParaRPr b="1" sz="2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25, 50 y 150 users simultaneos lanzando 500 peticiones cada uno</a:t>
            </a:r>
            <a:endParaRPr sz="2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La red:</a:t>
            </a:r>
            <a:endParaRPr b="1" sz="2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FHHT 100 Mb simetricos</a:t>
            </a:r>
            <a:endParaRPr sz="2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/>
        </p:nvSpPr>
        <p:spPr>
          <a:xfrm>
            <a:off x="913774" y="255813"/>
            <a:ext cx="103644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</a:pP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Serverless Wars</a:t>
            </a:r>
            <a:endParaRPr sz="3200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0300" y="1232313"/>
            <a:ext cx="6226412" cy="5473288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/>
        </p:nvSpPr>
        <p:spPr>
          <a:xfrm>
            <a:off x="1215575" y="22404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Throughput</a:t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(req/sec)</a:t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913774" y="255813"/>
            <a:ext cx="103644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</a:pP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Serverless Wars</a:t>
            </a:r>
            <a:endParaRPr sz="3200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833300" y="2240450"/>
            <a:ext cx="3620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Tiempo medio (ms) de respuesta (menor es mejor)</a:t>
            </a:r>
            <a:endParaRPr/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775" y="1232313"/>
            <a:ext cx="6373844" cy="5473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0536" y="1301760"/>
            <a:ext cx="1971675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/>
          <p:nvPr/>
        </p:nvSpPr>
        <p:spPr>
          <a:xfrm>
            <a:off x="2760125" y="1301751"/>
            <a:ext cx="68520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Sergio Navarro Pino </a:t>
            </a:r>
            <a:r>
              <a:rPr lang="en-US"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@snavarropino</a:t>
            </a:r>
            <a:endParaRPr sz="2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Developer @Analyticalways</a:t>
            </a:r>
            <a:endParaRPr sz="2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4"/>
              </a:rPr>
              <a:t>https://serginet.com</a:t>
            </a: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 sz="2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5498" y="3762323"/>
            <a:ext cx="1971675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/>
          <p:nvPr/>
        </p:nvSpPr>
        <p:spPr>
          <a:xfrm>
            <a:off x="2604400" y="3618750"/>
            <a:ext cx="6852000" cy="13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Carlos Mendible</a:t>
            </a:r>
            <a:r>
              <a:rPr lang="en-US"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@cmendibl3</a:t>
            </a:r>
            <a:endParaRPr sz="2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Cloud Architect Manager @AccentureSpain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6"/>
              </a:rPr>
              <a:t>https://carlos.mendible.com/</a:t>
            </a: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/>
        </p:nvSpPr>
        <p:spPr>
          <a:xfrm>
            <a:off x="913774" y="255813"/>
            <a:ext cx="103644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</a:pP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Serverless Wars</a:t>
            </a:r>
            <a:endParaRPr sz="3200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7729625" y="2096775"/>
            <a:ext cx="3792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Tiempo mínimo (ms) de respuesta (menor es mejor)</a:t>
            </a:r>
            <a:endParaRPr/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300" y="1261063"/>
            <a:ext cx="5635173" cy="5473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913774" y="255813"/>
            <a:ext cx="103644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</a:pP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Serverless Wars</a:t>
            </a:r>
            <a:endParaRPr sz="3200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8150200" y="20967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Tiempo máximo de respuesta </a:t>
            </a:r>
            <a:endParaRPr/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2313"/>
            <a:ext cx="5190326" cy="5473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/>
        </p:nvSpPr>
        <p:spPr>
          <a:xfrm>
            <a:off x="913774" y="255813"/>
            <a:ext cx="103644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</a:pP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Serverless Wars</a:t>
            </a:r>
            <a:endParaRPr sz="3200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1008325" y="1079925"/>
            <a:ext cx="9810900" cy="17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¿Azure a la cola?</a:t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 nos </a:t>
            </a: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podíamos</a:t>
            </a: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quedar de manos cruzadas...</a:t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1140250" y="3177125"/>
            <a:ext cx="9810900" cy="26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318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Char char="●"/>
            </a:pP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Por defecto Azure Functions se ejecuta en Windows</a:t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4318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Char char="●"/>
            </a:pP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Ejecutando el </a:t>
            </a: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código</a:t>
            </a: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en un contenedor Linux logramos igualar un poco la guerra.</a:t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4318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Char char="●"/>
            </a:pP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Difícil</a:t>
            </a: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escalar de forma infinita por la falta de plan por consumo (Por ahora)</a:t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/>
        </p:nvSpPr>
        <p:spPr>
          <a:xfrm>
            <a:off x="913774" y="255813"/>
            <a:ext cx="103644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</a:pP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Serverless Wars: Azure strikes back</a:t>
            </a:r>
            <a:endParaRPr sz="3200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8150200" y="20967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Throughput</a:t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(req/sec)</a:t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/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325" y="1577113"/>
            <a:ext cx="6181725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/>
        </p:nvSpPr>
        <p:spPr>
          <a:xfrm>
            <a:off x="913774" y="255813"/>
            <a:ext cx="103644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</a:pP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Serverless Wars: Azure strikes back</a:t>
            </a:r>
            <a:endParaRPr sz="3200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7758350" y="2125525"/>
            <a:ext cx="3907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Tiempo medio (ms) de respuesta (menor es mejor)</a:t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/>
          </a:p>
        </p:txBody>
      </p:sp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100" y="1625013"/>
            <a:ext cx="5476875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Shape 3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239" y="1031113"/>
            <a:ext cx="10165773" cy="424421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/>
          <p:nvPr/>
        </p:nvSpPr>
        <p:spPr>
          <a:xfrm>
            <a:off x="583192" y="5519943"/>
            <a:ext cx="1122294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"Yo... he visto cosas que vosotros no creeríais: Atacar naves en llamas más allá de Orión.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He visto rayos C brillar en la oscuridad cerca de la Puerta de Tannhäuser.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Todos esos momentos se perderán... en el tiempo... como lágrimas en la lluvia. Es hora de morir"</a:t>
            </a: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- Roy Batty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913774" y="255813"/>
            <a:ext cx="10364451" cy="8240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</a:pP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What is serverless?</a:t>
            </a:r>
            <a:endParaRPr sz="3200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98050" y="1354398"/>
            <a:ext cx="10351800" cy="17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/>
              <a:t>“</a:t>
            </a:r>
            <a:r>
              <a:rPr i="1" lang="en-US"/>
              <a:t>Serverless computing is a cloud-computing execution model in which </a:t>
            </a:r>
            <a:r>
              <a:rPr b="1" i="1" lang="en-US"/>
              <a:t>the cloud provider dynamically manages the allocation of machine resources</a:t>
            </a:r>
            <a:r>
              <a:rPr i="1" lang="en-US"/>
              <a:t>. Pricing is based on the actual amount of resources consumed by an application, rather than on pre-purchased units of capacity”</a:t>
            </a:r>
            <a:r>
              <a:rPr lang="en-US"/>
              <a:t> [Wikipedia]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Un poco de historia</a:t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Mencionado por primera vez por Ken Fromm en el </a:t>
            </a:r>
            <a:r>
              <a:rPr lang="en-US"/>
              <a:t>artículo de 2012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Why The Future Of Software And Apps Is Serverless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Allí encontramos una cita clave: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/>
              <a:t>“The phrase “serverless” doesn’t mean servers are no longer involved. It simply means that developers no longer have to think that much about them”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913774" y="255813"/>
            <a:ext cx="103644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</a:pP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What is serverless?</a:t>
            </a:r>
            <a:endParaRPr sz="3200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98050" y="1354402"/>
            <a:ext cx="103518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¿Que aporta?</a:t>
            </a:r>
            <a:endParaRPr b="1"/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Abstracción de los Servidores (de la infraestructura en general)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Capacidad de Reaccionar a Eventos y escalar de forma instantánea (Soluciones basadas en eventos)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Modalidad de cobro basado en el tiempo de ejecución y los recursos utilizados (CPU / Memoria / Red). Pago por uso “puro”</a:t>
            </a:r>
            <a:endParaRPr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Esto implica que solo ejecutas código cuando realmente lo necesitas</a:t>
            </a:r>
            <a:endParaRPr/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Failover automático / Trans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913774" y="255813"/>
            <a:ext cx="103644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</a:pP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</a:t>
            </a: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erverless vs PaaS</a:t>
            </a:r>
            <a:endParaRPr sz="3200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29475" y="1226225"/>
            <a:ext cx="5090100" cy="49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¿Eso no es PaaS? </a:t>
            </a:r>
            <a:endParaRPr b="1"/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Serverless es el PaaS que siempre has querido!!! 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Si  tu PaaS puede levantar instancias en 20 ms y de forma eficiente entonces lo puedes llamar serverless. 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PaaS no está diseñado para levantar y tirar aplicaciones enteras en respuesta a eventos mientras que las arquitecturas Serverless te permiten exactamente eso.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4363" y="2935975"/>
            <a:ext cx="5838825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>
            <p:ph idx="1" type="body"/>
          </p:nvPr>
        </p:nvSpPr>
        <p:spPr>
          <a:xfrm>
            <a:off x="7557550" y="1884600"/>
            <a:ext cx="50901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Function as a Service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913774" y="255813"/>
            <a:ext cx="103644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</a:pP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Serverless vs PaaS</a:t>
            </a:r>
            <a:endParaRPr sz="3200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767950" y="1079925"/>
            <a:ext cx="10351800" cy="19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¿Qué decisiones debemos tomar para implementar nuestro código? </a:t>
            </a:r>
            <a:endParaRPr b="1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En PaaS eliges planes / tiers, que te darán una capacidad y un precio fijos. 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En serverless en principio no debes tomar decisiones de dimensionamiento (¿seguro?) y todo es pago por uso.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46025" y="3005029"/>
            <a:ext cx="10351800" cy="24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Cómo nos van a cobrar</a:t>
            </a:r>
            <a:r>
              <a:rPr lang="en-US"/>
              <a:t>, ¿sobre qué conceptos?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300" y="3770100"/>
            <a:ext cx="10351801" cy="249414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363975" y="6329100"/>
            <a:ext cx="69441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https://cloud.google.com/products/calculator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/>
        </p:nvSpPr>
        <p:spPr>
          <a:xfrm>
            <a:off x="913774" y="255813"/>
            <a:ext cx="103644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</a:pP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</a:t>
            </a: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erverless use cases</a:t>
            </a:r>
            <a:endParaRPr sz="3200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739200" y="1143925"/>
            <a:ext cx="10351800" cy="55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IoT (Weather stations):</a:t>
            </a:r>
            <a:br>
              <a:rPr b="1" lang="en-US" sz="1800"/>
            </a:br>
            <a:r>
              <a:rPr lang="en-US" sz="1800"/>
              <a:t>thousands of weather stations are sending in intervals weather-related data for processing. It is much easier to scale on Faas than on Paas or any other solutions</a:t>
            </a:r>
            <a:endParaRPr sz="18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Data processing (Image Manipulation):</a:t>
            </a:r>
            <a:br>
              <a:rPr b="1" lang="en-US" sz="1800"/>
            </a:br>
            <a:r>
              <a:rPr lang="en-US" sz="1800"/>
              <a:t>If you upload an image in high-resolution size, your Function will generate multiple required sizes for different needs</a:t>
            </a:r>
            <a:endParaRPr sz="18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Web Applications (Dashboards):</a:t>
            </a:r>
            <a:br>
              <a:rPr b="1" lang="en-US" sz="1800"/>
            </a:br>
            <a:r>
              <a:rPr lang="en-US" sz="1800"/>
              <a:t>When displaying reporting and statistical data, aggregated from multiple sources.</a:t>
            </a:r>
            <a:endParaRPr sz="18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Chatbots (Event-Driven Architecture for Chatbots):</a:t>
            </a:r>
            <a:br>
              <a:rPr b="1" lang="en-US" sz="1800"/>
            </a:br>
            <a:r>
              <a:rPr lang="en-US" sz="1800"/>
              <a:t>Data processing time must be faster than usual backend because, on a chat screen, people expect more immediate responses than on the web and mobile applications.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913774" y="255813"/>
            <a:ext cx="103644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</a:pP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Retos </a:t>
            </a: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Serverless</a:t>
            </a:r>
            <a:endParaRPr sz="3200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739200" y="1560131"/>
            <a:ext cx="10351800" cy="5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en-US"/>
              <a:t>Monitoring</a:t>
            </a:r>
            <a:br>
              <a:rPr b="1" lang="en-US"/>
            </a:br>
            <a:r>
              <a:rPr lang="en-US"/>
              <a:t>	Monitoring and security occur at the application level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en-US"/>
              <a:t>Service communication</a:t>
            </a:r>
            <a:br>
              <a:rPr b="1" lang="en-US"/>
            </a:br>
            <a:r>
              <a:rPr lang="en-US"/>
              <a:t>	Serverless applications can overwhelm downstream resources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en-US"/>
              <a:t>Service discovery</a:t>
            </a:r>
            <a:br>
              <a:rPr b="1" lang="en-US"/>
            </a:br>
            <a:r>
              <a:rPr lang="en-US"/>
              <a:t>	PaaS experience helps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55600" lvl="0" marL="45720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en-US"/>
              <a:t>Application Architecture</a:t>
            </a:r>
            <a:br>
              <a:rPr b="1" lang="en-US"/>
            </a:br>
            <a:r>
              <a:rPr lang="en-US"/>
              <a:t>	You need a true DevOps approach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913774" y="255813"/>
            <a:ext cx="103644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</a:pPr>
            <a:r>
              <a:rPr lang="en-US"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Google Cloud Functions</a:t>
            </a:r>
            <a:endParaRPr sz="3200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56900" y="1285819"/>
            <a:ext cx="10351800" cy="24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en-US"/>
              <a:t>Solo se soporta desarrollo con Javascript</a:t>
            </a:r>
            <a:endParaRPr b="1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US"/>
              <a:t>Activadores (Triggers)</a:t>
            </a:r>
            <a:endParaRPr b="1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HTTP</a:t>
            </a:r>
            <a:endParaRPr b="1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Cloud Storage</a:t>
            </a:r>
            <a:endParaRPr b="1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Cloud Pub/Sub</a:t>
            </a:r>
            <a:endParaRPr b="1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Firebase</a:t>
            </a:r>
            <a:endParaRPr b="1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US"/>
              <a:t>Tiempo max de ejecución: 540sec (9 min)</a:t>
            </a:r>
            <a:br>
              <a:rPr b="1" lang="en-US"/>
            </a:b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1500" y="407857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8422" y="3961025"/>
            <a:ext cx="8258202" cy="26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>
            <p:ph idx="1" type="body"/>
          </p:nvPr>
        </p:nvSpPr>
        <p:spPr>
          <a:xfrm>
            <a:off x="370375" y="4701375"/>
            <a:ext cx="3634800" cy="17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E</a:t>
            </a:r>
            <a:r>
              <a:rPr b="1" lang="en-US"/>
              <a:t>nvironment  basado en Docker + Node</a:t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br>
              <a:rPr b="1" lang="en-US"/>
            </a:b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02099" y="407850"/>
            <a:ext cx="1605293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