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13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0722" y="640080"/>
            <a:ext cx="5170932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700"/>
              <a:t>Airline Passenger Satisfaction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0722" y="4636008"/>
            <a:ext cx="5170932" cy="1572768"/>
          </a:xfrm>
        </p:spPr>
        <p:txBody>
          <a:bodyPr>
            <a:normAutofit/>
          </a:bodyPr>
          <a:lstStyle/>
          <a:p>
            <a:pPr algn="l"/>
            <a:r>
              <a:rPr dirty="0"/>
              <a:t>Presented by: </a:t>
            </a:r>
            <a:endParaRPr lang="en-US"/>
          </a:p>
          <a:p>
            <a:pPr algn="l"/>
            <a:r>
              <a:rPr lang="en-US" dirty="0"/>
              <a:t>Trina, Frances, Carolina, Iryna</a:t>
            </a:r>
            <a:endParaRPr lang="en-US"/>
          </a:p>
        </p:txBody>
      </p:sp>
      <p:pic>
        <p:nvPicPr>
          <p:cNvPr id="5" name="Picture 4" descr="Empty aeroplane seats">
            <a:extLst>
              <a:ext uri="{FF2B5EF4-FFF2-40B4-BE49-F238E27FC236}">
                <a16:creationId xmlns:a16="http://schemas.microsoft.com/office/drawing/2014/main" id="{224A4053-8A4A-84C4-4A58-FE5759AB7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90" r="30147" b="-1"/>
          <a:stretch/>
        </p:blipFill>
        <p:spPr>
          <a:xfrm>
            <a:off x="20" y="10"/>
            <a:ext cx="3037334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4409267"/>
            <a:ext cx="3182112" cy="18288"/>
          </a:xfrm>
          <a:custGeom>
            <a:avLst/>
            <a:gdLst>
              <a:gd name="connsiteX0" fmla="*/ 0 w 3182112"/>
              <a:gd name="connsiteY0" fmla="*/ 0 h 18288"/>
              <a:gd name="connsiteX1" fmla="*/ 636422 w 3182112"/>
              <a:gd name="connsiteY1" fmla="*/ 0 h 18288"/>
              <a:gd name="connsiteX2" fmla="*/ 1241024 w 3182112"/>
              <a:gd name="connsiteY2" fmla="*/ 0 h 18288"/>
              <a:gd name="connsiteX3" fmla="*/ 1845625 w 3182112"/>
              <a:gd name="connsiteY3" fmla="*/ 0 h 18288"/>
              <a:gd name="connsiteX4" fmla="*/ 2545690 w 3182112"/>
              <a:gd name="connsiteY4" fmla="*/ 0 h 18288"/>
              <a:gd name="connsiteX5" fmla="*/ 3182112 w 3182112"/>
              <a:gd name="connsiteY5" fmla="*/ 0 h 18288"/>
              <a:gd name="connsiteX6" fmla="*/ 3182112 w 3182112"/>
              <a:gd name="connsiteY6" fmla="*/ 18288 h 18288"/>
              <a:gd name="connsiteX7" fmla="*/ 2545690 w 3182112"/>
              <a:gd name="connsiteY7" fmla="*/ 18288 h 18288"/>
              <a:gd name="connsiteX8" fmla="*/ 2004731 w 3182112"/>
              <a:gd name="connsiteY8" fmla="*/ 18288 h 18288"/>
              <a:gd name="connsiteX9" fmla="*/ 1400129 w 3182112"/>
              <a:gd name="connsiteY9" fmla="*/ 18288 h 18288"/>
              <a:gd name="connsiteX10" fmla="*/ 795528 w 3182112"/>
              <a:gd name="connsiteY10" fmla="*/ 18288 h 18288"/>
              <a:gd name="connsiteX11" fmla="*/ 0 w 3182112"/>
              <a:gd name="connsiteY11" fmla="*/ 18288 h 18288"/>
              <a:gd name="connsiteX12" fmla="*/ 0 w 318211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112" h="18288" fill="none" extrusionOk="0">
                <a:moveTo>
                  <a:pt x="0" y="0"/>
                </a:moveTo>
                <a:cubicBezTo>
                  <a:pt x="149227" y="9811"/>
                  <a:pt x="361579" y="-25608"/>
                  <a:pt x="636422" y="0"/>
                </a:cubicBezTo>
                <a:cubicBezTo>
                  <a:pt x="911265" y="25608"/>
                  <a:pt x="969922" y="-15588"/>
                  <a:pt x="1241024" y="0"/>
                </a:cubicBezTo>
                <a:cubicBezTo>
                  <a:pt x="1512126" y="15588"/>
                  <a:pt x="1611937" y="-6343"/>
                  <a:pt x="1845625" y="0"/>
                </a:cubicBezTo>
                <a:cubicBezTo>
                  <a:pt x="2079313" y="6343"/>
                  <a:pt x="2390997" y="18445"/>
                  <a:pt x="2545690" y="0"/>
                </a:cubicBezTo>
                <a:cubicBezTo>
                  <a:pt x="2700383" y="-18445"/>
                  <a:pt x="2898553" y="-25854"/>
                  <a:pt x="3182112" y="0"/>
                </a:cubicBezTo>
                <a:cubicBezTo>
                  <a:pt x="3181678" y="7551"/>
                  <a:pt x="3181645" y="9822"/>
                  <a:pt x="3182112" y="18288"/>
                </a:cubicBezTo>
                <a:cubicBezTo>
                  <a:pt x="2882016" y="32512"/>
                  <a:pt x="2839678" y="15853"/>
                  <a:pt x="2545690" y="18288"/>
                </a:cubicBezTo>
                <a:cubicBezTo>
                  <a:pt x="2251702" y="20723"/>
                  <a:pt x="2152589" y="14997"/>
                  <a:pt x="2004731" y="18288"/>
                </a:cubicBezTo>
                <a:cubicBezTo>
                  <a:pt x="1856873" y="21579"/>
                  <a:pt x="1653555" y="5080"/>
                  <a:pt x="1400129" y="18288"/>
                </a:cubicBezTo>
                <a:cubicBezTo>
                  <a:pt x="1146703" y="31496"/>
                  <a:pt x="1067656" y="18189"/>
                  <a:pt x="795528" y="18288"/>
                </a:cubicBezTo>
                <a:cubicBezTo>
                  <a:pt x="523400" y="18387"/>
                  <a:pt x="318441" y="1018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182112" h="18288" stroke="0" extrusionOk="0">
                <a:moveTo>
                  <a:pt x="0" y="0"/>
                </a:moveTo>
                <a:cubicBezTo>
                  <a:pt x="215562" y="1260"/>
                  <a:pt x="336090" y="6473"/>
                  <a:pt x="572780" y="0"/>
                </a:cubicBezTo>
                <a:cubicBezTo>
                  <a:pt x="809470" y="-6473"/>
                  <a:pt x="1080729" y="-23038"/>
                  <a:pt x="1272845" y="0"/>
                </a:cubicBezTo>
                <a:cubicBezTo>
                  <a:pt x="1464961" y="23038"/>
                  <a:pt x="1699922" y="1589"/>
                  <a:pt x="1813804" y="0"/>
                </a:cubicBezTo>
                <a:cubicBezTo>
                  <a:pt x="1927686" y="-1589"/>
                  <a:pt x="2116547" y="7184"/>
                  <a:pt x="2354763" y="0"/>
                </a:cubicBezTo>
                <a:cubicBezTo>
                  <a:pt x="2592979" y="-7184"/>
                  <a:pt x="2863919" y="3952"/>
                  <a:pt x="3182112" y="0"/>
                </a:cubicBezTo>
                <a:cubicBezTo>
                  <a:pt x="3182030" y="4406"/>
                  <a:pt x="3182023" y="9982"/>
                  <a:pt x="3182112" y="18288"/>
                </a:cubicBezTo>
                <a:cubicBezTo>
                  <a:pt x="2938288" y="16038"/>
                  <a:pt x="2724925" y="29080"/>
                  <a:pt x="2577511" y="18288"/>
                </a:cubicBezTo>
                <a:cubicBezTo>
                  <a:pt x="2430097" y="7496"/>
                  <a:pt x="2119926" y="47706"/>
                  <a:pt x="1972909" y="18288"/>
                </a:cubicBezTo>
                <a:cubicBezTo>
                  <a:pt x="1825892" y="-11130"/>
                  <a:pt x="1597470" y="43818"/>
                  <a:pt x="1368308" y="18288"/>
                </a:cubicBezTo>
                <a:cubicBezTo>
                  <a:pt x="1139146" y="-7242"/>
                  <a:pt x="981628" y="18679"/>
                  <a:pt x="668244" y="18288"/>
                </a:cubicBezTo>
                <a:cubicBezTo>
                  <a:pt x="354860" y="17897"/>
                  <a:pt x="259749" y="2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DC445387-9209-D885-29D7-E50223CDC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5" r="29213" b="2"/>
          <a:stretch/>
        </p:blipFill>
        <p:spPr>
          <a:xfrm>
            <a:off x="20" y="1666568"/>
            <a:ext cx="4579641" cy="519143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52766"/>
            <a:ext cx="7944000" cy="1023584"/>
          </a:xfrm>
        </p:spPr>
        <p:txBody>
          <a:bodyPr>
            <a:normAutofit/>
          </a:bodyPr>
          <a:lstStyle/>
          <a:p>
            <a:r>
              <a:rPr lang="en-US" sz="35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249766"/>
            <a:ext cx="3412793" cy="4070303"/>
          </a:xfrm>
        </p:spPr>
        <p:txBody>
          <a:bodyPr anchor="ctr">
            <a:normAutofit/>
          </a:bodyPr>
          <a:lstStyle/>
          <a:p>
            <a:r>
              <a:rPr lang="en-US" sz="1700"/>
              <a:t>The project successfully predicts passenger satisfaction with high accuracy, illustrating the effectiveness of the preprocessing and optimization strategies used.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xclamation mark on a yellow background">
            <a:extLst>
              <a:ext uri="{FF2B5EF4-FFF2-40B4-BE49-F238E27FC236}">
                <a16:creationId xmlns:a16="http://schemas.microsoft.com/office/drawing/2014/main" id="{93B649AD-8A0E-4A91-986F-BB5648C69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" r="1" b="1"/>
          <a:stretch/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620"/>
            <a:ext cx="4174944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08502" y="1500874"/>
            <a:ext cx="6887365" cy="38703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48"/>
            <a:ext cx="1559634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80082" y="3068761"/>
            <a:ext cx="3378495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580917" y="-6485"/>
            <a:ext cx="257037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38276" y="464574"/>
            <a:ext cx="3682024" cy="9158579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7639"/>
            <a:ext cx="3659866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71" y="2155188"/>
            <a:ext cx="3120174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71" y="5166367"/>
            <a:ext cx="3120174" cy="8509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>
                <a:solidFill>
                  <a:srgbClr val="FFFFFF"/>
                </a:solidFill>
              </a:rPr>
              <a:t>Thank you for your attention. We welcome any questions or discussions about the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0722" y="329184"/>
            <a:ext cx="5170932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Introduction</a:t>
            </a:r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C1D2DD21-4AA5-CB46-7192-B32DC964F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89" r="34888" b="1"/>
          <a:stretch/>
        </p:blipFill>
        <p:spPr>
          <a:xfrm>
            <a:off x="20" y="1"/>
            <a:ext cx="3039386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2" y="2706624"/>
            <a:ext cx="5170932" cy="3483864"/>
          </a:xfrm>
        </p:spPr>
        <p:txBody>
          <a:bodyPr>
            <a:normAutofit/>
          </a:bodyPr>
          <a:lstStyle/>
          <a:p>
            <a:r>
              <a:rPr lang="en-US" sz="1900"/>
              <a:t>This project aims to develop a predictive model to determine airline passenger satisfaction using machine learning techniques, focusing on handling real-world data and optimizing model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B949DE63-A0F8-27B6-4C1B-785E26136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6" r="41930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Data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Data is retrieved from a SQL database and undergoes preprocessing steps such as encoding, normalization, and standardization to ensure the quality of input for our 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Model Implementation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A Random Forest classifier is implemented with initial parameters. The model is trained on 70% of the data with a test split of 30% to evaluate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3600"/>
              <a:t>Model Optimization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The model undergoes several iterations of hyperparameter tuning to enhance its predictive accuracy. Documentation of each step and its impact on model performance is provided.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3C323-1918-2B44-40E0-B68F0CB9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40823"/>
            <a:ext cx="2564892" cy="5583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900" b="1" i="0"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900" b="1" i="0">
                <a:effectLst/>
                <a:highlight>
                  <a:srgbClr val="FFFFFF"/>
                </a:highlight>
                <a:latin typeface="Söhne"/>
              </a:rPr>
              <a:t>Distribution of Satisfaction</a:t>
            </a:r>
            <a:br>
              <a:rPr lang="en-US" sz="2900">
                <a:highlight>
                  <a:srgbClr val="FFFFFF"/>
                </a:highlight>
                <a:latin typeface="Söhne"/>
              </a:rPr>
            </a:br>
            <a:r>
              <a:rPr lang="en-US" sz="2900" b="0" i="0">
                <a:effectLst/>
                <a:highlight>
                  <a:srgbClr val="FFFFFF"/>
                </a:highlight>
                <a:latin typeface="Söhne"/>
              </a:rPr>
              <a:t>A pie chart showing the proportion of satisfied versus neutral or dissatisfied passengers.</a:t>
            </a:r>
            <a:br>
              <a:rPr lang="en-US" sz="2900" b="0" i="0">
                <a:effectLst/>
                <a:highlight>
                  <a:srgbClr val="FFFFFF"/>
                </a:highlight>
                <a:latin typeface="Söhne"/>
              </a:rPr>
            </a:br>
            <a:endParaRPr lang="en-US" sz="290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00400" y="630936"/>
            <a:ext cx="13716" cy="5590381"/>
          </a:xfrm>
          <a:custGeom>
            <a:avLst/>
            <a:gdLst>
              <a:gd name="connsiteX0" fmla="*/ 0 w 13716"/>
              <a:gd name="connsiteY0" fmla="*/ 0 h 5590381"/>
              <a:gd name="connsiteX1" fmla="*/ 13716 w 13716"/>
              <a:gd name="connsiteY1" fmla="*/ 0 h 5590381"/>
              <a:gd name="connsiteX2" fmla="*/ 13716 w 13716"/>
              <a:gd name="connsiteY2" fmla="*/ 754701 h 5590381"/>
              <a:gd name="connsiteX3" fmla="*/ 13716 w 13716"/>
              <a:gd name="connsiteY3" fmla="*/ 1565307 h 5590381"/>
              <a:gd name="connsiteX4" fmla="*/ 13716 w 13716"/>
              <a:gd name="connsiteY4" fmla="*/ 2152297 h 5590381"/>
              <a:gd name="connsiteX5" fmla="*/ 13716 w 13716"/>
              <a:gd name="connsiteY5" fmla="*/ 2906998 h 5590381"/>
              <a:gd name="connsiteX6" fmla="*/ 13716 w 13716"/>
              <a:gd name="connsiteY6" fmla="*/ 3549892 h 5590381"/>
              <a:gd name="connsiteX7" fmla="*/ 13716 w 13716"/>
              <a:gd name="connsiteY7" fmla="*/ 4080978 h 5590381"/>
              <a:gd name="connsiteX8" fmla="*/ 13716 w 13716"/>
              <a:gd name="connsiteY8" fmla="*/ 4835680 h 5590381"/>
              <a:gd name="connsiteX9" fmla="*/ 13716 w 13716"/>
              <a:gd name="connsiteY9" fmla="*/ 5590381 h 5590381"/>
              <a:gd name="connsiteX10" fmla="*/ 0 w 13716"/>
              <a:gd name="connsiteY10" fmla="*/ 5590381 h 5590381"/>
              <a:gd name="connsiteX11" fmla="*/ 0 w 13716"/>
              <a:gd name="connsiteY11" fmla="*/ 4835680 h 5590381"/>
              <a:gd name="connsiteX12" fmla="*/ 0 w 13716"/>
              <a:gd name="connsiteY12" fmla="*/ 4304593 h 5590381"/>
              <a:gd name="connsiteX13" fmla="*/ 0 w 13716"/>
              <a:gd name="connsiteY13" fmla="*/ 3773507 h 5590381"/>
              <a:gd name="connsiteX14" fmla="*/ 0 w 13716"/>
              <a:gd name="connsiteY14" fmla="*/ 3186517 h 5590381"/>
              <a:gd name="connsiteX15" fmla="*/ 0 w 13716"/>
              <a:gd name="connsiteY15" fmla="*/ 2487720 h 5590381"/>
              <a:gd name="connsiteX16" fmla="*/ 0 w 13716"/>
              <a:gd name="connsiteY16" fmla="*/ 1956633 h 5590381"/>
              <a:gd name="connsiteX17" fmla="*/ 0 w 13716"/>
              <a:gd name="connsiteY17" fmla="*/ 1425547 h 5590381"/>
              <a:gd name="connsiteX18" fmla="*/ 0 w 13716"/>
              <a:gd name="connsiteY18" fmla="*/ 614942 h 5590381"/>
              <a:gd name="connsiteX19" fmla="*/ 0 w 13716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716" h="5590381" fill="none" extrusionOk="0">
                <a:moveTo>
                  <a:pt x="0" y="0"/>
                </a:moveTo>
                <a:cubicBezTo>
                  <a:pt x="6519" y="-664"/>
                  <a:pt x="8288" y="665"/>
                  <a:pt x="13716" y="0"/>
                </a:cubicBezTo>
                <a:cubicBezTo>
                  <a:pt x="-9798" y="225076"/>
                  <a:pt x="41703" y="562283"/>
                  <a:pt x="13716" y="754701"/>
                </a:cubicBezTo>
                <a:cubicBezTo>
                  <a:pt x="-14271" y="947119"/>
                  <a:pt x="25509" y="1239251"/>
                  <a:pt x="13716" y="1565307"/>
                </a:cubicBezTo>
                <a:cubicBezTo>
                  <a:pt x="1923" y="1891363"/>
                  <a:pt x="2588" y="1999140"/>
                  <a:pt x="13716" y="2152297"/>
                </a:cubicBezTo>
                <a:cubicBezTo>
                  <a:pt x="24845" y="2305454"/>
                  <a:pt x="24133" y="2598333"/>
                  <a:pt x="13716" y="2906998"/>
                </a:cubicBezTo>
                <a:cubicBezTo>
                  <a:pt x="3299" y="3215663"/>
                  <a:pt x="30691" y="3327412"/>
                  <a:pt x="13716" y="3549892"/>
                </a:cubicBezTo>
                <a:cubicBezTo>
                  <a:pt x="-3259" y="3772372"/>
                  <a:pt x="33989" y="3843836"/>
                  <a:pt x="13716" y="4080978"/>
                </a:cubicBezTo>
                <a:cubicBezTo>
                  <a:pt x="-6557" y="4318120"/>
                  <a:pt x="-8378" y="4511166"/>
                  <a:pt x="13716" y="4835680"/>
                </a:cubicBezTo>
                <a:cubicBezTo>
                  <a:pt x="35810" y="5160194"/>
                  <a:pt x="-17642" y="5401748"/>
                  <a:pt x="13716" y="5590381"/>
                </a:cubicBezTo>
                <a:cubicBezTo>
                  <a:pt x="8599" y="5590092"/>
                  <a:pt x="6708" y="5590668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3716" h="5590381" stroke="0" extrusionOk="0">
                <a:moveTo>
                  <a:pt x="0" y="0"/>
                </a:moveTo>
                <a:cubicBezTo>
                  <a:pt x="4626" y="620"/>
                  <a:pt x="7856" y="-428"/>
                  <a:pt x="13716" y="0"/>
                </a:cubicBezTo>
                <a:cubicBezTo>
                  <a:pt x="36569" y="165299"/>
                  <a:pt x="-959" y="427555"/>
                  <a:pt x="13716" y="698798"/>
                </a:cubicBezTo>
                <a:cubicBezTo>
                  <a:pt x="28391" y="970041"/>
                  <a:pt x="15108" y="1226199"/>
                  <a:pt x="13716" y="1397595"/>
                </a:cubicBezTo>
                <a:cubicBezTo>
                  <a:pt x="12324" y="1568991"/>
                  <a:pt x="34226" y="1794517"/>
                  <a:pt x="13716" y="2152297"/>
                </a:cubicBezTo>
                <a:cubicBezTo>
                  <a:pt x="-6794" y="2510077"/>
                  <a:pt x="36274" y="2594424"/>
                  <a:pt x="13716" y="2739287"/>
                </a:cubicBezTo>
                <a:cubicBezTo>
                  <a:pt x="-8842" y="2884150"/>
                  <a:pt x="22545" y="3129706"/>
                  <a:pt x="13716" y="3493988"/>
                </a:cubicBezTo>
                <a:cubicBezTo>
                  <a:pt x="4887" y="3858270"/>
                  <a:pt x="49629" y="4041447"/>
                  <a:pt x="13716" y="4304593"/>
                </a:cubicBezTo>
                <a:cubicBezTo>
                  <a:pt x="-22197" y="4567740"/>
                  <a:pt x="45055" y="5149125"/>
                  <a:pt x="13716" y="5590381"/>
                </a:cubicBezTo>
                <a:cubicBezTo>
                  <a:pt x="9649" y="5590058"/>
                  <a:pt x="6483" y="5589928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e chart with numbers and a red circle&#10;&#10;Description automatically generated">
            <a:extLst>
              <a:ext uri="{FF2B5EF4-FFF2-40B4-BE49-F238E27FC236}">
                <a16:creationId xmlns:a16="http://schemas.microsoft.com/office/drawing/2014/main" id="{67C43ECC-D313-2F63-0334-680A815A4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630936"/>
            <a:ext cx="4938337" cy="3913632"/>
          </a:xfrm>
          <a:prstGeom prst="rect">
            <a:avLst/>
          </a:prstGeom>
        </p:spPr>
      </p:pic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6EDCE31F-89B5-DA64-D6DC-580DC950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2" y="4798577"/>
            <a:ext cx="5170932" cy="1428487"/>
          </a:xfrm>
        </p:spPr>
        <p:txBody>
          <a:bodyPr anchor="t">
            <a:normAutofit/>
          </a:bodyPr>
          <a:lstStyle/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94730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BA00A-02CC-B1BF-DC41-00F07ED2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600" b="1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Feature Importance</a:t>
            </a:r>
            <a:br>
              <a:rPr lang="en-US" sz="1600" kern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</a:br>
            <a:r>
              <a:rPr lang="en-US" sz="16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A bar chart from the Random Forest model illustrating which features most influence satisfaction.</a:t>
            </a:r>
            <a:br>
              <a:rPr lang="en-US" sz="16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</a:br>
            <a:endParaRPr lang="en-US" sz="1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08E21-E099-0141-5EFE-700767BA8887}"/>
              </a:ext>
            </a:extLst>
          </p:cNvPr>
          <p:cNvSpPr txBox="1"/>
          <p:nvPr/>
        </p:nvSpPr>
        <p:spPr>
          <a:xfrm>
            <a:off x="473202" y="2807208"/>
            <a:ext cx="257175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900" b="0" i="0">
                <a:effectLst/>
                <a:highlight>
                  <a:srgbClr val="FFFFFF"/>
                </a:highlight>
              </a:rPr>
              <a:t>This bar chart displays the feature importances, highlighting which variables are most influential in predicting passenger satisfaction according to the Random Forest model.</a:t>
            </a:r>
            <a:endParaRPr lang="en-US" sz="1900" dirty="0"/>
          </a:p>
        </p:txBody>
      </p:sp>
      <p:pic>
        <p:nvPicPr>
          <p:cNvPr id="5" name="Content Placeholder 4" descr="A graph of a number of blue and white bars&#10;&#10;Description automatically generated">
            <a:extLst>
              <a:ext uri="{FF2B5EF4-FFF2-40B4-BE49-F238E27FC236}">
                <a16:creationId xmlns:a16="http://schemas.microsoft.com/office/drawing/2014/main" id="{E408C5B0-C3D6-093F-58A1-7AB92A82E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383" y="1147637"/>
            <a:ext cx="5177790" cy="418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6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B428E-3CCB-7302-E332-6015EA94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70C12-C72F-950B-4F64-226920644485}"/>
              </a:ext>
            </a:extLst>
          </p:cNvPr>
          <p:cNvSpPr txBox="1"/>
          <p:nvPr/>
        </p:nvSpPr>
        <p:spPr>
          <a:xfrm>
            <a:off x="473202" y="2660904"/>
            <a:ext cx="3614166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900" b="0" i="0" dirty="0">
                <a:effectLst/>
                <a:highlight>
                  <a:srgbClr val="FFFFFF"/>
                </a:highlight>
              </a:rPr>
              <a:t>To demonstrate how well the model distinguishes between satisfied and neutral or dissatisfied passengers.</a:t>
            </a:r>
            <a:endParaRPr lang="en-US" sz="1900" dirty="0"/>
          </a:p>
        </p:txBody>
      </p:sp>
      <p:pic>
        <p:nvPicPr>
          <p:cNvPr id="6" name="Content Placeholder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8675EFD9-6186-14D0-8EAA-CD750DDC9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4286" y="1878312"/>
            <a:ext cx="4094226" cy="31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54"/>
            <a:ext cx="9144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601744"/>
            <a:ext cx="5086350" cy="1338696"/>
          </a:xfrm>
        </p:spPr>
        <p:txBody>
          <a:bodyPr>
            <a:normAutofit/>
          </a:bodyPr>
          <a:lstStyle/>
          <a:p>
            <a:r>
              <a:t>Results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DEECCBBC-0E7A-52DA-54CC-7F7C5BA54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41" r="35518" b="-1"/>
          <a:stretch/>
        </p:blipFill>
        <p:spPr>
          <a:xfrm>
            <a:off x="20" y="10"/>
            <a:ext cx="281604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201958"/>
            <a:ext cx="5086350" cy="3900730"/>
          </a:xfrm>
        </p:spPr>
        <p:txBody>
          <a:bodyPr anchor="t">
            <a:normAutofit/>
          </a:bodyPr>
          <a:lstStyle/>
          <a:p>
            <a:r>
              <a:rPr lang="en-US" sz="1700"/>
              <a:t>The optimized model achieves an accuracy of over 95%, demonstrating significant predictive power and an improvement from initial evaluations.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280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Söhne</vt:lpstr>
      <vt:lpstr>Office Theme</vt:lpstr>
      <vt:lpstr>Airline Passenger Satisfaction Prediction</vt:lpstr>
      <vt:lpstr>Introduction</vt:lpstr>
      <vt:lpstr>Data Handling</vt:lpstr>
      <vt:lpstr>Model Implementation</vt:lpstr>
      <vt:lpstr>Model Optimization</vt:lpstr>
      <vt:lpstr> Distribution of Satisfaction A pie chart showing the proportion of satisfied versus neutral or dissatisfied passengers. </vt:lpstr>
      <vt:lpstr>Feature Importance A bar chart from the Random Forest model illustrating which features most influence satisfaction. </vt:lpstr>
      <vt:lpstr>Confusion Matrix</vt:lpstr>
      <vt:lpstr>Results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 Prediction</dc:title>
  <dc:subject/>
  <dc:creator/>
  <cp:keywords/>
  <dc:description>generated using python-pptx</dc:description>
  <cp:lastModifiedBy>Iryna Balanivska</cp:lastModifiedBy>
  <cp:revision>2</cp:revision>
  <dcterms:created xsi:type="dcterms:W3CDTF">2013-01-27T09:14:16Z</dcterms:created>
  <dcterms:modified xsi:type="dcterms:W3CDTF">2024-04-17T22:51:42Z</dcterms:modified>
  <cp:category/>
</cp:coreProperties>
</file>