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9" r:id="rId3"/>
    <p:sldId id="260" r:id="rId4"/>
    <p:sldId id="258" r:id="rId5"/>
    <p:sldId id="261" r:id="rId6"/>
    <p:sldId id="262" r:id="rId7"/>
    <p:sldId id="257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E55849"/>
    <a:srgbClr val="75C967"/>
    <a:srgbClr val="5FCFCF"/>
    <a:srgbClr val="EB45EB"/>
    <a:srgbClr val="7DDF51"/>
    <a:srgbClr val="DFBD13"/>
    <a:srgbClr val="D7E111"/>
    <a:srgbClr val="E7F038"/>
    <a:srgbClr val="E4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52DE-06F2-4ABE-9933-DE7D6157800E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98E6-2D64-4E63-8684-80CEB459F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509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52DE-06F2-4ABE-9933-DE7D6157800E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98E6-2D64-4E63-8684-80CEB459F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4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52DE-06F2-4ABE-9933-DE7D6157800E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98E6-2D64-4E63-8684-80CEB459F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791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52DE-06F2-4ABE-9933-DE7D6157800E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98E6-2D64-4E63-8684-80CEB459F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235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52DE-06F2-4ABE-9933-DE7D6157800E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98E6-2D64-4E63-8684-80CEB459F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338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52DE-06F2-4ABE-9933-DE7D6157800E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98E6-2D64-4E63-8684-80CEB459F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64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52DE-06F2-4ABE-9933-DE7D6157800E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98E6-2D64-4E63-8684-80CEB459F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194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52DE-06F2-4ABE-9933-DE7D6157800E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98E6-2D64-4E63-8684-80CEB459F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58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52DE-06F2-4ABE-9933-DE7D6157800E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98E6-2D64-4E63-8684-80CEB459F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568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52DE-06F2-4ABE-9933-DE7D6157800E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98E6-2D64-4E63-8684-80CEB459F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78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52DE-06F2-4ABE-9933-DE7D6157800E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98E6-2D64-4E63-8684-80CEB459F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8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52DE-06F2-4ABE-9933-DE7D6157800E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98E6-2D64-4E63-8684-80CEB459F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4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52DE-06F2-4ABE-9933-DE7D6157800E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98E6-2D64-4E63-8684-80CEB459F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53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4D352DE-06F2-4ABE-9933-DE7D6157800E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F8898E6-2D64-4E63-8684-80CEB459F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59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4D352DE-06F2-4ABE-9933-DE7D6157800E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F8898E6-2D64-4E63-8684-80CEB459F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738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你說你懂顧客你就懂 </a:t>
            </a:r>
            <a:r>
              <a:rPr lang="en-US" altLang="zh-TW" dirty="0" smtClean="0"/>
              <a:t>!</a:t>
            </a:r>
            <a:r>
              <a:rPr lang="zh-TW" altLang="en-US" dirty="0" smtClean="0"/>
              <a:t> 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11" name="副標題 10"/>
          <p:cNvSpPr>
            <a:spLocks noGrp="1"/>
          </p:cNvSpPr>
          <p:nvPr>
            <p:ph type="subTitle" idx="1"/>
          </p:nvPr>
        </p:nvSpPr>
        <p:spPr>
          <a:xfrm>
            <a:off x="991234" y="5371462"/>
            <a:ext cx="8663513" cy="806915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對對對，都你最懂都給你說就好了啊</a:t>
            </a:r>
            <a:r>
              <a:rPr lang="en-US" altLang="zh-TW" b="1" dirty="0" err="1" smtClean="0"/>
              <a:t>blablablabla</a:t>
            </a:r>
            <a:r>
              <a:rPr lang="en-US" altLang="zh-TW" b="1" dirty="0" smtClean="0"/>
              <a:t>.</a:t>
            </a:r>
          </a:p>
          <a:p>
            <a:r>
              <a:rPr lang="zh-TW" altLang="en-US" b="1" dirty="0" smtClean="0"/>
              <a:t>工科海洋所碩一</a:t>
            </a:r>
            <a:r>
              <a:rPr lang="en-US" altLang="zh-TW" b="1" dirty="0" smtClean="0"/>
              <a:t>	</a:t>
            </a:r>
            <a:r>
              <a:rPr lang="zh-TW" altLang="en-US" b="1" dirty="0" smtClean="0"/>
              <a:t>陳祈廷、王志銘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22174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前因後</a:t>
            </a:r>
            <a:r>
              <a:rPr lang="zh-TW" altLang="en-US" dirty="0"/>
              <a:t>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0000" y="2617703"/>
            <a:ext cx="5664466" cy="3636511"/>
          </a:xfrm>
        </p:spPr>
        <p:txBody>
          <a:bodyPr/>
          <a:lstStyle/>
          <a:p>
            <a:r>
              <a:rPr lang="zh-TW" altLang="en-US" dirty="0"/>
              <a:t>行動目標 </a:t>
            </a:r>
            <a:r>
              <a:rPr lang="en-US" altLang="zh-TW" dirty="0"/>
              <a:t>: </a:t>
            </a:r>
            <a:r>
              <a:rPr lang="zh-TW" altLang="en-US" dirty="0"/>
              <a:t>提高行銷的</a:t>
            </a:r>
            <a:r>
              <a:rPr lang="en-US" altLang="zh-TW" dirty="0"/>
              <a:t>CP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r>
              <a:rPr lang="zh-TW" altLang="en-US" dirty="0" smtClean="0"/>
              <a:t>電</a:t>
            </a:r>
            <a:r>
              <a:rPr lang="zh-TW" altLang="en-US" dirty="0"/>
              <a:t>商公式 </a:t>
            </a:r>
            <a:r>
              <a:rPr lang="en-US" altLang="zh-TW" dirty="0"/>
              <a:t>: </a:t>
            </a:r>
            <a:r>
              <a:rPr lang="zh-TW" altLang="en-US" dirty="0"/>
              <a:t>訪客數 </a:t>
            </a:r>
            <a:r>
              <a:rPr lang="en-US" altLang="zh-TW" dirty="0"/>
              <a:t>× </a:t>
            </a:r>
            <a:r>
              <a:rPr lang="zh-TW" altLang="en-US" dirty="0"/>
              <a:t>轉換率 </a:t>
            </a:r>
            <a:r>
              <a:rPr lang="en-US" altLang="zh-TW" dirty="0"/>
              <a:t>× </a:t>
            </a:r>
            <a:r>
              <a:rPr lang="zh-TW" altLang="en-US" dirty="0"/>
              <a:t>客單價 </a:t>
            </a:r>
            <a:r>
              <a:rPr lang="en-US" altLang="zh-TW" dirty="0"/>
              <a:t>= </a:t>
            </a:r>
            <a:r>
              <a:rPr lang="zh-TW" altLang="en-US" dirty="0"/>
              <a:t>業績 </a:t>
            </a:r>
            <a:endParaRPr lang="en-US" altLang="zh-TW" dirty="0" smtClean="0"/>
          </a:p>
          <a:p>
            <a:r>
              <a:rPr lang="zh-TW" altLang="en-US" dirty="0" smtClean="0"/>
              <a:t>方法 </a:t>
            </a:r>
            <a:r>
              <a:rPr lang="en-US" altLang="zh-TW" dirty="0"/>
              <a:t>: </a:t>
            </a:r>
            <a:r>
              <a:rPr lang="zh-TW" altLang="en-US" dirty="0"/>
              <a:t>將客戶分群並投放針對目標之行銷手段</a:t>
            </a:r>
          </a:p>
          <a:p>
            <a:r>
              <a:rPr lang="zh-TW" altLang="en-US" dirty="0" smtClean="0"/>
              <a:t>作業 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設計一種消費者分群模型</a:t>
            </a:r>
            <a:r>
              <a:rPr lang="en-US" altLang="zh-TW" dirty="0"/>
              <a:t>(</a:t>
            </a:r>
            <a:r>
              <a:rPr lang="zh-TW" altLang="en-US" dirty="0"/>
              <a:t>如圖一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設計一種「針對不同消費者搭配不同行銷手段」的實驗（如圖二）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428" y="2020405"/>
            <a:ext cx="5101779" cy="213371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428" y="4224193"/>
            <a:ext cx="5101779" cy="24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0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客戶分群特性表</a:t>
            </a:r>
            <a:endParaRPr lang="zh-TW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9" name="內容版面配置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3700437"/>
              </p:ext>
            </p:extLst>
          </p:nvPr>
        </p:nvGraphicFramePr>
        <p:xfrm>
          <a:off x="881448" y="2388149"/>
          <a:ext cx="10429102" cy="4124702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1540475">
                  <a:extLst>
                    <a:ext uri="{9D8B030D-6E8A-4147-A177-3AD203B41FA5}">
                      <a16:colId xmlns:a16="http://schemas.microsoft.com/office/drawing/2014/main" val="206402801"/>
                    </a:ext>
                  </a:extLst>
                </a:gridCol>
                <a:gridCol w="963827">
                  <a:extLst>
                    <a:ext uri="{9D8B030D-6E8A-4147-A177-3AD203B41FA5}">
                      <a16:colId xmlns:a16="http://schemas.microsoft.com/office/drawing/2014/main" val="656851303"/>
                    </a:ext>
                  </a:extLst>
                </a:gridCol>
                <a:gridCol w="2232454">
                  <a:extLst>
                    <a:ext uri="{9D8B030D-6E8A-4147-A177-3AD203B41FA5}">
                      <a16:colId xmlns:a16="http://schemas.microsoft.com/office/drawing/2014/main" val="2977351415"/>
                    </a:ext>
                  </a:extLst>
                </a:gridCol>
                <a:gridCol w="1037968">
                  <a:extLst>
                    <a:ext uri="{9D8B030D-6E8A-4147-A177-3AD203B41FA5}">
                      <a16:colId xmlns:a16="http://schemas.microsoft.com/office/drawing/2014/main" val="3865123191"/>
                    </a:ext>
                  </a:extLst>
                </a:gridCol>
                <a:gridCol w="980303">
                  <a:extLst>
                    <a:ext uri="{9D8B030D-6E8A-4147-A177-3AD203B41FA5}">
                      <a16:colId xmlns:a16="http://schemas.microsoft.com/office/drawing/2014/main" val="3355922301"/>
                    </a:ext>
                  </a:extLst>
                </a:gridCol>
                <a:gridCol w="1079156">
                  <a:extLst>
                    <a:ext uri="{9D8B030D-6E8A-4147-A177-3AD203B41FA5}">
                      <a16:colId xmlns:a16="http://schemas.microsoft.com/office/drawing/2014/main" val="468611265"/>
                    </a:ext>
                  </a:extLst>
                </a:gridCol>
                <a:gridCol w="1383957">
                  <a:extLst>
                    <a:ext uri="{9D8B030D-6E8A-4147-A177-3AD203B41FA5}">
                      <a16:colId xmlns:a16="http://schemas.microsoft.com/office/drawing/2014/main" val="647699656"/>
                    </a:ext>
                  </a:extLst>
                </a:gridCol>
                <a:gridCol w="1210962">
                  <a:extLst>
                    <a:ext uri="{9D8B030D-6E8A-4147-A177-3AD203B41FA5}">
                      <a16:colId xmlns:a16="http://schemas.microsoft.com/office/drawing/2014/main" val="444368159"/>
                    </a:ext>
                  </a:extLst>
                </a:gridCol>
              </a:tblGrid>
              <a:tr h="12060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客戶群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購買情境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描述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</a:rPr>
                        <a:t>提高訪客數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</a:rPr>
                        <a:t>提高轉換率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提高客單價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提高消費頻率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行銷手段</a:t>
                      </a:r>
                    </a:p>
                  </a:txBody>
                  <a:tcPr marL="36923" marR="36923" marT="36923" marB="36923" anchor="ctr"/>
                </a:tc>
                <a:extLst>
                  <a:ext uri="{0D108BD9-81ED-4DB2-BD59-A6C34878D82A}">
                    <a16:rowId xmlns:a16="http://schemas.microsoft.com/office/drawing/2014/main" val="2647253701"/>
                  </a:ext>
                </a:extLst>
              </a:tr>
              <a:tr h="95937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effectLst/>
                        </a:rPr>
                        <a:t>高消費頻率族群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>
                          <a:effectLst/>
                        </a:rPr>
                        <a:t/>
                      </a:r>
                      <a:br>
                        <a:rPr lang="zh-TW" altLang="en-US" sz="1100" b="1" dirty="0" smtClean="0">
                          <a:effectLst/>
                        </a:rPr>
                      </a:br>
                      <a:r>
                        <a:rPr lang="zh-TW" altLang="en-US" sz="1100" b="1" dirty="0" smtClean="0">
                          <a:effectLst/>
                        </a:rPr>
                        <a:t>隨時隨地想買就買，老子就是任性</a:t>
                      </a:r>
                      <a:endParaRPr lang="zh-TW" altLang="en-US" sz="1100" b="1" dirty="0">
                        <a:effectLst/>
                      </a:endParaRP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>
                          <a:effectLst/>
                        </a:rPr>
                        <a:t>本來就會買的族群、再給無時效性的優惠只會減低客單價，對流量的提升沒有幫助。</a:t>
                      </a:r>
                    </a:p>
                    <a:p>
                      <a:pPr algn="ctr"/>
                      <a:r>
                        <a:rPr lang="zh-TW" altLang="en-US" sz="1100" b="1" dirty="0">
                          <a:effectLst/>
                        </a:rPr>
                        <a:t>可以透過投放時間極短的限時優惠增加客單價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>
                          <a:effectLst/>
                        </a:rPr>
                        <a:t>此客群訪問率本來就高，沒有提升效益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>
                          <a:effectLst/>
                        </a:rPr>
                        <a:t>轉換率本來就高，亦無提升效益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>
                          <a:effectLst/>
                        </a:rPr>
                        <a:t>可設定滿額折扣或優惠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>
                          <a:effectLst/>
                        </a:rPr>
                        <a:t>因本來就有高購買意願，可以提供限時優惠訊息使其進行計畫外消費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>
                          <a:effectLst/>
                        </a:rPr>
                        <a:t>比較適合給有限時間的折扣，以增加其額外消費</a:t>
                      </a:r>
                      <a:r>
                        <a:rPr lang="zh-TW" altLang="en-US" sz="1100" b="1" dirty="0">
                          <a:effectLst/>
                        </a:rPr>
                        <a:t/>
                      </a:r>
                      <a:br>
                        <a:rPr lang="zh-TW" altLang="en-US" sz="1100" b="1" dirty="0">
                          <a:effectLst/>
                        </a:rPr>
                      </a:br>
                      <a:endParaRPr lang="zh-TW" altLang="en-US" sz="1100" b="1" dirty="0">
                        <a:effectLst/>
                      </a:endParaRPr>
                    </a:p>
                  </a:txBody>
                  <a:tcPr marL="36923" marR="36923" marT="36923" marB="36923" anchor="ctr"/>
                </a:tc>
                <a:extLst>
                  <a:ext uri="{0D108BD9-81ED-4DB2-BD59-A6C34878D82A}">
                    <a16:rowId xmlns:a16="http://schemas.microsoft.com/office/drawing/2014/main" val="2168094498"/>
                  </a:ext>
                </a:extLst>
              </a:tr>
              <a:tr h="95937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  <a:endParaRPr lang="en-US" altLang="zh-TW" sz="1400" b="1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  <a:endParaRPr lang="en-US" altLang="zh-TW" sz="1400" b="1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  <a:endParaRPr lang="en-US" altLang="zh-TW" sz="1400" b="1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  <a:endParaRPr lang="en-US" altLang="zh-TW" sz="1400" b="1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  <a:endParaRPr lang="en-US" altLang="zh-TW" sz="1400" b="1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  <a:endParaRPr lang="en-US" altLang="zh-TW" sz="1400" b="1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  <a:endParaRPr lang="en-US" altLang="zh-TW" sz="1400" b="1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  <a:endParaRPr lang="en-US" altLang="zh-TW" sz="1400" b="1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  <a:endParaRPr lang="en-US" altLang="zh-TW" sz="1400" b="1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  <a:endParaRPr lang="en-US" altLang="zh-TW" sz="1400" b="1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  <a:endParaRPr lang="zh-TW" altLang="en-US" sz="1400" b="1" dirty="0">
                        <a:effectLst/>
                      </a:endParaRP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  <a:endParaRPr lang="en-US" altLang="zh-TW" sz="1400" b="1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  <a:endParaRPr lang="en-US" altLang="zh-TW" sz="1400" b="1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  <a:endParaRPr lang="en-US" altLang="zh-TW" sz="1400" b="1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  <a:endParaRPr lang="en-US" altLang="zh-TW" sz="1400" b="1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  <a:endParaRPr lang="en-US" altLang="zh-TW" sz="1400" b="1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  <a:endParaRPr lang="en-US" altLang="zh-TW" sz="1400" b="1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</a:p>
                  </a:txBody>
                  <a:tcPr marL="36923" marR="36923" marT="36923" marB="36923" anchor="ctr"/>
                </a:tc>
                <a:extLst>
                  <a:ext uri="{0D108BD9-81ED-4DB2-BD59-A6C34878D82A}">
                    <a16:rowId xmlns:a16="http://schemas.microsoft.com/office/drawing/2014/main" val="2858874480"/>
                  </a:ext>
                </a:extLst>
              </a:tr>
              <a:tr h="95937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利用手機</a:t>
                      </a:r>
                      <a:r>
                        <a:rPr lang="zh-TW" altLang="en-US" sz="1400" dirty="0" smtClean="0">
                          <a:effectLst/>
                        </a:rPr>
                        <a:t>購買</a:t>
                      </a:r>
                      <a:endParaRPr lang="zh-TW" altLang="en-US" sz="1400" dirty="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>
                          <a:effectLst/>
                        </a:rPr>
                        <a:t>偏向利用閒暇時間亂逛的狀態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/>
                      </a:r>
                      <a:br>
                        <a:rPr lang="zh-TW" altLang="en-US" dirty="0">
                          <a:effectLst/>
                        </a:rPr>
                      </a:br>
                      <a:endParaRPr lang="zh-TW" altLang="en-US" dirty="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/>
                      </a:r>
                      <a:br>
                        <a:rPr lang="zh-TW" altLang="en-US" dirty="0">
                          <a:effectLst/>
                        </a:rPr>
                      </a:br>
                      <a:endParaRPr lang="zh-TW" altLang="en-US" dirty="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/>
                      </a:r>
                      <a:br>
                        <a:rPr lang="zh-TW" altLang="en-US" dirty="0">
                          <a:effectLst/>
                        </a:rPr>
                      </a:br>
                      <a:endParaRPr lang="zh-TW" altLang="en-US" dirty="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/>
                      </a:r>
                      <a:br>
                        <a:rPr lang="zh-TW" altLang="en-US">
                          <a:effectLst/>
                        </a:rPr>
                      </a:br>
                      <a:endParaRPr lang="zh-TW" altLang="en-US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/>
                      </a:r>
                      <a:br>
                        <a:rPr lang="zh-TW" altLang="en-US">
                          <a:effectLst/>
                        </a:rPr>
                      </a:br>
                      <a:endParaRPr lang="zh-TW" altLang="en-US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/>
                      </a:r>
                      <a:br>
                        <a:rPr lang="zh-TW" altLang="en-US">
                          <a:effectLst/>
                        </a:rPr>
                      </a:br>
                      <a:endParaRPr lang="zh-TW" altLang="en-US">
                        <a:effectLst/>
                      </a:endParaRP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095090529"/>
                  </a:ext>
                </a:extLst>
              </a:tr>
              <a:tr h="95937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利用電腦</a:t>
                      </a:r>
                      <a:r>
                        <a:rPr lang="zh-TW" altLang="en-US" sz="1400" dirty="0" smtClean="0">
                          <a:effectLst/>
                        </a:rPr>
                        <a:t>購買</a:t>
                      </a:r>
                      <a:endParaRPr lang="zh-TW" altLang="en-US" sz="1400" dirty="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>
                          <a:effectLst/>
                        </a:rPr>
                        <a:t>處於會認真思考要買什麼東西的狀態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/>
                      </a:r>
                      <a:br>
                        <a:rPr lang="zh-TW" altLang="en-US" dirty="0">
                          <a:effectLst/>
                        </a:rPr>
                      </a:br>
                      <a:endParaRPr lang="zh-TW" altLang="en-US" dirty="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/>
                      </a:r>
                      <a:br>
                        <a:rPr lang="zh-TW" altLang="en-US" dirty="0">
                          <a:effectLst/>
                        </a:rPr>
                      </a:br>
                      <a:endParaRPr lang="zh-TW" altLang="en-US" dirty="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/>
                      </a:r>
                      <a:br>
                        <a:rPr lang="zh-TW" altLang="en-US">
                          <a:effectLst/>
                        </a:rPr>
                      </a:br>
                      <a:endParaRPr lang="zh-TW" altLang="en-US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/>
                      </a:r>
                      <a:br>
                        <a:rPr lang="zh-TW" altLang="en-US">
                          <a:effectLst/>
                        </a:rPr>
                      </a:br>
                      <a:endParaRPr lang="zh-TW" altLang="en-US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/>
                      </a:r>
                      <a:br>
                        <a:rPr lang="zh-TW" altLang="en-US" dirty="0">
                          <a:effectLst/>
                        </a:rPr>
                      </a:br>
                      <a:endParaRPr lang="zh-TW" altLang="en-US" dirty="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/>
                      </a:r>
                      <a:br>
                        <a:rPr lang="zh-TW" altLang="en-US" dirty="0">
                          <a:effectLst/>
                        </a:rPr>
                      </a:br>
                      <a:endParaRPr lang="zh-TW" altLang="en-US" dirty="0">
                        <a:effectLst/>
                      </a:endParaRP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422181065"/>
                  </a:ext>
                </a:extLst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0"/>
            <a:ext cx="195222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83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4670" y="538146"/>
            <a:ext cx="10571998" cy="970450"/>
          </a:xfrm>
        </p:spPr>
        <p:txBody>
          <a:bodyPr/>
          <a:lstStyle/>
          <a:p>
            <a:r>
              <a:rPr lang="zh-TW" altLang="en-US" dirty="0"/>
              <a:t>顧客分群</a:t>
            </a:r>
            <a:r>
              <a:rPr lang="zh-TW" altLang="en-US" dirty="0" smtClean="0"/>
              <a:t>示意圖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614819" y="606463"/>
            <a:ext cx="3434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494271" y="2009922"/>
            <a:ext cx="10181967" cy="4848078"/>
            <a:chOff x="901621" y="1730589"/>
            <a:chExt cx="10990502" cy="5233057"/>
          </a:xfrm>
        </p:grpSpPr>
        <p:sp>
          <p:nvSpPr>
            <p:cNvPr id="4" name="向右箭號 3"/>
            <p:cNvSpPr/>
            <p:nvPr/>
          </p:nvSpPr>
          <p:spPr>
            <a:xfrm>
              <a:off x="3053520" y="6178203"/>
              <a:ext cx="8064000" cy="1800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向右箭號 4"/>
            <p:cNvSpPr/>
            <p:nvPr/>
          </p:nvSpPr>
          <p:spPr>
            <a:xfrm rot="16200000">
              <a:off x="973260" y="4133039"/>
              <a:ext cx="4212000" cy="1440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接點 6"/>
            <p:cNvCxnSpPr/>
            <p:nvPr/>
          </p:nvCxnSpPr>
          <p:spPr>
            <a:xfrm>
              <a:off x="3169261" y="4193761"/>
              <a:ext cx="7734481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7036501" y="2207039"/>
              <a:ext cx="0" cy="397116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/>
            <p:cNvSpPr txBox="1"/>
            <p:nvPr/>
          </p:nvSpPr>
          <p:spPr>
            <a:xfrm>
              <a:off x="6146572" y="6446990"/>
              <a:ext cx="1779857" cy="498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30,000</a:t>
              </a: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NT</a:t>
              </a:r>
              <a:endPara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0689732" y="6465321"/>
              <a:ext cx="1202391" cy="498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年收入</a:t>
              </a:r>
              <a:endPara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963865" y="1730589"/>
              <a:ext cx="1924285" cy="498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月購物次數</a:t>
              </a:r>
              <a:endPara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901621" y="3014640"/>
              <a:ext cx="1986529" cy="431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購物兩次以上</a:t>
              </a:r>
              <a:endPara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963865" y="5135270"/>
              <a:ext cx="1924286" cy="431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購物一、兩次</a:t>
              </a:r>
              <a:endPara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105742" y="2212641"/>
              <a:ext cx="3798000" cy="19089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184709" y="2212641"/>
              <a:ext cx="3798000" cy="1908900"/>
            </a:xfrm>
            <a:prstGeom prst="rect">
              <a:avLst/>
            </a:prstGeom>
            <a:solidFill>
              <a:srgbClr val="E558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185881" y="4255115"/>
              <a:ext cx="3798000" cy="1908900"/>
            </a:xfrm>
            <a:prstGeom prst="rect">
              <a:avLst/>
            </a:prstGeom>
            <a:solidFill>
              <a:srgbClr val="5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105742" y="4255115"/>
              <a:ext cx="3798000" cy="1908900"/>
            </a:xfrm>
            <a:prstGeom prst="rect">
              <a:avLst/>
            </a:prstGeom>
            <a:solidFill>
              <a:srgbClr val="75C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8031346" y="2780217"/>
              <a:ext cx="1739067" cy="896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土豪</a:t>
              </a:r>
              <a:endParaRPr lang="en-US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20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Vulgarian</a:t>
              </a:r>
              <a:endParaRPr lang="en-US" altLang="zh-TW" sz="28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3886553" y="2780218"/>
              <a:ext cx="2439183" cy="896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月光族</a:t>
              </a:r>
              <a:endParaRPr lang="en-US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20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make ends meet</a:t>
              </a:r>
              <a:endPara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4198727" y="4778609"/>
              <a:ext cx="17390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小資女</a:t>
              </a:r>
              <a:endParaRPr lang="en-US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Office lady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8031346" y="4803807"/>
              <a:ext cx="1739067" cy="896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守財奴</a:t>
              </a:r>
              <a:endParaRPr lang="en-US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20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cheapskate</a:t>
              </a:r>
              <a:endPara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080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常見優惠方式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優惠解讀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0000" y="2576514"/>
            <a:ext cx="2872314" cy="4096135"/>
          </a:xfrm>
        </p:spPr>
        <p:txBody>
          <a:bodyPr>
            <a:normAutofit fontScale="85000" lnSpcReduction="10000"/>
          </a:bodyPr>
          <a:lstStyle/>
          <a:p>
            <a:r>
              <a:rPr lang="zh-TW" altLang="en-US" sz="1900" dirty="0"/>
              <a:t>組合優惠價</a:t>
            </a:r>
            <a:endParaRPr lang="zh-TW" altLang="en-US" sz="1900" dirty="0"/>
          </a:p>
          <a:p>
            <a:r>
              <a:rPr lang="zh-TW" altLang="en-US" sz="1900" dirty="0"/>
              <a:t>滿件打折 </a:t>
            </a:r>
            <a:endParaRPr lang="zh-TW" altLang="en-US" sz="1900" dirty="0"/>
          </a:p>
          <a:p>
            <a:r>
              <a:rPr lang="zh-TW" altLang="en-US" sz="1900" dirty="0"/>
              <a:t>滿件折現</a:t>
            </a:r>
            <a:endParaRPr lang="zh-TW" altLang="en-US" sz="1900" dirty="0"/>
          </a:p>
          <a:p>
            <a:r>
              <a:rPr lang="zh-TW" altLang="en-US" sz="1900" dirty="0"/>
              <a:t>滿額打折</a:t>
            </a:r>
            <a:endParaRPr lang="zh-TW" altLang="en-US" sz="1900" dirty="0"/>
          </a:p>
          <a:p>
            <a:r>
              <a:rPr lang="zh-TW" altLang="en-US" sz="1900" dirty="0"/>
              <a:t>滿額折現</a:t>
            </a:r>
            <a:endParaRPr lang="zh-TW" altLang="en-US" sz="1900" dirty="0"/>
          </a:p>
          <a:p>
            <a:r>
              <a:rPr lang="zh-TW" altLang="en-US" sz="1900" dirty="0"/>
              <a:t>滿額贈</a:t>
            </a:r>
            <a:endParaRPr lang="zh-TW" altLang="en-US" sz="1900" dirty="0"/>
          </a:p>
          <a:p>
            <a:r>
              <a:rPr lang="zh-TW" altLang="en-US" sz="1900" dirty="0"/>
              <a:t>一般領取型優惠券</a:t>
            </a:r>
            <a:r>
              <a:rPr lang="en-US" altLang="zh-TW" sz="1900" dirty="0"/>
              <a:t>(</a:t>
            </a:r>
            <a:r>
              <a:rPr lang="zh-TW" altLang="en-US" sz="1900" dirty="0"/>
              <a:t>打折</a:t>
            </a:r>
            <a:r>
              <a:rPr lang="en-US" altLang="zh-TW" sz="1900" dirty="0"/>
              <a:t>)</a:t>
            </a:r>
            <a:endParaRPr lang="zh-TW" altLang="en-US" sz="1900" dirty="0"/>
          </a:p>
          <a:p>
            <a:r>
              <a:rPr lang="zh-TW" altLang="en-US" sz="1900" dirty="0"/>
              <a:t>輸入券號型優惠券</a:t>
            </a:r>
            <a:r>
              <a:rPr lang="en-US" altLang="zh-TW" sz="1900" dirty="0"/>
              <a:t>(</a:t>
            </a:r>
            <a:r>
              <a:rPr lang="zh-TW" altLang="en-US" sz="1900" dirty="0"/>
              <a:t>打折</a:t>
            </a:r>
            <a:r>
              <a:rPr lang="en-US" altLang="zh-TW" sz="1900" dirty="0"/>
              <a:t>)</a:t>
            </a:r>
            <a:endParaRPr lang="zh-TW" altLang="en-US" sz="1900" dirty="0"/>
          </a:p>
          <a:p>
            <a:r>
              <a:rPr lang="zh-TW" altLang="en-US" sz="1900" dirty="0"/>
              <a:t>生日禮優惠券</a:t>
            </a:r>
          </a:p>
          <a:p>
            <a:r>
              <a:rPr lang="zh-TW" altLang="en-US" sz="1900" dirty="0"/>
              <a:t>開卡禮優惠券</a:t>
            </a:r>
          </a:p>
          <a:p>
            <a:r>
              <a:rPr lang="zh-TW" altLang="en-US" sz="1900" dirty="0"/>
              <a:t>首下載優惠券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259558"/>
              </p:ext>
            </p:extLst>
          </p:nvPr>
        </p:nvGraphicFramePr>
        <p:xfrm>
          <a:off x="3880021" y="2117899"/>
          <a:ext cx="7941276" cy="455475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22638">
                  <a:extLst>
                    <a:ext uri="{9D8B030D-6E8A-4147-A177-3AD203B41FA5}">
                      <a16:colId xmlns:a16="http://schemas.microsoft.com/office/drawing/2014/main" val="1648278425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val="3905953943"/>
                    </a:ext>
                  </a:extLst>
                </a:gridCol>
                <a:gridCol w="3072713">
                  <a:extLst>
                    <a:ext uri="{9D8B030D-6E8A-4147-A177-3AD203B41FA5}">
                      <a16:colId xmlns:a16="http://schemas.microsoft.com/office/drawing/2014/main" val="3870263651"/>
                    </a:ext>
                  </a:extLst>
                </a:gridCol>
                <a:gridCol w="1845276">
                  <a:extLst>
                    <a:ext uri="{9D8B030D-6E8A-4147-A177-3AD203B41FA5}">
                      <a16:colId xmlns:a16="http://schemas.microsoft.com/office/drawing/2014/main" val="4146687024"/>
                    </a:ext>
                  </a:extLst>
                </a:gridCol>
              </a:tblGrid>
              <a:tr h="50181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effectLst/>
                        </a:rPr>
                        <a:t>優惠方式</a:t>
                      </a:r>
                      <a:endParaRPr lang="zh-TW" altLang="en-US" sz="1400" dirty="0">
                        <a:effectLst/>
                      </a:endParaRP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說明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</a:rPr>
                        <a:t>目標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針對客群</a:t>
                      </a:r>
                    </a:p>
                  </a:txBody>
                  <a:tcPr marL="32379" marR="32379" marT="32379" marB="32379" anchor="ctr"/>
                </a:tc>
                <a:extLst>
                  <a:ext uri="{0D108BD9-81ED-4DB2-BD59-A6C34878D82A}">
                    <a16:rowId xmlns:a16="http://schemas.microsoft.com/office/drawing/2014/main" val="139397579"/>
                  </a:ext>
                </a:extLst>
              </a:tr>
              <a:tr h="65041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滿件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 dirty="0">
                          <a:effectLst/>
                        </a:rPr>
                        <a:t>購買商品達到指定件數時給予優惠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 dirty="0" smtClean="0">
                          <a:effectLst/>
                        </a:rPr>
                        <a:t>提升「客單價」，</a:t>
                      </a:r>
                      <a:r>
                        <a:rPr lang="zh-TW" altLang="en-US" sz="1200" b="1" dirty="0">
                          <a:effectLst/>
                        </a:rPr>
                        <a:t>使消費者針對特定目標大量購買。主要針對消耗品、日用品、服飾等。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 dirty="0">
                          <a:effectLst/>
                        </a:rPr>
                        <a:t>消費能力較高，能一次花比較多錢的客群</a:t>
                      </a:r>
                    </a:p>
                  </a:txBody>
                  <a:tcPr marL="32379" marR="32379" marT="32379" marB="32379" anchor="ctr"/>
                </a:tc>
                <a:extLst>
                  <a:ext uri="{0D108BD9-81ED-4DB2-BD59-A6C34878D82A}">
                    <a16:rowId xmlns:a16="http://schemas.microsoft.com/office/drawing/2014/main" val="1383061044"/>
                  </a:ext>
                </a:extLst>
              </a:tr>
              <a:tr h="5010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滿額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>
                          <a:effectLst/>
                        </a:rPr>
                        <a:t>購買商品達到指定金額時給予優惠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 dirty="0" smtClean="0">
                          <a:effectLst/>
                        </a:rPr>
                        <a:t>提升「客單價」，</a:t>
                      </a:r>
                      <a:r>
                        <a:rPr lang="zh-TW" altLang="en-US" sz="1200" b="1" dirty="0">
                          <a:effectLst/>
                        </a:rPr>
                        <a:t>分散購物標的</a:t>
                      </a:r>
                      <a:r>
                        <a:rPr lang="en-US" altLang="zh-TW" sz="1200" b="1" dirty="0">
                          <a:effectLst/>
                        </a:rPr>
                        <a:t>(</a:t>
                      </a:r>
                      <a:r>
                        <a:rPr lang="zh-TW" altLang="en-US" sz="1200" b="1" dirty="0">
                          <a:effectLst/>
                        </a:rPr>
                        <a:t>以一些低單價的物品推薦使其達滿額</a:t>
                      </a:r>
                      <a:r>
                        <a:rPr lang="en-US" altLang="zh-TW" sz="1200" b="1" dirty="0">
                          <a:effectLst/>
                        </a:rPr>
                        <a:t>)</a:t>
                      </a:r>
                      <a:endParaRPr lang="zh-TW" altLang="en-US" sz="1200" b="1" dirty="0">
                        <a:effectLst/>
                      </a:endParaRP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>
                          <a:effectLst/>
                        </a:rPr>
                        <a:t>針對所有客群</a:t>
                      </a:r>
                    </a:p>
                  </a:txBody>
                  <a:tcPr marL="32379" marR="32379" marT="32379" marB="32379" anchor="ctr"/>
                </a:tc>
                <a:extLst>
                  <a:ext uri="{0D108BD9-81ED-4DB2-BD59-A6C34878D82A}">
                    <a16:rowId xmlns:a16="http://schemas.microsoft.com/office/drawing/2014/main" val="905669092"/>
                  </a:ext>
                </a:extLst>
              </a:tr>
              <a:tr h="5010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</a:rPr>
                        <a:t>折現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 dirty="0">
                          <a:effectLst/>
                        </a:rPr>
                        <a:t>給予能在「下一次消費」使用之購物金、抵用券等優惠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 dirty="0" smtClean="0">
                          <a:effectLst/>
                        </a:rPr>
                        <a:t>提升「轉換率」，</a:t>
                      </a:r>
                      <a:r>
                        <a:rPr lang="zh-TW" altLang="en-US" sz="1200" b="1" dirty="0">
                          <a:effectLst/>
                        </a:rPr>
                        <a:t>增加消費頻率低的消費者的購買次數。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>
                          <a:effectLst/>
                        </a:rPr>
                        <a:t>購買頻率低的消費者</a:t>
                      </a:r>
                    </a:p>
                  </a:txBody>
                  <a:tcPr marL="32379" marR="32379" marT="32379" marB="32379" anchor="ctr"/>
                </a:tc>
                <a:extLst>
                  <a:ext uri="{0D108BD9-81ED-4DB2-BD59-A6C34878D82A}">
                    <a16:rowId xmlns:a16="http://schemas.microsoft.com/office/drawing/2014/main" val="2848138122"/>
                  </a:ext>
                </a:extLst>
              </a:tr>
              <a:tr h="5010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打折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>
                          <a:effectLst/>
                        </a:rPr>
                        <a:t>給予在「本次訂單」的金額打折的優惠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 dirty="0" smtClean="0">
                          <a:effectLst/>
                        </a:rPr>
                        <a:t>提升「客單價」，</a:t>
                      </a:r>
                      <a:r>
                        <a:rPr lang="zh-TW" altLang="en-US" sz="1200" b="1" dirty="0">
                          <a:effectLst/>
                        </a:rPr>
                        <a:t>搭配「滿額」或「滿件」提升單次購買量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 dirty="0">
                          <a:effectLst/>
                        </a:rPr>
                        <a:t>針對所有客群</a:t>
                      </a:r>
                    </a:p>
                  </a:txBody>
                  <a:tcPr marL="32379" marR="32379" marT="32379" marB="32379" anchor="ctr"/>
                </a:tc>
                <a:extLst>
                  <a:ext uri="{0D108BD9-81ED-4DB2-BD59-A6C34878D82A}">
                    <a16:rowId xmlns:a16="http://schemas.microsoft.com/office/drawing/2014/main" val="1194033264"/>
                  </a:ext>
                </a:extLst>
              </a:tr>
              <a:tr h="5010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</a:rPr>
                        <a:t>限時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>
                          <a:effectLst/>
                        </a:rPr>
                        <a:t>給予有時效性的優惠方式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 dirty="0" smtClean="0">
                          <a:effectLst/>
                        </a:rPr>
                        <a:t>提升「轉換率」，</a:t>
                      </a:r>
                      <a:r>
                        <a:rPr lang="zh-TW" altLang="en-US" sz="1200" b="1" dirty="0">
                          <a:effectLst/>
                        </a:rPr>
                        <a:t>透過時間限制使消費者在預期外的時間消費。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 dirty="0">
                          <a:effectLst/>
                        </a:rPr>
                        <a:t>購買頻率高的消費者</a:t>
                      </a:r>
                    </a:p>
                  </a:txBody>
                  <a:tcPr marL="32379" marR="32379" marT="32379" marB="32379" anchor="ctr"/>
                </a:tc>
                <a:extLst>
                  <a:ext uri="{0D108BD9-81ED-4DB2-BD59-A6C34878D82A}">
                    <a16:rowId xmlns:a16="http://schemas.microsoft.com/office/drawing/2014/main" val="2579990463"/>
                  </a:ext>
                </a:extLst>
              </a:tr>
              <a:tr h="702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</a:rPr>
                        <a:t>無限時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>
                          <a:effectLst/>
                        </a:rPr>
                        <a:t>給予無時效性的優惠方式</a:t>
                      </a:r>
                    </a:p>
                    <a:p>
                      <a:pPr algn="l"/>
                      <a:r>
                        <a:rPr lang="en-US" altLang="zh-TW" sz="1200" b="1">
                          <a:effectLst/>
                        </a:rPr>
                        <a:t>(</a:t>
                      </a:r>
                      <a:r>
                        <a:rPr lang="zh-TW" altLang="en-US" sz="1200" b="1">
                          <a:effectLst/>
                        </a:rPr>
                        <a:t>有限制數量但沒有限制時間的打折</a:t>
                      </a:r>
                      <a:r>
                        <a:rPr lang="en-US" altLang="zh-TW" sz="1200" b="1">
                          <a:effectLst/>
                        </a:rPr>
                        <a:t>)</a:t>
                      </a:r>
                      <a:endParaRPr lang="zh-TW" altLang="en-US" sz="1200" b="1">
                        <a:effectLst/>
                      </a:endParaRP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 dirty="0" smtClean="0">
                          <a:effectLst/>
                        </a:rPr>
                        <a:t>提升「轉換率」，</a:t>
                      </a:r>
                      <a:r>
                        <a:rPr lang="zh-TW" altLang="en-US" sz="1200" b="1" dirty="0">
                          <a:effectLst/>
                        </a:rPr>
                        <a:t>透過優惠讓消費者在需要購買物品的時候在這裡購買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 dirty="0">
                          <a:effectLst/>
                        </a:rPr>
                        <a:t>購買頻率低的消費者</a:t>
                      </a:r>
                    </a:p>
                  </a:txBody>
                  <a:tcPr marL="32379" marR="32379" marT="32379" marB="32379" anchor="ctr"/>
                </a:tc>
                <a:extLst>
                  <a:ext uri="{0D108BD9-81ED-4DB2-BD59-A6C34878D82A}">
                    <a16:rowId xmlns:a16="http://schemas.microsoft.com/office/drawing/2014/main" val="3767151261"/>
                  </a:ext>
                </a:extLst>
              </a:tr>
              <a:tr h="69554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組合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>
                          <a:effectLst/>
                        </a:rPr>
                        <a:t>給予購買特定商品組合時有優惠價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 dirty="0" smtClean="0">
                          <a:effectLst/>
                        </a:rPr>
                        <a:t>提升「客單價」，</a:t>
                      </a:r>
                      <a:r>
                        <a:rPr lang="zh-TW" altLang="en-US" sz="1200" b="1" dirty="0">
                          <a:effectLst/>
                        </a:rPr>
                        <a:t>使</a:t>
                      </a:r>
                      <a:r>
                        <a:rPr lang="zh-TW" altLang="en-US" sz="1200" b="1" dirty="0" smtClean="0">
                          <a:effectLst/>
                        </a:rPr>
                        <a:t>消費者為了完成組合買更多本來非必要的東西。</a:t>
                      </a:r>
                      <a:endParaRPr lang="zh-TW" altLang="en-US" sz="1200" b="1" dirty="0">
                        <a:effectLst/>
                      </a:endParaRP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 dirty="0">
                          <a:effectLst/>
                        </a:rPr>
                        <a:t>針對所有客群</a:t>
                      </a:r>
                    </a:p>
                  </a:txBody>
                  <a:tcPr marL="32379" marR="32379" marT="32379" marB="32379" anchor="ctr"/>
                </a:tc>
                <a:extLst>
                  <a:ext uri="{0D108BD9-81ED-4DB2-BD59-A6C34878D82A}">
                    <a16:rowId xmlns:a16="http://schemas.microsoft.com/office/drawing/2014/main" val="75042374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038725" y="2166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152498" y="1539382"/>
            <a:ext cx="4767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電商公式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訪客數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 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轉換率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 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客單價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業績 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468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客戶分群 </a:t>
            </a:r>
            <a:r>
              <a:rPr lang="en-US" altLang="zh-TW" dirty="0" smtClean="0"/>
              <a:t>Mix </a:t>
            </a:r>
            <a:r>
              <a:rPr lang="zh-TW" altLang="en-US" dirty="0" smtClean="0"/>
              <a:t>優惠方式 </a:t>
            </a:r>
            <a:r>
              <a:rPr lang="en-US" altLang="zh-TW" dirty="0" smtClean="0"/>
              <a:t>+ </a:t>
            </a:r>
            <a:r>
              <a:rPr lang="zh-TW" altLang="en-US" dirty="0" smtClean="0"/>
              <a:t>導覽頁面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218293"/>
              </p:ext>
            </p:extLst>
          </p:nvPr>
        </p:nvGraphicFramePr>
        <p:xfrm>
          <a:off x="730711" y="2480027"/>
          <a:ext cx="6647937" cy="3938966"/>
        </p:xfrm>
        <a:graphic>
          <a:graphicData uri="http://schemas.openxmlformats.org/drawingml/2006/table">
            <a:tbl>
              <a:tblPr firstCol="1" lastRow="1">
                <a:tableStyleId>{5C22544A-7EE6-4342-B048-85BDC9FD1C3A}</a:tableStyleId>
              </a:tblPr>
              <a:tblGrid>
                <a:gridCol w="2215979">
                  <a:extLst>
                    <a:ext uri="{9D8B030D-6E8A-4147-A177-3AD203B41FA5}">
                      <a16:colId xmlns:a16="http://schemas.microsoft.com/office/drawing/2014/main" val="1632802830"/>
                    </a:ext>
                  </a:extLst>
                </a:gridCol>
                <a:gridCol w="2204098">
                  <a:extLst>
                    <a:ext uri="{9D8B030D-6E8A-4147-A177-3AD203B41FA5}">
                      <a16:colId xmlns:a16="http://schemas.microsoft.com/office/drawing/2014/main" val="2953195650"/>
                    </a:ext>
                  </a:extLst>
                </a:gridCol>
                <a:gridCol w="2227860">
                  <a:extLst>
                    <a:ext uri="{9D8B030D-6E8A-4147-A177-3AD203B41FA5}">
                      <a16:colId xmlns:a16="http://schemas.microsoft.com/office/drawing/2014/main" val="937449472"/>
                    </a:ext>
                  </a:extLst>
                </a:gridCol>
              </a:tblGrid>
              <a:tr h="261861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「一個月兩</a:t>
                      </a:r>
                      <a:r>
                        <a:rPr lang="zh-TW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次</a:t>
                      </a:r>
                      <a:r>
                        <a:rPr lang="zh-TW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以上」</a:t>
                      </a:r>
                      <a:r>
                        <a:rPr lang="zh-TW" altLang="en-US" sz="1400" dirty="0">
                          <a:effectLst/>
                        </a:rPr>
                        <a:t/>
                      </a:r>
                      <a:br>
                        <a:rPr lang="zh-TW" altLang="en-US" sz="1400" dirty="0">
                          <a:effectLst/>
                        </a:rPr>
                      </a:br>
                      <a:r>
                        <a:rPr lang="zh-TW" altLang="en-US" sz="1400" dirty="0" smtClean="0">
                          <a:effectLst/>
                        </a:rPr>
                        <a:t>適合</a:t>
                      </a:r>
                      <a:r>
                        <a:rPr lang="zh-TW" altLang="en-US" sz="1400" dirty="0">
                          <a:effectLst/>
                        </a:rPr>
                        <a:t>用「打折」、「限時」做推銷</a:t>
                      </a:r>
                      <a:endParaRPr lang="zh-TW" altLang="en-US" sz="2800" dirty="0">
                        <a:effectLst/>
                      </a:endParaRPr>
                    </a:p>
                  </a:txBody>
                  <a:tcPr marL="58191" marR="58191" marT="58191" marB="581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>
                          <a:effectLst/>
                        </a:rPr>
                        <a:t>月光族</a:t>
                      </a:r>
                      <a:endParaRPr lang="zh-TW" altLang="en-US" sz="2800" b="1">
                        <a:effectLst/>
                      </a:endParaRPr>
                    </a:p>
                  </a:txBody>
                  <a:tcPr marL="58191" marR="58191" marT="58191" marB="581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土豪</a:t>
                      </a:r>
                      <a:endParaRPr lang="zh-TW" altLang="en-US" sz="2800" b="1" dirty="0">
                        <a:effectLst/>
                      </a:endParaRPr>
                    </a:p>
                  </a:txBody>
                  <a:tcPr marL="58191" marR="58191" marT="58191" marB="58191" anchor="ctr"/>
                </a:tc>
                <a:extLst>
                  <a:ext uri="{0D108BD9-81ED-4DB2-BD59-A6C34878D82A}">
                    <a16:rowId xmlns:a16="http://schemas.microsoft.com/office/drawing/2014/main" val="1195259362"/>
                  </a:ext>
                </a:extLst>
              </a:tr>
              <a:tr h="157116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>
                          <a:effectLst/>
                        </a:rPr>
                        <a:t>「限時滿額打折」</a:t>
                      </a:r>
                      <a:endParaRPr lang="zh-TW" altLang="en-US" sz="1800" b="1" dirty="0">
                        <a:effectLst/>
                      </a:endParaRPr>
                    </a:p>
                    <a:p>
                      <a:pPr algn="ctr"/>
                      <a:r>
                        <a:rPr lang="zh-TW" altLang="en-US" sz="1050" b="1" dirty="0">
                          <a:effectLst/>
                        </a:rPr>
                        <a:t>因為沒錢，所以不太可能買大量的同一商品去湊「滿件」。但可能為了貪小便宜去買小東西而湊「滿額」。</a:t>
                      </a:r>
                      <a:endParaRPr lang="zh-TW" altLang="en-US" sz="1800" b="1" dirty="0">
                        <a:effectLst/>
                      </a:endParaRPr>
                    </a:p>
                    <a:p>
                      <a:pPr algn="ctr"/>
                      <a:r>
                        <a:rPr lang="zh-TW" altLang="en-US" sz="1050" b="1" dirty="0">
                          <a:effectLst/>
                        </a:rPr>
                        <a:t>另外因為購買頻率高，不宜以「折現」做推薦。可以以「打折」促使其多消費一點點。</a:t>
                      </a:r>
                      <a:endParaRPr lang="zh-TW" altLang="en-US" sz="1800" b="1" dirty="0">
                        <a:effectLst/>
                      </a:endParaRPr>
                    </a:p>
                  </a:txBody>
                  <a:tcPr marL="58191" marR="58191" marT="58191" marB="581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>
                          <a:effectLst/>
                        </a:rPr>
                        <a:t>「限時滿件打折」</a:t>
                      </a:r>
                      <a:endParaRPr lang="zh-TW" altLang="en-US" sz="1800" b="1" dirty="0">
                        <a:effectLst/>
                      </a:endParaRPr>
                    </a:p>
                    <a:p>
                      <a:pPr algn="ctr"/>
                      <a:r>
                        <a:rPr lang="zh-TW" altLang="en-US" sz="1050" b="1" dirty="0">
                          <a:effectLst/>
                        </a:rPr>
                        <a:t>可以針對購買頻率低之商品進行推薦</a:t>
                      </a:r>
                      <a:endParaRPr lang="zh-TW" altLang="en-US" sz="1800" b="1" dirty="0">
                        <a:effectLst/>
                      </a:endParaRPr>
                    </a:p>
                  </a:txBody>
                  <a:tcPr marL="58191" marR="58191" marT="58191" marB="58191" anchor="ctr"/>
                </a:tc>
                <a:extLst>
                  <a:ext uri="{0D108BD9-81ED-4DB2-BD59-A6C34878D82A}">
                    <a16:rowId xmlns:a16="http://schemas.microsoft.com/office/drawing/2014/main" val="18174113"/>
                  </a:ext>
                </a:extLst>
              </a:tr>
              <a:tr h="261861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「一個</a:t>
                      </a:r>
                      <a:r>
                        <a:rPr lang="zh-TW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月兩次</a:t>
                      </a:r>
                      <a:r>
                        <a:rPr lang="zh-TW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以內」</a:t>
                      </a:r>
                      <a:r>
                        <a:rPr lang="zh-TW" altLang="en-US" sz="1400" dirty="0">
                          <a:effectLst/>
                        </a:rPr>
                        <a:t/>
                      </a:r>
                      <a:br>
                        <a:rPr lang="zh-TW" altLang="en-US" sz="1400" dirty="0">
                          <a:effectLst/>
                        </a:rPr>
                      </a:br>
                      <a:r>
                        <a:rPr lang="zh-TW" altLang="en-US" sz="1400" dirty="0" smtClean="0">
                          <a:effectLst/>
                        </a:rPr>
                        <a:t>適合</a:t>
                      </a:r>
                      <a:r>
                        <a:rPr lang="zh-TW" altLang="en-US" sz="1400" dirty="0">
                          <a:effectLst/>
                        </a:rPr>
                        <a:t>用「折現」、「無限時」做推銷</a:t>
                      </a:r>
                      <a:endParaRPr lang="zh-TW" altLang="en-US" sz="2800" dirty="0">
                        <a:effectLst/>
                      </a:endParaRPr>
                    </a:p>
                  </a:txBody>
                  <a:tcPr marL="58191" marR="58191" marT="58191" marB="581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>
                          <a:effectLst/>
                        </a:rPr>
                        <a:t>小資女</a:t>
                      </a:r>
                      <a:endParaRPr lang="zh-TW" altLang="en-US" sz="2800" b="1">
                        <a:effectLst/>
                      </a:endParaRPr>
                    </a:p>
                  </a:txBody>
                  <a:tcPr marL="58191" marR="58191" marT="58191" marB="581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effectLst/>
                        </a:rPr>
                        <a:t>守財奴</a:t>
                      </a:r>
                      <a:endParaRPr lang="zh-TW" altLang="en-US" sz="2800" b="1" dirty="0">
                        <a:effectLst/>
                      </a:endParaRPr>
                    </a:p>
                  </a:txBody>
                  <a:tcPr marL="58191" marR="58191" marT="58191" marB="58191" anchor="ctr"/>
                </a:tc>
                <a:extLst>
                  <a:ext uri="{0D108BD9-81ED-4DB2-BD59-A6C34878D82A}">
                    <a16:rowId xmlns:a16="http://schemas.microsoft.com/office/drawing/2014/main" val="3355391781"/>
                  </a:ext>
                </a:extLst>
              </a:tr>
              <a:tr h="113473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>
                          <a:effectLst/>
                        </a:rPr>
                        <a:t>「滿件折現」、「滿額折現」</a:t>
                      </a:r>
                      <a:br>
                        <a:rPr lang="zh-TW" altLang="en-US" sz="1050" b="1">
                          <a:effectLst/>
                        </a:rPr>
                      </a:br>
                      <a:r>
                        <a:rPr lang="zh-TW" altLang="en-US" sz="1050" b="1">
                          <a:effectLst/>
                        </a:rPr>
                        <a:t/>
                      </a:r>
                      <a:br>
                        <a:rPr lang="zh-TW" altLang="en-US" sz="1050" b="1">
                          <a:effectLst/>
                        </a:rPr>
                      </a:br>
                      <a:r>
                        <a:rPr lang="zh-TW" altLang="en-US" sz="1800" b="1">
                          <a:effectLst/>
                        </a:rPr>
                        <a:t/>
                      </a:r>
                      <a:br>
                        <a:rPr lang="zh-TW" altLang="en-US" sz="1800" b="1">
                          <a:effectLst/>
                        </a:rPr>
                      </a:br>
                      <a:endParaRPr lang="zh-TW" altLang="en-US" sz="1800" b="1">
                        <a:effectLst/>
                      </a:endParaRPr>
                    </a:p>
                  </a:txBody>
                  <a:tcPr marL="58191" marR="58191" marT="58191" marB="581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>
                          <a:effectLst/>
                        </a:rPr>
                        <a:t>「滿件折現」</a:t>
                      </a:r>
                      <a:endParaRPr lang="zh-TW" altLang="en-US" sz="1800" b="1" dirty="0">
                        <a:effectLst/>
                      </a:endParaRPr>
                    </a:p>
                    <a:p>
                      <a:pPr algn="ctr"/>
                      <a:r>
                        <a:rPr lang="zh-TW" altLang="en-US" sz="1050" b="1" dirty="0">
                          <a:effectLst/>
                        </a:rPr>
                        <a:t>因為精打細算，不會購買目標以外的商品，因此已滿件方式做推薦。</a:t>
                      </a:r>
                      <a:endParaRPr lang="zh-TW" altLang="en-US" sz="1800" b="1" dirty="0">
                        <a:effectLst/>
                      </a:endParaRPr>
                    </a:p>
                    <a:p>
                      <a:pPr algn="ctr"/>
                      <a:r>
                        <a:rPr lang="zh-TW" altLang="en-US" sz="1050" b="1" dirty="0">
                          <a:effectLst/>
                        </a:rPr>
                        <a:t>另外因為精打細算，所以有折現的抵用券一定會用掉。</a:t>
                      </a:r>
                      <a:endParaRPr lang="zh-TW" altLang="en-US" sz="1800" b="1" dirty="0">
                        <a:effectLst/>
                      </a:endParaRPr>
                    </a:p>
                  </a:txBody>
                  <a:tcPr marL="58191" marR="58191" marT="58191" marB="58191" anchor="ctr"/>
                </a:tc>
                <a:extLst>
                  <a:ext uri="{0D108BD9-81ED-4DB2-BD59-A6C34878D82A}">
                    <a16:rowId xmlns:a16="http://schemas.microsoft.com/office/drawing/2014/main" val="1034135930"/>
                  </a:ext>
                </a:extLst>
              </a:tr>
              <a:tr h="4073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消費頻率</a:t>
                      </a:r>
                      <a:r>
                        <a:rPr lang="en-US" altLang="zh-TW" sz="1400" dirty="0">
                          <a:effectLst/>
                        </a:rPr>
                        <a:t>/</a:t>
                      </a:r>
                      <a:r>
                        <a:rPr lang="zh-TW" altLang="en-US" sz="1400" dirty="0">
                          <a:effectLst/>
                        </a:rPr>
                        <a:t>年收入</a:t>
                      </a:r>
                      <a:br>
                        <a:rPr lang="zh-TW" altLang="en-US" sz="1400" dirty="0">
                          <a:effectLst/>
                        </a:rPr>
                      </a:br>
                      <a:r>
                        <a:rPr lang="zh-TW" altLang="en-US" sz="1400" dirty="0">
                          <a:effectLst/>
                        </a:rPr>
                        <a:t>「滿額」幾乎通用</a:t>
                      </a:r>
                      <a:endParaRPr lang="zh-TW" altLang="en-US" sz="2800" dirty="0">
                        <a:effectLst/>
                      </a:endParaRPr>
                    </a:p>
                  </a:txBody>
                  <a:tcPr marL="58191" marR="58191" marT="58191" marB="581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「</a:t>
                      </a:r>
                      <a:r>
                        <a:rPr lang="en-US" altLang="zh-TW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30000</a:t>
                      </a:r>
                      <a:r>
                        <a:rPr lang="zh-TW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以下」</a:t>
                      </a:r>
                      <a:endParaRPr lang="zh-TW" altLang="en-US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不適合用「滿件」作推銷</a:t>
                      </a:r>
                      <a:endParaRPr lang="zh-TW" altLang="en-US" sz="2800" dirty="0">
                        <a:effectLst/>
                      </a:endParaRPr>
                    </a:p>
                  </a:txBody>
                  <a:tcPr marL="58191" marR="58191" marT="58191" marB="581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「</a:t>
                      </a:r>
                      <a:r>
                        <a:rPr lang="en-US" altLang="zh-TW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30000</a:t>
                      </a:r>
                      <a:r>
                        <a:rPr lang="zh-TW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以上」</a:t>
                      </a:r>
                      <a:endParaRPr lang="zh-TW" altLang="en-US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適合以「滿件」做推銷</a:t>
                      </a:r>
                      <a:endParaRPr lang="zh-TW" altLang="en-US" sz="2800" dirty="0">
                        <a:effectLst/>
                      </a:endParaRPr>
                    </a:p>
                  </a:txBody>
                  <a:tcPr marL="58191" marR="58191" marT="58191" marB="58191" anchor="ctr"/>
                </a:tc>
                <a:extLst>
                  <a:ext uri="{0D108BD9-81ED-4DB2-BD59-A6C34878D82A}">
                    <a16:rowId xmlns:a16="http://schemas.microsoft.com/office/drawing/2014/main" val="4083176213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92576" y="455827"/>
            <a:ext cx="1516350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796221"/>
              </p:ext>
            </p:extLst>
          </p:nvPr>
        </p:nvGraphicFramePr>
        <p:xfrm>
          <a:off x="7718922" y="2275016"/>
          <a:ext cx="4127088" cy="4315255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1375696">
                  <a:extLst>
                    <a:ext uri="{9D8B030D-6E8A-4147-A177-3AD203B41FA5}">
                      <a16:colId xmlns:a16="http://schemas.microsoft.com/office/drawing/2014/main" val="3230362111"/>
                    </a:ext>
                  </a:extLst>
                </a:gridCol>
                <a:gridCol w="1375696">
                  <a:extLst>
                    <a:ext uri="{9D8B030D-6E8A-4147-A177-3AD203B41FA5}">
                      <a16:colId xmlns:a16="http://schemas.microsoft.com/office/drawing/2014/main" val="1941338631"/>
                    </a:ext>
                  </a:extLst>
                </a:gridCol>
                <a:gridCol w="1375696">
                  <a:extLst>
                    <a:ext uri="{9D8B030D-6E8A-4147-A177-3AD203B41FA5}">
                      <a16:colId xmlns:a16="http://schemas.microsoft.com/office/drawing/2014/main" val="1126202382"/>
                    </a:ext>
                  </a:extLst>
                </a:gridCol>
              </a:tblGrid>
              <a:tr h="33807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</a:rPr>
                        <a:t>頁面</a:t>
                      </a:r>
                      <a:endParaRPr lang="zh-TW" altLang="en-US" sz="3200">
                        <a:effectLst/>
                      </a:endParaRPr>
                    </a:p>
                  </a:txBody>
                  <a:tcPr marL="51399" marR="51399" marT="51399" marB="513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目標</a:t>
                      </a:r>
                      <a:endParaRPr lang="zh-TW" altLang="en-US" sz="3200" dirty="0">
                        <a:effectLst/>
                      </a:endParaRPr>
                    </a:p>
                  </a:txBody>
                  <a:tcPr marL="51399" marR="51399" marT="51399" marB="513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推銷方式</a:t>
                      </a:r>
                      <a:endParaRPr lang="zh-TW" altLang="en-US" sz="3200" dirty="0">
                        <a:effectLst/>
                      </a:endParaRPr>
                    </a:p>
                  </a:txBody>
                  <a:tcPr marL="51399" marR="51399" marT="51399" marB="51399" anchor="ctr"/>
                </a:tc>
                <a:extLst>
                  <a:ext uri="{0D108BD9-81ED-4DB2-BD59-A6C34878D82A}">
                    <a16:rowId xmlns:a16="http://schemas.microsoft.com/office/drawing/2014/main" val="2281234933"/>
                  </a:ext>
                </a:extLst>
              </a:tr>
              <a:tr h="101885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</a:rPr>
                        <a:t>首頁</a:t>
                      </a:r>
                      <a:endParaRPr lang="zh-TW" altLang="en-US" sz="3200">
                        <a:effectLst/>
                      </a:endParaRPr>
                    </a:p>
                  </a:txBody>
                  <a:tcPr marL="51399" marR="51399" marT="51399" marB="513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effectLst/>
                        </a:rPr>
                        <a:t>使客戶可以對商場販售的所有物品</a:t>
                      </a:r>
                      <a:r>
                        <a:rPr lang="zh-TW" altLang="en-US" sz="1200" b="1" dirty="0" smtClean="0">
                          <a:effectLst/>
                        </a:rPr>
                        <a:t>一目了然</a:t>
                      </a:r>
                      <a:endParaRPr lang="zh-TW" altLang="en-US" sz="2800" b="1" dirty="0">
                        <a:effectLst/>
                      </a:endParaRPr>
                    </a:p>
                  </a:txBody>
                  <a:tcPr marL="51399" marR="51399" marT="51399" marB="513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effectLst/>
                        </a:rPr>
                        <a:t>滿件不適用</a:t>
                      </a:r>
                      <a:r>
                        <a:rPr lang="en-US" altLang="zh-TW" sz="1200" b="1" dirty="0">
                          <a:effectLst/>
                        </a:rPr>
                        <a:t>(</a:t>
                      </a:r>
                      <a:r>
                        <a:rPr lang="zh-TW" altLang="en-US" sz="1200" b="1" dirty="0">
                          <a:effectLst/>
                        </a:rPr>
                        <a:t>因為任何商品都在購買範圍內</a:t>
                      </a:r>
                      <a:r>
                        <a:rPr lang="en-US" altLang="zh-TW" sz="1200" b="1" dirty="0">
                          <a:effectLst/>
                        </a:rPr>
                        <a:t>)</a:t>
                      </a:r>
                      <a:endParaRPr lang="zh-TW" altLang="en-US" sz="2800" b="1" dirty="0">
                        <a:effectLst/>
                      </a:endParaRPr>
                    </a:p>
                    <a:p>
                      <a:pPr algn="ctr"/>
                      <a:r>
                        <a:rPr lang="zh-TW" altLang="en-US" sz="1200" b="1" dirty="0">
                          <a:effectLst/>
                        </a:rPr>
                        <a:t>其他皆可任意搭配</a:t>
                      </a:r>
                      <a:endParaRPr lang="zh-TW" altLang="en-US" sz="2800" b="1" dirty="0">
                        <a:effectLst/>
                      </a:endParaRPr>
                    </a:p>
                  </a:txBody>
                  <a:tcPr marL="51399" marR="51399" marT="51399" marB="51399" anchor="ctr"/>
                </a:tc>
                <a:extLst>
                  <a:ext uri="{0D108BD9-81ED-4DB2-BD59-A6C34878D82A}">
                    <a16:rowId xmlns:a16="http://schemas.microsoft.com/office/drawing/2014/main" val="1596796331"/>
                  </a:ext>
                </a:extLst>
              </a:tr>
              <a:tr h="179328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</a:rPr>
                        <a:t>活動商品頁</a:t>
                      </a:r>
                      <a:endParaRPr lang="zh-TW" altLang="en-US" sz="3200">
                        <a:effectLst/>
                      </a:endParaRPr>
                    </a:p>
                  </a:txBody>
                  <a:tcPr marL="51399" marR="51399" marT="51399" marB="513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effectLst/>
                        </a:rPr>
                        <a:t>出清特定商品，或因季節性或時效性所需的必備商品推廣，或節慶等</a:t>
                      </a:r>
                      <a:r>
                        <a:rPr lang="en-US" altLang="zh-TW" sz="1200" b="1" dirty="0">
                          <a:effectLst/>
                        </a:rPr>
                        <a:t>(</a:t>
                      </a:r>
                      <a:r>
                        <a:rPr lang="zh-TW" altLang="en-US" sz="1200" b="1" dirty="0">
                          <a:effectLst/>
                        </a:rPr>
                        <a:t>例如冬裝出清、夏季水冷扇特賣，</a:t>
                      </a:r>
                      <a:r>
                        <a:rPr lang="en-US" altLang="zh-TW" sz="1200" b="1" dirty="0">
                          <a:effectLst/>
                        </a:rPr>
                        <a:t>6/66</a:t>
                      </a:r>
                      <a:r>
                        <a:rPr lang="zh-TW" altLang="en-US" sz="1200" b="1" dirty="0">
                          <a:effectLst/>
                        </a:rPr>
                        <a:t>超狂購物節等</a:t>
                      </a:r>
                      <a:r>
                        <a:rPr lang="en-US" altLang="zh-TW" sz="1200" b="1" dirty="0" smtClean="0">
                          <a:effectLst/>
                        </a:rPr>
                        <a:t>)</a:t>
                      </a:r>
                      <a:endParaRPr lang="zh-TW" altLang="en-US" sz="2800" b="1" dirty="0">
                        <a:effectLst/>
                      </a:endParaRPr>
                    </a:p>
                  </a:txBody>
                  <a:tcPr marL="51399" marR="51399" marT="51399" marB="513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effectLst/>
                        </a:rPr>
                        <a:t>「限時」、「打折」適用，因為此類活動通常具時效性</a:t>
                      </a:r>
                      <a:r>
                        <a:rPr lang="zh-TW" altLang="en-US" sz="1200" b="1" dirty="0" smtClean="0">
                          <a:effectLst/>
                        </a:rPr>
                        <a:t>。</a:t>
                      </a:r>
                      <a:endParaRPr lang="en-US" altLang="zh-TW" sz="1200" b="1" dirty="0" smtClean="0">
                        <a:effectLst/>
                      </a:endParaRPr>
                    </a:p>
                  </a:txBody>
                  <a:tcPr marL="51399" marR="51399" marT="51399" marB="51399" anchor="ctr"/>
                </a:tc>
                <a:extLst>
                  <a:ext uri="{0D108BD9-81ED-4DB2-BD59-A6C34878D82A}">
                    <a16:rowId xmlns:a16="http://schemas.microsoft.com/office/drawing/2014/main" val="1966350806"/>
                  </a:ext>
                </a:extLst>
              </a:tr>
              <a:tr h="116503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effectLst/>
                        </a:rPr>
                        <a:t>折扣整理頁</a:t>
                      </a:r>
                      <a:r>
                        <a:rPr lang="zh-TW" altLang="en-US" sz="1400" dirty="0">
                          <a:effectLst/>
                        </a:rPr>
                        <a:t>面</a:t>
                      </a:r>
                      <a:endParaRPr lang="zh-TW" altLang="en-US" sz="3200" dirty="0">
                        <a:effectLst/>
                      </a:endParaRPr>
                    </a:p>
                  </a:txBody>
                  <a:tcPr marL="51399" marR="51399" marT="51399" marB="513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effectLst/>
                        </a:rPr>
                        <a:t>整理折扣給消費者</a:t>
                      </a:r>
                      <a:r>
                        <a:rPr lang="zh-TW" altLang="en-US" sz="1200" b="1" dirty="0" smtClean="0">
                          <a:effectLst/>
                        </a:rPr>
                        <a:t>參考</a:t>
                      </a:r>
                      <a:endParaRPr lang="zh-TW" altLang="en-US" sz="2800" b="1" dirty="0">
                        <a:effectLst/>
                      </a:endParaRPr>
                    </a:p>
                  </a:txBody>
                  <a:tcPr marL="51399" marR="51399" marT="51399" marB="513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effectLst/>
                        </a:rPr>
                        <a:t>針對不同的客戶有不同推銷方式。</a:t>
                      </a:r>
                      <a:endParaRPr lang="zh-TW" altLang="en-US" sz="2800" b="1" dirty="0">
                        <a:effectLst/>
                      </a:endParaRPr>
                    </a:p>
                    <a:p>
                      <a:pPr algn="ctr"/>
                      <a:r>
                        <a:rPr lang="zh-TW" altLang="en-US" sz="1200" b="1" dirty="0">
                          <a:effectLst/>
                        </a:rPr>
                        <a:t>此種方法有一種解任務的感覺</a:t>
                      </a:r>
                      <a:endParaRPr lang="zh-TW" altLang="en-US" sz="2800" b="1" dirty="0">
                        <a:effectLst/>
                      </a:endParaRPr>
                    </a:p>
                  </a:txBody>
                  <a:tcPr marL="51399" marR="51399" marT="51399" marB="51399" anchor="ctr"/>
                </a:tc>
                <a:extLst>
                  <a:ext uri="{0D108BD9-81ED-4DB2-BD59-A6C34878D82A}">
                    <a16:rowId xmlns:a16="http://schemas.microsoft.com/office/drawing/2014/main" val="2551960187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838700" y="218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19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494418"/>
              </p:ext>
            </p:extLst>
          </p:nvPr>
        </p:nvGraphicFramePr>
        <p:xfrm>
          <a:off x="3741123" y="932413"/>
          <a:ext cx="8043332" cy="542379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59180">
                  <a:extLst>
                    <a:ext uri="{9D8B030D-6E8A-4147-A177-3AD203B41FA5}">
                      <a16:colId xmlns:a16="http://schemas.microsoft.com/office/drawing/2014/main" val="2500166696"/>
                    </a:ext>
                  </a:extLst>
                </a:gridCol>
                <a:gridCol w="1130692">
                  <a:extLst>
                    <a:ext uri="{9D8B030D-6E8A-4147-A177-3AD203B41FA5}">
                      <a16:colId xmlns:a16="http://schemas.microsoft.com/office/drawing/2014/main" val="3287255002"/>
                    </a:ext>
                  </a:extLst>
                </a:gridCol>
                <a:gridCol w="1130692">
                  <a:extLst>
                    <a:ext uri="{9D8B030D-6E8A-4147-A177-3AD203B41FA5}">
                      <a16:colId xmlns:a16="http://schemas.microsoft.com/office/drawing/2014/main" val="3501140966"/>
                    </a:ext>
                  </a:extLst>
                </a:gridCol>
                <a:gridCol w="1130692">
                  <a:extLst>
                    <a:ext uri="{9D8B030D-6E8A-4147-A177-3AD203B41FA5}">
                      <a16:colId xmlns:a16="http://schemas.microsoft.com/office/drawing/2014/main" val="2573639267"/>
                    </a:ext>
                  </a:extLst>
                </a:gridCol>
                <a:gridCol w="1130692">
                  <a:extLst>
                    <a:ext uri="{9D8B030D-6E8A-4147-A177-3AD203B41FA5}">
                      <a16:colId xmlns:a16="http://schemas.microsoft.com/office/drawing/2014/main" val="147722788"/>
                    </a:ext>
                  </a:extLst>
                </a:gridCol>
                <a:gridCol w="1130692">
                  <a:extLst>
                    <a:ext uri="{9D8B030D-6E8A-4147-A177-3AD203B41FA5}">
                      <a16:colId xmlns:a16="http://schemas.microsoft.com/office/drawing/2014/main" val="1499728166"/>
                    </a:ext>
                  </a:extLst>
                </a:gridCol>
                <a:gridCol w="1130692">
                  <a:extLst>
                    <a:ext uri="{9D8B030D-6E8A-4147-A177-3AD203B41FA5}">
                      <a16:colId xmlns:a16="http://schemas.microsoft.com/office/drawing/2014/main" val="4104688938"/>
                    </a:ext>
                  </a:extLst>
                </a:gridCol>
              </a:tblGrid>
              <a:tr h="4254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優惠方式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溝通媒介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到達頁面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小資女</a:t>
                      </a:r>
                    </a:p>
                  </a:txBody>
                  <a:tcPr marL="38679" marR="38679" marT="38679" marB="38679" anchor="ctr">
                    <a:solidFill>
                      <a:srgbClr val="5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守財奴</a:t>
                      </a:r>
                    </a:p>
                  </a:txBody>
                  <a:tcPr marL="38679" marR="38679" marT="38679" marB="38679" anchor="ctr">
                    <a:solidFill>
                      <a:srgbClr val="75C9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月光族</a:t>
                      </a:r>
                    </a:p>
                  </a:txBody>
                  <a:tcPr marL="38679" marR="38679" marT="38679" marB="38679" anchor="ctr">
                    <a:solidFill>
                      <a:srgbClr val="E558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土豪</a:t>
                      </a:r>
                    </a:p>
                  </a:txBody>
                  <a:tcPr marL="38679" marR="38679" marT="38679" marB="38679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808827"/>
                  </a:ext>
                </a:extLst>
              </a:tr>
              <a:tr h="4254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組合優惠價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推播</a:t>
                      </a:r>
                      <a:r>
                        <a:rPr lang="en-US" altLang="zh-TW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Email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活動商品頁</a:t>
                      </a:r>
                    </a:p>
                  </a:txBody>
                  <a:tcPr marL="38679" marR="38679" marT="38679" marB="38679"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比較相同優惠方式針對不同族群之效果。</a:t>
                      </a:r>
                    </a:p>
                  </a:txBody>
                  <a:tcPr marL="38679" marR="38679" marT="38679" marB="38679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751779"/>
                  </a:ext>
                </a:extLst>
              </a:tr>
              <a:tr h="4254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滿件折現</a:t>
                      </a:r>
                      <a:endParaRPr lang="zh-TW" altLang="en-US" sz="1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推播</a:t>
                      </a:r>
                      <a:r>
                        <a:rPr lang="en-US" altLang="zh-TW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Email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活動商品頁</a:t>
                      </a:r>
                    </a:p>
                  </a:txBody>
                  <a:tcPr marL="38679" marR="38679" marT="38679" marB="38679"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不同種類折扣的比較。</a:t>
                      </a:r>
                    </a:p>
                  </a:txBody>
                  <a:tcPr marL="38679" marR="38679" marT="38679" marB="38679" anchor="ctr">
                    <a:solidFill>
                      <a:srgbClr val="5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75C9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E558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solidFill>
                            <a:srgbClr val="FFC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>
                          <a:solidFill>
                            <a:srgbClr val="FFC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>
                        <a:solidFill>
                          <a:srgbClr val="FFC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244108"/>
                  </a:ext>
                </a:extLst>
              </a:tr>
              <a:tr h="4254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滿件打折 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推播</a:t>
                      </a:r>
                      <a:r>
                        <a:rPr lang="en-US" altLang="zh-TW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Email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活動商品頁</a:t>
                      </a:r>
                    </a:p>
                  </a:txBody>
                  <a:tcPr marL="38679" marR="38679" marT="38679" marB="38679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75C9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E558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solidFill>
                            <a:srgbClr val="FFC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>
                          <a:solidFill>
                            <a:srgbClr val="FFC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>
                        <a:solidFill>
                          <a:srgbClr val="FFC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636523"/>
                  </a:ext>
                </a:extLst>
              </a:tr>
              <a:tr h="4254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滿額折現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推播</a:t>
                      </a:r>
                      <a:r>
                        <a:rPr lang="en-US" altLang="zh-TW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Email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活動商品頁</a:t>
                      </a:r>
                    </a:p>
                  </a:txBody>
                  <a:tcPr marL="38679" marR="38679" marT="38679" marB="38679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75C96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限時與無限時折扣比較</a:t>
                      </a:r>
                    </a:p>
                  </a:txBody>
                  <a:tcPr marL="38679" marR="38679" marT="38679" marB="38679" anchor="ctr">
                    <a:solidFill>
                      <a:srgbClr val="E558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solidFill>
                            <a:srgbClr val="FFC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>
                          <a:solidFill>
                            <a:srgbClr val="FFC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>
                        <a:solidFill>
                          <a:srgbClr val="FFC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059232"/>
                  </a:ext>
                </a:extLst>
              </a:tr>
              <a:tr h="4254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滿額打折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推播</a:t>
                      </a:r>
                      <a:r>
                        <a:rPr lang="en-US" altLang="zh-TW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Email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活動商品頁</a:t>
                      </a:r>
                    </a:p>
                  </a:txBody>
                  <a:tcPr marL="38679" marR="38679" marT="38679" marB="38679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同一種折扣，但到達頁面不同的比較</a:t>
                      </a:r>
                    </a:p>
                  </a:txBody>
                  <a:tcPr marL="38679" marR="38679" marT="38679" marB="38679" anchor="ctr">
                    <a:solidFill>
                      <a:srgbClr val="75C96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solidFill>
                            <a:srgbClr val="FFC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>
                          <a:solidFill>
                            <a:srgbClr val="FFC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>
                        <a:solidFill>
                          <a:srgbClr val="FFC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738751"/>
                  </a:ext>
                </a:extLst>
              </a:tr>
              <a:tr h="4254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滿額打折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推播</a:t>
                      </a:r>
                      <a:r>
                        <a:rPr lang="en-US" altLang="zh-TW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Email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首頁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5FC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E558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solidFill>
                            <a:srgbClr val="FFC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>
                          <a:solidFill>
                            <a:srgbClr val="FFC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>
                        <a:solidFill>
                          <a:srgbClr val="FFC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900461"/>
                  </a:ext>
                </a:extLst>
              </a:tr>
              <a:tr h="4254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滿額打折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推播</a:t>
                      </a:r>
                      <a:r>
                        <a:rPr lang="en-US" altLang="zh-TW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Email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折扣頁</a:t>
                      </a:r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面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5FC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E558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solidFill>
                            <a:srgbClr val="FFC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>
                          <a:solidFill>
                            <a:srgbClr val="FFC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>
                        <a:solidFill>
                          <a:srgbClr val="FFC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330339"/>
                  </a:ext>
                </a:extLst>
              </a:tr>
              <a:tr h="4254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限時滿額折現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推播</a:t>
                      </a:r>
                      <a:r>
                        <a:rPr lang="en-US" altLang="zh-TW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Email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活動商品頁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5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75C96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TW" sz="1400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4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限時</a:t>
                      </a:r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與無限時折扣比較</a:t>
                      </a:r>
                      <a:b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E558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solidFill>
                            <a:srgbClr val="FFC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>
                          <a:solidFill>
                            <a:srgbClr val="FFC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>
                        <a:solidFill>
                          <a:srgbClr val="FFC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434189"/>
                  </a:ext>
                </a:extLst>
              </a:tr>
              <a:tr h="522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限時滿額打折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推播</a:t>
                      </a:r>
                      <a:r>
                        <a:rPr lang="en-US" altLang="zh-TW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Email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活動商品頁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5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75C96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rgbClr val="FFC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 dirty="0">
                          <a:solidFill>
                            <a:srgbClr val="FFC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 dirty="0">
                        <a:solidFill>
                          <a:srgbClr val="FFC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6852"/>
                  </a:ext>
                </a:extLst>
              </a:tr>
              <a:tr h="522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無優惠</a:t>
                      </a:r>
                      <a:endParaRPr lang="zh-TW" altLang="en-US" sz="1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推播</a:t>
                      </a:r>
                      <a:r>
                        <a:rPr lang="en-US" altLang="zh-TW" sz="14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/Email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活動商品頁</a:t>
                      </a:r>
                    </a:p>
                  </a:txBody>
                  <a:tcPr marL="38679" marR="38679" marT="38679" marB="38679" anchor="ctr">
                    <a:solidFill>
                      <a:srgbClr val="EAEFF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作為實驗組的對照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8679" marR="38679" marT="38679" marB="38679" anchor="ctr"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75C96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E5584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FFC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301123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88458" y="1292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533085" y="2282814"/>
            <a:ext cx="2781223" cy="4420056"/>
          </a:xfrm>
        </p:spPr>
        <p:txBody>
          <a:bodyPr>
            <a:normAutofit/>
          </a:bodyPr>
          <a:lstStyle/>
          <a:p>
            <a:r>
              <a:rPr lang="zh-TW" altLang="en-US" sz="1600" dirty="0"/>
              <a:t>實驗目的 </a:t>
            </a:r>
            <a:r>
              <a:rPr lang="en-US" altLang="zh-TW" sz="1600" dirty="0"/>
              <a:t>: </a:t>
            </a:r>
            <a:r>
              <a:rPr lang="zh-TW" altLang="en-US" sz="1600" dirty="0"/>
              <a:t>為了驗證經過討論之後認定的行銷方式是否真正符合消費者</a:t>
            </a:r>
            <a:r>
              <a:rPr lang="zh-TW" altLang="en-US" sz="1600" dirty="0" smtClean="0"/>
              <a:t>行為</a:t>
            </a:r>
            <a:r>
              <a:rPr lang="en-US" altLang="zh-TW" sz="1600" dirty="0" smtClean="0"/>
              <a:t>?</a:t>
            </a:r>
            <a:r>
              <a:rPr lang="zh-TW" altLang="en-US" sz="1600" dirty="0"/>
              <a:t/>
            </a:r>
            <a:br>
              <a:rPr lang="zh-TW" altLang="en-US" sz="1600" dirty="0"/>
            </a:br>
            <a:endParaRPr lang="zh-TW" altLang="en-US" sz="1600" dirty="0"/>
          </a:p>
          <a:p>
            <a:r>
              <a:rPr lang="zh-TW" altLang="en-US" sz="1600" dirty="0"/>
              <a:t>實驗方法 </a:t>
            </a:r>
            <a:r>
              <a:rPr lang="en-US" altLang="zh-TW" sz="1600" dirty="0"/>
              <a:t>: </a:t>
            </a:r>
            <a:r>
              <a:rPr lang="zh-TW" altLang="en-US" sz="1600" dirty="0"/>
              <a:t>針對不同消費者給予相同的優惠方式</a:t>
            </a:r>
            <a:r>
              <a:rPr lang="en-US" altLang="zh-TW" sz="1600" dirty="0"/>
              <a:t>(</a:t>
            </a:r>
            <a:r>
              <a:rPr lang="zh-TW" altLang="en-US" sz="1600" dirty="0"/>
              <a:t>橫軸</a:t>
            </a:r>
            <a:r>
              <a:rPr lang="en-US" altLang="zh-TW" sz="1600" dirty="0"/>
              <a:t>)</a:t>
            </a:r>
            <a:r>
              <a:rPr lang="zh-TW" altLang="en-US" sz="1600" dirty="0"/>
              <a:t>，和沒有給予優惠的族群進行比較計算優惠效率，之後再換另一種優惠方式</a:t>
            </a:r>
            <a:r>
              <a:rPr lang="en-US" altLang="zh-TW" sz="1600" dirty="0"/>
              <a:t>(</a:t>
            </a:r>
            <a:r>
              <a:rPr lang="zh-TW" altLang="en-US" sz="1600" dirty="0"/>
              <a:t>縱軸</a:t>
            </a:r>
            <a:r>
              <a:rPr lang="en-US" altLang="zh-TW" sz="1600" dirty="0"/>
              <a:t>)</a:t>
            </a:r>
            <a:r>
              <a:rPr lang="zh-TW" altLang="en-US" sz="1600" dirty="0"/>
              <a:t>，最後比較特定優惠對哪一個族群較有效率，及特定族群需要用何種優惠來推銷。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530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附錄</a:t>
            </a:r>
            <a:r>
              <a:rPr lang="en-US" altLang="zh-TW" dirty="0"/>
              <a:t>-</a:t>
            </a:r>
            <a:r>
              <a:rPr lang="zh-TW" altLang="en-US" dirty="0"/>
              <a:t>網購消費者</a:t>
            </a:r>
            <a:r>
              <a:rPr lang="zh-TW" altLang="en-US" dirty="0" smtClean="0"/>
              <a:t>採訪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0714196"/>
              </p:ext>
            </p:extLst>
          </p:nvPr>
        </p:nvGraphicFramePr>
        <p:xfrm>
          <a:off x="996779" y="3481220"/>
          <a:ext cx="10198440" cy="1889760"/>
        </p:xfrm>
        <a:graphic>
          <a:graphicData uri="http://schemas.openxmlformats.org/drawingml/2006/table">
            <a:tbl>
              <a:tblPr/>
              <a:tblGrid>
                <a:gridCol w="2039688">
                  <a:extLst>
                    <a:ext uri="{9D8B030D-6E8A-4147-A177-3AD203B41FA5}">
                      <a16:colId xmlns:a16="http://schemas.microsoft.com/office/drawing/2014/main" val="1629381131"/>
                    </a:ext>
                  </a:extLst>
                </a:gridCol>
                <a:gridCol w="2039688">
                  <a:extLst>
                    <a:ext uri="{9D8B030D-6E8A-4147-A177-3AD203B41FA5}">
                      <a16:colId xmlns:a16="http://schemas.microsoft.com/office/drawing/2014/main" val="4221214811"/>
                    </a:ext>
                  </a:extLst>
                </a:gridCol>
                <a:gridCol w="2039688">
                  <a:extLst>
                    <a:ext uri="{9D8B030D-6E8A-4147-A177-3AD203B41FA5}">
                      <a16:colId xmlns:a16="http://schemas.microsoft.com/office/drawing/2014/main" val="1395061800"/>
                    </a:ext>
                  </a:extLst>
                </a:gridCol>
                <a:gridCol w="2039688">
                  <a:extLst>
                    <a:ext uri="{9D8B030D-6E8A-4147-A177-3AD203B41FA5}">
                      <a16:colId xmlns:a16="http://schemas.microsoft.com/office/drawing/2014/main" val="4014404974"/>
                    </a:ext>
                  </a:extLst>
                </a:gridCol>
                <a:gridCol w="2039688">
                  <a:extLst>
                    <a:ext uri="{9D8B030D-6E8A-4147-A177-3AD203B41FA5}">
                      <a16:colId xmlns:a16="http://schemas.microsoft.com/office/drawing/2014/main" val="307158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消費者模型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購物處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媒介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買的東西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其他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302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女性、學生、年輕、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Yahoo</a:t>
                      </a:r>
                      <a:r>
                        <a:rPr lang="zh-TW" altLang="en-US">
                          <a:effectLst/>
                        </a:rPr>
                        <a:t>、</a:t>
                      </a:r>
                      <a:r>
                        <a:rPr lang="en-US" altLang="zh-TW">
                          <a:effectLst/>
                        </a:rPr>
                        <a:t>PChome</a:t>
                      </a:r>
                      <a:r>
                        <a:rPr lang="zh-TW" altLang="en-US">
                          <a:effectLst/>
                        </a:rPr>
                        <a:t>、蝦皮、掏寶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電腦 </a:t>
                      </a:r>
                      <a:r>
                        <a:rPr lang="en-US" altLang="zh-TW">
                          <a:effectLst/>
                        </a:rPr>
                        <a:t>: Yahoo</a:t>
                      </a:r>
                      <a:r>
                        <a:rPr lang="zh-TW" altLang="en-US">
                          <a:effectLst/>
                        </a:rPr>
                        <a:t>、</a:t>
                      </a:r>
                      <a:r>
                        <a:rPr lang="en-US" altLang="zh-TW">
                          <a:effectLst/>
                        </a:rPr>
                        <a:t>PChome</a:t>
                      </a:r>
                      <a:r>
                        <a:rPr lang="zh-TW" altLang="en-US">
                          <a:effectLst/>
                        </a:rPr>
                        <a:t>、掏寶</a:t>
                      </a:r>
                    </a:p>
                    <a:p>
                      <a:r>
                        <a:rPr lang="zh-TW" altLang="en-US">
                          <a:effectLst/>
                        </a:rPr>
                        <a:t>手機 </a:t>
                      </a:r>
                      <a:r>
                        <a:rPr lang="en-US" altLang="zh-TW">
                          <a:effectLst/>
                        </a:rPr>
                        <a:t>: </a:t>
                      </a:r>
                      <a:r>
                        <a:rPr lang="zh-TW" altLang="en-US">
                          <a:effectLst/>
                        </a:rPr>
                        <a:t>蝦皮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Yahoo:</a:t>
                      </a:r>
                      <a:r>
                        <a:rPr lang="zh-TW" altLang="en-US">
                          <a:effectLst/>
                        </a:rPr>
                        <a:t>衣服</a:t>
                      </a:r>
                      <a:r>
                        <a:rPr lang="en-US" altLang="zh-TW">
                          <a:effectLst/>
                        </a:rPr>
                        <a:t>/</a:t>
                      </a:r>
                      <a:r>
                        <a:rPr lang="zh-TW" altLang="en-US">
                          <a:effectLst/>
                        </a:rPr>
                        <a:t>因為退貨方便有保障</a:t>
                      </a:r>
                    </a:p>
                    <a:p>
                      <a:r>
                        <a:rPr lang="en-US" altLang="zh-TW">
                          <a:effectLst/>
                        </a:rPr>
                        <a:t>PC &amp; </a:t>
                      </a:r>
                      <a:r>
                        <a:rPr lang="zh-TW" altLang="en-US">
                          <a:effectLst/>
                        </a:rPr>
                        <a:t>蝦皮</a:t>
                      </a:r>
                      <a:r>
                        <a:rPr lang="en-US" altLang="zh-TW">
                          <a:effectLst/>
                        </a:rPr>
                        <a:t>:</a:t>
                      </a:r>
                      <a:r>
                        <a:rPr lang="zh-TW" altLang="en-US">
                          <a:effectLst/>
                        </a:rPr>
                        <a:t>烘焙用品</a:t>
                      </a:r>
                      <a:r>
                        <a:rPr lang="en-US" altLang="zh-TW">
                          <a:effectLst/>
                        </a:rPr>
                        <a:t>/</a:t>
                      </a:r>
                      <a:r>
                        <a:rPr lang="zh-TW" altLang="en-US">
                          <a:effectLst/>
                        </a:rPr>
                        <a:t>因為相對較便宜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退貨方式很重要，會挑選可以超商退貨的、</a:t>
                      </a:r>
                      <a:r>
                        <a:rPr lang="en-US" altLang="zh-TW" dirty="0">
                          <a:effectLst/>
                        </a:rPr>
                        <a:t>Yahoo</a:t>
                      </a:r>
                      <a:r>
                        <a:rPr lang="zh-TW" altLang="en-US" dirty="0">
                          <a:effectLst/>
                        </a:rPr>
                        <a:t>商城最好退，而且免運門檻低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26233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4706235" y="0"/>
            <a:ext cx="1875110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72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0573" y="2473602"/>
            <a:ext cx="10561418" cy="1468800"/>
          </a:xfrm>
        </p:spPr>
        <p:txBody>
          <a:bodyPr/>
          <a:lstStyle/>
          <a:p>
            <a:pPr algn="ctr"/>
            <a:r>
              <a:rPr lang="en-US" altLang="zh-TW" sz="6600" dirty="0" smtClean="0"/>
              <a:t>The END</a:t>
            </a:r>
            <a:endParaRPr lang="zh-TW" altLang="en-US" sz="66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028670" y="5511861"/>
            <a:ext cx="1543677" cy="433955"/>
          </a:xfrm>
        </p:spPr>
        <p:txBody>
          <a:bodyPr/>
          <a:lstStyle/>
          <a:p>
            <a:r>
              <a:rPr lang="zh-TW" altLang="en-US" sz="2000" b="1" dirty="0" smtClean="0"/>
              <a:t>數據見真章</a:t>
            </a:r>
            <a:r>
              <a:rPr lang="zh-TW" altLang="en-US" sz="2000" b="1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29131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至理名言">
  <a:themeElements>
    <a:clrScheme name="至理名言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微軟正黑體">
      <a:majorFont>
        <a:latin typeface="Century Gothic"/>
        <a:ea typeface="微軟正黑體"/>
        <a:cs typeface=""/>
      </a:majorFont>
      <a:minorFont>
        <a:latin typeface="Century Gothic"/>
        <a:ea typeface="微軟正黑體"/>
        <a:cs typeface=""/>
      </a:minorFont>
    </a:fontScheme>
    <a:fmtScheme name="至理名言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TM03457503[[fn=至理名言]]</Template>
  <TotalTime>253</TotalTime>
  <Words>1197</Words>
  <Application>Microsoft Office PowerPoint</Application>
  <PresentationFormat>寬螢幕</PresentationFormat>
  <Paragraphs>246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微軟正黑體</vt:lpstr>
      <vt:lpstr>Century Gothic</vt:lpstr>
      <vt:lpstr>Wingdings 2</vt:lpstr>
      <vt:lpstr>至理名言</vt:lpstr>
      <vt:lpstr>你說你懂顧客你就懂 ! ?</vt:lpstr>
      <vt:lpstr>前因後果</vt:lpstr>
      <vt:lpstr>客戶分群特性表</vt:lpstr>
      <vt:lpstr>顧客分群示意圖</vt:lpstr>
      <vt:lpstr>常見優惠方式 &amp; 優惠解讀</vt:lpstr>
      <vt:lpstr>客戶分群 Mix 優惠方式 + 導覽頁面 </vt:lpstr>
      <vt:lpstr>實驗設計</vt:lpstr>
      <vt:lpstr>附錄-網購消費者採訪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rt6972177@live.com</dc:creator>
  <cp:lastModifiedBy>rt6972177@live.com</cp:lastModifiedBy>
  <cp:revision>20</cp:revision>
  <dcterms:created xsi:type="dcterms:W3CDTF">2018-03-28T01:29:52Z</dcterms:created>
  <dcterms:modified xsi:type="dcterms:W3CDTF">2018-03-28T17:35:55Z</dcterms:modified>
</cp:coreProperties>
</file>