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2" r:id="rId4"/>
    <p:sldId id="303" r:id="rId5"/>
    <p:sldId id="304" r:id="rId6"/>
    <p:sldId id="258" r:id="rId7"/>
    <p:sldId id="264" r:id="rId8"/>
    <p:sldId id="259" r:id="rId9"/>
    <p:sldId id="305" r:id="rId10"/>
    <p:sldId id="265" r:id="rId11"/>
    <p:sldId id="263" r:id="rId12"/>
    <p:sldId id="266" r:id="rId13"/>
    <p:sldId id="267" r:id="rId14"/>
    <p:sldId id="286" r:id="rId15"/>
    <p:sldId id="269" r:id="rId16"/>
    <p:sldId id="274" r:id="rId17"/>
    <p:sldId id="301" r:id="rId18"/>
    <p:sldId id="302" r:id="rId19"/>
    <p:sldId id="272" r:id="rId20"/>
    <p:sldId id="271" r:id="rId21"/>
    <p:sldId id="270" r:id="rId22"/>
    <p:sldId id="275" r:id="rId23"/>
    <p:sldId id="276" r:id="rId24"/>
    <p:sldId id="300" r:id="rId25"/>
    <p:sldId id="295" r:id="rId26"/>
    <p:sldId id="296" r:id="rId27"/>
    <p:sldId id="277" r:id="rId28"/>
    <p:sldId id="297" r:id="rId29"/>
    <p:sldId id="298" r:id="rId30"/>
    <p:sldId id="261" r:id="rId31"/>
    <p:sldId id="299" r:id="rId32"/>
    <p:sldId id="290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E8FB-7104-F548-1354-2E5E8BFBD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C40BE-F979-6F76-8DA9-210952B8B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9DCD-C715-D79E-5655-9C16D956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46FF-B2BF-8C9F-2177-04A45A90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77C9-03BA-A842-EC76-CFDEBA3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6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2343-09BF-3E6C-6C33-776B3846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6CE9A-757E-333C-669F-E0DD8FD6B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61EA-C9C7-FBE5-C4E0-7AC7832D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7E5E5-752E-3DAE-0727-0C8406FD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BD5B-E098-67BB-3C37-1A9D8632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6B49C-7AF8-36DE-DA03-0D097091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A1F3-E585-C88C-7EF1-E3DF43B9A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78EC-1203-27FF-6036-84374604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F81C-27D6-6647-725B-90914434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DEAF-082E-0D7C-7A2C-D688C05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55F0-F51D-7D86-AD13-4D6BBBCC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EA01-540D-C51D-E3AE-8A9709A8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D0BA-4518-D190-29A8-304E91FB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3683E-C31F-172C-D1E3-58D883AB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4A15-83C8-18BC-708B-117802BB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9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DF42-F0E4-1589-2B02-066AF0FA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C1574-E5F2-6FD9-F958-D182546D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03EF-4E8E-AF08-692D-0BEA184B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3489-57C1-0265-BA74-9C753C4A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2965-AFA0-FE12-5C62-579F9008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2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51EB-5631-EFC3-5035-D4655D74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C223-D9F2-775F-6108-A856E3268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E1540-1280-9722-44DB-F554B0B74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61828-68BD-1DEC-91D4-3A0CF4C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DE918-0738-0518-2645-C22E7291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C66B-608F-B0CC-BCBB-D9C1160D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3914-D8FA-4305-EB62-73430B01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88D30-AEE7-3DCA-244E-A171F14A6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FF300-C272-74FC-900F-DE3B2A3F0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3596D-BDB8-7F63-1494-C762989D8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BEC81-BF1E-C92C-CEEA-538F59727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8FB17-736B-4F1A-518E-C132DBF8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5F2B2-1004-2660-0AE2-3BEEF29B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787BE-48C4-733B-BA15-450BCEFA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8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C8DC-E042-7D29-71B7-EEF4DBC4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E4464-AFB1-0544-8843-798F335E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A603B-1070-EC2A-B67E-BC9DF750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1174B-9279-35A5-B7FD-A59CF258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2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3C410-8170-39B7-799E-B4C779F6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FB5AC-C1E4-9A8E-0EE2-213E30E4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C207-AC74-06B3-9D28-2A8670B5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6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2A4D-8C96-AC25-4667-46EE408D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B0AE-18E9-4475-8041-9654DC93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DA1F7-618F-8B8A-C0EF-A4EB5F0B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AC06-700F-CB6E-94C8-D9E9B244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4B825-93A1-F2F9-FEC0-C40A3E82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89245-48A2-C83C-7CBF-D6F9BFF6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3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6AA2-9BBF-E3CB-2B71-1A57439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CB1EF-6D9D-DA55-D371-21D77567B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969D-52C4-71AE-DAE6-83F6F84E1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68BC-9B37-D205-FD64-DF7B71B4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C47F3-AA6A-6690-BDEC-F7B179B0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62EA6-EC1E-A0CB-6DB5-6E2E4A77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8D60C-B88C-8CD8-E50D-4719E390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2A36D-4141-FCFA-293C-9F3A77DA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D8B0-1139-5F22-0270-2B7428FA3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8851-FD6F-A042-DF65-435FD1719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CA9B-4BF8-AA47-31DD-3ABA03FC7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0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2.emf"/><Relationship Id="rId4" Type="http://schemas.openxmlformats.org/officeDocument/2006/relationships/package" Target="../embeddings/Microsoft_Excel_Worksheet1.xls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9B9-A942-1F21-4358-5DDDDAA4B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Credit Default Risk </a:t>
            </a:r>
            <a:r>
              <a:rPr lang="en-US" dirty="0"/>
              <a:t>M</a:t>
            </a:r>
            <a:r>
              <a:rPr lang="en-US"/>
              <a:t>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89E23-EFCA-EBBE-2B53-FD9EBBACB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Cassidy Mentus</a:t>
            </a:r>
          </a:p>
        </p:txBody>
      </p:sp>
    </p:spTree>
    <p:extLst>
      <p:ext uri="{BB962C8B-B14F-4D97-AF65-F5344CB8AC3E}">
        <p14:creationId xmlns:p14="http://schemas.microsoft.com/office/powerpoint/2010/main" val="151985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CC9-ED56-B370-B89D-E378461E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volumes and default rates by duration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9E76E-3778-F01F-5989-2EC0A5ED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90688"/>
            <a:ext cx="11315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EB5804-49BC-5517-146B-4ED23C3B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credit default risk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C8967-4D32-952D-D94C-160CC927F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the risk that a customer defaults on their credit as time progresses based on credit variables and credit $ amount. Describe and justify model design choices leading up to the model blueprint. </a:t>
            </a:r>
          </a:p>
        </p:txBody>
      </p:sp>
    </p:spTree>
    <p:extLst>
      <p:ext uri="{BB962C8B-B14F-4D97-AF65-F5344CB8AC3E}">
        <p14:creationId xmlns:p14="http://schemas.microsoft.com/office/powerpoint/2010/main" val="428267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C86A-665D-EF87-D58F-404FED7F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0800"/>
          </a:xfrm>
        </p:spPr>
        <p:txBody>
          <a:bodyPr/>
          <a:lstStyle/>
          <a:p>
            <a:r>
              <a:rPr lang="en-US" dirty="0"/>
              <a:t>Survival analysis of credit defaults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17287-F83A-4DF9-A98E-19937117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590675"/>
            <a:ext cx="11363325" cy="3676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D6ADB7-7169-748F-FB42-5067B9710356}"/>
                  </a:ext>
                </a:extLst>
              </p:cNvPr>
              <p:cNvSpPr txBox="1"/>
              <p:nvPr/>
            </p:nvSpPr>
            <p:spPr>
              <a:xfrm>
                <a:off x="657225" y="5395971"/>
                <a:ext cx="6096000" cy="1096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Right: </a:t>
                </a:r>
                <a:r>
                  <a:rPr lang="en-US" sz="1800" dirty="0"/>
                  <a:t>Same plot as last slide: default rates as a function of duration. </a:t>
                </a:r>
                <a:r>
                  <a:rPr lang="en-US" sz="1800" b="0" dirty="0"/>
                  <a:t>The fractions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defaulted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duration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credits</m:t>
                        </m:r>
                      </m:den>
                    </m:f>
                  </m:oMath>
                </a14:m>
                <a:r>
                  <a:rPr lang="en-US" sz="1800" b="0" dirty="0"/>
                  <a:t>  are crude estimates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b="0" dirty="0"/>
                  <a:t> (see definition slide).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D6ADB7-7169-748F-FB42-5067B9710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5395971"/>
                <a:ext cx="6096000" cy="1096903"/>
              </a:xfrm>
              <a:prstGeom prst="rect">
                <a:avLst/>
              </a:prstGeom>
              <a:blipFill>
                <a:blip r:embed="rId3"/>
                <a:stretch>
                  <a:fillRect l="-900" t="-2778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CD839-2E10-0869-A8DB-3F947FCAAD63}"/>
                  </a:ext>
                </a:extLst>
              </p:cNvPr>
              <p:cNvSpPr txBox="1"/>
              <p:nvPr/>
            </p:nvSpPr>
            <p:spPr>
              <a:xfrm>
                <a:off x="6838950" y="5205758"/>
                <a:ext cx="555307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/>
                  <a:t>Right: </a:t>
                </a:r>
                <a:r>
                  <a:rPr lang="en-US" dirty="0"/>
                  <a:t>The survival function (curve)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Survival models usually predict hazard rates or S(t). </a:t>
                </a:r>
              </a:p>
              <a:p>
                <a:r>
                  <a:rPr lang="en-US" sz="1800" b="0" dirty="0"/>
                  <a:t>Modeling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b="0" dirty="0"/>
                  <a:t>can be considered a survival model because its output is easily converted to S(t).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CD839-2E10-0869-A8DB-3F947FCAA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0" y="5205758"/>
                <a:ext cx="5553075" cy="1477328"/>
              </a:xfrm>
              <a:prstGeom prst="rect">
                <a:avLst/>
              </a:prstGeom>
              <a:blipFill>
                <a:blip r:embed="rId4"/>
                <a:stretch>
                  <a:fillRect l="-988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89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DB3-9780-63B0-DF2F-68C499CD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survival expressed as classification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E976FC-3CE7-0CD9-C49D-BAE8AB0035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114425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Model the prob of default by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as a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features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credit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amt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b="0" dirty="0"/>
                  <a:t>The probability on the RHS is equivalent to 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DEFAULT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for credit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b="0" dirty="0"/>
                  <a:t>Therefore to build a model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features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credit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amt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we can train a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on input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predict target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loss function is the negative log likelihood </a:t>
                </a:r>
                <a:r>
                  <a:rPr lang="en-US" dirty="0"/>
                  <a:t>for binomial classification: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likelihood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credit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line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is trained via minimization of this function (with some penalty terms to prevent overfitting).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E976FC-3CE7-0CD9-C49D-BAE8AB0035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1144250" cy="5257800"/>
              </a:xfrm>
              <a:blipFill>
                <a:blip r:embed="rId2"/>
                <a:stretch>
                  <a:fillRect l="-875" t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01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7355-433D-C3E6-379B-3C14B55B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111160"/>
            <a:ext cx="10515600" cy="1325563"/>
          </a:xfrm>
        </p:spPr>
        <p:txBody>
          <a:bodyPr/>
          <a:lstStyle/>
          <a:p>
            <a:r>
              <a:rPr lang="en-US" dirty="0"/>
              <a:t>Effect of credit $ amount on default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B1B1-3172-A0AD-3180-75ED51F5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4"/>
            <a:ext cx="10515600" cy="2782956"/>
          </a:xfrm>
        </p:spPr>
        <p:txBody>
          <a:bodyPr>
            <a:normAutofit/>
          </a:bodyPr>
          <a:lstStyle/>
          <a:p>
            <a:r>
              <a:rPr lang="en-US" dirty="0"/>
              <a:t>Predicting credit limits requires estimating the effect different credit amounts have on default risk. </a:t>
            </a:r>
          </a:p>
          <a:p>
            <a:r>
              <a:rPr lang="en-US" dirty="0"/>
              <a:t>Data credit amounts are the result of the firm’s estimated risk for the customer using applicant data.</a:t>
            </a:r>
          </a:p>
          <a:p>
            <a:r>
              <a:rPr lang="en-US" dirty="0"/>
              <a:t>There is a causal link between the customer’s credit features and the AMOUNT variable in the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45759-3271-F9A2-9D39-A1C7C8E58B0E}"/>
              </a:ext>
            </a:extLst>
          </p:cNvPr>
          <p:cNvSpPr txBox="1"/>
          <p:nvPr/>
        </p:nvSpPr>
        <p:spPr>
          <a:xfrm>
            <a:off x="576469" y="562948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D851C-14F7-1E15-61C4-DE1F1928018F}"/>
              </a:ext>
            </a:extLst>
          </p:cNvPr>
          <p:cNvSpPr txBox="1"/>
          <p:nvPr/>
        </p:nvSpPr>
        <p:spPr>
          <a:xfrm>
            <a:off x="2464904" y="4148795"/>
            <a:ext cx="164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B1162-57F1-1287-E670-C03967F76C68}"/>
              </a:ext>
            </a:extLst>
          </p:cNvPr>
          <p:cNvSpPr txBox="1"/>
          <p:nvPr/>
        </p:nvSpPr>
        <p:spPr>
          <a:xfrm>
            <a:off x="4230758" y="5629481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risk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4B0C92-2CDE-37CF-3C84-FCC749EB4F96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1152939" y="4518127"/>
            <a:ext cx="2136913" cy="11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DA1300-E6C3-CAE4-DAE6-BFFA9C69BD5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729408" y="5814147"/>
            <a:ext cx="2501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DED144-6A28-1F81-C938-D2B5787AC59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89852" y="4518127"/>
            <a:ext cx="1716158" cy="11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63C789-7113-B6D2-BA6D-DB141430BCFC}"/>
              </a:ext>
            </a:extLst>
          </p:cNvPr>
          <p:cNvSpPr txBox="1"/>
          <p:nvPr/>
        </p:nvSpPr>
        <p:spPr>
          <a:xfrm>
            <a:off x="3617842" y="4790922"/>
            <a:ext cx="993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D7CA5-501C-6CEE-C074-5AF5E636D16D}"/>
              </a:ext>
            </a:extLst>
          </p:cNvPr>
          <p:cNvSpPr txBox="1"/>
          <p:nvPr/>
        </p:nvSpPr>
        <p:spPr>
          <a:xfrm>
            <a:off x="1883465" y="4846118"/>
            <a:ext cx="993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causes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7952F-23D3-9C4E-9EB1-971DA5821DB1}"/>
              </a:ext>
            </a:extLst>
          </p:cNvPr>
          <p:cNvSpPr txBox="1"/>
          <p:nvPr/>
        </p:nvSpPr>
        <p:spPr>
          <a:xfrm>
            <a:off x="2586659" y="5629481"/>
            <a:ext cx="993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causes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0D2C5-7619-D439-9209-711A4EB8CA2F}"/>
              </a:ext>
            </a:extLst>
          </p:cNvPr>
          <p:cNvSpPr txBox="1"/>
          <p:nvPr/>
        </p:nvSpPr>
        <p:spPr>
          <a:xfrm>
            <a:off x="5791202" y="4006092"/>
            <a:ext cx="5406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credit variables cause both the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Accounting for the confounding credit variables requires interactions terms with AMOUNT and credit features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15531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8985-F1B7-1095-8350-1BED1FBE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blueprint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8FC5507-8184-5B11-C5B4-9BDBE83F4929}"/>
                  </a:ext>
                </a:extLst>
              </p:cNvPr>
              <p:cNvSpPr/>
              <p:nvPr/>
            </p:nvSpPr>
            <p:spPr>
              <a:xfrm>
                <a:off x="176613" y="5723611"/>
                <a:ext cx="1743075" cy="90487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AMOUNT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sz="1200" dirty="0"/>
                  <a:t>Credit amount approved</a:t>
                </a: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8FC5507-8184-5B11-C5B4-9BDBE83F4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13" y="5723611"/>
                <a:ext cx="1743075" cy="9048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013226D-3C72-A5A8-0859-6C30202A6F4A}"/>
                  </a:ext>
                </a:extLst>
              </p:cNvPr>
              <p:cNvSpPr/>
              <p:nvPr/>
            </p:nvSpPr>
            <p:spPr>
              <a:xfrm>
                <a:off x="149604" y="3795008"/>
                <a:ext cx="2305050" cy="3143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Credit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013226D-3C72-A5A8-0859-6C30202A6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4" y="3795008"/>
                <a:ext cx="2305050" cy="314392"/>
              </a:xfrm>
              <a:prstGeom prst="roundRect">
                <a:avLst/>
              </a:prstGeom>
              <a:blipFill>
                <a:blip r:embed="rId3"/>
                <a:stretch>
                  <a:fillRect t="-1698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7731002-7F9B-BF00-BBF8-9567CAC8470D}"/>
                  </a:ext>
                </a:extLst>
              </p:cNvPr>
              <p:cNvSpPr/>
              <p:nvPr/>
            </p:nvSpPr>
            <p:spPr>
              <a:xfrm>
                <a:off x="212522" y="1922910"/>
                <a:ext cx="1743075" cy="90487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sz="1200" dirty="0"/>
                  <a:t>Duration since credit origination</a:t>
                </a: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7731002-7F9B-BF00-BBF8-9567CAC84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" y="1922910"/>
                <a:ext cx="1743075" cy="9048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748552D-7988-246C-1325-4922F71E613F}"/>
                  </a:ext>
                </a:extLst>
              </p:cNvPr>
              <p:cNvSpPr/>
              <p:nvPr/>
            </p:nvSpPr>
            <p:spPr>
              <a:xfrm>
                <a:off x="2747308" y="1579092"/>
                <a:ext cx="3711536" cy="1602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Non-linear function, monotone increasing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748552D-7988-246C-1325-4922F71E6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308" y="1579092"/>
                <a:ext cx="3711536" cy="160225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C4FD90-92CB-CBB1-C019-F753F5EE4468}"/>
              </a:ext>
            </a:extLst>
          </p:cNvPr>
          <p:cNvCxnSpPr>
            <a:cxnSpLocks/>
            <a:stCxn id="14" idx="3"/>
            <a:endCxn id="64" idx="3"/>
          </p:cNvCxnSpPr>
          <p:nvPr/>
        </p:nvCxnSpPr>
        <p:spPr>
          <a:xfrm flipV="1">
            <a:off x="1919688" y="5489267"/>
            <a:ext cx="1613474" cy="686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ECEE10-B4DB-9F4C-F87E-2F9D1BF94741}"/>
              </a:ext>
            </a:extLst>
          </p:cNvPr>
          <p:cNvCxnSpPr>
            <a:cxnSpLocks/>
            <a:stCxn id="19" idx="3"/>
            <a:endCxn id="26" idx="2"/>
          </p:cNvCxnSpPr>
          <p:nvPr/>
        </p:nvCxnSpPr>
        <p:spPr>
          <a:xfrm>
            <a:off x="1955597" y="2375348"/>
            <a:ext cx="791711" cy="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8B474D9-A9C5-27BC-524A-087C3108D77A}"/>
              </a:ext>
            </a:extLst>
          </p:cNvPr>
          <p:cNvSpPr/>
          <p:nvPr/>
        </p:nvSpPr>
        <p:spPr>
          <a:xfrm>
            <a:off x="7203827" y="2741965"/>
            <a:ext cx="878769" cy="878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B387C3-D350-BA65-B319-678376DF48A9}"/>
              </a:ext>
            </a:extLst>
          </p:cNvPr>
          <p:cNvCxnSpPr>
            <a:stCxn id="32" idx="0"/>
            <a:endCxn id="32" idx="4"/>
          </p:cNvCxnSpPr>
          <p:nvPr/>
        </p:nvCxnSpPr>
        <p:spPr>
          <a:xfrm>
            <a:off x="7643212" y="2741965"/>
            <a:ext cx="0" cy="878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D69C79-3978-A253-7E52-F9B4271B983A}"/>
              </a:ext>
            </a:extLst>
          </p:cNvPr>
          <p:cNvCxnSpPr>
            <a:stCxn id="32" idx="2"/>
            <a:endCxn id="32" idx="6"/>
          </p:cNvCxnSpPr>
          <p:nvPr/>
        </p:nvCxnSpPr>
        <p:spPr>
          <a:xfrm>
            <a:off x="7203827" y="3181350"/>
            <a:ext cx="8787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2EB6B9D-E548-9734-D356-6F356C792DF2}"/>
              </a:ext>
            </a:extLst>
          </p:cNvPr>
          <p:cNvCxnSpPr>
            <a:cxnSpLocks/>
            <a:stCxn id="64" idx="6"/>
            <a:endCxn id="32" idx="4"/>
          </p:cNvCxnSpPr>
          <p:nvPr/>
        </p:nvCxnSpPr>
        <p:spPr>
          <a:xfrm flipV="1">
            <a:off x="6701156" y="3620734"/>
            <a:ext cx="942056" cy="13027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B694EF-3DDF-FCE5-0BB1-4C040D5898A1}"/>
              </a:ext>
            </a:extLst>
          </p:cNvPr>
          <p:cNvCxnSpPr>
            <a:cxnSpLocks/>
            <a:stCxn id="26" idx="6"/>
            <a:endCxn id="32" idx="0"/>
          </p:cNvCxnSpPr>
          <p:nvPr/>
        </p:nvCxnSpPr>
        <p:spPr>
          <a:xfrm>
            <a:off x="6458844" y="2380221"/>
            <a:ext cx="1184368" cy="3617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DF3606-BC20-5C23-E5F9-BBA9F2F7E554}"/>
              </a:ext>
            </a:extLst>
          </p:cNvPr>
          <p:cNvSpPr txBox="1"/>
          <p:nvPr/>
        </p:nvSpPr>
        <p:spPr>
          <a:xfrm>
            <a:off x="8730094" y="2888961"/>
            <a:ext cx="9758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logit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31E3A5-229F-A3A6-77A7-E29A10729E4D}"/>
              </a:ext>
            </a:extLst>
          </p:cNvPr>
          <p:cNvCxnSpPr>
            <a:cxnSpLocks/>
            <a:stCxn id="32" idx="6"/>
            <a:endCxn id="37" idx="1"/>
          </p:cNvCxnSpPr>
          <p:nvPr/>
        </p:nvCxnSpPr>
        <p:spPr>
          <a:xfrm flipV="1">
            <a:off x="8082596" y="3181349"/>
            <a:ext cx="647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7E350D-EB08-6092-DD37-693F0D783AC5}"/>
              </a:ext>
            </a:extLst>
          </p:cNvPr>
          <p:cNvCxnSpPr>
            <a:stCxn id="37" idx="3"/>
          </p:cNvCxnSpPr>
          <p:nvPr/>
        </p:nvCxnSpPr>
        <p:spPr>
          <a:xfrm>
            <a:off x="9705976" y="3181349"/>
            <a:ext cx="49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403D266-CDDD-A0C3-343F-36F1977CC586}"/>
              </a:ext>
            </a:extLst>
          </p:cNvPr>
          <p:cNvSpPr/>
          <p:nvPr/>
        </p:nvSpPr>
        <p:spPr>
          <a:xfrm>
            <a:off x="10228615" y="2741963"/>
            <a:ext cx="878769" cy="878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1EF6F0-B6BD-B8DE-8D37-5E64C362FCA7}"/>
                  </a:ext>
                </a:extLst>
              </p:cNvPr>
              <p:cNvSpPr txBox="1"/>
              <p:nvPr/>
            </p:nvSpPr>
            <p:spPr>
              <a:xfrm>
                <a:off x="10266865" y="2843563"/>
                <a:ext cx="802265" cy="630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1EF6F0-B6BD-B8DE-8D37-5E64C362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865" y="2843563"/>
                <a:ext cx="802265" cy="6301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CCC7A9-1F82-5836-D370-2EE02EBC4A86}"/>
                  </a:ext>
                </a:extLst>
              </p:cNvPr>
              <p:cNvSpPr txBox="1"/>
              <p:nvPr/>
            </p:nvSpPr>
            <p:spPr>
              <a:xfrm>
                <a:off x="8082596" y="3989246"/>
                <a:ext cx="3846444" cy="2800767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Many machine learning model constructs satisfy this blueprint. We compare two candidate models: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Regularized logistic regression </a:t>
                </a:r>
                <a:r>
                  <a:rPr lang="en-US" sz="1600" dirty="0"/>
                  <a:t>where all factors are additive. No interaction terms. Fit results in positive </a:t>
                </a:r>
                <a:r>
                  <a:rPr lang="en-US" sz="1600" dirty="0" err="1"/>
                  <a:t>coef</a:t>
                </a:r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b="1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Gradient boosted decision trees. </a:t>
                </a:r>
                <a:r>
                  <a:rPr lang="en-US" sz="1600" dirty="0"/>
                  <a:t>We use</a:t>
                </a:r>
                <a:r>
                  <a:rPr lang="en-US" sz="1600" b="1" dirty="0"/>
                  <a:t> </a:t>
                </a:r>
                <a:r>
                  <a:rPr lang="en-US" sz="1600" dirty="0" err="1"/>
                  <a:t>LightGBM</a:t>
                </a:r>
                <a:r>
                  <a:rPr lang="en-US" sz="1600" dirty="0"/>
                  <a:t> interaction constraints so trees only contain interacting variables. Monotone constraint option applied to DURATION and AMOUNT.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CCC7A9-1F82-5836-D370-2EE02EBC4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596" y="3989246"/>
                <a:ext cx="3846444" cy="2800767"/>
              </a:xfrm>
              <a:prstGeom prst="rect">
                <a:avLst/>
              </a:prstGeom>
              <a:blipFill>
                <a:blip r:embed="rId7"/>
                <a:stretch>
                  <a:fillRect l="-629" t="-215" r="-472" b="-1075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97FFA7-2A10-BE29-8A0D-6DB98317ABD7}"/>
                  </a:ext>
                </a:extLst>
              </p:cNvPr>
              <p:cNvSpPr txBox="1"/>
              <p:nvPr/>
            </p:nvSpPr>
            <p:spPr>
              <a:xfrm>
                <a:off x="1941773" y="3252887"/>
                <a:ext cx="43199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Monotone increasing because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/>
                  <a:t> is an increasing function of t.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97FFA7-2A10-BE29-8A0D-6DB98317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73" y="3252887"/>
                <a:ext cx="4319999" cy="523220"/>
              </a:xfrm>
              <a:prstGeom prst="rect">
                <a:avLst/>
              </a:prstGeom>
              <a:blipFill>
                <a:blip r:embed="rId8"/>
                <a:stretch>
                  <a:fillRect l="-424" t="-2353" r="-706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48EEEE3D-A13D-D780-EED1-53DE0F700491}"/>
              </a:ext>
            </a:extLst>
          </p:cNvPr>
          <p:cNvSpPr txBox="1"/>
          <p:nvPr/>
        </p:nvSpPr>
        <p:spPr>
          <a:xfrm>
            <a:off x="3381493" y="5895195"/>
            <a:ext cx="66393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Monotone increasing because assumption: </a:t>
            </a:r>
          </a:p>
          <a:p>
            <a:r>
              <a:rPr lang="en-US" sz="1400" dirty="0"/>
              <a:t>holding other variables constant,</a:t>
            </a:r>
          </a:p>
          <a:p>
            <a:r>
              <a:rPr lang="en-US" sz="1400" dirty="0"/>
              <a:t>more credit =&gt; larger installments =&gt; more default risk.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C5A11-53D8-763F-989C-A8BC929ECF4A}"/>
                  </a:ext>
                </a:extLst>
              </p:cNvPr>
              <p:cNvSpPr txBox="1"/>
              <p:nvPr/>
            </p:nvSpPr>
            <p:spPr>
              <a:xfrm>
                <a:off x="9718792" y="1911375"/>
                <a:ext cx="19606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b="0" u="sng" dirty="0"/>
                  <a:t>Output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C5A11-53D8-763F-989C-A8BC929EC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92" y="1911375"/>
                <a:ext cx="1960607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BC736B7F-94E9-D036-721B-3198ECE916B6}"/>
              </a:ext>
            </a:extLst>
          </p:cNvPr>
          <p:cNvSpPr txBox="1"/>
          <p:nvPr/>
        </p:nvSpPr>
        <p:spPr>
          <a:xfrm>
            <a:off x="4963924" y="4722631"/>
            <a:ext cx="1494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(Interactions)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54E5AF4-7383-0A65-F8F0-0B7A20B2E5CE}"/>
                  </a:ext>
                </a:extLst>
              </p:cNvPr>
              <p:cNvSpPr/>
              <p:nvPr/>
            </p:nvSpPr>
            <p:spPr>
              <a:xfrm>
                <a:off x="2989620" y="4123411"/>
                <a:ext cx="3711536" cy="1600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Non-linear function, variable interactions possible,</a:t>
                </a:r>
              </a:p>
              <a:p>
                <a:pPr algn="ctr"/>
                <a:r>
                  <a:rPr lang="en-US" dirty="0"/>
                  <a:t>monotone increasing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54E5AF4-7383-0A65-F8F0-0B7A20B2E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20" y="4123411"/>
                <a:ext cx="3711536" cy="1600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58D71F7-22D3-2E22-CC67-DC893730EFF5}"/>
              </a:ext>
            </a:extLst>
          </p:cNvPr>
          <p:cNvCxnSpPr>
            <a:stCxn id="15" idx="3"/>
            <a:endCxn id="64" idx="1"/>
          </p:cNvCxnSpPr>
          <p:nvPr/>
        </p:nvCxnSpPr>
        <p:spPr>
          <a:xfrm>
            <a:off x="2454654" y="3952204"/>
            <a:ext cx="1078508" cy="40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951B7101-77AF-5B53-8CE6-01FB15093971}"/>
              </a:ext>
            </a:extLst>
          </p:cNvPr>
          <p:cNvSpPr/>
          <p:nvPr/>
        </p:nvSpPr>
        <p:spPr>
          <a:xfrm rot="5400000">
            <a:off x="10589559" y="2234051"/>
            <a:ext cx="219075" cy="777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1485148-3C4D-DEBE-F3CB-C7B3040B222A}"/>
                  </a:ext>
                </a:extLst>
              </p:cNvPr>
              <p:cNvSpPr txBox="1"/>
              <p:nvPr/>
            </p:nvSpPr>
            <p:spPr>
              <a:xfrm>
                <a:off x="5706396" y="148614"/>
                <a:ext cx="4723131" cy="17543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has an additive effect, separated from interactions with other features. </a:t>
                </a:r>
              </a:p>
              <a:p>
                <a:r>
                  <a:rPr lang="en-US" dirty="0"/>
                  <a:t>Results in credit time-risk curves having same baseline trend shifted higher/lower by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Guarantee risk extrapolates to later durations.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1485148-3C4D-DEBE-F3CB-C7B3040B2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396" y="148614"/>
                <a:ext cx="4723131" cy="1754326"/>
              </a:xfrm>
              <a:prstGeom prst="rect">
                <a:avLst/>
              </a:prstGeom>
              <a:blipFill>
                <a:blip r:embed="rId11"/>
                <a:stretch>
                  <a:fillRect l="-900" t="-1375" r="-1928" b="-3780"/>
                </a:stretch>
              </a:blipFill>
              <a:ln w="1905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0ED8-865E-4E05-FA17-08CFF3F1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5437D-D5D2-0FD4-7D67-915406E6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970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and describe in details models to predict default risk according to our blue print. Models represent the two major opposing approaches to ML:</a:t>
            </a:r>
          </a:p>
          <a:p>
            <a:r>
              <a:rPr lang="en-US" dirty="0"/>
              <a:t>1.Explainable by design, transparent, and often parametric.</a:t>
            </a:r>
          </a:p>
          <a:p>
            <a:r>
              <a:rPr lang="en-US" dirty="0"/>
              <a:t>2.Algorithmic, black-box, yet expressive models. Potential for high performance.</a:t>
            </a:r>
          </a:p>
          <a:p>
            <a:r>
              <a:rPr lang="en-US" dirty="0"/>
              <a:t>Logistic regression. Gradient boosted decision trees.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C17D-312D-BA0A-17D9-C58EA9EC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-151918"/>
            <a:ext cx="10515600" cy="1325563"/>
          </a:xfrm>
        </p:spPr>
        <p:txBody>
          <a:bodyPr/>
          <a:lstStyle/>
          <a:p>
            <a:r>
              <a:rPr lang="en-US" dirty="0"/>
              <a:t>Model description: Logistic regression (LR)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791AF-45F0-96D0-5C94-B149AD95B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94523"/>
                <a:ext cx="10515600" cy="59634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Feature interactions and constraints</a:t>
                </a:r>
              </a:p>
              <a:p>
                <a:r>
                  <a:rPr lang="en-US" dirty="0"/>
                  <a:t>Features are additive factors. See the next slide for feature transformations.</a:t>
                </a:r>
              </a:p>
              <a:p>
                <a:r>
                  <a:rPr lang="en-US" dirty="0"/>
                  <a:t>Fitting with interaction terms had good performance but the model violated assumption of increasing risk with unilaterally increasing credit AMOUNT.</a:t>
                </a:r>
              </a:p>
              <a:p>
                <a:pPr marL="0" indent="0">
                  <a:buNone/>
                </a:pPr>
                <a:r>
                  <a:rPr lang="en-US" b="1" dirty="0"/>
                  <a:t>Regularized logistic regression</a:t>
                </a:r>
              </a:p>
              <a:p>
                <a:r>
                  <a:rPr lang="en-US" dirty="0"/>
                  <a:t>To prevent overfitting we use elastic net regularization.</a:t>
                </a:r>
              </a:p>
              <a:p>
                <a:r>
                  <a:rPr lang="en-US" dirty="0"/>
                  <a:t>Elastic net combines the following penalties</a:t>
                </a:r>
              </a:p>
              <a:p>
                <a:pPr lvl="1"/>
                <a:r>
                  <a:rPr lang="en-US" dirty="0"/>
                  <a:t>Lasso,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/>
                  <a:t> – leads to parsimonious model. Causes smaller, less significant coefficients to shrink to 0.</a:t>
                </a:r>
              </a:p>
              <a:p>
                <a:pPr lvl="1"/>
                <a:r>
                  <a:rPr lang="en-US" dirty="0"/>
                  <a:t>Ridge,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– stabilizes regression when variables are multicollinear. encourages ~similar effect size for the most correlated variables. </a:t>
                </a:r>
              </a:p>
              <a:p>
                <a:r>
                  <a:rPr lang="en-US" b="0" dirty="0"/>
                  <a:t>Elastic net: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tuneable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controls relative amounts lasso and ridge penalties. </a:t>
                </a:r>
              </a:p>
              <a:p>
                <a:r>
                  <a:rPr lang="en-US" dirty="0"/>
                  <a:t>Maximum likelihood with elastic-net penalty (mixture of lasso and ridge)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minimize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likelihood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data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controls total penalty amt.</a:t>
                </a:r>
              </a:p>
              <a:p>
                <a:r>
                  <a:rPr lang="en-US" b="0" dirty="0"/>
                  <a:t>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selected using cross validation. See model selection slide.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791AF-45F0-96D0-5C94-B149AD95B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94523"/>
                <a:ext cx="10515600" cy="5963477"/>
              </a:xfrm>
              <a:blipFill>
                <a:blip r:embed="rId2"/>
                <a:stretch>
                  <a:fillRect l="-928" t="-2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F38F7D-D65F-3769-8C93-E3F70DE07FB6}"/>
              </a:ext>
            </a:extLst>
          </p:cNvPr>
          <p:cNvSpPr txBox="1"/>
          <p:nvPr/>
        </p:nvSpPr>
        <p:spPr>
          <a:xfrm>
            <a:off x="6170543" y="80431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See appendix for implementation details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4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0060-1AD8-71EF-6A7B-CEEE4204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0"/>
            <a:ext cx="11087100" cy="1325563"/>
          </a:xfrm>
        </p:spPr>
        <p:txBody>
          <a:bodyPr/>
          <a:lstStyle/>
          <a:p>
            <a:r>
              <a:rPr lang="en-US" dirty="0"/>
              <a:t>Logistic regression feature pre-processing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C12B1-F780-4E18-C2DC-630207BC4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7750"/>
                <a:ext cx="10515600" cy="55022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Categorical variables </a:t>
                </a:r>
                <a:r>
                  <a:rPr lang="en-US" dirty="0"/>
                  <a:t>are </a:t>
                </a:r>
                <a:r>
                  <a:rPr lang="en-US" b="1" dirty="0"/>
                  <a:t>one-hot encoded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In the future we may use numeric values as one variable because some categorical variables represent ordinal variables such as increasing bins for check account balance.</a:t>
                </a:r>
              </a:p>
              <a:p>
                <a:r>
                  <a:rPr lang="en-US" b="1" dirty="0"/>
                  <a:t>Numeric variables</a:t>
                </a:r>
                <a:r>
                  <a:rPr lang="en-US" dirty="0"/>
                  <a:t>, except for AMOUNT, are transformed using </a:t>
                </a:r>
                <a:r>
                  <a:rPr lang="en-US" b="1" dirty="0"/>
                  <a:t>power transform (Yeo Johnson transform)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Power transforms, imprecisely, raise feature to optimal power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so that the resulting distribution is ~Normal. An edge case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↦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Automatic way to find appropriate scaling, remove skew (e.g. $ amounts may be log-normal distributed). Approx normal variables are unaltered. </a:t>
                </a:r>
              </a:p>
              <a:p>
                <a:pPr lvl="1"/>
                <a:r>
                  <a:rPr lang="en-US" dirty="0"/>
                  <a:t>Otherwise we would have to look at definitions, histograms to determine transformations.</a:t>
                </a:r>
              </a:p>
              <a:p>
                <a:r>
                  <a:rPr lang="en-US" b="1" dirty="0"/>
                  <a:t>Binary variables </a:t>
                </a:r>
                <a:r>
                  <a:rPr lang="en-US" dirty="0"/>
                  <a:t>take on </a:t>
                </a:r>
                <a:r>
                  <a:rPr lang="en-US" b="1" dirty="0"/>
                  <a:t>0-1 values</a:t>
                </a:r>
                <a:r>
                  <a:rPr lang="en-US" dirty="0"/>
                  <a:t>. We apply min-max scaling in-case the variable is not scaled.</a:t>
                </a:r>
              </a:p>
              <a:p>
                <a:r>
                  <a:rPr lang="en-US" b="1" dirty="0"/>
                  <a:t>Amount credit</a:t>
                </a:r>
                <a:r>
                  <a:rPr lang="en-US" dirty="0"/>
                  <a:t>. Although this is ~log-normal, multiplicatively </a:t>
                </a:r>
                <a:r>
                  <a:rPr lang="en-US" b="1" dirty="0"/>
                  <a:t>scale interquartile range to 1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Reasons: Lasso zeros out </a:t>
                </a:r>
                <a:r>
                  <a:rPr lang="en-US" dirty="0" err="1"/>
                  <a:t>coef</a:t>
                </a:r>
                <a:r>
                  <a:rPr lang="en-US" dirty="0"/>
                  <a:t> if we use log transform. Better cross validation performance. </a:t>
                </a:r>
              </a:p>
              <a:p>
                <a:pPr lvl="1"/>
                <a:r>
                  <a:rPr lang="en-US" dirty="0"/>
                  <a:t>Preferred method, including AMOUNT x feature interactions, resulted in invalidating assumption: increasing  AMOUNT -&gt; increasing default rate.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C12B1-F780-4E18-C2DC-630207BC4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7750"/>
                <a:ext cx="10515600" cy="5502276"/>
              </a:xfrm>
              <a:blipFill>
                <a:blip r:embed="rId2"/>
                <a:stretch>
                  <a:fillRect l="-812" t="-2106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8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A39E-CE0F-F0D4-5338-E55B1329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274"/>
            <a:ext cx="10515600" cy="85738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description: Calibrated gradient boosted decision trees (GBDT)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A170-19E3-D77E-C064-533045A0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5" y="1152940"/>
            <a:ext cx="11509513" cy="59734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Implementation</a:t>
            </a:r>
          </a:p>
          <a:p>
            <a:r>
              <a:rPr lang="en-US" dirty="0" err="1"/>
              <a:t>LightGBM</a:t>
            </a:r>
            <a:r>
              <a:rPr lang="en-US" dirty="0"/>
              <a:t> (Microsoft) GBDT is used for its performance, speed, efficient handling of categorical variables and options for model tuning. </a:t>
            </a:r>
          </a:p>
          <a:p>
            <a:r>
              <a:rPr lang="en-US" dirty="0"/>
              <a:t>DART booster drops a 10% of trees each iteration preventing overfitting and sensitivity to number of iterations.</a:t>
            </a:r>
          </a:p>
          <a:p>
            <a:pPr marL="0" indent="0">
              <a:buNone/>
            </a:pPr>
            <a:r>
              <a:rPr lang="en-US" b="1" dirty="0"/>
              <a:t>Feature interactions and constraints </a:t>
            </a:r>
          </a:p>
          <a:p>
            <a:r>
              <a:rPr lang="en-US" dirty="0" err="1"/>
              <a:t>LightGBM</a:t>
            </a:r>
            <a:r>
              <a:rPr lang="en-US" dirty="0"/>
              <a:t> interaction constraint applied to allow interactions within the groupings {DURATION}, {AMOUNT, all other credit features}. </a:t>
            </a:r>
          </a:p>
          <a:p>
            <a:r>
              <a:rPr lang="en-US" dirty="0"/>
              <a:t>Results in two types of decision trees: </a:t>
            </a:r>
          </a:p>
          <a:p>
            <a:pPr lvl="1"/>
            <a:r>
              <a:rPr lang="en-US" dirty="0"/>
              <a:t>trees containing only splits along DURATION, </a:t>
            </a:r>
          </a:p>
          <a:p>
            <a:pPr lvl="1"/>
            <a:r>
              <a:rPr lang="en-US" dirty="0"/>
              <a:t>trees containing splits along any input variable except for DURATION.</a:t>
            </a:r>
          </a:p>
          <a:p>
            <a:r>
              <a:rPr lang="en-US" dirty="0"/>
              <a:t>Monotone increasing constraint applied to DURATION and AMOUNT.</a:t>
            </a:r>
          </a:p>
          <a:p>
            <a:r>
              <a:rPr lang="en-US" dirty="0"/>
              <a:t>Feature transformations are unnecessary for tree-based models. </a:t>
            </a:r>
            <a:r>
              <a:rPr lang="en-US" dirty="0" err="1"/>
              <a:t>LightGBM</a:t>
            </a:r>
            <a:r>
              <a:rPr lang="en-US" dirty="0"/>
              <a:t> does not require one-hot encoding of categorical variables.</a:t>
            </a:r>
          </a:p>
          <a:p>
            <a:pPr marL="0" indent="0">
              <a:buNone/>
            </a:pPr>
            <a:r>
              <a:rPr lang="en-US" b="1" dirty="0"/>
              <a:t>Probability calibration</a:t>
            </a:r>
          </a:p>
          <a:p>
            <a:r>
              <a:rPr lang="en-US" dirty="0"/>
              <a:t>Tree ensembles, although discriminative classifiers, tend to produce inaccurate likelihood estimates. They are uncalibrated.</a:t>
            </a:r>
          </a:p>
          <a:p>
            <a:r>
              <a:rPr lang="en-US" dirty="0"/>
              <a:t>Logistic regression does not face this problem.</a:t>
            </a:r>
          </a:p>
          <a:p>
            <a:r>
              <a:rPr lang="en-US" dirty="0"/>
              <a:t>Cross-validation (CV) calibration with logistic regression method:</a:t>
            </a:r>
          </a:p>
          <a:p>
            <a:pPr lvl="1"/>
            <a:r>
              <a:rPr lang="en-US" dirty="0"/>
              <a:t>Generate 5 fold cross-validation train-test subset pairs.</a:t>
            </a:r>
          </a:p>
          <a:p>
            <a:pPr lvl="1"/>
            <a:r>
              <a:rPr lang="en-US" dirty="0"/>
              <a:t>For each fold: fit GBDT on ‘train’ subsets + fit logistic regression: GBDT outputs -&gt; DEFAULTED on ‘test’ subsets </a:t>
            </a:r>
          </a:p>
          <a:p>
            <a:pPr lvl="1"/>
            <a:r>
              <a:rPr lang="en-US" dirty="0"/>
              <a:t>Finally, ensemble average the 5 GBDT -&gt; logistic regression pipelines.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7C86B-E8A5-EBC5-6FFC-A3B567DBBFDC}"/>
              </a:ext>
            </a:extLst>
          </p:cNvPr>
          <p:cNvSpPr txBox="1"/>
          <p:nvPr/>
        </p:nvSpPr>
        <p:spPr>
          <a:xfrm>
            <a:off x="5842552" y="74830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See appendix for implementation details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F602-0F6F-E3F2-4B90-EC456D34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CF38-6E3A-6C66-5000-2DB17B23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train_models.ipynb</a:t>
            </a:r>
            <a:r>
              <a:rPr lang="en-US" dirty="0"/>
              <a:t> – </a:t>
            </a:r>
            <a:r>
              <a:rPr lang="en-US" b="1" dirty="0"/>
              <a:t>Create and train models.</a:t>
            </a:r>
          </a:p>
          <a:p>
            <a:pPr lvl="1"/>
            <a:r>
              <a:rPr lang="en-US" dirty="0"/>
              <a:t>Load data, create train test sets, build logistic regression and </a:t>
            </a:r>
            <a:r>
              <a:rPr lang="en-US" dirty="0" err="1"/>
              <a:t>lightgbm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 pipelines with cross-validation.</a:t>
            </a:r>
          </a:p>
          <a:p>
            <a:r>
              <a:rPr lang="en-US" dirty="0" err="1"/>
              <a:t>analyze_models.ipynb</a:t>
            </a:r>
            <a:r>
              <a:rPr lang="en-US" dirty="0"/>
              <a:t> – </a:t>
            </a:r>
            <a:r>
              <a:rPr lang="en-US" b="1" dirty="0"/>
              <a:t>Analyze models and data.</a:t>
            </a:r>
            <a:endParaRPr lang="en-US" dirty="0"/>
          </a:p>
          <a:p>
            <a:pPr lvl="1"/>
            <a:r>
              <a:rPr lang="en-US" dirty="0"/>
              <a:t>load train/test sets, load model .</a:t>
            </a:r>
            <a:r>
              <a:rPr lang="en-US" dirty="0" err="1"/>
              <a:t>joblib</a:t>
            </a:r>
            <a:r>
              <a:rPr lang="en-US" dirty="0"/>
              <a:t> files, analyze models (coefficients, SHAP, numerical results), analyze data.</a:t>
            </a:r>
          </a:p>
          <a:p>
            <a:r>
              <a:rPr lang="en-US" dirty="0"/>
              <a:t>logistic_pipeline.html – </a:t>
            </a:r>
            <a:r>
              <a:rPr lang="en-US" b="1" dirty="0" err="1"/>
              <a:t>sklearn</a:t>
            </a:r>
            <a:r>
              <a:rPr lang="en-US" b="1" dirty="0"/>
              <a:t> pipeline of logistic regression model.</a:t>
            </a:r>
          </a:p>
          <a:p>
            <a:pPr lvl="1"/>
            <a:r>
              <a:rPr lang="en-US" dirty="0"/>
              <a:t>Includes grid-search cross-validation, feature transformations and model.</a:t>
            </a:r>
          </a:p>
          <a:p>
            <a:r>
              <a:rPr lang="en-US" dirty="0"/>
              <a:t>Gbdt_pipeline.html –</a:t>
            </a:r>
            <a:r>
              <a:rPr lang="en-US" b="1" dirty="0" err="1"/>
              <a:t>sklearn</a:t>
            </a:r>
            <a:r>
              <a:rPr lang="en-US" b="1" dirty="0"/>
              <a:t> pipeline of light </a:t>
            </a:r>
            <a:r>
              <a:rPr lang="en-US" b="1" dirty="0" err="1"/>
              <a:t>gbm</a:t>
            </a:r>
            <a:r>
              <a:rPr lang="en-US" b="1" dirty="0"/>
              <a:t> </a:t>
            </a:r>
            <a:r>
              <a:rPr lang="en-US" b="1" dirty="0" err="1"/>
              <a:t>gradiend</a:t>
            </a:r>
            <a:r>
              <a:rPr lang="en-US" b="1" dirty="0"/>
              <a:t> boosted tree model.</a:t>
            </a:r>
          </a:p>
          <a:p>
            <a:pPr lvl="1"/>
            <a:r>
              <a:rPr lang="en-US" dirty="0"/>
              <a:t>Includes random-search cross-validation, </a:t>
            </a:r>
            <a:r>
              <a:rPr lang="en-US" dirty="0" err="1"/>
              <a:t>lightgbm</a:t>
            </a:r>
            <a:r>
              <a:rPr lang="en-US" dirty="0"/>
              <a:t> model and CV- probability calibration.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6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0F68-CCCF-3EAB-29B5-FC5635FD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risk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DEE18-16E6-E14C-7898-66AEA421C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model, we define a single numeric credit score to form a criteria for credit approval/denial given their application info. Define a score incorporating credit amount to use in deciding credit limits.</a:t>
            </a:r>
          </a:p>
        </p:txBody>
      </p:sp>
    </p:spTree>
    <p:extLst>
      <p:ext uri="{BB962C8B-B14F-4D97-AF65-F5344CB8AC3E}">
        <p14:creationId xmlns:p14="http://schemas.microsoft.com/office/powerpoint/2010/main" val="285152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98FB-BC92-2A0C-1E76-CC349611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r>
              <a:rPr lang="en-US" dirty="0"/>
              <a:t>Score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D85F9-0D80-39CF-022D-86A7A211E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274"/>
                <a:ext cx="10515600" cy="580072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3400" b="1" dirty="0"/>
                  <a:t>Base score</a:t>
                </a:r>
              </a:p>
              <a:p>
                <a:pPr marL="0" indent="0">
                  <a:buNone/>
                </a:pPr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define the basic risk score is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400" b="1" dirty="0"/>
                  <a:t>How to score using only subsets of features</a:t>
                </a:r>
              </a:p>
              <a:p>
                <a:r>
                  <a:rPr lang="en-US" dirty="0"/>
                  <a:t>Inputs AMOUNT and DURATION are not included in the application. </a:t>
                </a:r>
              </a:p>
              <a:p>
                <a:r>
                  <a:rPr lang="en-US" dirty="0"/>
                  <a:t>Create a score using subset of variables by taking the expectation over excluded variables using training data. </a:t>
                </a:r>
              </a:p>
              <a:p>
                <a:r>
                  <a:rPr lang="en-US" dirty="0"/>
                  <a:t>Denoted with excluded variable in the subscript.</a:t>
                </a:r>
              </a:p>
              <a:p>
                <a:pPr marL="0" indent="0">
                  <a:buNone/>
                </a:pPr>
                <a:endParaRPr lang="en-US" sz="3400" b="1" dirty="0"/>
              </a:p>
              <a:p>
                <a:pPr marL="0" indent="0">
                  <a:buNone/>
                </a:pPr>
                <a:r>
                  <a:rPr lang="en-US" sz="3400" b="1" dirty="0"/>
                  <a:t>Scores for application approval and credit limit approval</a:t>
                </a:r>
              </a:p>
              <a:p>
                <a:r>
                  <a:rPr lang="en-US" b="1" dirty="0"/>
                  <a:t>Application score. </a:t>
                </a:r>
                <a:r>
                  <a:rPr lang="en-US" dirty="0"/>
                  <a:t>Applications only contain credit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The average risk of applicants with similar credit amounts: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train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Credit limit score. </a:t>
                </a:r>
                <a:r>
                  <a:rPr lang="en-US" dirty="0"/>
                  <a:t>Score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because it measures risk of a particular customer defaulting on a specific $ amount credit.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train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D85F9-0D80-39CF-022D-86A7A211E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274"/>
                <a:ext cx="10515600" cy="5800726"/>
              </a:xfrm>
              <a:blipFill>
                <a:blip r:embed="rId2"/>
                <a:stretch>
                  <a:fillRect l="-696" t="-1996" b="-19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75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A88163-0774-2979-2110-EDF7E13D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benchmarks and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99C25-EB6B-E911-14B9-EE565CDC0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useful metrics for measure the performance of models predicting default risk over time. Train (cross-validate) and benchmark scores (see last section) for both models. Report cross-validation and benchmarking metrics. Select one model from our choices.</a:t>
            </a:r>
          </a:p>
        </p:txBody>
      </p:sp>
    </p:spTree>
    <p:extLst>
      <p:ext uri="{BB962C8B-B14F-4D97-AF65-F5344CB8AC3E}">
        <p14:creationId xmlns:p14="http://schemas.microsoft.com/office/powerpoint/2010/main" val="358700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BC12-00DC-B81D-A7E5-63AD1F00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"/>
            <a:ext cx="10515600" cy="1325563"/>
          </a:xfrm>
        </p:spPr>
        <p:txBody>
          <a:bodyPr/>
          <a:lstStyle/>
          <a:p>
            <a:r>
              <a:rPr lang="en-US" dirty="0"/>
              <a:t>Model 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402595-D7E5-77D2-B0A4-A6EA93B8A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9174"/>
                <a:ext cx="10515600" cy="60864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u="sng" dirty="0"/>
                  <a:t>Log likelihood </a:t>
                </a:r>
              </a:p>
              <a:p>
                <a:r>
                  <a:rPr lang="en-US" dirty="0"/>
                  <a:t>How well probability predictions (directly from the model) describe the data. </a:t>
                </a:r>
              </a:p>
              <a:p>
                <a:r>
                  <a:rPr lang="en-US" dirty="0"/>
                  <a:t>Measures how well model predicts different default risk of credit from same time of origination. </a:t>
                </a:r>
              </a:p>
              <a:p>
                <a:r>
                  <a:rPr lang="en-US" dirty="0"/>
                  <a:t>Main cross-validation metric for hyperparameter tuning.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3600" u="sng" dirty="0"/>
                  <a:t>Avg t-AUC </a:t>
                </a:r>
              </a:p>
              <a:p>
                <a:r>
                  <a:rPr lang="en-US" dirty="0"/>
                  <a:t>AUC, although a choice metric for classification, is inadequate for measuring performance of ranking default risk of credit originating at the same time.</a:t>
                </a:r>
              </a:p>
              <a:p>
                <a:r>
                  <a:rPr lang="en-US" sz="2800" b="0" dirty="0"/>
                  <a:t>Recall: AUC </a:t>
                </a:r>
                <a:r>
                  <a:rPr lang="en-US" dirty="0"/>
                  <a:t>is equivalent to the </a:t>
                </a:r>
                <a:r>
                  <a:rPr lang="en-US" sz="2800" b="0" dirty="0"/>
                  <a:t>probability, given two datapoints with different classes {0,1}, the score correctly ranks them by giving the point in class 1 a higher score. Expressed mathematically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AUC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core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score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class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)=0).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Shortcoming: Compares pairs of credit with different durations which is strongly influenced by likelihood of default growing over time. 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For data with duration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compute the AUC (</a:t>
                </a:r>
                <a:r>
                  <a:rPr lang="en-US" b="1" dirty="0"/>
                  <a:t>t-AUC</a:t>
                </a:r>
                <a:r>
                  <a:rPr lang="en-US" dirty="0"/>
                  <a:t>). Compute the average of all t-AUC.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4000" u="sng" dirty="0"/>
                  <a:t>AUC </a:t>
                </a:r>
              </a:p>
              <a:p>
                <a:r>
                  <a:rPr lang="en-US" dirty="0"/>
                  <a:t>AUC measures the ability to classify default considering all variables duration included.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402595-D7E5-77D2-B0A4-A6EA93B8A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9174"/>
                <a:ext cx="10515600" cy="6086475"/>
              </a:xfrm>
              <a:blipFill>
                <a:blip r:embed="rId2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98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D4AC5-1238-3AAB-2BE9-20787E68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benchmark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E6A7E2-3805-EC2C-DFA8-AD79A55F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testing datasets selected using 80:20 random stratified train-test split. </a:t>
            </a:r>
          </a:p>
          <a:p>
            <a:pPr lvl="1"/>
            <a:r>
              <a:rPr lang="en-US" dirty="0"/>
              <a:t>Training data – 800 rows</a:t>
            </a:r>
          </a:p>
          <a:p>
            <a:pPr lvl="1"/>
            <a:r>
              <a:rPr lang="en-US" dirty="0"/>
              <a:t>Testing data – 200 rows</a:t>
            </a:r>
          </a:p>
          <a:p>
            <a:r>
              <a:rPr lang="en-US" dirty="0"/>
              <a:t>Hyperparameters for both models tuned on the training data using the same stratified 10-fold cross-validation folds.</a:t>
            </a:r>
          </a:p>
          <a:p>
            <a:r>
              <a:rPr lang="en-US" dirty="0"/>
              <a:t>Both cross validations use same folds, making it valid to compare cv metrics for both model constructs.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4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883935-FBF5-51E2-596D-A3ABD48B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7" y="233586"/>
            <a:ext cx="10515600" cy="1325563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DBE400-F390-6115-3986-0A2624C3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412" y="1448333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Logistic regression </a:t>
            </a:r>
          </a:p>
          <a:p>
            <a:pPr algn="ctr"/>
            <a:r>
              <a:rPr lang="en-US" sz="2000" b="0" dirty="0"/>
              <a:t>Benchmark performance (test set)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7D983CBB-5906-0092-F53C-1C18D344BCE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168988658"/>
                  </p:ext>
                </p:extLst>
              </p:nvPr>
            </p:nvGraphicFramePr>
            <p:xfrm>
              <a:off x="160510" y="2529179"/>
              <a:ext cx="5919753" cy="23876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6425">
                      <a:extLst>
                        <a:ext uri="{9D8B030D-6E8A-4147-A177-3AD203B41FA5}">
                          <a16:colId xmlns:a16="http://schemas.microsoft.com/office/drawing/2014/main" val="33356703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3355496465"/>
                        </a:ext>
                      </a:extLst>
                    </a:gridCol>
                    <a:gridCol w="2333625">
                      <a:extLst>
                        <a:ext uri="{9D8B030D-6E8A-4147-A177-3AD203B41FA5}">
                          <a16:colId xmlns:a16="http://schemas.microsoft.com/office/drawing/2014/main" val="2008308474"/>
                        </a:ext>
                      </a:extLst>
                    </a:gridCol>
                    <a:gridCol w="738153">
                      <a:extLst>
                        <a:ext uri="{9D8B030D-6E8A-4147-A177-3AD203B41FA5}">
                          <a16:colId xmlns:a16="http://schemas.microsoft.com/office/drawing/2014/main" val="227809897"/>
                        </a:ext>
                      </a:extLst>
                    </a:gridCol>
                  </a:tblGrid>
                  <a:tr h="37594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573669"/>
                      </a:ext>
                    </a:extLst>
                  </a:tr>
                  <a:tr h="3632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Base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381760"/>
                      </a:ext>
                    </a:extLst>
                  </a:tr>
                  <a:tr h="3632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Credit limit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Score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Weighted mean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AUC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208614"/>
                      </a:ext>
                    </a:extLst>
                  </a:tr>
                  <a:tr h="40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Application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Score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Weighted mean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AUC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10760"/>
                      </a:ext>
                    </a:extLst>
                  </a:tr>
                  <a:tr h="36325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Base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44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7D983CBB-5906-0092-F53C-1C18D344BCE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168988658"/>
                  </p:ext>
                </p:extLst>
              </p:nvPr>
            </p:nvGraphicFramePr>
            <p:xfrm>
              <a:off x="160510" y="2529179"/>
              <a:ext cx="5919753" cy="188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6425">
                      <a:extLst>
                        <a:ext uri="{9D8B030D-6E8A-4147-A177-3AD203B41FA5}">
                          <a16:colId xmlns:a16="http://schemas.microsoft.com/office/drawing/2014/main" val="33356703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3355496465"/>
                        </a:ext>
                      </a:extLst>
                    </a:gridCol>
                    <a:gridCol w="2333625">
                      <a:extLst>
                        <a:ext uri="{9D8B030D-6E8A-4147-A177-3AD203B41FA5}">
                          <a16:colId xmlns:a16="http://schemas.microsoft.com/office/drawing/2014/main" val="2008308474"/>
                        </a:ext>
                      </a:extLst>
                    </a:gridCol>
                    <a:gridCol w="738153">
                      <a:extLst>
                        <a:ext uri="{9D8B030D-6E8A-4147-A177-3AD203B41FA5}">
                          <a16:colId xmlns:a16="http://schemas.microsoft.com/office/drawing/2014/main" val="227809897"/>
                        </a:ext>
                      </a:extLst>
                    </a:gridCol>
                  </a:tblGrid>
                  <a:tr h="37594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573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Base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3125" t="-111667" r="-317500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3817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Credit limit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3125" t="-211667" r="-317500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454" t="-211667" r="-32637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208614"/>
                      </a:ext>
                    </a:extLst>
                  </a:tr>
                  <a:tr h="40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Application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3125" t="-275000" r="-317500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454" t="-275000" r="-32637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107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Base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3125" t="-425000" r="-3175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454" t="-425000" r="-3263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441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BAC40E-0492-C1D9-EA96-CBEDB428E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478" y="1448333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Gradient boosted decision trees</a:t>
            </a:r>
          </a:p>
          <a:p>
            <a:pPr algn="ctr"/>
            <a:r>
              <a:rPr lang="en-US" sz="2000" b="0" dirty="0"/>
              <a:t>Benchmark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2">
                <a:extLst>
                  <a:ext uri="{FF2B5EF4-FFF2-40B4-BE49-F238E27FC236}">
                    <a16:creationId xmlns:a16="http://schemas.microsoft.com/office/drawing/2014/main" id="{8E6A1015-35A1-2D46-4E17-A4F56AB1AF03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4105090891"/>
                  </p:ext>
                </p:extLst>
              </p:nvPr>
            </p:nvGraphicFramePr>
            <p:xfrm>
              <a:off x="6172200" y="2505300"/>
              <a:ext cx="6022356" cy="1919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7078">
                      <a:extLst>
                        <a:ext uri="{9D8B030D-6E8A-4147-A177-3AD203B41FA5}">
                          <a16:colId xmlns:a16="http://schemas.microsoft.com/office/drawing/2014/main" val="134037853"/>
                        </a:ext>
                      </a:extLst>
                    </a:gridCol>
                    <a:gridCol w="956779">
                      <a:extLst>
                        <a:ext uri="{9D8B030D-6E8A-4147-A177-3AD203B41FA5}">
                          <a16:colId xmlns:a16="http://schemas.microsoft.com/office/drawing/2014/main" val="2605345915"/>
                        </a:ext>
                      </a:extLst>
                    </a:gridCol>
                    <a:gridCol w="2466975">
                      <a:extLst>
                        <a:ext uri="{9D8B030D-6E8A-4147-A177-3AD203B41FA5}">
                          <a16:colId xmlns:a16="http://schemas.microsoft.com/office/drawing/2014/main" val="2008308474"/>
                        </a:ext>
                      </a:extLst>
                    </a:gridCol>
                    <a:gridCol w="771524">
                      <a:extLst>
                        <a:ext uri="{9D8B030D-6E8A-4147-A177-3AD203B41FA5}">
                          <a16:colId xmlns:a16="http://schemas.microsoft.com/office/drawing/2014/main" val="227809897"/>
                        </a:ext>
                      </a:extLst>
                    </a:gridCol>
                  </a:tblGrid>
                  <a:tr h="13157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573669"/>
                      </a:ext>
                    </a:extLst>
                  </a:tr>
                  <a:tr h="4074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Base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381760"/>
                      </a:ext>
                    </a:extLst>
                  </a:tr>
                  <a:tr h="39916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Credit limit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Score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Weighted mean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AUC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20861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Application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Score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Weighted mean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AUC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10760"/>
                      </a:ext>
                    </a:extLst>
                  </a:tr>
                  <a:tr h="3349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Base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441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2">
                <a:extLst>
                  <a:ext uri="{FF2B5EF4-FFF2-40B4-BE49-F238E27FC236}">
                    <a16:creationId xmlns:a16="http://schemas.microsoft.com/office/drawing/2014/main" id="{8E6A1015-35A1-2D46-4E17-A4F56AB1AF03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4105090891"/>
                  </p:ext>
                </p:extLst>
              </p:nvPr>
            </p:nvGraphicFramePr>
            <p:xfrm>
              <a:off x="6172200" y="2505300"/>
              <a:ext cx="6022356" cy="1919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7078">
                      <a:extLst>
                        <a:ext uri="{9D8B030D-6E8A-4147-A177-3AD203B41FA5}">
                          <a16:colId xmlns:a16="http://schemas.microsoft.com/office/drawing/2014/main" val="134037853"/>
                        </a:ext>
                      </a:extLst>
                    </a:gridCol>
                    <a:gridCol w="956779">
                      <a:extLst>
                        <a:ext uri="{9D8B030D-6E8A-4147-A177-3AD203B41FA5}">
                          <a16:colId xmlns:a16="http://schemas.microsoft.com/office/drawing/2014/main" val="2605345915"/>
                        </a:ext>
                      </a:extLst>
                    </a:gridCol>
                    <a:gridCol w="2466975">
                      <a:extLst>
                        <a:ext uri="{9D8B030D-6E8A-4147-A177-3AD203B41FA5}">
                          <a16:colId xmlns:a16="http://schemas.microsoft.com/office/drawing/2014/main" val="2008308474"/>
                        </a:ext>
                      </a:extLst>
                    </a:gridCol>
                    <a:gridCol w="771524">
                      <a:extLst>
                        <a:ext uri="{9D8B030D-6E8A-4147-A177-3AD203B41FA5}">
                          <a16:colId xmlns:a16="http://schemas.microsoft.com/office/drawing/2014/main" val="22780989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573669"/>
                      </a:ext>
                    </a:extLst>
                  </a:tr>
                  <a:tr h="4074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Base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720" t="-97015" r="-341401" b="-3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381760"/>
                      </a:ext>
                    </a:extLst>
                  </a:tr>
                  <a:tr h="39916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Credit limit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720" t="-200000" r="-341401" b="-2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3086" t="-200000" r="-32346" b="-2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20861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Application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720" t="-314286" r="-341401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3086" t="-314286" r="-3234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107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Base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720" t="-435000" r="-34140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3086" t="-435000" r="-3234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441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A7D31B3-CF34-0841-1299-DB0FFC8CFAB5}"/>
              </a:ext>
            </a:extLst>
          </p:cNvPr>
          <p:cNvSpPr txBox="1"/>
          <p:nvPr/>
        </p:nvSpPr>
        <p:spPr>
          <a:xfrm>
            <a:off x="870777" y="4668776"/>
            <a:ext cx="392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Cross validation (training set)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E3B72AAD-EBF3-6B0D-CA4B-0A5C0DBF3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930033"/>
                  </p:ext>
                </p:extLst>
              </p:nvPr>
            </p:nvGraphicFramePr>
            <p:xfrm>
              <a:off x="506897" y="5265672"/>
              <a:ext cx="5341592" cy="1163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583">
                      <a:extLst>
                        <a:ext uri="{9D8B030D-6E8A-4147-A177-3AD203B41FA5}">
                          <a16:colId xmlns:a16="http://schemas.microsoft.com/office/drawing/2014/main" val="731676427"/>
                        </a:ext>
                      </a:extLst>
                    </a:gridCol>
                    <a:gridCol w="1844583">
                      <a:extLst>
                        <a:ext uri="{9D8B030D-6E8A-4147-A177-3AD203B41FA5}">
                          <a16:colId xmlns:a16="http://schemas.microsoft.com/office/drawing/2014/main" val="2549144143"/>
                        </a:ext>
                      </a:extLst>
                    </a:gridCol>
                    <a:gridCol w="1652426">
                      <a:extLst>
                        <a:ext uri="{9D8B030D-6E8A-4147-A177-3AD203B41FA5}">
                          <a16:colId xmlns:a16="http://schemas.microsoft.com/office/drawing/2014/main" val="385360803"/>
                        </a:ext>
                      </a:extLst>
                    </a:gridCol>
                  </a:tblGrid>
                  <a:tr h="3351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570947"/>
                      </a:ext>
                    </a:extLst>
                  </a:tr>
                  <a:tr h="335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291961"/>
                      </a:ext>
                    </a:extLst>
                  </a:tr>
                  <a:tr h="4322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377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E3B72AAD-EBF3-6B0D-CA4B-0A5C0DBF3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930033"/>
                  </p:ext>
                </p:extLst>
              </p:nvPr>
            </p:nvGraphicFramePr>
            <p:xfrm>
              <a:off x="506897" y="5265672"/>
              <a:ext cx="5341592" cy="1163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583">
                      <a:extLst>
                        <a:ext uri="{9D8B030D-6E8A-4147-A177-3AD203B41FA5}">
                          <a16:colId xmlns:a16="http://schemas.microsoft.com/office/drawing/2014/main" val="731676427"/>
                        </a:ext>
                      </a:extLst>
                    </a:gridCol>
                    <a:gridCol w="1844583">
                      <a:extLst>
                        <a:ext uri="{9D8B030D-6E8A-4147-A177-3AD203B41FA5}">
                          <a16:colId xmlns:a16="http://schemas.microsoft.com/office/drawing/2014/main" val="2549144143"/>
                        </a:ext>
                      </a:extLst>
                    </a:gridCol>
                    <a:gridCol w="1652426">
                      <a:extLst>
                        <a:ext uri="{9D8B030D-6E8A-4147-A177-3AD203B41FA5}">
                          <a16:colId xmlns:a16="http://schemas.microsoft.com/office/drawing/2014/main" val="385360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570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0" t="-106557" r="-1907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291961"/>
                      </a:ext>
                    </a:extLst>
                  </a:tr>
                  <a:tr h="432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0" t="-177465" r="-19075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30" t="-177465" r="-9075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3778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D3F05F7-D8B3-DA4E-9EB2-67729EA01DCF}"/>
              </a:ext>
            </a:extLst>
          </p:cNvPr>
          <p:cNvSpPr txBox="1"/>
          <p:nvPr/>
        </p:nvSpPr>
        <p:spPr>
          <a:xfrm>
            <a:off x="7585628" y="4668776"/>
            <a:ext cx="3195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Cross validation (training set)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7">
                <a:extLst>
                  <a:ext uri="{FF2B5EF4-FFF2-40B4-BE49-F238E27FC236}">
                    <a16:creationId xmlns:a16="http://schemas.microsoft.com/office/drawing/2014/main" id="{AF210365-5DD7-FE24-DA10-A45736730D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218660"/>
                  </p:ext>
                </p:extLst>
              </p:nvPr>
            </p:nvGraphicFramePr>
            <p:xfrm>
              <a:off x="6512581" y="5280786"/>
              <a:ext cx="5341592" cy="1163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583">
                      <a:extLst>
                        <a:ext uri="{9D8B030D-6E8A-4147-A177-3AD203B41FA5}">
                          <a16:colId xmlns:a16="http://schemas.microsoft.com/office/drawing/2014/main" val="731676427"/>
                        </a:ext>
                      </a:extLst>
                    </a:gridCol>
                    <a:gridCol w="1844583">
                      <a:extLst>
                        <a:ext uri="{9D8B030D-6E8A-4147-A177-3AD203B41FA5}">
                          <a16:colId xmlns:a16="http://schemas.microsoft.com/office/drawing/2014/main" val="2549144143"/>
                        </a:ext>
                      </a:extLst>
                    </a:gridCol>
                    <a:gridCol w="1652426">
                      <a:extLst>
                        <a:ext uri="{9D8B030D-6E8A-4147-A177-3AD203B41FA5}">
                          <a16:colId xmlns:a16="http://schemas.microsoft.com/office/drawing/2014/main" val="385360803"/>
                        </a:ext>
                      </a:extLst>
                    </a:gridCol>
                  </a:tblGrid>
                  <a:tr h="3351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570947"/>
                      </a:ext>
                    </a:extLst>
                  </a:tr>
                  <a:tr h="335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291961"/>
                      </a:ext>
                    </a:extLst>
                  </a:tr>
                  <a:tr h="4322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377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7">
                <a:extLst>
                  <a:ext uri="{FF2B5EF4-FFF2-40B4-BE49-F238E27FC236}">
                    <a16:creationId xmlns:a16="http://schemas.microsoft.com/office/drawing/2014/main" id="{AF210365-5DD7-FE24-DA10-A45736730D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218660"/>
                  </p:ext>
                </p:extLst>
              </p:nvPr>
            </p:nvGraphicFramePr>
            <p:xfrm>
              <a:off x="6512581" y="5280786"/>
              <a:ext cx="5341592" cy="1163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583">
                      <a:extLst>
                        <a:ext uri="{9D8B030D-6E8A-4147-A177-3AD203B41FA5}">
                          <a16:colId xmlns:a16="http://schemas.microsoft.com/office/drawing/2014/main" val="731676427"/>
                        </a:ext>
                      </a:extLst>
                    </a:gridCol>
                    <a:gridCol w="1844583">
                      <a:extLst>
                        <a:ext uri="{9D8B030D-6E8A-4147-A177-3AD203B41FA5}">
                          <a16:colId xmlns:a16="http://schemas.microsoft.com/office/drawing/2014/main" val="2549144143"/>
                        </a:ext>
                      </a:extLst>
                    </a:gridCol>
                    <a:gridCol w="1652426">
                      <a:extLst>
                        <a:ext uri="{9D8B030D-6E8A-4147-A177-3AD203B41FA5}">
                          <a16:colId xmlns:a16="http://schemas.microsoft.com/office/drawing/2014/main" val="385360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570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30" t="-106557" r="-1907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291961"/>
                      </a:ext>
                    </a:extLst>
                  </a:tr>
                  <a:tr h="432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30" t="-177465" r="-190759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30" t="-177465" r="-90759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3778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6292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37AD32-5392-80DA-9024-4B527839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8AA342-63E3-0440-A427-E2B9C783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0"/>
            <a:ext cx="10515600" cy="32600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Cross validation metrics for logistic and GBDT models are too close to unambiguously declare one to be the winner.</a:t>
            </a:r>
          </a:p>
          <a:p>
            <a:pPr lvl="1"/>
            <a:r>
              <a:rPr lang="en-US" dirty="0"/>
              <a:t>Cross validation metrics are equal up to 2 decimal places while standard deviation is ~.04.</a:t>
            </a:r>
          </a:p>
          <a:p>
            <a:r>
              <a:rPr lang="en-US" dirty="0"/>
              <a:t>Logistic regression performs better on benchmarks, especially time-averaged AUC. </a:t>
            </a:r>
          </a:p>
          <a:p>
            <a:pPr lvl="1"/>
            <a:r>
              <a:rPr lang="en-US" dirty="0"/>
              <a:t>Might be due to averaged predictions over AMOUNT combined with other covariates are unlikely, requiring some extrapolation. Tree models perform poorly on extrapolation.</a:t>
            </a:r>
          </a:p>
          <a:p>
            <a:pPr lvl="1"/>
            <a:r>
              <a:rPr lang="en-US" dirty="0"/>
              <a:t>The standard errors are still too large to make a call based only on metrics.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22E62E-7D42-442D-4C41-01A72D150357}"/>
              </a:ext>
            </a:extLst>
          </p:cNvPr>
          <p:cNvSpPr/>
          <p:nvPr/>
        </p:nvSpPr>
        <p:spPr>
          <a:xfrm>
            <a:off x="838200" y="4395718"/>
            <a:ext cx="10515600" cy="20971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Select </a:t>
            </a:r>
            <a:r>
              <a:rPr lang="en-US" sz="2800" b="1" dirty="0"/>
              <a:t>logistic regression </a:t>
            </a:r>
            <a:r>
              <a:rPr lang="en-US" sz="2400" dirty="0"/>
              <a:t>for the following reasons: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Assumption of linear relation between credit variables and risk makes sense and will extrapolate reasonably well to unseen combinations of AMOUNT and credit variables in a predictable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confident about the strengths, limitations of predictions and estimating effects of credit amount and duration.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Readily interpretable. Easier to adhere to regulations and give adverse action notices for denials. </a:t>
            </a:r>
          </a:p>
        </p:txBody>
      </p:sp>
    </p:spTree>
    <p:extLst>
      <p:ext uri="{BB962C8B-B14F-4D97-AF65-F5344CB8AC3E}">
        <p14:creationId xmlns:p14="http://schemas.microsoft.com/office/powerpoint/2010/main" val="1928151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C071-8BFF-A2C9-705E-6AB45E12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F2E7-C8BA-58C7-6BA6-62AC3E29F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 and analyze predictions and estimates using our models. Analyze model structure through parameters and feature importance.</a:t>
            </a:r>
          </a:p>
        </p:txBody>
      </p:sp>
    </p:spTree>
    <p:extLst>
      <p:ext uri="{BB962C8B-B14F-4D97-AF65-F5344CB8AC3E}">
        <p14:creationId xmlns:p14="http://schemas.microsoft.com/office/powerpoint/2010/main" val="2953190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8BD3-41A7-F4D8-A978-12A144E6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1B6E-5B2C-0BD5-462B-0A59D343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5842535"/>
            <a:ext cx="10515600" cy="8877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get a feel for our models’ predictions, we plot predicted survival curves for test data with duration &lt; 24 mo. using credit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7C0E8-42BF-2A93-E125-8201053C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9" y="1638079"/>
            <a:ext cx="5333793" cy="3819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009F9-E6F6-15F2-3DBE-CF59117A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000" y="1613407"/>
            <a:ext cx="5403470" cy="38439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2D50B3-4BEC-ABE5-640B-507C8D1FF62C}"/>
              </a:ext>
            </a:extLst>
          </p:cNvPr>
          <p:cNvSpPr txBox="1"/>
          <p:nvPr/>
        </p:nvSpPr>
        <p:spPr>
          <a:xfrm>
            <a:off x="2007705" y="5331173"/>
            <a:ext cx="221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Logistic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7305F-8AA3-B0E4-E3B7-B4A70F178CF9}"/>
              </a:ext>
            </a:extLst>
          </p:cNvPr>
          <p:cNvSpPr txBox="1"/>
          <p:nvPr/>
        </p:nvSpPr>
        <p:spPr>
          <a:xfrm>
            <a:off x="7411383" y="5331173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Gradient boosted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51968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9DD6-027A-CEAB-C387-538D52A2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0"/>
            <a:ext cx="10515600" cy="1325563"/>
          </a:xfrm>
        </p:spPr>
        <p:txBody>
          <a:bodyPr/>
          <a:lstStyle/>
          <a:p>
            <a:r>
              <a:rPr lang="en-US" dirty="0"/>
              <a:t>Default risk given credit amount and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8CBE-0AFD-26AB-F6E0-574B4942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3" y="1681660"/>
            <a:ext cx="4356752" cy="1068708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/>
              <a:t>Heatmaps of default risk as a function of credit amt and duration predicted by the models with application data fixed. Examples from test data .</a:t>
            </a:r>
          </a:p>
          <a:p>
            <a:pPr marL="0" indent="0">
              <a:buNone/>
            </a:pPr>
            <a:r>
              <a:rPr lang="en-US" sz="1600" dirty="0"/>
              <a:t>top row: true default =0, bottom row: </a:t>
            </a:r>
            <a:r>
              <a:rPr lang="en-US" sz="1600" dirty="0" err="1"/>
              <a:t>truedefault</a:t>
            </a:r>
            <a:r>
              <a:rPr lang="en-US" sz="1600" dirty="0"/>
              <a:t> =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BD087-11ED-5DEF-98B4-3B4B3FA6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89" y="1479687"/>
            <a:ext cx="3498463" cy="2682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C3576-08DC-4C8B-9873-7E4B7A6E5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158" y="1479687"/>
            <a:ext cx="3498463" cy="2689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4CE48-0B25-C9D7-936F-7597011F9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144" y="4168843"/>
            <a:ext cx="3379477" cy="2689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4E1844-8AE7-E427-9326-18E45A6B8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89" y="4162365"/>
            <a:ext cx="3519867" cy="2689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338C67-245A-1E70-A4AB-3697E7E38F50}"/>
              </a:ext>
            </a:extLst>
          </p:cNvPr>
          <p:cNvSpPr txBox="1"/>
          <p:nvPr/>
        </p:nvSpPr>
        <p:spPr>
          <a:xfrm>
            <a:off x="5158409" y="954157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97D2F-930B-7A1F-F9E9-5CBB69EEAB3E}"/>
              </a:ext>
            </a:extLst>
          </p:cNvPr>
          <p:cNvSpPr txBox="1"/>
          <p:nvPr/>
        </p:nvSpPr>
        <p:spPr>
          <a:xfrm>
            <a:off x="8908578" y="988365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GBDT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E51D6-F770-6BAD-FD82-C8E282230F3B}"/>
              </a:ext>
            </a:extLst>
          </p:cNvPr>
          <p:cNvSpPr txBox="1"/>
          <p:nvPr/>
        </p:nvSpPr>
        <p:spPr>
          <a:xfrm>
            <a:off x="2464905" y="2750368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Default 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56183-19DD-C2A1-D565-0B477213B973}"/>
              </a:ext>
            </a:extLst>
          </p:cNvPr>
          <p:cNvSpPr txBox="1"/>
          <p:nvPr/>
        </p:nvSpPr>
        <p:spPr>
          <a:xfrm>
            <a:off x="2537901" y="5070193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Default =1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9C222A-1BF4-9DBA-819E-F5AA0576BC5F}"/>
              </a:ext>
            </a:extLst>
          </p:cNvPr>
          <p:cNvSpPr txBox="1"/>
          <p:nvPr/>
        </p:nvSpPr>
        <p:spPr>
          <a:xfrm>
            <a:off x="144922" y="3254537"/>
            <a:ext cx="413640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The logistic regression keeps increasing risk as credit amount grows to extremes while the GBDT model flattens out around $12.5k.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Logistic regression seems to recommend more risk adverse policies.</a:t>
            </a:r>
          </a:p>
        </p:txBody>
      </p:sp>
    </p:spTree>
    <p:extLst>
      <p:ext uri="{BB962C8B-B14F-4D97-AF65-F5344CB8AC3E}">
        <p14:creationId xmlns:p14="http://schemas.microsoft.com/office/powerpoint/2010/main" val="183624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07B7-7041-66BE-71C3-0716A34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B8D7-810B-CCF0-6ACF-A2B722D6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1068050" cy="4729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Design, build and benchmark an ML model to predict risk of default given applicant data and credit $ amount.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 model will be able to do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Score credit applications. Calculate a risk score given applicant credit indicators that ranks credit by it’s default risk for typical credit amounts.</a:t>
            </a:r>
            <a:br>
              <a:rPr lang="en-US" dirty="0"/>
            </a:br>
            <a:r>
              <a:rPr lang="en-US" dirty="0"/>
              <a:t>Used to approve/deny credit applications.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Risk score for different credit $ amounts. For approved apps, calculate default risk given applicant info and user input credit amount. </a:t>
            </a:r>
            <a:br>
              <a:rPr lang="en-US" dirty="0"/>
            </a:br>
            <a:r>
              <a:rPr lang="en-US" dirty="0"/>
              <a:t>Used to determine credit limits.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predictions and estimates. E.g. Expected time to default, probability of default by 12 mo., expected cashflow.</a:t>
            </a:r>
          </a:p>
          <a:p>
            <a:pPr marL="0" indent="0">
              <a:buNone/>
            </a:pPr>
            <a:r>
              <a:rPr lang="en-US" dirty="0"/>
              <a:t>To optimally perform these functions the model must be both </a:t>
            </a:r>
            <a:r>
              <a:rPr lang="en-US" b="1" dirty="0"/>
              <a:t>discriminative </a:t>
            </a:r>
            <a:r>
              <a:rPr lang="en-US" dirty="0"/>
              <a:t>and </a:t>
            </a:r>
            <a:r>
              <a:rPr lang="en-US" b="1" dirty="0"/>
              <a:t>calibrated </a:t>
            </a:r>
            <a:r>
              <a:rPr lang="en-US" dirty="0"/>
              <a:t>(accurate probabilities).</a:t>
            </a:r>
          </a:p>
        </p:txBody>
      </p:sp>
    </p:spTree>
    <p:extLst>
      <p:ext uri="{BB962C8B-B14F-4D97-AF65-F5344CB8AC3E}">
        <p14:creationId xmlns:p14="http://schemas.microsoft.com/office/powerpoint/2010/main" val="3255997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0E24-415C-C41F-B202-C514D8C9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61" y="23673"/>
            <a:ext cx="10515600" cy="954088"/>
          </a:xfrm>
        </p:spPr>
        <p:txBody>
          <a:bodyPr/>
          <a:lstStyle/>
          <a:p>
            <a:r>
              <a:rPr lang="en-US" dirty="0"/>
              <a:t>Feature importance logistic regression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7E4AF94-01A9-1F8F-9E23-242672B05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561" y="977761"/>
          <a:ext cx="584255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477156" imgH="4978492" progId="Excel.Sheet.12">
                  <p:embed/>
                </p:oleObj>
              </mc:Choice>
              <mc:Fallback>
                <p:oleObj name="Worksheet" r:id="rId2" imgW="6477156" imgH="4978492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7E4AF94-01A9-1F8F-9E23-242672B05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561" y="977761"/>
                        <a:ext cx="584255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4AF2666-4E9E-9970-F063-FC0649F7C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1591" y="977761"/>
          <a:ext cx="5842552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477156" imgH="4794365" progId="Excel.Sheet.12">
                  <p:embed/>
                </p:oleObj>
              </mc:Choice>
              <mc:Fallback>
                <p:oleObj name="Worksheet" r:id="rId4" imgW="6477156" imgH="4794365" progId="Excel.Shee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04AF2666-4E9E-9970-F063-FC0649F7C8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1591" y="977761"/>
                        <a:ext cx="5842552" cy="479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AAD49C-277D-C1F8-B446-1719FFDB5BBE}"/>
                  </a:ext>
                </a:extLst>
              </p:cNvPr>
              <p:cNvSpPr txBox="1"/>
              <p:nvPr/>
            </p:nvSpPr>
            <p:spPr>
              <a:xfrm>
                <a:off x="110987" y="6140166"/>
                <a:ext cx="10515600" cy="697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Importance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This is equivalent to Shapely values (interventional). For categorical variables with sum importance over categories.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AAD49C-277D-C1F8-B446-1719FFDB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7" y="6140166"/>
                <a:ext cx="10515600" cy="697692"/>
              </a:xfrm>
              <a:prstGeom prst="rect">
                <a:avLst/>
              </a:prstGeom>
              <a:blipFill>
                <a:blip r:embed="rId6"/>
                <a:stretch>
                  <a:fillRect l="-464" t="-60000" b="-5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331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3E5E-82C0-A1BA-4CEE-10B3731D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95" y="-84413"/>
            <a:ext cx="10515600" cy="1325563"/>
          </a:xfrm>
        </p:spPr>
        <p:txBody>
          <a:bodyPr/>
          <a:lstStyle/>
          <a:p>
            <a:r>
              <a:rPr lang="en-US" dirty="0"/>
              <a:t>Feature importance GBDT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A06DBA-75FC-C725-68C4-30301A68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5633759"/>
            <a:ext cx="368617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BAA699-381E-655A-6D81-BCC78504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62" y="5567084"/>
            <a:ext cx="3686175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42CB92-EF56-2C59-0807-9BB3DAAB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437" y="610910"/>
            <a:ext cx="657225" cy="54197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43EB03-7AF1-EE03-5A96-AEBA6EF43958}"/>
              </a:ext>
            </a:extLst>
          </p:cNvPr>
          <p:cNvSpPr/>
          <p:nvPr/>
        </p:nvSpPr>
        <p:spPr>
          <a:xfrm>
            <a:off x="11090516" y="337859"/>
            <a:ext cx="233363" cy="2333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1BF32B-7DDD-30FA-61CA-303F9185A82B}"/>
              </a:ext>
            </a:extLst>
          </p:cNvPr>
          <p:cNvSpPr txBox="1"/>
          <p:nvPr/>
        </p:nvSpPr>
        <p:spPr>
          <a:xfrm>
            <a:off x="11353800" y="269925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categorical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DAA930-79BE-0305-2E66-0C6DF06E1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94" y="874157"/>
            <a:ext cx="5219700" cy="4762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61E76D1-451C-40B2-7BC9-3A538ED2B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420" y="757787"/>
            <a:ext cx="5210175" cy="48291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AF07C4-26A2-3326-F9E1-B2D7BB815A0A}"/>
              </a:ext>
            </a:extLst>
          </p:cNvPr>
          <p:cNvSpPr txBox="1"/>
          <p:nvPr/>
        </p:nvSpPr>
        <p:spPr>
          <a:xfrm>
            <a:off x="110986" y="6140166"/>
            <a:ext cx="1145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Contribution, importance = interventional Shapely values. We plot the feature contributions for each point and the feature value (small =blue, large = red). This shows the trend for each variable. </a:t>
            </a:r>
          </a:p>
        </p:txBody>
      </p:sp>
    </p:spTree>
    <p:extLst>
      <p:ext uri="{BB962C8B-B14F-4D97-AF65-F5344CB8AC3E}">
        <p14:creationId xmlns:p14="http://schemas.microsoft.com/office/powerpoint/2010/main" val="3235788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3754-3A73-1712-BF53-1214B861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21589-4216-FB25-99DD-E6438F229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66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A32F-91CB-F47C-64D5-0E2F076B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-191466"/>
            <a:ext cx="10515600" cy="1325563"/>
          </a:xfrm>
        </p:spPr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9A2D-987F-459A-3F00-F6CB11F1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87"/>
            <a:ext cx="10515600" cy="60231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Logistic regression</a:t>
            </a:r>
          </a:p>
          <a:p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r>
              <a:rPr lang="en-US" dirty="0"/>
              <a:t> model class. </a:t>
            </a:r>
          </a:p>
          <a:p>
            <a:r>
              <a:rPr lang="en-US" dirty="0"/>
              <a:t>Penalty= ‘</a:t>
            </a:r>
            <a:r>
              <a:rPr lang="en-US" dirty="0" err="1"/>
              <a:t>elasticnet</a:t>
            </a:r>
            <a:r>
              <a:rPr lang="en-US" dirty="0"/>
              <a:t>’</a:t>
            </a:r>
          </a:p>
          <a:p>
            <a:r>
              <a:rPr lang="en-US" dirty="0"/>
              <a:t>Solver = ‘saga’ (stochastic average gradient accelerated method) because it is able to quickly, accurately optimize the lasso penalty. </a:t>
            </a:r>
            <a:endParaRPr lang="en-US" b="1" dirty="0"/>
          </a:p>
          <a:p>
            <a:r>
              <a:rPr lang="en-US" dirty="0"/>
              <a:t>Feature transformations concatenated to return one </a:t>
            </a:r>
            <a:r>
              <a:rPr lang="en-US" dirty="0" err="1"/>
              <a:t>dataframe</a:t>
            </a:r>
            <a:r>
              <a:rPr lang="en-US" dirty="0"/>
              <a:t> using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ColumnTransformer</a:t>
            </a:r>
            <a:r>
              <a:rPr lang="en-US" dirty="0"/>
              <a:t>. </a:t>
            </a:r>
            <a:r>
              <a:rPr lang="en-US" dirty="0" err="1"/>
              <a:t>Sklearn</a:t>
            </a:r>
            <a:r>
              <a:rPr lang="en-US" dirty="0"/>
              <a:t> Pipeline to create one model instance for the composition of transformation -&gt; </a:t>
            </a:r>
            <a:r>
              <a:rPr lang="en-US" dirty="0" err="1"/>
              <a:t>LogisticRegression</a:t>
            </a:r>
            <a:r>
              <a:rPr lang="en-US" dirty="0"/>
              <a:t>.</a:t>
            </a:r>
          </a:p>
          <a:p>
            <a:r>
              <a:rPr lang="en-US" dirty="0"/>
              <a:t>See </a:t>
            </a:r>
            <a:r>
              <a:rPr lang="en-US" dirty="0" err="1"/>
              <a:t>train_models.ipynb</a:t>
            </a:r>
            <a:r>
              <a:rPr lang="en-US" dirty="0"/>
              <a:t> for code.</a:t>
            </a:r>
          </a:p>
          <a:p>
            <a:pPr marL="0" indent="0">
              <a:buNone/>
            </a:pPr>
            <a:r>
              <a:rPr lang="en-US" b="1" dirty="0"/>
              <a:t>Gradient boosted decision trees</a:t>
            </a:r>
          </a:p>
          <a:p>
            <a:r>
              <a:rPr lang="en-US" dirty="0" err="1"/>
              <a:t>Lightgbm.LGBMClassifier</a:t>
            </a:r>
            <a:r>
              <a:rPr lang="en-US" dirty="0"/>
              <a:t> for compatibility with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r>
              <a:rPr lang="en-US" dirty="0"/>
              <a:t>Boosting type = dart</a:t>
            </a:r>
          </a:p>
          <a:p>
            <a:r>
              <a:rPr lang="en-US" dirty="0"/>
              <a:t>Hyper parameters= number of iterations, learning rate, max tree depth, l2 regularization, fraction of features used for each tree, bagging.</a:t>
            </a:r>
          </a:p>
          <a:p>
            <a:r>
              <a:rPr lang="en-US" dirty="0"/>
              <a:t>Calibration with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CalibratedClassifierCV</a:t>
            </a:r>
            <a:r>
              <a:rPr lang="en-US" dirty="0"/>
              <a:t> using a final logistic regression layer (Platt’s method).</a:t>
            </a:r>
          </a:p>
          <a:p>
            <a:r>
              <a:rPr lang="en-US" dirty="0"/>
              <a:t>See </a:t>
            </a:r>
            <a:r>
              <a:rPr lang="en-US" dirty="0" err="1"/>
              <a:t>train_models.ipynb</a:t>
            </a:r>
            <a:r>
              <a:rPr lang="en-US" dirty="0"/>
              <a:t> for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73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005D-D3F7-96F9-8FBF-039663C1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1A372-C1AF-EB01-056D-081D79413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991"/>
                <a:ext cx="10515600" cy="524413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For both models 10 fold stratified cross validation maximizing log-likelihood on test sets.</a:t>
                </a:r>
              </a:p>
              <a:p>
                <a:r>
                  <a:rPr lang="en-US" dirty="0"/>
                  <a:t>We report AUC but do not use it because it compares data at different DURATIONs so it is not a good indicator of our ability to rank credit with the same time of origination.</a:t>
                </a:r>
              </a:p>
              <a:p>
                <a:pPr marL="0" indent="0">
                  <a:buNone/>
                </a:pPr>
                <a:r>
                  <a:rPr lang="en-US" b="1" dirty="0"/>
                  <a:t>Logistic regression</a:t>
                </a:r>
              </a:p>
              <a:p>
                <a:r>
                  <a:rPr lang="en-US" dirty="0"/>
                  <a:t>Logistic regression uses grid-search (</a:t>
                </a:r>
                <a:r>
                  <a:rPr lang="en-US" dirty="0" err="1"/>
                  <a:t>sklearn.model_selection.GridSearchCV</a:t>
                </a:r>
                <a:r>
                  <a:rPr lang="en-US" dirty="0"/>
                  <a:t>). </a:t>
                </a:r>
              </a:p>
              <a:p>
                <a:r>
                  <a:rPr lang="en-US" b="0" dirty="0"/>
                  <a:t>Regularization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chosen from 10 equally logarithmically spaced values between (including) 1E-4 and 1E4.</a:t>
                </a:r>
              </a:p>
              <a:p>
                <a:r>
                  <a:rPr lang="en-US" b="0" dirty="0"/>
                  <a:t>Lasso-ridge mixing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chosen from 10 equally linearly spaced values between (including) 0 and 1.</a:t>
                </a:r>
              </a:p>
              <a:p>
                <a:pPr marL="0" indent="0">
                  <a:buNone/>
                </a:pPr>
                <a:r>
                  <a:rPr lang="en-US" b="1" dirty="0" err="1"/>
                  <a:t>LightGBM</a:t>
                </a:r>
                <a:endParaRPr lang="en-US" b="1" dirty="0"/>
              </a:p>
              <a:p>
                <a:r>
                  <a:rPr lang="en-US" dirty="0" err="1"/>
                  <a:t>LightGBM</a:t>
                </a:r>
                <a:r>
                  <a:rPr lang="en-US" dirty="0"/>
                  <a:t> uses random search (</a:t>
                </a:r>
                <a:r>
                  <a:rPr lang="en-US" dirty="0" err="1"/>
                  <a:t>sklearn.model_selection.GridSearchCV</a:t>
                </a:r>
                <a:r>
                  <a:rPr lang="en-US" dirty="0"/>
                  <a:t>). with 64 random hyperparameter combinations.</a:t>
                </a:r>
              </a:p>
              <a:p>
                <a:r>
                  <a:rPr lang="en-US" dirty="0"/>
                  <a:t>Max depth chosen from powers of 2 {1,2,…,16}</a:t>
                </a:r>
              </a:p>
              <a:p>
                <a:r>
                  <a:rPr lang="en-US" dirty="0"/>
                  <a:t>N iterations from {50,100,,200,400}</a:t>
                </a:r>
              </a:p>
              <a:p>
                <a:r>
                  <a:rPr lang="en-US" dirty="0"/>
                  <a:t>L2 regularization: 50 logarithmically spaced values between 1E-3, 1E3.</a:t>
                </a:r>
              </a:p>
              <a:p>
                <a:r>
                  <a:rPr lang="en-US" dirty="0"/>
                  <a:t>Feature fraction {.25,.5,1}</a:t>
                </a:r>
              </a:p>
              <a:p>
                <a:r>
                  <a:rPr lang="en-US" dirty="0"/>
                  <a:t>Bagging frequency from {No bagging, 1, 5, 10}. Bootstrap samples the same size as the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1A372-C1AF-EB01-056D-081D79413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991"/>
                <a:ext cx="10515600" cy="5244134"/>
              </a:xfrm>
              <a:blipFill>
                <a:blip r:embed="rId2"/>
                <a:stretch>
                  <a:fillRect l="-522" t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1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9307-8ED2-6249-FF54-AEEF6B43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8A48-69AA-0E53-AACE-BD027760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4"/>
            <a:ext cx="10515600" cy="514985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Credit default data</a:t>
            </a:r>
          </a:p>
          <a:p>
            <a:pPr lvl="1"/>
            <a:r>
              <a:rPr lang="en-US" dirty="0"/>
              <a:t>Given 1000 rows of data consisting of applicant credit variables, duration from time of credit origination, credit $ amount and binary defaulted status.</a:t>
            </a:r>
          </a:p>
          <a:p>
            <a:pPr lvl="1"/>
            <a:r>
              <a:rPr lang="en-US" dirty="0"/>
              <a:t>Discuss the process of credit and $ amount approval.</a:t>
            </a:r>
          </a:p>
          <a:p>
            <a:pPr lvl="1"/>
            <a:r>
              <a:rPr lang="en-US" dirty="0"/>
              <a:t>Data can be used to estimate the probability of default occurring by any time duration, suggesting a way to …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credit default risk</a:t>
            </a:r>
          </a:p>
          <a:p>
            <a:pPr lvl="1"/>
            <a:r>
              <a:rPr lang="en-US" dirty="0"/>
              <a:t>Given applicant variables and loan amount, we predict the curve of probability of default as time elapses. Equivalent to a survival model approach.</a:t>
            </a:r>
          </a:p>
          <a:p>
            <a:pPr lvl="1"/>
            <a:r>
              <a:rPr lang="en-US" dirty="0"/>
              <a:t>Equivalent to the simpler task of classifying default using credit vars, amount and duration as inputs.</a:t>
            </a:r>
          </a:p>
          <a:p>
            <a:pPr lvl="1"/>
            <a:r>
              <a:rPr lang="en-US" dirty="0"/>
              <a:t>Candidate models based on gradient boosted decision trees and regularized logistic regression. Probability calibration of tree ensemble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score new applications and risk for different credit amounts.</a:t>
            </a:r>
          </a:p>
          <a:p>
            <a:pPr lvl="1"/>
            <a:r>
              <a:rPr lang="en-US" dirty="0"/>
              <a:t>Model outputs numbers for given duration. For an application, we can vary duration producing a curve of probabilities.</a:t>
            </a:r>
          </a:p>
          <a:p>
            <a:pPr lvl="1"/>
            <a:r>
              <a:rPr lang="en-US" dirty="0"/>
              <a:t>Score applications by flattening the model output. Average over duration and credit amount from training distribution, producing a single numeric value.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D660-B1BB-4251-9566-D5331399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8FD2-F267-DDED-A5B3-DF995FFE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Measuring model performance</a:t>
            </a:r>
          </a:p>
          <a:p>
            <a:pPr lvl="1"/>
            <a:r>
              <a:rPr lang="en-US" dirty="0"/>
              <a:t>Develop ways to measure ability to predict risk of default for credit originating at the same time (within cohort)</a:t>
            </a:r>
          </a:p>
          <a:p>
            <a:pPr lvl="1"/>
            <a:r>
              <a:rPr lang="en-US" dirty="0"/>
              <a:t>Idea: Calculate the metric for data at each fixed duration. Then take the average over all durations.</a:t>
            </a:r>
          </a:p>
          <a:p>
            <a:pPr lvl="1"/>
            <a:r>
              <a:rPr lang="en-US" dirty="0"/>
              <a:t>Present model performance metrics. </a:t>
            </a:r>
          </a:p>
          <a:p>
            <a:pPr lvl="1"/>
            <a:r>
              <a:rPr lang="en-US" dirty="0"/>
              <a:t>Model final selection.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Results and analysis</a:t>
            </a:r>
          </a:p>
          <a:p>
            <a:pPr lvl="1"/>
            <a:r>
              <a:rPr lang="en-US" dirty="0"/>
              <a:t>Demonstrate model outputs such as survival curves and duration x credit amt risk heat maps.</a:t>
            </a:r>
          </a:p>
          <a:p>
            <a:pPr lvl="1"/>
            <a:r>
              <a:rPr lang="en-US" dirty="0"/>
              <a:t>Feature importance using Shapely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0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E4E80D-8D90-925F-FA92-CBD6A340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default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C4A79-A510-7BCD-B144-AA4D4C5E9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4CBA-6E8B-EA67-705C-FB08FBAA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99F58-DAF1-287D-34AA-1CCA86864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3500"/>
                <a:ext cx="10515600" cy="48434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– Credit variables available upon application.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– Amount of credit given by to the customer upon credit approval.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1,2,…,72</m:t>
                        </m:r>
                      </m:e>
                    </m:d>
                  </m:oMath>
                </a14:m>
                <a:r>
                  <a:rPr lang="en-US" dirty="0"/>
                  <a:t> – Duration of time elapsed (rounded to nearest mo.) since time of origination.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– default status of the credit. 0 – not defaulted. 1 – defaulted.</a:t>
                </a:r>
              </a:p>
              <a:p>
                <a:r>
                  <a:rPr lang="en-US" dirty="0"/>
                  <a:t>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credit line, the above values are denoted with subscript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random variable representing time of default. Not available in the data. Used in constructing the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99F58-DAF1-287D-34AA-1CCA86864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3500"/>
                <a:ext cx="10515600" cy="4843463"/>
              </a:xfrm>
              <a:blipFill>
                <a:blip r:embed="rId2"/>
                <a:stretch>
                  <a:fillRect l="-1043" t="-21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23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500B-5E05-4B9F-6B3B-9A0A0F17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credit data generating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DDAF2-2CD1-1852-0792-F61F5BCD8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Credit application. Credit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supplied by applicant, retrieved from information service or internal data.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Approved applicants are entered into the dataset.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Credit $ amount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assigned after approval. Depends on risk assessment using credit-variables.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Record the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passing since time of origination (rounded to the nearest month).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Record defaulting on payment as a permanent status change. Defaulted credit is kept on file.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DDAF2-2CD1-1852-0792-F61F5BCD8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9903-7B11-0BAD-3D9B-14DC5564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BD934D6-5B14-0E00-5782-D27DC2BA27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1482863"/>
                  </p:ext>
                </p:extLst>
              </p:nvPr>
            </p:nvGraphicFramePr>
            <p:xfrm>
              <a:off x="149086" y="2653780"/>
              <a:ext cx="11893827" cy="36041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477">
                      <a:extLst>
                        <a:ext uri="{9D8B030D-6E8A-4147-A177-3AD203B41FA5}">
                          <a16:colId xmlns:a16="http://schemas.microsoft.com/office/drawing/2014/main" val="544006332"/>
                        </a:ext>
                      </a:extLst>
                    </a:gridCol>
                    <a:gridCol w="1666875">
                      <a:extLst>
                        <a:ext uri="{9D8B030D-6E8A-4147-A177-3AD203B41FA5}">
                          <a16:colId xmlns:a16="http://schemas.microsoft.com/office/drawing/2014/main" val="1581210238"/>
                        </a:ext>
                      </a:extLst>
                    </a:gridCol>
                    <a:gridCol w="1057275">
                      <a:extLst>
                        <a:ext uri="{9D8B030D-6E8A-4147-A177-3AD203B41FA5}">
                          <a16:colId xmlns:a16="http://schemas.microsoft.com/office/drawing/2014/main" val="2321034105"/>
                        </a:ext>
                      </a:extLst>
                    </a:gridCol>
                    <a:gridCol w="7696200">
                      <a:extLst>
                        <a:ext uri="{9D8B030D-6E8A-4147-A177-3AD203B41FA5}">
                          <a16:colId xmlns:a16="http://schemas.microsoft.com/office/drawing/2014/main" val="1343143164"/>
                        </a:ext>
                      </a:extLst>
                    </a:gridCol>
                  </a:tblGrid>
                  <a:tr h="3329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Column(s)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1406436"/>
                      </a:ext>
                    </a:extLst>
                  </a:tr>
                  <a:tr h="676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CHK_ACCT, …,</a:t>
                          </a:r>
                        </a:p>
                        <a:p>
                          <a:r>
                            <a:rPr lang="en-US" dirty="0"/>
                            <a:t>FOREIGN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Credit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28 credit features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is a 28 dimensional vector) available at time of application supplied by applicant, retrieved from internal database or external data vendors.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0758003"/>
                      </a:ext>
                    </a:extLst>
                  </a:tr>
                  <a:tr h="647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The amount of time in months (rounded to nearest whole number) elapsed since date of origination.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78727"/>
                      </a:ext>
                    </a:extLst>
                  </a:tr>
                  <a:tr h="10822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Credit $-amount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 amount of credit given to the customer. Assigned upon application approval. Assumed to be within a credit limit assigned by First Help Financial depending on the application data.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0078366"/>
                      </a:ext>
                    </a:extLst>
                  </a:tr>
                  <a:tr h="8324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 status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Whether credit was defaulted on since time of origination and current date, duration of length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dirty="0"/>
                            <a:t> months. 1 –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defaulted. 0 –</a:t>
                          </a:r>
                          <a:r>
                            <a:rPr lang="en-US" baseline="0" dirty="0"/>
                            <a:t> not </a:t>
                          </a:r>
                          <a:r>
                            <a:rPr lang="en-US" dirty="0"/>
                            <a:t>defaulted.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1886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BD934D6-5B14-0E00-5782-D27DC2BA27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1482863"/>
                  </p:ext>
                </p:extLst>
              </p:nvPr>
            </p:nvGraphicFramePr>
            <p:xfrm>
              <a:off x="149086" y="2653780"/>
              <a:ext cx="11893827" cy="36041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477">
                      <a:extLst>
                        <a:ext uri="{9D8B030D-6E8A-4147-A177-3AD203B41FA5}">
                          <a16:colId xmlns:a16="http://schemas.microsoft.com/office/drawing/2014/main" val="544006332"/>
                        </a:ext>
                      </a:extLst>
                    </a:gridCol>
                    <a:gridCol w="1666875">
                      <a:extLst>
                        <a:ext uri="{9D8B030D-6E8A-4147-A177-3AD203B41FA5}">
                          <a16:colId xmlns:a16="http://schemas.microsoft.com/office/drawing/2014/main" val="1581210238"/>
                        </a:ext>
                      </a:extLst>
                    </a:gridCol>
                    <a:gridCol w="1057275">
                      <a:extLst>
                        <a:ext uri="{9D8B030D-6E8A-4147-A177-3AD203B41FA5}">
                          <a16:colId xmlns:a16="http://schemas.microsoft.com/office/drawing/2014/main" val="2321034105"/>
                        </a:ext>
                      </a:extLst>
                    </a:gridCol>
                    <a:gridCol w="7696200">
                      <a:extLst>
                        <a:ext uri="{9D8B030D-6E8A-4147-A177-3AD203B41FA5}">
                          <a16:colId xmlns:a16="http://schemas.microsoft.com/office/drawing/2014/main" val="134314316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Column(s)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1406436"/>
                      </a:ext>
                    </a:extLst>
                  </a:tr>
                  <a:tr h="676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CHK_ACCT, …,</a:t>
                          </a:r>
                        </a:p>
                        <a:p>
                          <a:r>
                            <a:rPr lang="en-US" dirty="0"/>
                            <a:t>FOREIGN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Credit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552" t="-58559" r="-728161" b="-38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632" t="-58559" r="-317" b="-3810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0758003"/>
                      </a:ext>
                    </a:extLst>
                  </a:tr>
                  <a:tr h="647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552" t="-166038" r="-728161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The amount of time in months (rounded to nearest whole number) elapsed since date of origination.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78727"/>
                      </a:ext>
                    </a:extLst>
                  </a:tr>
                  <a:tr h="10822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Credit $-amount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552" t="-158427" r="-728161" b="-780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 amount of credit given to the customer. Assigned upon application approval. Assumed to be within a credit limit assigned by First Help Financial depending on the application data.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0078366"/>
                      </a:ext>
                    </a:extLst>
                  </a:tr>
                  <a:tr h="8324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 status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552" t="-335766" r="-728161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632" t="-335766" r="-317" b="-1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886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CF45-B606-73BA-D4DB-0E8ED8CB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6" y="1804418"/>
            <a:ext cx="10515600" cy="8493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Data for 1000 credit lines originating as far back as 6 years ago (72 months) from the current date (date of last data retrieval) with the following variables.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2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3383</Words>
  <Application>Microsoft Office PowerPoint</Application>
  <PresentationFormat>Widescreen</PresentationFormat>
  <Paragraphs>350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Worksheet</vt:lpstr>
      <vt:lpstr>Credit Default Risk Model</vt:lpstr>
      <vt:lpstr>Code and repository</vt:lpstr>
      <vt:lpstr>Goal</vt:lpstr>
      <vt:lpstr>Project summary</vt:lpstr>
      <vt:lpstr>Project outline continued</vt:lpstr>
      <vt:lpstr>Credit default data</vt:lpstr>
      <vt:lpstr>Definitions</vt:lpstr>
      <vt:lpstr>The credit data generating process</vt:lpstr>
      <vt:lpstr>Dataset</vt:lpstr>
      <vt:lpstr>Data volumes and default rates by duration</vt:lpstr>
      <vt:lpstr>Modeling credit default risk</vt:lpstr>
      <vt:lpstr>Survival analysis of credit defaults</vt:lpstr>
      <vt:lpstr>Credit survival expressed as classification problem</vt:lpstr>
      <vt:lpstr>Effect of credit $ amount on default risk</vt:lpstr>
      <vt:lpstr>Model blueprint</vt:lpstr>
      <vt:lpstr>Model descriptions</vt:lpstr>
      <vt:lpstr>Model description: Logistic regression (LR)</vt:lpstr>
      <vt:lpstr>Logistic regression feature pre-processing</vt:lpstr>
      <vt:lpstr>Model description: Calibrated gradient boosted decision trees (GBDT) </vt:lpstr>
      <vt:lpstr>Credit risk scores</vt:lpstr>
      <vt:lpstr>Score definitions</vt:lpstr>
      <vt:lpstr>Model performance benchmarks and selection</vt:lpstr>
      <vt:lpstr>Model performance metrics</vt:lpstr>
      <vt:lpstr>Training and benchmark setup</vt:lpstr>
      <vt:lpstr>Model performance</vt:lpstr>
      <vt:lpstr>Model selection</vt:lpstr>
      <vt:lpstr>Results and analysis</vt:lpstr>
      <vt:lpstr>Survival curves</vt:lpstr>
      <vt:lpstr>Default risk given credit amount and duration</vt:lpstr>
      <vt:lpstr>Feature importance logistic regression</vt:lpstr>
      <vt:lpstr>Feature importance GBDT</vt:lpstr>
      <vt:lpstr>Appendix</vt:lpstr>
      <vt:lpstr>Implementation details</vt:lpstr>
      <vt:lpstr>Hyperparameter 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Cassidy Mentus</dc:creator>
  <cp:lastModifiedBy>Cassidy Mentus</cp:lastModifiedBy>
  <cp:revision>18</cp:revision>
  <dcterms:created xsi:type="dcterms:W3CDTF">2022-11-12T17:23:03Z</dcterms:created>
  <dcterms:modified xsi:type="dcterms:W3CDTF">2022-11-13T02:40:23Z</dcterms:modified>
</cp:coreProperties>
</file>