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3"/>
  </p:notesMasterIdLst>
  <p:sldIdLst>
    <p:sldId id="256" r:id="rId3"/>
    <p:sldId id="307" r:id="rId4"/>
    <p:sldId id="319" r:id="rId5"/>
    <p:sldId id="308" r:id="rId6"/>
    <p:sldId id="309" r:id="rId7"/>
    <p:sldId id="325" r:id="rId8"/>
    <p:sldId id="326" r:id="rId9"/>
    <p:sldId id="323" r:id="rId10"/>
    <p:sldId id="320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8" r:id="rId19"/>
    <p:sldId id="321" r:id="rId20"/>
    <p:sldId id="299" r:id="rId21"/>
    <p:sldId id="301" r:id="rId22"/>
    <p:sldId id="302" r:id="rId23"/>
    <p:sldId id="270" r:id="rId24"/>
    <p:sldId id="257" r:id="rId25"/>
    <p:sldId id="324" r:id="rId26"/>
    <p:sldId id="258" r:id="rId27"/>
    <p:sldId id="259" r:id="rId28"/>
    <p:sldId id="261" r:id="rId29"/>
    <p:sldId id="305" r:id="rId30"/>
    <p:sldId id="263" r:id="rId31"/>
    <p:sldId id="264" r:id="rId32"/>
    <p:sldId id="265" r:id="rId33"/>
    <p:sldId id="266" r:id="rId34"/>
    <p:sldId id="268" r:id="rId35"/>
    <p:sldId id="269" r:id="rId36"/>
    <p:sldId id="275" r:id="rId37"/>
    <p:sldId id="300" r:id="rId38"/>
    <p:sldId id="283" r:id="rId39"/>
    <p:sldId id="291" r:id="rId40"/>
    <p:sldId id="282" r:id="rId41"/>
    <p:sldId id="271" r:id="rId42"/>
    <p:sldId id="292" r:id="rId43"/>
    <p:sldId id="276" r:id="rId44"/>
    <p:sldId id="272" r:id="rId45"/>
    <p:sldId id="277" r:id="rId46"/>
    <p:sldId id="278" r:id="rId47"/>
    <p:sldId id="273" r:id="rId48"/>
    <p:sldId id="297" r:id="rId49"/>
    <p:sldId id="274" r:id="rId50"/>
    <p:sldId id="279" r:id="rId51"/>
    <p:sldId id="281" r:id="rId52"/>
    <p:sldId id="295" r:id="rId53"/>
    <p:sldId id="296" r:id="rId54"/>
    <p:sldId id="284" r:id="rId55"/>
    <p:sldId id="286" r:id="rId56"/>
    <p:sldId id="290" r:id="rId57"/>
    <p:sldId id="293" r:id="rId58"/>
    <p:sldId id="294" r:id="rId59"/>
    <p:sldId id="298" r:id="rId60"/>
    <p:sldId id="303" r:id="rId61"/>
    <p:sldId id="304" r:id="rId6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61545-34D4-4A22-8DF8-CA5558E12E5C}" type="datetimeFigureOut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FAB95-D9D1-4083-9630-E8DF18EC8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85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DDC5-25E0-428C-B837-1515B4A56C3D}" type="datetime1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28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F27D-B11C-4189-8971-8968FB336E12}" type="datetime1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84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4B16-5C83-4856-938B-87D9A8333CA8}" type="datetime1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061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782264-35FA-47DC-A522-3237B39A5E4C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2017/8/3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649F87-06A3-4FAD-B7A3-13CAAA93BE2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532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782264-35FA-47DC-A522-3237B39A5E4C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2017/8/3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649F87-06A3-4FAD-B7A3-13CAAA93BE2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693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782264-35FA-47DC-A522-3237B39A5E4C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2017/8/3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649F87-06A3-4FAD-B7A3-13CAAA93BE2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062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782264-35FA-47DC-A522-3237B39A5E4C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2017/8/3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649F87-06A3-4FAD-B7A3-13CAAA93BE2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75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782264-35FA-47DC-A522-3237B39A5E4C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2017/8/3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649F87-06A3-4FAD-B7A3-13CAAA93BE2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469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782264-35FA-47DC-A522-3237B39A5E4C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2017/8/3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649F87-06A3-4FAD-B7A3-13CAAA93BE2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173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782264-35FA-47DC-A522-3237B39A5E4C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2017/8/3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649F87-06A3-4FAD-B7A3-13CAAA93BE2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739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782264-35FA-47DC-A522-3237B39A5E4C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2017/8/3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649F87-06A3-4FAD-B7A3-13CAAA93BE2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66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3094-ADA3-4A14-AEAE-3E1AA6BEB48C}" type="datetime1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296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782264-35FA-47DC-A522-3237B39A5E4C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2017/8/3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649F87-06A3-4FAD-B7A3-13CAAA93BE2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213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782264-35FA-47DC-A522-3237B39A5E4C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2017/8/3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649F87-06A3-4FAD-B7A3-13CAAA93BE2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259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782264-35FA-47DC-A522-3237B39A5E4C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2017/8/3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649F87-06A3-4FAD-B7A3-13CAAA93BE2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30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4D68-B4AF-4711-951E-233A24CC8E86}" type="datetime1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50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BCF6-8D42-44E8-A2BD-D8A556D7416E}" type="datetime1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24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3079-638A-4C81-B43C-E4F5F3139D3A}" type="datetime1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10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2CEE-7203-4D3D-B155-316C588BEFAB}" type="datetime1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84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AF63-C88F-4532-BA10-6DBBC25AB43D}" type="datetime1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26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38ED-9E45-45F9-94C6-BB8E39262E88}" type="datetime1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58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6434-E1D6-4C01-BF24-A61DB01E917C}" type="datetime1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44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3BB3-2112-4EEC-A3B1-A6AF2B65ECEB}" type="datetime1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E5D5C-E9A0-4965-AAD1-54F6C143F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40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782264-35FA-47DC-A522-3237B39A5E4C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2017/8/3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649F87-06A3-4FAD-B7A3-13CAAA93BE2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05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Combinatorial Auctions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Li-Hsing Yen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1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First-Price</a:t>
            </a:r>
            <a:r>
              <a:rPr lang="en-US" altLang="zh-TW" dirty="0" smtClean="0"/>
              <a:t> Auction as a Static Game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The winner pays </a:t>
            </a:r>
            <a:r>
              <a:rPr lang="en-US" altLang="zh-TW" sz="3600" dirty="0" smtClean="0"/>
              <a:t>the declared bid</a:t>
            </a:r>
            <a:endParaRPr lang="en-US" altLang="zh-TW" sz="3600" dirty="0" smtClean="0">
              <a:effectLst/>
              <a:latin typeface="Arial" panose="020B0604020202020204" pitchFamily="34" charset="0"/>
            </a:endParaRPr>
          </a:p>
          <a:p>
            <a:r>
              <a:rPr lang="en-US" altLang="zh-TW" sz="3600" dirty="0" smtClean="0">
                <a:effectLst/>
                <a:latin typeface="Arial" panose="020B0604020202020204" pitchFamily="34" charset="0"/>
              </a:rPr>
              <a:t>Let </a:t>
            </a:r>
            <a:r>
              <a:rPr lang="en-US" altLang="zh-TW" sz="3600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600" i="1" baseline="-25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600" dirty="0" smtClean="0">
                <a:effectLst/>
                <a:latin typeface="Arial" panose="020B0604020202020204" pitchFamily="34" charset="0"/>
              </a:rPr>
              <a:t> be bidder </a:t>
            </a:r>
            <a:r>
              <a:rPr lang="en-US" altLang="zh-TW" sz="3600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600" dirty="0" smtClean="0">
                <a:effectLst/>
                <a:latin typeface="Arial" panose="020B0604020202020204" pitchFamily="34" charset="0"/>
              </a:rPr>
              <a:t>’s true value for the </a:t>
            </a:r>
            <a:r>
              <a:rPr lang="en-US" altLang="zh-TW" sz="3600" dirty="0" smtClean="0">
                <a:latin typeface="Arial" panose="020B0604020202020204" pitchFamily="34" charset="0"/>
              </a:rPr>
              <a:t>item </a:t>
            </a:r>
            <a:r>
              <a:rPr lang="en-US" altLang="zh-TW" sz="3600" dirty="0">
                <a:latin typeface="Arial" panose="020B0604020202020204" pitchFamily="34" charset="0"/>
              </a:rPr>
              <a:t>(private</a:t>
            </a:r>
            <a:r>
              <a:rPr lang="en-US" altLang="zh-TW" sz="3600" dirty="0" smtClean="0">
                <a:latin typeface="Arial" panose="020B0604020202020204" pitchFamily="34" charset="0"/>
              </a:rPr>
              <a:t>)</a:t>
            </a:r>
            <a:endParaRPr lang="en-US" altLang="zh-TW" sz="3600" dirty="0" smtClean="0">
              <a:effectLst/>
              <a:latin typeface="Arial" panose="020B0604020202020204" pitchFamily="34" charset="0"/>
            </a:endParaRPr>
          </a:p>
          <a:p>
            <a:r>
              <a:rPr lang="en-US" altLang="zh-TW" sz="3600" dirty="0" smtClean="0"/>
              <a:t>Bidder </a:t>
            </a:r>
            <a:r>
              <a:rPr lang="en-US" altLang="zh-TW" sz="3600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600" dirty="0" smtClean="0">
                <a:effectLst/>
                <a:latin typeface="Arial" panose="020B0604020202020204" pitchFamily="34" charset="0"/>
              </a:rPr>
              <a:t>’s</a:t>
            </a:r>
            <a:r>
              <a:rPr lang="en-US" altLang="zh-TW" sz="3600" dirty="0" smtClean="0"/>
              <a:t> </a:t>
            </a:r>
            <a:r>
              <a:rPr lang="en-US" altLang="zh-TW" sz="3600" dirty="0"/>
              <a:t>strategy is an </a:t>
            </a:r>
            <a:r>
              <a:rPr lang="en-US" altLang="zh-TW" sz="3600" dirty="0" smtClean="0"/>
              <a:t>amount </a:t>
            </a:r>
            <a:r>
              <a:rPr lang="en-US" altLang="zh-TW" sz="3600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600" i="1" baseline="-25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600" dirty="0" smtClean="0"/>
              <a:t> to </a:t>
            </a:r>
            <a:r>
              <a:rPr lang="en-US" altLang="zh-TW" sz="3600" dirty="0"/>
              <a:t>bid as a function of her </a:t>
            </a:r>
            <a:r>
              <a:rPr lang="en-US" altLang="zh-TW" sz="3600" dirty="0" smtClean="0"/>
              <a:t>true value </a:t>
            </a:r>
            <a:r>
              <a:rPr lang="en-US" altLang="zh-TW" sz="3600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600" i="1" baseline="-25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600" dirty="0" smtClean="0"/>
              <a:t>.</a:t>
            </a:r>
          </a:p>
          <a:p>
            <a:r>
              <a:rPr lang="en-US" altLang="zh-TW" sz="3600" dirty="0" smtClean="0"/>
              <a:t>If </a:t>
            </a:r>
            <a:r>
              <a:rPr lang="en-US" altLang="zh-TW" sz="3600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600" i="1" baseline="-25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600" dirty="0" smtClean="0"/>
              <a:t> is </a:t>
            </a:r>
            <a:r>
              <a:rPr lang="en-US" altLang="zh-TW" sz="3600" dirty="0"/>
              <a:t>not the winning bid, then the </a:t>
            </a:r>
            <a:r>
              <a:rPr lang="en-US" altLang="zh-TW" sz="3600" dirty="0" smtClean="0"/>
              <a:t>payoff to </a:t>
            </a:r>
            <a:r>
              <a:rPr lang="en-US" altLang="zh-TW" sz="3600" i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600" dirty="0" smtClean="0"/>
              <a:t> is 0.</a:t>
            </a:r>
          </a:p>
          <a:p>
            <a:r>
              <a:rPr lang="en-US" altLang="zh-TW" sz="3600" dirty="0" smtClean="0"/>
              <a:t>If </a:t>
            </a:r>
            <a:r>
              <a:rPr lang="en-US" altLang="zh-TW" sz="3600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600" i="1" baseline="-25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600" dirty="0" smtClean="0"/>
              <a:t> is </a:t>
            </a:r>
            <a:r>
              <a:rPr lang="en-US" altLang="zh-TW" sz="3600" dirty="0"/>
              <a:t>the winning bid, </a:t>
            </a:r>
            <a:r>
              <a:rPr lang="en-US" altLang="zh-TW" sz="3600" dirty="0" smtClean="0"/>
              <a:t>then </a:t>
            </a:r>
            <a:r>
              <a:rPr lang="en-US" altLang="zh-TW" sz="3600" dirty="0"/>
              <a:t>the </a:t>
            </a:r>
            <a:r>
              <a:rPr lang="en-US" altLang="zh-TW" sz="3600" dirty="0" smtClean="0"/>
              <a:t>payoff to </a:t>
            </a:r>
            <a:r>
              <a:rPr lang="en-US" altLang="zh-TW" sz="3600" i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600" dirty="0" smtClean="0"/>
              <a:t> is </a:t>
            </a:r>
            <a:r>
              <a:rPr lang="en-US" altLang="zh-TW" sz="3600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600" i="1" baseline="-250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600" dirty="0" smtClean="0">
                <a:solidFill>
                  <a:srgbClr val="FF0000"/>
                </a:solidFill>
              </a:rPr>
              <a:t> − </a:t>
            </a:r>
            <a:r>
              <a:rPr lang="en-US" altLang="zh-TW" sz="3600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600" i="1" baseline="-250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600" dirty="0" smtClean="0"/>
              <a:t>.</a:t>
            </a:r>
            <a:endParaRPr lang="en-US" altLang="zh-TW" sz="36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>
              <a:effectLst/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090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915"/>
    </mc:Choice>
    <mc:Fallback xmlns="">
      <p:transition spd="slow" advTm="629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Truthful bidding is </a:t>
            </a:r>
            <a:r>
              <a:rPr lang="en-US" altLang="zh-TW" dirty="0" smtClean="0">
                <a:solidFill>
                  <a:srgbClr val="FF0000"/>
                </a:solidFill>
              </a:rPr>
              <a:t>NOT</a:t>
            </a:r>
            <a:r>
              <a:rPr lang="en-US" altLang="zh-TW" dirty="0" smtClean="0"/>
              <a:t> a dominant strategy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1551780" y="2231146"/>
          <a:ext cx="10138650" cy="3515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697">
                  <a:extLst>
                    <a:ext uri="{9D8B030D-6E8A-4147-A177-3AD203B41FA5}">
                      <a16:colId xmlns:a16="http://schemas.microsoft.com/office/drawing/2014/main" val="2322823513"/>
                    </a:ext>
                  </a:extLst>
                </a:gridCol>
                <a:gridCol w="3195871">
                  <a:extLst>
                    <a:ext uri="{9D8B030D-6E8A-4147-A177-3AD203B41FA5}">
                      <a16:colId xmlns:a16="http://schemas.microsoft.com/office/drawing/2014/main" val="3018761503"/>
                    </a:ext>
                  </a:extLst>
                </a:gridCol>
                <a:gridCol w="2069269">
                  <a:extLst>
                    <a:ext uri="{9D8B030D-6E8A-4147-A177-3AD203B41FA5}">
                      <a16:colId xmlns:a16="http://schemas.microsoft.com/office/drawing/2014/main" val="1381141610"/>
                    </a:ext>
                  </a:extLst>
                </a:gridCol>
                <a:gridCol w="3356813">
                  <a:extLst>
                    <a:ext uri="{9D8B030D-6E8A-4147-A177-3AD203B41FA5}">
                      <a16:colId xmlns:a16="http://schemas.microsoft.com/office/drawing/2014/main" val="1474657985"/>
                    </a:ext>
                  </a:extLst>
                </a:gridCol>
              </a:tblGrid>
              <a:tr h="878952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TW" sz="28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 max(</a:t>
                      </a: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TW" sz="2800" i="1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80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TW" sz="28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max(</a:t>
                      </a: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TW" sz="2800" i="1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80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TW" sz="28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max(</a:t>
                      </a: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TW" sz="2800" i="1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80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79897"/>
                  </a:ext>
                </a:extLst>
              </a:tr>
              <a:tr h="87895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8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 </a:t>
                      </a: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TW" sz="28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TW" altLang="en-US" sz="2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TW" sz="2800" i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</a:t>
                      </a:r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8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0</a:t>
                      </a:r>
                      <a:endParaRPr lang="zh-TW" altLang="en-US" sz="280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TW" sz="2800" i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</a:t>
                      </a:r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8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0</a:t>
                      </a:r>
                      <a:r>
                        <a:rPr lang="zh-TW" altLang="en-US" sz="2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TW" sz="2800" i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</a:t>
                      </a:r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8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0</a:t>
                      </a:r>
                      <a:r>
                        <a:rPr lang="zh-TW" altLang="en-US" sz="2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2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</a:t>
                      </a:r>
                      <a:r>
                        <a:rPr lang="en-US" altLang="zh-TW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57181"/>
                  </a:ext>
                </a:extLst>
              </a:tr>
              <a:tr h="878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8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TW" sz="28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TW" altLang="en-US" sz="28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TW" sz="2800" i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</a:t>
                      </a:r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8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  <a:endParaRPr lang="zh-TW" altLang="en-US" sz="280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009434"/>
                  </a:ext>
                </a:extLst>
              </a:tr>
              <a:tr h="878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8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</a:t>
                      </a: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TW" sz="28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TW" altLang="en-US" sz="28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TW" sz="2800" i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</a:t>
                      </a: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8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 0</a:t>
                      </a:r>
                      <a:r>
                        <a:rPr lang="zh-TW" altLang="en-US" sz="2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2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</a:t>
                      </a:r>
                      <a:r>
                        <a:rPr lang="en-US" altLang="zh-TW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4157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1497" y="3826332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Bidder </a:t>
            </a:r>
            <a:r>
              <a:rPr kumimoji="0" lang="en-US" altLang="zh-TW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endParaRPr kumimoji="0" lang="zh-TW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03074" y="5246860"/>
            <a:ext cx="1399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weakly dominant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702655" y="4956042"/>
            <a:ext cx="1205947" cy="89275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625297" y="1606085"/>
            <a:ext cx="468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max(</a:t>
            </a:r>
            <a:r>
              <a:rPr kumimoji="0" lang="en-US" altLang="zh-TW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kumimoji="0" lang="en-US" altLang="zh-TW" sz="2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kumimoji="0" lang="en-US" altLang="zh-TW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kumimoji="0" lang="en-US" altLang="zh-TW" sz="2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…, </a:t>
            </a:r>
            <a:r>
              <a:rPr kumimoji="0" lang="en-US" altLang="zh-TW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kumimoji="0" lang="en-US" altLang="zh-TW" sz="2800" b="0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kumimoji="0" lang="en-US" altLang="zh-TW" sz="2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-1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kumimoji="0" lang="en-US" altLang="zh-TW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kumimoji="0" lang="en-US" altLang="zh-TW" sz="2800" b="0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kumimoji="0" lang="en-US" altLang="zh-TW" sz="2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+1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…, </a:t>
            </a:r>
            <a:r>
              <a:rPr kumimoji="0" lang="en-US" altLang="zh-TW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kumimoji="0" lang="en-US" altLang="zh-TW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4305782" y="2372810"/>
            <a:ext cx="1412112" cy="682906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單箭頭接點 13"/>
          <p:cNvCxnSpPr>
            <a:stCxn id="6" idx="7"/>
          </p:cNvCxnSpPr>
          <p:nvPr/>
        </p:nvCxnSpPr>
        <p:spPr>
          <a:xfrm flipV="1">
            <a:off x="5511095" y="2129306"/>
            <a:ext cx="369200" cy="343513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6385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308"/>
    </mc:Choice>
    <mc:Fallback xmlns="">
      <p:transition spd="slow" advTm="3973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3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Result: May Not Be Pareto Optimal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8993"/>
          </a:xfrm>
        </p:spPr>
        <p:txBody>
          <a:bodyPr/>
          <a:lstStyle/>
          <a:p>
            <a:r>
              <a:rPr lang="en-US" altLang="zh-TW" sz="3200" dirty="0" smtClean="0"/>
              <a:t>Consider bidder </a:t>
            </a:r>
            <a:r>
              <a:rPr lang="en-US" altLang="zh-TW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 smtClean="0"/>
              <a:t> with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 </a:t>
            </a:r>
            <a:r>
              <a:rPr lang="en-US" altLang="zh-TW" sz="3200" dirty="0"/>
              <a:t>and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 </a:t>
            </a:r>
            <a:r>
              <a:rPr lang="en-US" altLang="zh-TW" sz="3200" dirty="0" smtClean="0"/>
              <a:t>and the winner 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TW" sz="3200" dirty="0" smtClean="0"/>
              <a:t>with </a:t>
            </a:r>
            <a:r>
              <a:rPr lang="en-US" altLang="zh-TW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</a:t>
            </a:r>
            <a:r>
              <a:rPr lang="en-US" altLang="zh-TW" sz="3200" dirty="0"/>
              <a:t> and </a:t>
            </a:r>
            <a:r>
              <a:rPr lang="en-US" altLang="zh-TW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</a:t>
            </a:r>
            <a:r>
              <a:rPr lang="en-US" altLang="zh-TW" sz="3200" dirty="0" smtClean="0"/>
              <a:t>.</a:t>
            </a:r>
          </a:p>
          <a:p>
            <a:pPr lvl="1"/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dirty="0" smtClean="0"/>
              <a:t>’s utility = 0 and 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800" dirty="0" smtClean="0"/>
              <a:t>’s utility is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– 7 = 2</a:t>
            </a:r>
            <a:r>
              <a:rPr lang="en-US" altLang="zh-TW" sz="2800" dirty="0" smtClean="0"/>
              <a:t>.</a:t>
            </a:r>
          </a:p>
          <a:p>
            <a:pPr lvl="1"/>
            <a:r>
              <a:rPr lang="en-US" altLang="zh-TW" sz="2800" dirty="0" smtClean="0"/>
              <a:t>If 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800" dirty="0" smtClean="0"/>
              <a:t> sells the object to </a:t>
            </a:r>
            <a:r>
              <a:rPr lang="en-US" altLang="zh-TW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dirty="0" smtClean="0"/>
              <a:t> for $10, 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800" dirty="0" smtClean="0"/>
              <a:t>’s utility is now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– 7 = 3 &gt; 2 </a:t>
            </a:r>
            <a:r>
              <a:rPr lang="en-US" altLang="zh-TW" sz="2800" dirty="0" smtClean="0"/>
              <a:t>and 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dirty="0" smtClean="0"/>
              <a:t>’s utility is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– 10 = 2 &gt; 0</a:t>
            </a:r>
            <a:r>
              <a:rPr lang="en-US" altLang="zh-TW" sz="2800" dirty="0" smtClean="0"/>
              <a:t>.</a:t>
            </a:r>
          </a:p>
          <a:p>
            <a:pPr lvl="1"/>
            <a:r>
              <a:rPr lang="en-US" altLang="zh-TW" sz="2800" dirty="0" smtClean="0"/>
              <a:t>That increases both bidders 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dirty="0" smtClean="0"/>
              <a:t>’s and 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800" dirty="0" smtClean="0"/>
              <a:t>’s utilities without degrading the utility of other bidders =&gt; an </a:t>
            </a:r>
            <a:r>
              <a:rPr lang="en-US" altLang="zh-TW" sz="2800" dirty="0" smtClean="0">
                <a:solidFill>
                  <a:srgbClr val="C00000"/>
                </a:solidFill>
              </a:rPr>
              <a:t>Pareto improvement</a:t>
            </a:r>
          </a:p>
          <a:p>
            <a:r>
              <a:rPr lang="en-US" altLang="zh-TW" sz="3200" dirty="0" smtClean="0"/>
              <a:t>Therefore, the first-price auction does not guarantee Pareto optimal </a:t>
            </a:r>
            <a:r>
              <a:rPr lang="en-US" altLang="zh-TW" sz="3200" dirty="0" smtClean="0">
                <a:sym typeface="Symbol" panose="05050102010706020507" pitchFamily="18" charset="2"/>
              </a:rPr>
              <a:t></a:t>
            </a:r>
            <a:r>
              <a:rPr lang="en-US" altLang="zh-TW" sz="3200" dirty="0" smtClean="0"/>
              <a:t> not economically efficient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455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Second-Price</a:t>
            </a:r>
            <a:r>
              <a:rPr lang="en-US" altLang="zh-TW" dirty="0" smtClean="0"/>
              <a:t> Auction as a Game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The winner pays the value of the second-highest </a:t>
            </a:r>
            <a:r>
              <a:rPr lang="en-US" altLang="zh-TW" sz="3200" dirty="0" smtClean="0"/>
              <a:t>bid</a:t>
            </a:r>
          </a:p>
          <a:p>
            <a:endParaRPr lang="en-US" altLang="zh-TW" sz="3200" dirty="0"/>
          </a:p>
          <a:p>
            <a:endParaRPr lang="en-US" altLang="zh-TW" sz="3200" dirty="0" smtClean="0"/>
          </a:p>
          <a:p>
            <a:pPr lvl="1"/>
            <a:endParaRPr lang="en-US" altLang="zh-TW" sz="2800" dirty="0"/>
          </a:p>
          <a:p>
            <a:r>
              <a:rPr lang="en-US" altLang="zh-TW" sz="3200" dirty="0" smtClean="0">
                <a:effectLst/>
                <a:latin typeface="Arial" panose="020B0604020202020204" pitchFamily="34" charset="0"/>
              </a:rPr>
              <a:t>Let </a:t>
            </a:r>
            <a:r>
              <a:rPr lang="en-US" altLang="zh-TW" sz="3200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i="1" baseline="-25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 smtClean="0">
                <a:effectLst/>
                <a:latin typeface="Arial" panose="020B0604020202020204" pitchFamily="34" charset="0"/>
              </a:rPr>
              <a:t> be bidder </a:t>
            </a:r>
            <a:r>
              <a:rPr lang="en-US" altLang="zh-TW" sz="3200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 smtClean="0">
                <a:effectLst/>
                <a:latin typeface="Arial" panose="020B0604020202020204" pitchFamily="34" charset="0"/>
              </a:rPr>
              <a:t>’s true value for the object (private)</a:t>
            </a:r>
          </a:p>
          <a:p>
            <a:r>
              <a:rPr lang="en-US" altLang="zh-TW" sz="3200" dirty="0" smtClean="0"/>
              <a:t>If </a:t>
            </a:r>
            <a:r>
              <a:rPr lang="en-US" altLang="zh-TW" sz="3200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i="1" baseline="-25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 smtClean="0"/>
              <a:t> is </a:t>
            </a:r>
            <a:r>
              <a:rPr lang="en-US" altLang="zh-TW" sz="3200" dirty="0"/>
              <a:t>not the winning bid, then the </a:t>
            </a:r>
            <a:r>
              <a:rPr lang="en-US" altLang="zh-TW" sz="3200" dirty="0" smtClean="0"/>
              <a:t>payoff to </a:t>
            </a:r>
            <a:r>
              <a:rPr lang="en-US" altLang="zh-TW" sz="3200" i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 smtClean="0"/>
              <a:t> is 0.</a:t>
            </a:r>
          </a:p>
          <a:p>
            <a:r>
              <a:rPr lang="en-US" altLang="zh-TW" sz="3200" dirty="0" smtClean="0"/>
              <a:t>If </a:t>
            </a:r>
            <a:r>
              <a:rPr lang="en-US" altLang="zh-TW" sz="3200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i="1" baseline="-25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 smtClean="0"/>
              <a:t> is </a:t>
            </a:r>
            <a:r>
              <a:rPr lang="en-US" altLang="zh-TW" sz="3200" dirty="0"/>
              <a:t>the winning bid, </a:t>
            </a:r>
            <a:r>
              <a:rPr lang="en-US" altLang="zh-TW" sz="3200" dirty="0" smtClean="0"/>
              <a:t>and some other </a:t>
            </a:r>
            <a:r>
              <a:rPr lang="en-US" altLang="zh-TW" sz="3200" i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i="1" baseline="-250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3200" dirty="0" smtClean="0"/>
              <a:t> is </a:t>
            </a:r>
            <a:r>
              <a:rPr lang="en-US" altLang="zh-TW" sz="3200" dirty="0"/>
              <a:t>the second-place bid, then the </a:t>
            </a:r>
            <a:r>
              <a:rPr lang="en-US" altLang="zh-TW" sz="3200" dirty="0" smtClean="0"/>
              <a:t>payoff to </a:t>
            </a:r>
            <a:r>
              <a:rPr lang="en-US" altLang="zh-TW" sz="3200" i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 smtClean="0"/>
              <a:t> is </a:t>
            </a:r>
            <a:r>
              <a:rPr lang="en-US" altLang="zh-TW" sz="3200" i="1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i="1" baseline="-2500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 smtClean="0">
                <a:solidFill>
                  <a:srgbClr val="C00000"/>
                </a:solidFill>
              </a:rPr>
              <a:t> − </a:t>
            </a:r>
            <a:r>
              <a:rPr lang="en-US" altLang="zh-TW" sz="3200" i="1" dirty="0" err="1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i="1" baseline="-25000" dirty="0" err="1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3200" dirty="0" smtClean="0"/>
              <a:t>.</a:t>
            </a:r>
            <a:endParaRPr lang="en-US" altLang="zh-TW" sz="32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>
              <a:effectLst/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264189" y="2459574"/>
          <a:ext cx="4847104" cy="1207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776">
                  <a:extLst>
                    <a:ext uri="{9D8B030D-6E8A-4147-A177-3AD203B41FA5}">
                      <a16:colId xmlns:a16="http://schemas.microsoft.com/office/drawing/2014/main" val="932860952"/>
                    </a:ext>
                  </a:extLst>
                </a:gridCol>
                <a:gridCol w="1211776">
                  <a:extLst>
                    <a:ext uri="{9D8B030D-6E8A-4147-A177-3AD203B41FA5}">
                      <a16:colId xmlns:a16="http://schemas.microsoft.com/office/drawing/2014/main" val="2871891215"/>
                    </a:ext>
                  </a:extLst>
                </a:gridCol>
                <a:gridCol w="1211776">
                  <a:extLst>
                    <a:ext uri="{9D8B030D-6E8A-4147-A177-3AD203B41FA5}">
                      <a16:colId xmlns:a16="http://schemas.microsoft.com/office/drawing/2014/main" val="1863386714"/>
                    </a:ext>
                  </a:extLst>
                </a:gridCol>
                <a:gridCol w="1211776">
                  <a:extLst>
                    <a:ext uri="{9D8B030D-6E8A-4147-A177-3AD203B41FA5}">
                      <a16:colId xmlns:a16="http://schemas.microsoft.com/office/drawing/2014/main" val="630312793"/>
                    </a:ext>
                  </a:extLst>
                </a:gridCol>
              </a:tblGrid>
              <a:tr h="6038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bidder</a:t>
                      </a:r>
                      <a:endParaRPr lang="zh-TW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TW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TW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TW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31110"/>
                  </a:ext>
                </a:extLst>
              </a:tr>
              <a:tr h="6038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</a:t>
                      </a:r>
                      <a:endParaRPr lang="zh-TW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zh-TW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zh-TW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zh-TW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16603"/>
                  </a:ext>
                </a:extLst>
              </a:tr>
            </a:tbl>
          </a:graphicData>
        </a:graphic>
      </p:graphicFrame>
      <p:sp>
        <p:nvSpPr>
          <p:cNvPr id="6" name="向右箭號 5"/>
          <p:cNvSpPr/>
          <p:nvPr/>
        </p:nvSpPr>
        <p:spPr>
          <a:xfrm>
            <a:off x="6688066" y="2852363"/>
            <a:ext cx="661182" cy="422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748193" y="2770990"/>
            <a:ext cx="3339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 wins and pays 18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3874528" y="3021173"/>
            <a:ext cx="844061" cy="70227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31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902"/>
    </mc:Choice>
    <mc:Fallback xmlns="">
      <p:transition spd="slow" advTm="1049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Truthful bidding is a dominant strategy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1551780" y="2231146"/>
          <a:ext cx="10138650" cy="3515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697">
                  <a:extLst>
                    <a:ext uri="{9D8B030D-6E8A-4147-A177-3AD203B41FA5}">
                      <a16:colId xmlns:a16="http://schemas.microsoft.com/office/drawing/2014/main" val="2322823513"/>
                    </a:ext>
                  </a:extLst>
                </a:gridCol>
                <a:gridCol w="3195871">
                  <a:extLst>
                    <a:ext uri="{9D8B030D-6E8A-4147-A177-3AD203B41FA5}">
                      <a16:colId xmlns:a16="http://schemas.microsoft.com/office/drawing/2014/main" val="3018761503"/>
                    </a:ext>
                  </a:extLst>
                </a:gridCol>
                <a:gridCol w="2069269">
                  <a:extLst>
                    <a:ext uri="{9D8B030D-6E8A-4147-A177-3AD203B41FA5}">
                      <a16:colId xmlns:a16="http://schemas.microsoft.com/office/drawing/2014/main" val="1381141610"/>
                    </a:ext>
                  </a:extLst>
                </a:gridCol>
                <a:gridCol w="3356813">
                  <a:extLst>
                    <a:ext uri="{9D8B030D-6E8A-4147-A177-3AD203B41FA5}">
                      <a16:colId xmlns:a16="http://schemas.microsoft.com/office/drawing/2014/main" val="1474657985"/>
                    </a:ext>
                  </a:extLst>
                </a:gridCol>
              </a:tblGrid>
              <a:tr h="878952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TW" sz="28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 max(</a:t>
                      </a: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TW" sz="2800" i="1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80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TW" sz="28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max(</a:t>
                      </a: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TW" sz="2800" i="1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80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TW" sz="28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max(</a:t>
                      </a: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TW" sz="2800" i="1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80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79897"/>
                  </a:ext>
                </a:extLst>
              </a:tr>
              <a:tr h="87895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8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 </a:t>
                      </a: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TW" sz="28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TW" altLang="en-US" sz="2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TW" sz="2800" i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</a:t>
                      </a:r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max(</a:t>
                      </a: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TW" sz="2800" i="1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&gt; 0</a:t>
                      </a:r>
                      <a:endParaRPr lang="zh-TW" altLang="en-US" sz="280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TW" altLang="en-US" sz="2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TW" sz="2800" i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</a:t>
                      </a:r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max(</a:t>
                      </a: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TW" sz="2800" i="1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&lt; 0</a:t>
                      </a:r>
                      <a:r>
                        <a:rPr lang="zh-TW" altLang="en-US" sz="2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2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</a:t>
                      </a:r>
                      <a:r>
                        <a:rPr lang="en-US" altLang="zh-TW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57181"/>
                  </a:ext>
                </a:extLst>
              </a:tr>
              <a:tr h="878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8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TW" sz="28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TW" altLang="en-US" sz="28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TW" sz="2800" i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</a:t>
                      </a:r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max(</a:t>
                      </a: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TW" sz="2800" i="1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&gt; 0</a:t>
                      </a:r>
                      <a:endParaRPr lang="zh-TW" altLang="en-US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009434"/>
                  </a:ext>
                </a:extLst>
              </a:tr>
              <a:tr h="878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8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</a:t>
                      </a: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TW" sz="28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TW" altLang="en-US" sz="28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TW" sz="2800" i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</a:t>
                      </a:r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max(</a:t>
                      </a: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TW" sz="2800" i="1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&gt; 0</a:t>
                      </a:r>
                      <a:r>
                        <a:rPr lang="zh-TW" altLang="en-US" sz="2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2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</a:t>
                      </a:r>
                      <a:r>
                        <a:rPr lang="en-US" altLang="zh-TW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4157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1497" y="3826332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Bidder </a:t>
            </a:r>
            <a:r>
              <a:rPr kumimoji="0" lang="en-US" altLang="zh-TW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endParaRPr kumimoji="0" lang="zh-TW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 flipV="1">
            <a:off x="1389731" y="3645257"/>
            <a:ext cx="10532196" cy="1159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389731" y="5406141"/>
            <a:ext cx="10476028" cy="1081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60947" y="4378759"/>
            <a:ext cx="1399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weakly dominant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1760528" y="4087941"/>
            <a:ext cx="1205947" cy="89275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704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308"/>
    </mc:Choice>
    <mc:Fallback xmlns="">
      <p:transition spd="slow" advTm="3973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Critical Value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Given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 smtClean="0"/>
              <a:t>, the critical value for bidder </a:t>
            </a:r>
            <a:r>
              <a:rPr lang="en-US" altLang="zh-TW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 smtClean="0"/>
              <a:t> is defined to be a value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3200" dirty="0" smtClean="0"/>
              <a:t> for which</a:t>
            </a:r>
            <a:br>
              <a:rPr lang="en-US" altLang="zh-TW" sz="3200" dirty="0" smtClean="0"/>
            </a:br>
            <a:r>
              <a:rPr lang="en-US" altLang="zh-TW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 smtClean="0"/>
              <a:t> wins if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 smtClean="0"/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TW" sz="3200" dirty="0" smtClean="0"/>
              <a:t>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3200" dirty="0" smtClean="0"/>
              <a:t> and</a:t>
            </a:r>
            <a:r>
              <a:rPr lang="zh-TW" altLang="en-US" sz="3200" dirty="0" smtClean="0"/>
              <a:t> </a:t>
            </a:r>
            <a:r>
              <a:rPr lang="en-US" altLang="zh-TW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 smtClean="0"/>
              <a:t> loses if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/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TW" sz="3200" dirty="0" smtClean="0"/>
              <a:t>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3200" dirty="0"/>
              <a:t> </a:t>
            </a:r>
            <a:endParaRPr lang="en-US" altLang="zh-TW" sz="3200" dirty="0" smtClean="0"/>
          </a:p>
          <a:p>
            <a:r>
              <a:rPr lang="en-US" altLang="zh-TW" sz="3200" dirty="0" smtClean="0"/>
              <a:t>By definition,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max(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3200" dirty="0" smtClean="0"/>
              <a:t>In the second-price auction, </a:t>
            </a:r>
            <a:br>
              <a:rPr lang="en-US" altLang="zh-TW" sz="3200" dirty="0" smtClean="0"/>
            </a:br>
            <a:r>
              <a:rPr lang="en-US" altLang="zh-TW" sz="3200" dirty="0" smtClean="0"/>
              <a:t>the winner pays its critical value</a:t>
            </a:r>
          </a:p>
        </p:txBody>
      </p:sp>
      <p:cxnSp>
        <p:nvCxnSpPr>
          <p:cNvPr id="5" name="直線單箭頭接點 4"/>
          <p:cNvCxnSpPr/>
          <p:nvPr/>
        </p:nvCxnSpPr>
        <p:spPr>
          <a:xfrm>
            <a:off x="7556113" y="2899954"/>
            <a:ext cx="0" cy="1526177"/>
          </a:xfrm>
          <a:prstGeom prst="straightConnector1">
            <a:avLst/>
          </a:prstGeom>
          <a:ln w="25400">
            <a:solidFill>
              <a:srgbClr val="C0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H="1">
            <a:off x="7556113" y="4426131"/>
            <a:ext cx="3312795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0923874" y="4164521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7556113" y="4164521"/>
            <a:ext cx="144419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9000309" y="3533150"/>
            <a:ext cx="144419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9000309" y="3533150"/>
            <a:ext cx="0" cy="6313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7556113" y="3533150"/>
            <a:ext cx="1444196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921652" y="3919047"/>
            <a:ext cx="74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lose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963929" y="3271836"/>
            <a:ext cx="74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win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782584" y="4644101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9000309" y="4149879"/>
            <a:ext cx="0" cy="63137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34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Strategy Proof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Consider an asymmetric game (the payoff of a particular strategy depends on who is playing that strategy) where players </a:t>
            </a:r>
            <a:r>
              <a:rPr lang="en-US" altLang="zh-TW" sz="3200" dirty="0"/>
              <a:t>have </a:t>
            </a:r>
            <a:r>
              <a:rPr lang="en-US" altLang="zh-TW" sz="3200" dirty="0">
                <a:solidFill>
                  <a:srgbClr val="FF0000"/>
                </a:solidFill>
              </a:rPr>
              <a:t>private </a:t>
            </a:r>
            <a:r>
              <a:rPr lang="en-US" altLang="zh-TW" sz="3200" dirty="0" smtClean="0">
                <a:solidFill>
                  <a:srgbClr val="FF0000"/>
                </a:solidFill>
              </a:rPr>
              <a:t>information</a:t>
            </a:r>
            <a:r>
              <a:rPr lang="en-US" altLang="zh-TW" sz="3200" dirty="0" smtClean="0"/>
              <a:t> (i.e., personal valuations of the item)</a:t>
            </a:r>
          </a:p>
          <a:p>
            <a:r>
              <a:rPr lang="en-US" altLang="zh-TW" sz="3200" dirty="0" smtClean="0"/>
              <a:t>This game is </a:t>
            </a:r>
            <a:r>
              <a:rPr lang="en-US" altLang="zh-TW" sz="3200" dirty="0" smtClean="0">
                <a:solidFill>
                  <a:srgbClr val="FF0000"/>
                </a:solidFill>
              </a:rPr>
              <a:t>strategy proof </a:t>
            </a:r>
            <a:r>
              <a:rPr lang="en-US" altLang="zh-TW" sz="3200" dirty="0" smtClean="0"/>
              <a:t>if it </a:t>
            </a:r>
            <a:r>
              <a:rPr lang="en-US" altLang="zh-TW" sz="3200" dirty="0"/>
              <a:t>is a weakly-dominant strategy for every player to reveal his/her private </a:t>
            </a:r>
            <a:r>
              <a:rPr lang="en-US" altLang="zh-TW" sz="3200" dirty="0" smtClean="0"/>
              <a:t>information</a:t>
            </a:r>
          </a:p>
          <a:p>
            <a:pPr lvl="1"/>
            <a:r>
              <a:rPr lang="en-US" altLang="zh-TW" sz="2800" dirty="0"/>
              <a:t>you fare best or at least not worse by being truthful, regardless of what the others do</a:t>
            </a:r>
            <a:endParaRPr lang="en-US" altLang="zh-TW" sz="2800" dirty="0" smtClean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6751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960"/>
    </mc:Choice>
    <mc:Fallback xmlns="">
      <p:transition spd="slow" advTm="1059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Revenue Equivalence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 smtClean="0"/>
              <a:t>In terms of </a:t>
            </a:r>
            <a:r>
              <a:rPr lang="en-US" altLang="zh-TW" sz="3200" dirty="0" smtClean="0">
                <a:solidFill>
                  <a:srgbClr val="FF0000"/>
                </a:solidFill>
              </a:rPr>
              <a:t>the auctioneer’s revenue</a:t>
            </a:r>
            <a:r>
              <a:rPr lang="en-US" altLang="zh-TW" sz="3200" dirty="0" smtClean="0"/>
              <a:t>, ascending open auction is equivalent to sealed-bid second-price auctions</a:t>
            </a:r>
          </a:p>
          <a:p>
            <a:r>
              <a:rPr lang="en-US" altLang="zh-TW" sz="3200" dirty="0"/>
              <a:t>Consider bidder </a:t>
            </a:r>
            <a:r>
              <a:rPr lang="en-US" altLang="zh-TW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/>
              <a:t> with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 </a:t>
            </a:r>
            <a:r>
              <a:rPr lang="en-US" altLang="zh-TW" sz="3200" dirty="0"/>
              <a:t>and </a:t>
            </a:r>
            <a:r>
              <a:rPr lang="en-US" altLang="zh-TW" sz="3200" dirty="0" smtClean="0"/>
              <a:t>another bidder 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TW" sz="3200" dirty="0"/>
              <a:t>with </a:t>
            </a:r>
            <a:r>
              <a:rPr lang="en-US" altLang="zh-TW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TW" sz="3200" dirty="0" smtClean="0"/>
              <a:t>.</a:t>
            </a:r>
          </a:p>
          <a:p>
            <a:r>
              <a:rPr lang="en-US" altLang="zh-TW" sz="3200" dirty="0" smtClean="0"/>
              <a:t>In ascending open auction, bidder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3200" dirty="0" smtClean="0"/>
              <a:t> will not raise the bid when it is already </a:t>
            </a:r>
            <a:r>
              <a:rPr lang="en-US" altLang="zh-TW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3200" dirty="0" smtClean="0"/>
              <a:t>. Therefore, </a:t>
            </a:r>
            <a:r>
              <a:rPr lang="en-US" altLang="zh-TW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 smtClean="0"/>
              <a:t> wins the bid and pays </a:t>
            </a:r>
            <a:r>
              <a:rPr lang="en-US" altLang="zh-TW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3200" dirty="0" smtClean="0"/>
              <a:t>.</a:t>
            </a:r>
          </a:p>
          <a:p>
            <a:r>
              <a:rPr lang="en-US" altLang="zh-TW" sz="3200" dirty="0" smtClean="0"/>
              <a:t>The same expected payment in the sealed-bid second-price auction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6931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Social Welfare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C00000"/>
                </a:solidFill>
              </a:rPr>
              <a:t>Utilitarian</a:t>
            </a:r>
            <a:r>
              <a:rPr lang="en-US" altLang="zh-TW" sz="3600" dirty="0" smtClean="0"/>
              <a:t> social welfare</a:t>
            </a:r>
          </a:p>
          <a:p>
            <a:pPr lvl="1"/>
            <a:r>
              <a:rPr lang="en-US" altLang="zh-TW" sz="3200" dirty="0" smtClean="0"/>
              <a:t>The sum of individual utilities</a:t>
            </a:r>
          </a:p>
          <a:p>
            <a:pPr lvl="1"/>
            <a:r>
              <a:rPr lang="en-US" altLang="zh-TW" sz="3200" dirty="0" smtClean="0"/>
              <a:t>The goal of the system is to maximize the </a:t>
            </a:r>
            <a:r>
              <a:rPr lang="en-US" altLang="zh-TW" sz="3200" dirty="0" smtClean="0">
                <a:solidFill>
                  <a:srgbClr val="C00000"/>
                </a:solidFill>
              </a:rPr>
              <a:t>overall utility</a:t>
            </a:r>
          </a:p>
          <a:p>
            <a:r>
              <a:rPr lang="en-US" altLang="zh-TW" sz="3600" dirty="0" smtClean="0">
                <a:solidFill>
                  <a:srgbClr val="C00000"/>
                </a:solidFill>
              </a:rPr>
              <a:t>Egalitarian </a:t>
            </a:r>
            <a:r>
              <a:rPr lang="en-US" altLang="zh-TW" sz="3600" dirty="0" smtClean="0"/>
              <a:t>social welfare</a:t>
            </a:r>
          </a:p>
          <a:p>
            <a:pPr lvl="1"/>
            <a:r>
              <a:rPr lang="en-US" altLang="zh-TW" sz="3200" dirty="0" smtClean="0"/>
              <a:t>The utility of the agent that is worst off</a:t>
            </a:r>
          </a:p>
          <a:p>
            <a:pPr lvl="1"/>
            <a:r>
              <a:rPr lang="en-US" altLang="zh-TW" sz="3200" dirty="0" smtClean="0"/>
              <a:t>Introduces some degree of fairness in the system</a:t>
            </a:r>
          </a:p>
          <a:p>
            <a:r>
              <a:rPr lang="en-US" altLang="zh-TW" sz="3600" dirty="0" smtClean="0"/>
              <a:t>Other definitions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0045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Settings of Combinatorial Auctions (CAs)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2657"/>
          </a:xfrm>
        </p:spPr>
        <p:txBody>
          <a:bodyPr/>
          <a:lstStyle/>
          <a:p>
            <a:r>
              <a:rPr lang="en-US" altLang="zh-TW" sz="3200" dirty="0" smtClean="0"/>
              <a:t>There are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3200" dirty="0" smtClean="0"/>
              <a:t> items to sell or buy</a:t>
            </a:r>
          </a:p>
          <a:p>
            <a:r>
              <a:rPr lang="en-US" altLang="zh-TW" sz="3200" dirty="0" smtClean="0"/>
              <a:t>Each bidder places a bid for a collection of items (called </a:t>
            </a:r>
            <a:r>
              <a:rPr lang="en-US" altLang="zh-TW" sz="3200" dirty="0" smtClean="0">
                <a:solidFill>
                  <a:srgbClr val="FF0000"/>
                </a:solidFill>
              </a:rPr>
              <a:t>bundle</a:t>
            </a:r>
            <a:r>
              <a:rPr lang="en-US" altLang="zh-TW" sz="3200" dirty="0" smtClean="0"/>
              <a:t>)</a:t>
            </a:r>
          </a:p>
          <a:p>
            <a:r>
              <a:rPr lang="en-US" altLang="zh-TW" sz="3200" dirty="0" smtClean="0"/>
              <a:t>Related to weighted set cover problem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872509" y="4488873"/>
            <a:ext cx="212436" cy="212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4003964" y="4488873"/>
            <a:ext cx="212436" cy="212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135419" y="4488873"/>
            <a:ext cx="212436" cy="212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6239165" y="4488873"/>
            <a:ext cx="212436" cy="212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370620" y="4488873"/>
            <a:ext cx="212436" cy="212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502075" y="4488873"/>
            <a:ext cx="212436" cy="212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500582" y="5920509"/>
            <a:ext cx="258618" cy="256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30436" y="5920509"/>
            <a:ext cx="258618" cy="256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213603" y="5920509"/>
            <a:ext cx="258618" cy="256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243457" y="5920509"/>
            <a:ext cx="258618" cy="256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924318" y="58640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…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接點 16"/>
          <p:cNvCxnSpPr>
            <a:stCxn id="11" idx="0"/>
            <a:endCxn id="6" idx="4"/>
          </p:cNvCxnSpPr>
          <p:nvPr/>
        </p:nvCxnSpPr>
        <p:spPr>
          <a:xfrm flipV="1">
            <a:off x="3629891" y="4701309"/>
            <a:ext cx="480291" cy="1219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endCxn id="8" idx="3"/>
          </p:cNvCxnSpPr>
          <p:nvPr/>
        </p:nvCxnSpPr>
        <p:spPr>
          <a:xfrm flipV="1">
            <a:off x="3629891" y="4670198"/>
            <a:ext cx="2640385" cy="12568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endCxn id="12" idx="0"/>
          </p:cNvCxnSpPr>
          <p:nvPr/>
        </p:nvCxnSpPr>
        <p:spPr>
          <a:xfrm>
            <a:off x="2986321" y="4704591"/>
            <a:ext cx="1673424" cy="12159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endCxn id="10" idx="4"/>
          </p:cNvCxnSpPr>
          <p:nvPr/>
        </p:nvCxnSpPr>
        <p:spPr>
          <a:xfrm flipV="1">
            <a:off x="4629060" y="4701309"/>
            <a:ext cx="3979233" cy="12323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2" idx="0"/>
            <a:endCxn id="7" idx="4"/>
          </p:cNvCxnSpPr>
          <p:nvPr/>
        </p:nvCxnSpPr>
        <p:spPr>
          <a:xfrm flipV="1">
            <a:off x="4659745" y="4701309"/>
            <a:ext cx="581892" cy="1219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endCxn id="13" idx="0"/>
          </p:cNvCxnSpPr>
          <p:nvPr/>
        </p:nvCxnSpPr>
        <p:spPr>
          <a:xfrm>
            <a:off x="5272112" y="4701310"/>
            <a:ext cx="2070800" cy="12191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9" idx="4"/>
            <a:endCxn id="13" idx="0"/>
          </p:cNvCxnSpPr>
          <p:nvPr/>
        </p:nvCxnSpPr>
        <p:spPr>
          <a:xfrm flipH="1">
            <a:off x="7342912" y="4701309"/>
            <a:ext cx="133926" cy="1219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endCxn id="9" idx="5"/>
          </p:cNvCxnSpPr>
          <p:nvPr/>
        </p:nvCxnSpPr>
        <p:spPr>
          <a:xfrm flipH="1" flipV="1">
            <a:off x="7551945" y="4670198"/>
            <a:ext cx="829165" cy="12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6" idx="4"/>
            <a:endCxn id="14" idx="0"/>
          </p:cNvCxnSpPr>
          <p:nvPr/>
        </p:nvCxnSpPr>
        <p:spPr>
          <a:xfrm>
            <a:off x="4110182" y="4701309"/>
            <a:ext cx="4262584" cy="1219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endCxn id="14" idx="0"/>
          </p:cNvCxnSpPr>
          <p:nvPr/>
        </p:nvCxnSpPr>
        <p:spPr>
          <a:xfrm flipH="1">
            <a:off x="8372766" y="4729529"/>
            <a:ext cx="197613" cy="11909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2077461" y="5826615"/>
            <a:ext cx="1117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bidders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693996" y="4364258"/>
            <a:ext cx="87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items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04329" y="6233402"/>
            <a:ext cx="444352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zh-TW" sz="2000" dirty="0" smtClean="0"/>
              <a:t>50</a:t>
            </a:r>
            <a:endParaRPr lang="zh-TW" altLang="en-US" sz="20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437569" y="6220874"/>
            <a:ext cx="444352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zh-TW" sz="2000" dirty="0" smtClean="0"/>
              <a:t>80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120736" y="6207641"/>
            <a:ext cx="444352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zh-TW" sz="2000" dirty="0" smtClean="0"/>
              <a:t>60</a:t>
            </a:r>
            <a:endParaRPr lang="zh-TW" altLang="en-US" sz="2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8158934" y="6215693"/>
            <a:ext cx="444352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zh-TW" sz="2000" dirty="0" smtClean="0"/>
              <a:t>70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8757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Characteristics of Auctions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/>
              <a:t>participants submit </a:t>
            </a:r>
            <a:r>
              <a:rPr lang="en-US" altLang="zh-TW" sz="3200" i="1" dirty="0">
                <a:solidFill>
                  <a:srgbClr val="FF0000"/>
                </a:solidFill>
              </a:rPr>
              <a:t>bids</a:t>
            </a:r>
            <a:r>
              <a:rPr lang="en-US" altLang="zh-TW" sz="3200" dirty="0"/>
              <a:t>, </a:t>
            </a:r>
            <a:r>
              <a:rPr lang="en-US" altLang="zh-TW" sz="3200" dirty="0" smtClean="0"/>
              <a:t>the maximal amounts </a:t>
            </a:r>
            <a:r>
              <a:rPr lang="en-US" altLang="zh-TW" sz="3200" dirty="0"/>
              <a:t>of money they are willing to pay.</a:t>
            </a:r>
          </a:p>
          <a:p>
            <a:r>
              <a:rPr lang="en-US" altLang="zh-TW" sz="3200" i="1" dirty="0">
                <a:solidFill>
                  <a:srgbClr val="C00000"/>
                </a:solidFill>
              </a:rPr>
              <a:t>Standard</a:t>
            </a:r>
            <a:r>
              <a:rPr lang="en-US" altLang="zh-TW" sz="3200" dirty="0"/>
              <a:t> </a:t>
            </a:r>
            <a:r>
              <a:rPr lang="en-US" altLang="zh-TW" sz="3200" dirty="0" smtClean="0"/>
              <a:t>auctions: </a:t>
            </a:r>
            <a:r>
              <a:rPr lang="en-US" altLang="zh-TW" sz="3200" dirty="0"/>
              <a:t>the winner of the auction is the participant with </a:t>
            </a:r>
            <a:r>
              <a:rPr lang="en-US" altLang="zh-TW" sz="3200" dirty="0">
                <a:solidFill>
                  <a:srgbClr val="FF0000"/>
                </a:solidFill>
              </a:rPr>
              <a:t>the highest bid</a:t>
            </a:r>
            <a:r>
              <a:rPr lang="en-US" altLang="zh-TW" sz="3200" dirty="0"/>
              <a:t>. </a:t>
            </a:r>
            <a:endParaRPr lang="en-US" altLang="zh-TW" sz="3200" dirty="0" smtClean="0"/>
          </a:p>
          <a:p>
            <a:r>
              <a:rPr lang="en-US" altLang="zh-TW" sz="3200" dirty="0" smtClean="0"/>
              <a:t>Auctions are characterized as transactions </a:t>
            </a:r>
            <a:r>
              <a:rPr lang="en-US" altLang="zh-TW" sz="3200" dirty="0"/>
              <a:t>with a specific set of rules detailing </a:t>
            </a:r>
            <a:r>
              <a:rPr lang="en-US" altLang="zh-TW" sz="3200" dirty="0">
                <a:solidFill>
                  <a:srgbClr val="C00000"/>
                </a:solidFill>
              </a:rPr>
              <a:t>resource allocation</a:t>
            </a:r>
            <a:r>
              <a:rPr lang="en-US" altLang="zh-TW" sz="3200" dirty="0"/>
              <a:t> according to participants' </a:t>
            </a:r>
            <a:r>
              <a:rPr lang="en-US" altLang="zh-TW" sz="3200" dirty="0" smtClean="0"/>
              <a:t>bids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134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 Cover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have a set of elements (the universe </a:t>
            </a:r>
            <a:r>
              <a:rPr lang="en-US" altLang="zh-TW" i="1" dirty="0" smtClean="0"/>
              <a:t>U</a:t>
            </a:r>
            <a:r>
              <a:rPr lang="en-US" altLang="zh-TW" dirty="0" smtClean="0"/>
              <a:t>) and a collection </a:t>
            </a:r>
            <a:r>
              <a:rPr lang="en-US" altLang="zh-TW" i="1" dirty="0">
                <a:solidFill>
                  <a:srgbClr val="C00000"/>
                </a:solidFill>
              </a:rPr>
              <a:t>S</a:t>
            </a:r>
            <a:r>
              <a:rPr lang="en-US" altLang="zh-TW" dirty="0"/>
              <a:t> </a:t>
            </a:r>
            <a:r>
              <a:rPr lang="en-US" altLang="zh-TW" dirty="0" smtClean="0"/>
              <a:t>of subsets of the universe whose union equals universe</a:t>
            </a:r>
          </a:p>
          <a:p>
            <a:r>
              <a:rPr lang="en-US" altLang="zh-TW" dirty="0" smtClean="0"/>
              <a:t>Try to identify the </a:t>
            </a:r>
            <a:r>
              <a:rPr lang="en-US" altLang="zh-TW" dirty="0" smtClean="0">
                <a:solidFill>
                  <a:srgbClr val="C00000"/>
                </a:solidFill>
              </a:rPr>
              <a:t>smallest sub-collection </a:t>
            </a:r>
            <a:r>
              <a:rPr lang="en-US" altLang="zh-TW" dirty="0" smtClean="0"/>
              <a:t>of </a:t>
            </a:r>
            <a:r>
              <a:rPr lang="en-US" altLang="zh-TW" i="1" dirty="0" smtClean="0">
                <a:solidFill>
                  <a:srgbClr val="C00000"/>
                </a:solidFill>
              </a:rPr>
              <a:t>S</a:t>
            </a:r>
            <a:r>
              <a:rPr lang="en-US" altLang="zh-TW" dirty="0" smtClean="0"/>
              <a:t> whose union equals </a:t>
            </a:r>
            <a:r>
              <a:rPr lang="en-US" altLang="zh-TW" i="1" dirty="0" smtClean="0"/>
              <a:t>U</a:t>
            </a:r>
          </a:p>
          <a:p>
            <a:r>
              <a:rPr lang="en-US" altLang="zh-TW" dirty="0" smtClean="0"/>
              <a:t>For example,  </a:t>
            </a:r>
            <a:r>
              <a:rPr lang="en-US" altLang="zh-TW" i="1" dirty="0" smtClean="0"/>
              <a:t>U</a:t>
            </a:r>
            <a:r>
              <a:rPr lang="en-US" altLang="zh-TW" dirty="0" smtClean="0"/>
              <a:t> = {1, 2, 3, 4, 5}, </a:t>
            </a:r>
            <a:r>
              <a:rPr lang="en-US" altLang="zh-TW" i="1" dirty="0" smtClean="0">
                <a:solidFill>
                  <a:srgbClr val="C00000"/>
                </a:solidFill>
              </a:rPr>
              <a:t>S</a:t>
            </a:r>
            <a:r>
              <a:rPr lang="en-US" altLang="zh-TW" dirty="0" smtClean="0"/>
              <a:t> = {{1, 2, 3}, {2, 4}, {3, 4}, {4, 5}}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271902" y="4377556"/>
            <a:ext cx="212436" cy="212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4403357" y="4377556"/>
            <a:ext cx="212436" cy="212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534812" y="4377556"/>
            <a:ext cx="212436" cy="212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6638558" y="4377556"/>
            <a:ext cx="212436" cy="212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770013" y="4377556"/>
            <a:ext cx="212436" cy="212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899975" y="5809192"/>
            <a:ext cx="258618" cy="256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929829" y="5809192"/>
            <a:ext cx="258618" cy="256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078490" y="5809192"/>
            <a:ext cx="258618" cy="256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108344" y="5809192"/>
            <a:ext cx="258618" cy="256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>
            <a:stCxn id="11" idx="0"/>
            <a:endCxn id="6" idx="4"/>
          </p:cNvCxnSpPr>
          <p:nvPr/>
        </p:nvCxnSpPr>
        <p:spPr>
          <a:xfrm flipV="1">
            <a:off x="4029284" y="4589992"/>
            <a:ext cx="480291" cy="1219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endCxn id="7" idx="4"/>
          </p:cNvCxnSpPr>
          <p:nvPr/>
        </p:nvCxnSpPr>
        <p:spPr>
          <a:xfrm flipV="1">
            <a:off x="4029284" y="4589992"/>
            <a:ext cx="1611746" cy="12257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endCxn id="11" idx="0"/>
          </p:cNvCxnSpPr>
          <p:nvPr/>
        </p:nvCxnSpPr>
        <p:spPr>
          <a:xfrm>
            <a:off x="3385714" y="4593274"/>
            <a:ext cx="643570" cy="12159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endCxn id="8" idx="3"/>
          </p:cNvCxnSpPr>
          <p:nvPr/>
        </p:nvCxnSpPr>
        <p:spPr>
          <a:xfrm flipV="1">
            <a:off x="5028453" y="4558881"/>
            <a:ext cx="1641216" cy="12634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endCxn id="8" idx="4"/>
          </p:cNvCxnSpPr>
          <p:nvPr/>
        </p:nvCxnSpPr>
        <p:spPr>
          <a:xfrm flipH="1" flipV="1">
            <a:off x="6744776" y="4589992"/>
            <a:ext cx="491346" cy="1229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7" idx="4"/>
            <a:endCxn id="13" idx="0"/>
          </p:cNvCxnSpPr>
          <p:nvPr/>
        </p:nvCxnSpPr>
        <p:spPr>
          <a:xfrm>
            <a:off x="5641030" y="4589992"/>
            <a:ext cx="566769" cy="1219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8" idx="4"/>
            <a:endCxn id="13" idx="0"/>
          </p:cNvCxnSpPr>
          <p:nvPr/>
        </p:nvCxnSpPr>
        <p:spPr>
          <a:xfrm flipH="1">
            <a:off x="6207799" y="4589992"/>
            <a:ext cx="536977" cy="1219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6" idx="4"/>
            <a:endCxn id="12" idx="0"/>
          </p:cNvCxnSpPr>
          <p:nvPr/>
        </p:nvCxnSpPr>
        <p:spPr>
          <a:xfrm>
            <a:off x="4509575" y="4589992"/>
            <a:ext cx="549563" cy="1219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9" idx="4"/>
            <a:endCxn id="14" idx="0"/>
          </p:cNvCxnSpPr>
          <p:nvPr/>
        </p:nvCxnSpPr>
        <p:spPr>
          <a:xfrm flipH="1">
            <a:off x="7237653" y="4589992"/>
            <a:ext cx="638578" cy="1219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2476854" y="5715298"/>
            <a:ext cx="1117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bidders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093389" y="4252941"/>
            <a:ext cx="87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items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169407" y="3854336"/>
            <a:ext cx="34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</a:t>
            </a:r>
            <a:endParaRPr lang="zh-TW" altLang="en-US" sz="28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320601" y="3871576"/>
            <a:ext cx="34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2</a:t>
            </a:r>
            <a:endParaRPr lang="zh-TW" altLang="en-US" sz="28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469069" y="3847774"/>
            <a:ext cx="34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3</a:t>
            </a:r>
            <a:endParaRPr lang="zh-TW" altLang="en-US" sz="28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6572816" y="3843310"/>
            <a:ext cx="34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4</a:t>
            </a:r>
            <a:endParaRPr lang="zh-TW" altLang="en-US" sz="28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7682909" y="3860821"/>
            <a:ext cx="34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5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6210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26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Weighted</a:t>
            </a:r>
            <a:r>
              <a:rPr lang="en-US" altLang="zh-TW" dirty="0" smtClean="0"/>
              <a:t> Set Cover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Each set is assigned a weight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345474" y="3431625"/>
            <a:ext cx="212436" cy="212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4476929" y="3431625"/>
            <a:ext cx="212436" cy="212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608384" y="3431625"/>
            <a:ext cx="212436" cy="212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6712130" y="3431625"/>
            <a:ext cx="212436" cy="212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843585" y="3431625"/>
            <a:ext cx="212436" cy="212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973547" y="4863261"/>
            <a:ext cx="258618" cy="256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003401" y="4863261"/>
            <a:ext cx="258618" cy="256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152062" y="4863261"/>
            <a:ext cx="258618" cy="256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181916" y="4863261"/>
            <a:ext cx="258618" cy="256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stCxn id="10" idx="0"/>
            <a:endCxn id="6" idx="4"/>
          </p:cNvCxnSpPr>
          <p:nvPr/>
        </p:nvCxnSpPr>
        <p:spPr>
          <a:xfrm flipV="1">
            <a:off x="4102856" y="3644061"/>
            <a:ext cx="480291" cy="1219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endCxn id="7" idx="4"/>
          </p:cNvCxnSpPr>
          <p:nvPr/>
        </p:nvCxnSpPr>
        <p:spPr>
          <a:xfrm flipV="1">
            <a:off x="4102856" y="3644061"/>
            <a:ext cx="1611746" cy="12257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endCxn id="10" idx="0"/>
          </p:cNvCxnSpPr>
          <p:nvPr/>
        </p:nvCxnSpPr>
        <p:spPr>
          <a:xfrm>
            <a:off x="3459286" y="3647343"/>
            <a:ext cx="643570" cy="12159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endCxn id="8" idx="3"/>
          </p:cNvCxnSpPr>
          <p:nvPr/>
        </p:nvCxnSpPr>
        <p:spPr>
          <a:xfrm flipV="1">
            <a:off x="5102025" y="3612950"/>
            <a:ext cx="1641216" cy="12634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endCxn id="8" idx="4"/>
          </p:cNvCxnSpPr>
          <p:nvPr/>
        </p:nvCxnSpPr>
        <p:spPr>
          <a:xfrm flipH="1" flipV="1">
            <a:off x="6818348" y="3644061"/>
            <a:ext cx="491346" cy="1229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7" idx="4"/>
            <a:endCxn id="12" idx="0"/>
          </p:cNvCxnSpPr>
          <p:nvPr/>
        </p:nvCxnSpPr>
        <p:spPr>
          <a:xfrm>
            <a:off x="5714602" y="3644061"/>
            <a:ext cx="566769" cy="1219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8" idx="4"/>
            <a:endCxn id="12" idx="0"/>
          </p:cNvCxnSpPr>
          <p:nvPr/>
        </p:nvCxnSpPr>
        <p:spPr>
          <a:xfrm flipH="1">
            <a:off x="6281371" y="3644061"/>
            <a:ext cx="536977" cy="1219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6" idx="4"/>
            <a:endCxn id="11" idx="0"/>
          </p:cNvCxnSpPr>
          <p:nvPr/>
        </p:nvCxnSpPr>
        <p:spPr>
          <a:xfrm>
            <a:off x="4583147" y="3644061"/>
            <a:ext cx="549563" cy="1219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9" idx="4"/>
            <a:endCxn id="13" idx="0"/>
          </p:cNvCxnSpPr>
          <p:nvPr/>
        </p:nvCxnSpPr>
        <p:spPr>
          <a:xfrm flipH="1">
            <a:off x="7311225" y="3644061"/>
            <a:ext cx="638578" cy="1219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2550426" y="4769367"/>
            <a:ext cx="1117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bidders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166961" y="3307010"/>
            <a:ext cx="87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items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242979" y="2908405"/>
            <a:ext cx="34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</a:t>
            </a:r>
            <a:endParaRPr lang="zh-TW" altLang="en-US" sz="28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394173" y="2925645"/>
            <a:ext cx="34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2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542641" y="2901843"/>
            <a:ext cx="34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3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646388" y="2897379"/>
            <a:ext cx="34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4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756481" y="2914890"/>
            <a:ext cx="34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5</a:t>
            </a:r>
            <a:endParaRPr lang="zh-TW" altLang="en-US" sz="2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877294" y="5319701"/>
            <a:ext cx="444352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zh-TW" sz="2000" dirty="0" smtClean="0"/>
              <a:t>50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910534" y="5307173"/>
            <a:ext cx="444352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zh-TW" sz="2000" dirty="0" smtClean="0"/>
              <a:t>80</a:t>
            </a:r>
            <a:endParaRPr lang="zh-TW" altLang="en-US" sz="2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059195" y="5324173"/>
            <a:ext cx="444352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zh-TW" sz="2000" dirty="0" smtClean="0"/>
              <a:t>60</a:t>
            </a:r>
            <a:endParaRPr lang="zh-TW" altLang="en-US" sz="2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097393" y="5332225"/>
            <a:ext cx="444352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zh-TW" sz="2000" dirty="0" smtClean="0"/>
              <a:t>70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44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The </a:t>
            </a:r>
            <a:r>
              <a:rPr lang="en-US" altLang="zh-TW" dirty="0" err="1"/>
              <a:t>Vickrey</a:t>
            </a:r>
            <a:r>
              <a:rPr lang="en-US" altLang="zh-TW" dirty="0"/>
              <a:t>-Clarke-Groves </a:t>
            </a:r>
            <a:r>
              <a:rPr lang="en-US" altLang="zh-TW" dirty="0" smtClean="0"/>
              <a:t>(VCG) Mechanism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3200" dirty="0" smtClean="0"/>
                  <a:t>maximizes </a:t>
                </a:r>
                <a:r>
                  <a:rPr lang="en-US" altLang="zh-TW" sz="3200" dirty="0">
                    <a:solidFill>
                      <a:srgbClr val="FF0000"/>
                    </a:solidFill>
                  </a:rPr>
                  <a:t>the sum </a:t>
                </a:r>
                <a:r>
                  <a:rPr lang="en-US" altLang="zh-TW" sz="3200" dirty="0"/>
                  <a:t>of the amounts of a conﬂict-free subset </a:t>
                </a:r>
                <a:r>
                  <a:rPr lang="en-US" altLang="zh-TW" sz="3200" dirty="0">
                    <a:solidFill>
                      <a:srgbClr val="FF0000"/>
                    </a:solidFill>
                  </a:rPr>
                  <a:t>of </a:t>
                </a:r>
                <a:r>
                  <a:rPr lang="en-US" altLang="zh-TW" sz="3200" dirty="0" smtClean="0">
                    <a:solidFill>
                      <a:srgbClr val="FF0000"/>
                    </a:solidFill>
                  </a:rPr>
                  <a:t>bids </a:t>
                </a:r>
                <a:r>
                  <a:rPr lang="en-US" altLang="zh-TW" sz="3200" dirty="0" smtClean="0"/>
                  <a:t>(called welfare)</a:t>
                </a:r>
              </a:p>
              <a:p>
                <a:r>
                  <a:rPr lang="en-US" altLang="zh-TW" sz="3200" dirty="0" smtClean="0"/>
                  <a:t>Social welfare = sum of all participant’s utilities</a:t>
                </a:r>
              </a:p>
              <a:p>
                <a:pPr lvl="1"/>
                <a:r>
                  <a:rPr lang="en-US" altLang="zh-TW" sz="2800" dirty="0" smtClean="0"/>
                  <a:t>Winner: </a:t>
                </a:r>
                <a:r>
                  <a:rPr lang="en-US" altLang="zh-TW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TW" sz="28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2800" dirty="0" smtClean="0"/>
                  <a:t> – </a:t>
                </a:r>
                <a:r>
                  <a:rPr lang="en-US" altLang="zh-TW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TW" sz="28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2800" dirty="0" smtClean="0"/>
                  <a:t>; others: 0</a:t>
                </a:r>
              </a:p>
              <a:p>
                <a:pPr lvl="1"/>
                <a:r>
                  <a:rPr lang="en-US" altLang="zh-TW" sz="2800" dirty="0" smtClean="0"/>
                  <a:t>Seller: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sz="2800" dirty="0"/>
              </a:p>
              <a:p>
                <a:endParaRPr lang="en-US" altLang="zh-TW" sz="3200" dirty="0" smtClean="0"/>
              </a:p>
              <a:p>
                <a:pPr marL="0" indent="0">
                  <a:buNone/>
                </a:pPr>
                <a:endParaRPr lang="en-US" altLang="zh-TW" sz="3200" dirty="0" smtClean="0"/>
              </a:p>
              <a:p>
                <a:endParaRPr lang="zh-TW" altLang="en-US" sz="32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22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38200" y="4824415"/>
                <a:ext cx="6960326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winner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zh-TW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winner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zh-TW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winner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24415"/>
                <a:ext cx="6960326" cy="98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968532" y="4915854"/>
                <a:ext cx="2196114" cy="988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zh-TW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winner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532" y="4915854"/>
                <a:ext cx="2196114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橢圓 6"/>
          <p:cNvSpPr/>
          <p:nvPr/>
        </p:nvSpPr>
        <p:spPr>
          <a:xfrm>
            <a:off x="7968532" y="4694183"/>
            <a:ext cx="2298874" cy="14827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338761" y="4232517"/>
            <a:ext cx="1455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If truthful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122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VCG Bidding Example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43156"/>
              </p:ext>
            </p:extLst>
          </p:nvPr>
        </p:nvGraphicFramePr>
        <p:xfrm>
          <a:off x="985818" y="1531463"/>
          <a:ext cx="8448963" cy="1975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2139">
                  <a:extLst>
                    <a:ext uri="{9D8B030D-6E8A-4147-A177-3AD203B41FA5}">
                      <a16:colId xmlns:a16="http://schemas.microsoft.com/office/drawing/2014/main" val="4093435522"/>
                    </a:ext>
                  </a:extLst>
                </a:gridCol>
                <a:gridCol w="1515882">
                  <a:extLst>
                    <a:ext uri="{9D8B030D-6E8A-4147-A177-3AD203B41FA5}">
                      <a16:colId xmlns:a16="http://schemas.microsoft.com/office/drawing/2014/main" val="362188076"/>
                    </a:ext>
                  </a:extLst>
                </a:gridCol>
                <a:gridCol w="1420245">
                  <a:extLst>
                    <a:ext uri="{9D8B030D-6E8A-4147-A177-3AD203B41FA5}">
                      <a16:colId xmlns:a16="http://schemas.microsoft.com/office/drawing/2014/main" val="2711026660"/>
                    </a:ext>
                  </a:extLst>
                </a:gridCol>
                <a:gridCol w="1519263">
                  <a:extLst>
                    <a:ext uri="{9D8B030D-6E8A-4147-A177-3AD203B41FA5}">
                      <a16:colId xmlns:a16="http://schemas.microsoft.com/office/drawing/2014/main" val="4095184840"/>
                    </a:ext>
                  </a:extLst>
                </a:gridCol>
                <a:gridCol w="1255717">
                  <a:extLst>
                    <a:ext uri="{9D8B030D-6E8A-4147-A177-3AD203B41FA5}">
                      <a16:colId xmlns:a16="http://schemas.microsoft.com/office/drawing/2014/main" val="1592681813"/>
                    </a:ext>
                  </a:extLst>
                </a:gridCol>
                <a:gridCol w="1255717">
                  <a:extLst>
                    <a:ext uri="{9D8B030D-6E8A-4147-A177-3AD203B41FA5}">
                      <a16:colId xmlns:a16="http://schemas.microsoft.com/office/drawing/2014/main" val="1825920685"/>
                    </a:ext>
                  </a:extLst>
                </a:gridCol>
              </a:tblGrid>
              <a:tr h="615446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dirty="0" smtClean="0">
                          <a:effectLst/>
                        </a:rPr>
                        <a:t>bidder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P1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P2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P3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P4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P5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2338854"/>
                  </a:ext>
                </a:extLst>
              </a:tr>
              <a:tr h="623022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dirty="0" smtClean="0">
                          <a:effectLst/>
                        </a:rPr>
                        <a:t>bid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$63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$54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$93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$70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$28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5648634"/>
                  </a:ext>
                </a:extLst>
              </a:tr>
              <a:tr h="737061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dirty="0" smtClean="0">
                          <a:effectLst/>
                        </a:rPr>
                        <a:t>bundle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{A,C,D}</a:t>
                      </a:r>
                      <a:endParaRPr lang="zh-TW" sz="2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{A,B,C}</a:t>
                      </a:r>
                      <a:endParaRPr lang="zh-TW" sz="2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{B,D,E}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{D,E}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{A,C}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2774980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570616" y="4184724"/>
            <a:ext cx="689714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{P1} </a:t>
            </a:r>
            <a:r>
              <a:rPr lang="en-US" altLang="zh-TW" sz="2800" dirty="0">
                <a:sym typeface="Symbol" panose="05050102010706020507" pitchFamily="18" charset="2"/>
              </a:rPr>
              <a:t></a:t>
            </a:r>
            <a:r>
              <a:rPr lang="en-US" altLang="zh-TW" sz="2800" dirty="0" smtClean="0"/>
              <a:t> welfare = 63, {P2} </a:t>
            </a:r>
            <a:r>
              <a:rPr lang="en-US" altLang="zh-TW" sz="2800" dirty="0">
                <a:sym typeface="Symbol" panose="05050102010706020507" pitchFamily="18" charset="2"/>
              </a:rPr>
              <a:t></a:t>
            </a:r>
            <a:r>
              <a:rPr lang="en-US" altLang="zh-TW" sz="2800" dirty="0" smtClean="0"/>
              <a:t> welfare = 54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{P2, P4} </a:t>
            </a:r>
            <a:r>
              <a:rPr lang="en-US" altLang="zh-TW" sz="2800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TW" sz="2800" dirty="0" smtClean="0">
                <a:solidFill>
                  <a:srgbClr val="FF0000"/>
                </a:solidFill>
              </a:rPr>
              <a:t> welfare = 124</a:t>
            </a:r>
            <a:r>
              <a:rPr lang="en-US" altLang="zh-TW" sz="2800" dirty="0" smtClean="0"/>
              <a:t>, {P3} </a:t>
            </a:r>
            <a:r>
              <a:rPr lang="en-US" altLang="zh-TW" sz="2800" dirty="0">
                <a:sym typeface="Symbol" panose="05050102010706020507" pitchFamily="18" charset="2"/>
              </a:rPr>
              <a:t></a:t>
            </a:r>
            <a:r>
              <a:rPr lang="en-US" altLang="zh-TW" sz="2800" dirty="0" smtClean="0"/>
              <a:t> welfare = 93</a:t>
            </a:r>
          </a:p>
          <a:p>
            <a:r>
              <a:rPr lang="en-US" altLang="zh-TW" sz="2800" dirty="0" smtClean="0"/>
              <a:t>{P3, P5} </a:t>
            </a:r>
            <a:r>
              <a:rPr lang="en-US" altLang="zh-TW" sz="2800" dirty="0">
                <a:sym typeface="Symbol" panose="05050102010706020507" pitchFamily="18" charset="2"/>
              </a:rPr>
              <a:t></a:t>
            </a:r>
            <a:r>
              <a:rPr lang="en-US" altLang="zh-TW" sz="2800" dirty="0" smtClean="0"/>
              <a:t> welfare = 121, {P4} </a:t>
            </a:r>
            <a:r>
              <a:rPr lang="en-US" altLang="zh-TW" sz="2800" dirty="0">
                <a:sym typeface="Symbol" panose="05050102010706020507" pitchFamily="18" charset="2"/>
              </a:rPr>
              <a:t>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welfare = 70</a:t>
            </a:r>
            <a:endParaRPr lang="en-US" altLang="zh-TW" sz="2800" dirty="0" smtClean="0"/>
          </a:p>
          <a:p>
            <a:r>
              <a:rPr lang="en-US" altLang="zh-TW" sz="2800" dirty="0" smtClean="0"/>
              <a:t>{P4, P5} </a:t>
            </a:r>
            <a:r>
              <a:rPr lang="en-US" altLang="zh-TW" sz="2800" dirty="0">
                <a:sym typeface="Symbol" panose="05050102010706020507" pitchFamily="18" charset="2"/>
              </a:rPr>
              <a:t></a:t>
            </a:r>
            <a:r>
              <a:rPr lang="en-US" altLang="zh-TW" sz="2800" dirty="0" smtClean="0"/>
              <a:t> welfare = 98, {P5} </a:t>
            </a:r>
            <a:r>
              <a:rPr lang="en-US" altLang="zh-TW" sz="2800" dirty="0">
                <a:sym typeface="Symbol" panose="05050102010706020507" pitchFamily="18" charset="2"/>
              </a:rPr>
              <a:t>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welfare = 28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985818" y="3736808"/>
            <a:ext cx="2418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Possible results</a:t>
            </a:r>
            <a:endParaRPr lang="zh-TW" altLang="en-US" sz="28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9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Payment Scheme in VCG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 smtClean="0"/>
              <a:t>Non-winner: pays 0</a:t>
            </a:r>
          </a:p>
          <a:p>
            <a:r>
              <a:rPr lang="en-US" altLang="zh-TW" sz="3200" dirty="0" smtClean="0"/>
              <a:t>Winner’s </a:t>
            </a:r>
            <a:r>
              <a:rPr lang="en-US" altLang="zh-TW" sz="3200" dirty="0">
                <a:solidFill>
                  <a:srgbClr val="C00000"/>
                </a:solidFill>
              </a:rPr>
              <a:t>payment</a:t>
            </a:r>
            <a:r>
              <a:rPr lang="en-US" altLang="zh-TW" sz="3200" dirty="0" smtClean="0"/>
              <a:t>: the winner’s social opportunity cost </a:t>
            </a:r>
          </a:p>
          <a:p>
            <a:r>
              <a:rPr lang="en-US" altLang="zh-TW" sz="3200" dirty="0" smtClean="0"/>
              <a:t> = the </a:t>
            </a:r>
            <a:r>
              <a:rPr lang="en-US" altLang="zh-TW" sz="3200" dirty="0"/>
              <a:t>loss of other bidders’ welfare due to the winner’s involvement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en-US" altLang="zh-TW" dirty="0"/>
              <a:t>the opportunity cost of winning the bid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 smtClean="0"/>
              <a:t>For winner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3200" dirty="0" smtClean="0"/>
              <a:t> = (</a:t>
            </a:r>
            <a:r>
              <a:rPr lang="en-US" altLang="zh-TW" sz="3200" dirty="0"/>
              <a:t>welfare of other bidders without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3200" dirty="0"/>
              <a:t>) – (welfare of others when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3200" dirty="0"/>
              <a:t> is in the auction</a:t>
            </a:r>
            <a:r>
              <a:rPr lang="en-US" altLang="zh-TW" sz="3200" dirty="0" smtClean="0"/>
              <a:t>)</a:t>
            </a:r>
          </a:p>
          <a:p>
            <a:r>
              <a:rPr lang="en-US" altLang="zh-TW" sz="3200" dirty="0" smtClean="0"/>
              <a:t>Guarantees truthful bidding! </a:t>
            </a:r>
            <a:endParaRPr lang="en-US" altLang="zh-TW" sz="3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41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VCG Payment Example: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 Bidder P2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0200"/>
          </a:xfrm>
        </p:spPr>
        <p:txBody>
          <a:bodyPr/>
          <a:lstStyle/>
          <a:p>
            <a:r>
              <a:rPr lang="en-US" altLang="zh-TW" dirty="0" smtClean="0"/>
              <a:t>Bidder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dirty="0" smtClean="0"/>
              <a:t>’s payment  = (welfare of other bidders without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dirty="0" smtClean="0"/>
              <a:t>) – (welfare of others when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dirty="0" smtClean="0"/>
              <a:t> is in the auction) 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552497"/>
              </p:ext>
            </p:extLst>
          </p:nvPr>
        </p:nvGraphicFramePr>
        <p:xfrm>
          <a:off x="456233" y="4630483"/>
          <a:ext cx="7060901" cy="1450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8641">
                  <a:extLst>
                    <a:ext uri="{9D8B030D-6E8A-4147-A177-3AD203B41FA5}">
                      <a16:colId xmlns:a16="http://schemas.microsoft.com/office/drawing/2014/main" val="4093435522"/>
                    </a:ext>
                  </a:extLst>
                </a:gridCol>
                <a:gridCol w="1266841">
                  <a:extLst>
                    <a:ext uri="{9D8B030D-6E8A-4147-A177-3AD203B41FA5}">
                      <a16:colId xmlns:a16="http://schemas.microsoft.com/office/drawing/2014/main" val="362188076"/>
                    </a:ext>
                  </a:extLst>
                </a:gridCol>
                <a:gridCol w="1186916">
                  <a:extLst>
                    <a:ext uri="{9D8B030D-6E8A-4147-A177-3AD203B41FA5}">
                      <a16:colId xmlns:a16="http://schemas.microsoft.com/office/drawing/2014/main" val="2711026660"/>
                    </a:ext>
                  </a:extLst>
                </a:gridCol>
                <a:gridCol w="1269667">
                  <a:extLst>
                    <a:ext uri="{9D8B030D-6E8A-4147-A177-3AD203B41FA5}">
                      <a16:colId xmlns:a16="http://schemas.microsoft.com/office/drawing/2014/main" val="4095184840"/>
                    </a:ext>
                  </a:extLst>
                </a:gridCol>
                <a:gridCol w="1049418">
                  <a:extLst>
                    <a:ext uri="{9D8B030D-6E8A-4147-A177-3AD203B41FA5}">
                      <a16:colId xmlns:a16="http://schemas.microsoft.com/office/drawing/2014/main" val="1592681813"/>
                    </a:ext>
                  </a:extLst>
                </a:gridCol>
                <a:gridCol w="1049418">
                  <a:extLst>
                    <a:ext uri="{9D8B030D-6E8A-4147-A177-3AD203B41FA5}">
                      <a16:colId xmlns:a16="http://schemas.microsoft.com/office/drawing/2014/main" val="1825920685"/>
                    </a:ext>
                  </a:extLst>
                </a:gridCol>
              </a:tblGrid>
              <a:tr h="447877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bidder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P1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P2</a:t>
                      </a:r>
                      <a:endParaRPr lang="en-US" sz="2000" b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P3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P4</a:t>
                      </a:r>
                      <a:endParaRPr lang="en-US" sz="2000" b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P5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2338854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bid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$63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$54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$93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$70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$28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5648634"/>
                  </a:ext>
                </a:extLst>
              </a:tr>
              <a:tr h="536380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bundle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{A,C,D}</a:t>
                      </a:r>
                      <a:endParaRPr lang="zh-TW" sz="20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{A,B,C}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{B,D,E}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{D,E}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{A,C}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2774980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81048" y="2876273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Without P2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524319" y="2855869"/>
            <a:ext cx="44562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{P1} </a:t>
            </a:r>
            <a:r>
              <a:rPr lang="en-US" altLang="zh-TW" sz="2000" dirty="0">
                <a:sym typeface="Symbol" panose="05050102010706020507" pitchFamily="18" charset="2"/>
              </a:rPr>
              <a:t></a:t>
            </a:r>
            <a:r>
              <a:rPr lang="en-US" altLang="zh-TW" sz="2000" dirty="0" smtClean="0"/>
              <a:t> welfare = 63, {P3} </a:t>
            </a:r>
            <a:r>
              <a:rPr lang="en-US" altLang="zh-TW" sz="2000" dirty="0">
                <a:sym typeface="Symbol" panose="05050102010706020507" pitchFamily="18" charset="2"/>
              </a:rPr>
              <a:t></a:t>
            </a:r>
            <a:r>
              <a:rPr lang="en-US" altLang="zh-TW" sz="2000" dirty="0" smtClean="0"/>
              <a:t> welfare = 93</a:t>
            </a:r>
          </a:p>
          <a:p>
            <a:r>
              <a:rPr lang="en-US" altLang="zh-TW" sz="2000" dirty="0" smtClean="0"/>
              <a:t>{P3, P5} </a:t>
            </a:r>
            <a:r>
              <a:rPr lang="en-US" altLang="zh-TW" sz="2000" dirty="0">
                <a:sym typeface="Symbol" panose="05050102010706020507" pitchFamily="18" charset="2"/>
              </a:rPr>
              <a:t></a:t>
            </a:r>
            <a:r>
              <a:rPr lang="en-US" altLang="zh-TW" sz="2000" dirty="0" smtClean="0"/>
              <a:t> welfare = </a:t>
            </a:r>
            <a:r>
              <a:rPr lang="en-US" altLang="zh-TW" sz="2000" dirty="0" smtClean="0">
                <a:solidFill>
                  <a:srgbClr val="FF0000"/>
                </a:solidFill>
              </a:rPr>
              <a:t>121</a:t>
            </a:r>
            <a:r>
              <a:rPr lang="en-US" altLang="zh-TW" sz="2000" dirty="0" smtClean="0"/>
              <a:t>, {P4} </a:t>
            </a:r>
            <a:r>
              <a:rPr lang="en-US" altLang="zh-TW" sz="2000" dirty="0">
                <a:sym typeface="Symbol" panose="05050102010706020507" pitchFamily="18" charset="2"/>
              </a:rPr>
              <a:t></a:t>
            </a:r>
            <a:r>
              <a:rPr lang="en-US" altLang="zh-TW" sz="2000" dirty="0" smtClean="0"/>
              <a:t> 70</a:t>
            </a:r>
          </a:p>
          <a:p>
            <a:r>
              <a:rPr lang="en-US" altLang="zh-TW" sz="2000" dirty="0" smtClean="0"/>
              <a:t>{P4, P5} </a:t>
            </a:r>
            <a:r>
              <a:rPr lang="en-US" altLang="zh-TW" sz="2000" dirty="0">
                <a:sym typeface="Symbol" panose="05050102010706020507" pitchFamily="18" charset="2"/>
              </a:rPr>
              <a:t></a:t>
            </a:r>
            <a:r>
              <a:rPr lang="en-US" altLang="zh-TW" sz="2000" dirty="0" smtClean="0"/>
              <a:t> welfare = 98, {P5} </a:t>
            </a:r>
            <a:r>
              <a:rPr lang="en-US" altLang="zh-TW" sz="2000" dirty="0">
                <a:sym typeface="Symbol" panose="05050102010706020507" pitchFamily="18" charset="2"/>
              </a:rPr>
              <a:t></a:t>
            </a:r>
            <a:r>
              <a:rPr lang="en-US" altLang="zh-TW" sz="2000" dirty="0" smtClean="0"/>
              <a:t> 28</a:t>
            </a:r>
            <a:endParaRPr lang="zh-TW" altLang="en-US" sz="2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49874"/>
              </p:ext>
            </p:extLst>
          </p:nvPr>
        </p:nvGraphicFramePr>
        <p:xfrm>
          <a:off x="1650334" y="2855869"/>
          <a:ext cx="5873985" cy="1450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8641">
                  <a:extLst>
                    <a:ext uri="{9D8B030D-6E8A-4147-A177-3AD203B41FA5}">
                      <a16:colId xmlns:a16="http://schemas.microsoft.com/office/drawing/2014/main" val="4093435522"/>
                    </a:ext>
                  </a:extLst>
                </a:gridCol>
                <a:gridCol w="1266841">
                  <a:extLst>
                    <a:ext uri="{9D8B030D-6E8A-4147-A177-3AD203B41FA5}">
                      <a16:colId xmlns:a16="http://schemas.microsoft.com/office/drawing/2014/main" val="362188076"/>
                    </a:ext>
                  </a:extLst>
                </a:gridCol>
                <a:gridCol w="1269667">
                  <a:extLst>
                    <a:ext uri="{9D8B030D-6E8A-4147-A177-3AD203B41FA5}">
                      <a16:colId xmlns:a16="http://schemas.microsoft.com/office/drawing/2014/main" val="4095184840"/>
                    </a:ext>
                  </a:extLst>
                </a:gridCol>
                <a:gridCol w="1049418">
                  <a:extLst>
                    <a:ext uri="{9D8B030D-6E8A-4147-A177-3AD203B41FA5}">
                      <a16:colId xmlns:a16="http://schemas.microsoft.com/office/drawing/2014/main" val="1592681813"/>
                    </a:ext>
                  </a:extLst>
                </a:gridCol>
                <a:gridCol w="1049418">
                  <a:extLst>
                    <a:ext uri="{9D8B030D-6E8A-4147-A177-3AD203B41FA5}">
                      <a16:colId xmlns:a16="http://schemas.microsoft.com/office/drawing/2014/main" val="1825920685"/>
                    </a:ext>
                  </a:extLst>
                </a:gridCol>
              </a:tblGrid>
              <a:tr h="447877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bidder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P1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P3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P4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P5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2338854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bid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$63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$93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$70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$28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5648634"/>
                  </a:ext>
                </a:extLst>
              </a:tr>
              <a:tr h="536380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bundle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{A,C,D}</a:t>
                      </a:r>
                      <a:endParaRPr lang="zh-TW" sz="20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{B,D,E}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{D,E}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{A,C}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2774980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299807" y="6135866"/>
            <a:ext cx="4287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Therefore P2 has to pay = 121 – 70 = </a:t>
            </a:r>
            <a:r>
              <a:rPr lang="en-US" altLang="zh-TW" sz="2000" dirty="0" smtClean="0">
                <a:solidFill>
                  <a:srgbClr val="FF0000"/>
                </a:solidFill>
              </a:rPr>
              <a:t>51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636976" y="4630483"/>
            <a:ext cx="3485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Suppose that {P2, P4} are winners and we want to know P2’s payment.</a:t>
            </a:r>
          </a:p>
          <a:p>
            <a:r>
              <a:rPr lang="en-US" altLang="zh-TW" dirty="0" smtClean="0"/>
              <a:t>Welfare of others = 124 – 54 = </a:t>
            </a:r>
            <a:r>
              <a:rPr lang="en-US" altLang="zh-TW" dirty="0" smtClean="0">
                <a:solidFill>
                  <a:srgbClr val="FF0000"/>
                </a:solidFill>
              </a:rPr>
              <a:t>70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95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Bidder P4’s Payment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0200"/>
          </a:xfrm>
        </p:spPr>
        <p:txBody>
          <a:bodyPr/>
          <a:lstStyle/>
          <a:p>
            <a:r>
              <a:rPr lang="en-US" altLang="zh-TW" dirty="0" smtClean="0"/>
              <a:t>Bidder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dirty="0" smtClean="0"/>
              <a:t>’s payment  = (welfare of other bidders without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dirty="0" smtClean="0"/>
              <a:t>) – (welfare of others when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dirty="0" smtClean="0"/>
              <a:t> is in the auction) 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665296"/>
              </p:ext>
            </p:extLst>
          </p:nvPr>
        </p:nvGraphicFramePr>
        <p:xfrm>
          <a:off x="502532" y="4611346"/>
          <a:ext cx="7060901" cy="1450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8641">
                  <a:extLst>
                    <a:ext uri="{9D8B030D-6E8A-4147-A177-3AD203B41FA5}">
                      <a16:colId xmlns:a16="http://schemas.microsoft.com/office/drawing/2014/main" val="4093435522"/>
                    </a:ext>
                  </a:extLst>
                </a:gridCol>
                <a:gridCol w="1266841">
                  <a:extLst>
                    <a:ext uri="{9D8B030D-6E8A-4147-A177-3AD203B41FA5}">
                      <a16:colId xmlns:a16="http://schemas.microsoft.com/office/drawing/2014/main" val="362188076"/>
                    </a:ext>
                  </a:extLst>
                </a:gridCol>
                <a:gridCol w="1186916">
                  <a:extLst>
                    <a:ext uri="{9D8B030D-6E8A-4147-A177-3AD203B41FA5}">
                      <a16:colId xmlns:a16="http://schemas.microsoft.com/office/drawing/2014/main" val="2711026660"/>
                    </a:ext>
                  </a:extLst>
                </a:gridCol>
                <a:gridCol w="1269667">
                  <a:extLst>
                    <a:ext uri="{9D8B030D-6E8A-4147-A177-3AD203B41FA5}">
                      <a16:colId xmlns:a16="http://schemas.microsoft.com/office/drawing/2014/main" val="4095184840"/>
                    </a:ext>
                  </a:extLst>
                </a:gridCol>
                <a:gridCol w="1049418">
                  <a:extLst>
                    <a:ext uri="{9D8B030D-6E8A-4147-A177-3AD203B41FA5}">
                      <a16:colId xmlns:a16="http://schemas.microsoft.com/office/drawing/2014/main" val="1592681813"/>
                    </a:ext>
                  </a:extLst>
                </a:gridCol>
                <a:gridCol w="1049418">
                  <a:extLst>
                    <a:ext uri="{9D8B030D-6E8A-4147-A177-3AD203B41FA5}">
                      <a16:colId xmlns:a16="http://schemas.microsoft.com/office/drawing/2014/main" val="1825920685"/>
                    </a:ext>
                  </a:extLst>
                </a:gridCol>
              </a:tblGrid>
              <a:tr h="447877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bidder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P1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P2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P3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P4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P5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2338854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bid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$63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$54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$93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$70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$28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5648634"/>
                  </a:ext>
                </a:extLst>
              </a:tr>
              <a:tr h="536380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bundle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{A,C,D}</a:t>
                      </a:r>
                      <a:endParaRPr lang="zh-TW" sz="20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{A,B,C}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{B,D,E}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{D,E}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{A,C}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2774980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53557" y="2915525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Without P4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683275" y="4611346"/>
            <a:ext cx="3485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Suppose that {P2, P4} are winners and we want to know P4’s payment.</a:t>
            </a:r>
          </a:p>
          <a:p>
            <a:r>
              <a:rPr lang="en-US" altLang="zh-TW" dirty="0" smtClean="0"/>
              <a:t>Welfare of others = 124 – 70 = </a:t>
            </a:r>
            <a:r>
              <a:rPr lang="en-US" altLang="zh-TW" dirty="0" smtClean="0">
                <a:solidFill>
                  <a:srgbClr val="FF0000"/>
                </a:solidFill>
              </a:rPr>
              <a:t>54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02532" y="6198793"/>
            <a:ext cx="4287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Therefore P4 has to pay = 121 – 54 = </a:t>
            </a:r>
            <a:r>
              <a:rPr lang="en-US" altLang="zh-TW" sz="2000" dirty="0" smtClean="0">
                <a:solidFill>
                  <a:srgbClr val="FF0000"/>
                </a:solidFill>
              </a:rPr>
              <a:t>67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515515"/>
              </p:ext>
            </p:extLst>
          </p:nvPr>
        </p:nvGraphicFramePr>
        <p:xfrm>
          <a:off x="1551950" y="2874782"/>
          <a:ext cx="6011483" cy="1450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8641">
                  <a:extLst>
                    <a:ext uri="{9D8B030D-6E8A-4147-A177-3AD203B41FA5}">
                      <a16:colId xmlns:a16="http://schemas.microsoft.com/office/drawing/2014/main" val="4093435522"/>
                    </a:ext>
                  </a:extLst>
                </a:gridCol>
                <a:gridCol w="1266841">
                  <a:extLst>
                    <a:ext uri="{9D8B030D-6E8A-4147-A177-3AD203B41FA5}">
                      <a16:colId xmlns:a16="http://schemas.microsoft.com/office/drawing/2014/main" val="362188076"/>
                    </a:ext>
                  </a:extLst>
                </a:gridCol>
                <a:gridCol w="1186916">
                  <a:extLst>
                    <a:ext uri="{9D8B030D-6E8A-4147-A177-3AD203B41FA5}">
                      <a16:colId xmlns:a16="http://schemas.microsoft.com/office/drawing/2014/main" val="2711026660"/>
                    </a:ext>
                  </a:extLst>
                </a:gridCol>
                <a:gridCol w="1269667">
                  <a:extLst>
                    <a:ext uri="{9D8B030D-6E8A-4147-A177-3AD203B41FA5}">
                      <a16:colId xmlns:a16="http://schemas.microsoft.com/office/drawing/2014/main" val="4095184840"/>
                    </a:ext>
                  </a:extLst>
                </a:gridCol>
                <a:gridCol w="1049418">
                  <a:extLst>
                    <a:ext uri="{9D8B030D-6E8A-4147-A177-3AD203B41FA5}">
                      <a16:colId xmlns:a16="http://schemas.microsoft.com/office/drawing/2014/main" val="1825920685"/>
                    </a:ext>
                  </a:extLst>
                </a:gridCol>
              </a:tblGrid>
              <a:tr h="447877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bidder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P1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P2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P3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P5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2338854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bid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$63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$54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$93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$28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5648634"/>
                  </a:ext>
                </a:extLst>
              </a:tr>
              <a:tr h="536380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bundle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{A,C,D}</a:t>
                      </a:r>
                      <a:endParaRPr lang="zh-TW" sz="20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{A,B,C}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{B,D,E}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{A,C}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2774980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7541918" y="2861193"/>
            <a:ext cx="44562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{P1} </a:t>
            </a:r>
            <a:r>
              <a:rPr lang="en-US" altLang="zh-TW" sz="2000" dirty="0">
                <a:sym typeface="Symbol" panose="05050102010706020507" pitchFamily="18" charset="2"/>
              </a:rPr>
              <a:t></a:t>
            </a:r>
            <a:r>
              <a:rPr lang="en-US" altLang="zh-TW" sz="2000" dirty="0" smtClean="0"/>
              <a:t> welfare = 63, {P2} </a:t>
            </a:r>
            <a:r>
              <a:rPr lang="en-US" altLang="zh-TW" sz="2000" dirty="0">
                <a:sym typeface="Symbol" panose="05050102010706020507" pitchFamily="18" charset="2"/>
              </a:rPr>
              <a:t></a:t>
            </a:r>
            <a:r>
              <a:rPr lang="en-US" altLang="zh-TW" sz="2000" dirty="0" smtClean="0"/>
              <a:t> welfare = 54</a:t>
            </a:r>
          </a:p>
          <a:p>
            <a:r>
              <a:rPr lang="en-US" altLang="zh-TW" sz="2000" dirty="0" smtClean="0"/>
              <a:t>{P3} </a:t>
            </a:r>
            <a:r>
              <a:rPr lang="en-US" altLang="zh-TW" sz="2000" dirty="0">
                <a:sym typeface="Symbol" panose="05050102010706020507" pitchFamily="18" charset="2"/>
              </a:rPr>
              <a:t></a:t>
            </a:r>
            <a:r>
              <a:rPr lang="en-US" altLang="zh-TW" sz="2000" dirty="0" smtClean="0"/>
              <a:t> welfare = 93</a:t>
            </a:r>
          </a:p>
          <a:p>
            <a:r>
              <a:rPr lang="en-US" altLang="zh-TW" sz="2000" dirty="0" smtClean="0"/>
              <a:t>{P3, P5} </a:t>
            </a:r>
            <a:r>
              <a:rPr lang="en-US" altLang="zh-TW" sz="2000" dirty="0">
                <a:sym typeface="Symbol" panose="05050102010706020507" pitchFamily="18" charset="2"/>
              </a:rPr>
              <a:t></a:t>
            </a:r>
            <a:r>
              <a:rPr lang="en-US" altLang="zh-TW" sz="2000" dirty="0" smtClean="0"/>
              <a:t> welfare = </a:t>
            </a:r>
            <a:r>
              <a:rPr lang="en-US" altLang="zh-TW" sz="2000" dirty="0" smtClean="0">
                <a:solidFill>
                  <a:srgbClr val="FF0000"/>
                </a:solidFill>
              </a:rPr>
              <a:t>121</a:t>
            </a:r>
            <a:r>
              <a:rPr lang="en-US" altLang="zh-TW" sz="2000" dirty="0" smtClean="0"/>
              <a:t>, {P5} </a:t>
            </a:r>
            <a:r>
              <a:rPr lang="en-US" altLang="zh-TW" sz="2000" dirty="0">
                <a:sym typeface="Symbol" panose="05050102010706020507" pitchFamily="18" charset="2"/>
              </a:rPr>
              <a:t></a:t>
            </a:r>
            <a:r>
              <a:rPr lang="en-US" altLang="zh-TW" sz="2000" dirty="0" smtClean="0"/>
              <a:t> 28</a:t>
            </a:r>
            <a:endParaRPr lang="zh-TW" altLang="en-US" sz="2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11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Truthful Bidding Enforced by Payment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537527"/>
            <a:ext cx="10515600" cy="263943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How much does P2 has to pay? P2’s payment  </a:t>
            </a:r>
            <a:r>
              <a:rPr lang="en-US" altLang="zh-TW" dirty="0"/>
              <a:t>= (welfare of other bidders </a:t>
            </a:r>
            <a:r>
              <a:rPr lang="en-US" altLang="zh-TW" dirty="0" smtClean="0"/>
              <a:t>without P2) </a:t>
            </a:r>
            <a:r>
              <a:rPr lang="en-US" altLang="zh-TW" dirty="0"/>
              <a:t>– (welfare of others when P2 is in the auction) </a:t>
            </a:r>
            <a:r>
              <a:rPr lang="en-US" altLang="zh-TW" dirty="0" smtClean="0"/>
              <a:t>= 18 – 0 = 18</a:t>
            </a:r>
          </a:p>
          <a:p>
            <a:r>
              <a:rPr lang="en-US" altLang="zh-TW" dirty="0" smtClean="0"/>
              <a:t>P1 can win if he increases his bid to 12. However, in that case he would pay 19 – 8 = 11, higher than his valuation 10</a:t>
            </a:r>
          </a:p>
          <a:p>
            <a:r>
              <a:rPr lang="en-US" altLang="zh-TW" dirty="0" smtClean="0"/>
              <a:t>P3 can win if he increases his bid to 10, but he would pay 19 – 10 = 9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65771"/>
              </p:ext>
            </p:extLst>
          </p:nvPr>
        </p:nvGraphicFramePr>
        <p:xfrm>
          <a:off x="838200" y="1825625"/>
          <a:ext cx="4962065" cy="1450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8641">
                  <a:extLst>
                    <a:ext uri="{9D8B030D-6E8A-4147-A177-3AD203B41FA5}">
                      <a16:colId xmlns:a16="http://schemas.microsoft.com/office/drawing/2014/main" val="4093435522"/>
                    </a:ext>
                  </a:extLst>
                </a:gridCol>
                <a:gridCol w="1266841">
                  <a:extLst>
                    <a:ext uri="{9D8B030D-6E8A-4147-A177-3AD203B41FA5}">
                      <a16:colId xmlns:a16="http://schemas.microsoft.com/office/drawing/2014/main" val="362188076"/>
                    </a:ext>
                  </a:extLst>
                </a:gridCol>
                <a:gridCol w="1186916">
                  <a:extLst>
                    <a:ext uri="{9D8B030D-6E8A-4147-A177-3AD203B41FA5}">
                      <a16:colId xmlns:a16="http://schemas.microsoft.com/office/drawing/2014/main" val="2711026660"/>
                    </a:ext>
                  </a:extLst>
                </a:gridCol>
                <a:gridCol w="1269667">
                  <a:extLst>
                    <a:ext uri="{9D8B030D-6E8A-4147-A177-3AD203B41FA5}">
                      <a16:colId xmlns:a16="http://schemas.microsoft.com/office/drawing/2014/main" val="4095184840"/>
                    </a:ext>
                  </a:extLst>
                </a:gridCol>
              </a:tblGrid>
              <a:tr h="447877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bidder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P1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P2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P3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2338854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bid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$10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$19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$8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5648634"/>
                  </a:ext>
                </a:extLst>
              </a:tr>
              <a:tr h="536380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bundle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</a:t>
                      </a:r>
                      <a:r>
                        <a:rPr lang="en-US" sz="2000" dirty="0" smtClean="0">
                          <a:effectLst/>
                        </a:rPr>
                        <a:t>A}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</a:t>
                      </a:r>
                      <a:r>
                        <a:rPr lang="en-US" sz="2000" dirty="0" smtClean="0">
                          <a:effectLst/>
                        </a:rPr>
                        <a:t>A,B}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</a:t>
                      </a:r>
                      <a:r>
                        <a:rPr lang="en-US" sz="2000" dirty="0" smtClean="0">
                          <a:effectLst/>
                        </a:rPr>
                        <a:t>B}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2774980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871855" y="2322298"/>
            <a:ext cx="5614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{P1} </a:t>
            </a:r>
            <a:r>
              <a:rPr lang="en-US" altLang="zh-TW" sz="2400" dirty="0" smtClean="0">
                <a:sym typeface="Symbol" panose="05050102010706020507" pitchFamily="18" charset="2"/>
              </a:rPr>
              <a:t></a:t>
            </a:r>
            <a:r>
              <a:rPr lang="en-US" altLang="zh-TW" sz="2400" dirty="0" smtClean="0"/>
              <a:t> welfare = 10, </a:t>
            </a:r>
            <a:r>
              <a:rPr lang="en-US" altLang="zh-TW" sz="2400" dirty="0" smtClean="0">
                <a:solidFill>
                  <a:srgbClr val="C00000"/>
                </a:solidFill>
              </a:rPr>
              <a:t>{P2} </a:t>
            </a:r>
            <a:r>
              <a:rPr lang="en-US" altLang="zh-TW" sz="2400" dirty="0">
                <a:solidFill>
                  <a:srgbClr val="C00000"/>
                </a:solidFill>
                <a:sym typeface="Symbol" panose="05050102010706020507" pitchFamily="18" charset="2"/>
              </a:rPr>
              <a:t></a:t>
            </a:r>
            <a:r>
              <a:rPr lang="en-US" altLang="zh-TW" sz="2400" dirty="0" smtClean="0">
                <a:solidFill>
                  <a:srgbClr val="C00000"/>
                </a:solidFill>
              </a:rPr>
              <a:t> welfare = 19</a:t>
            </a:r>
          </a:p>
          <a:p>
            <a:r>
              <a:rPr lang="en-US" altLang="zh-TW" sz="2400" dirty="0" smtClean="0"/>
              <a:t>{P3} </a:t>
            </a:r>
            <a:r>
              <a:rPr lang="en-US" altLang="zh-TW" sz="2400" dirty="0">
                <a:sym typeface="Symbol" panose="05050102010706020507" pitchFamily="18" charset="2"/>
              </a:rPr>
              <a:t></a:t>
            </a:r>
            <a:r>
              <a:rPr lang="en-US" altLang="zh-TW" sz="2400" dirty="0" smtClean="0"/>
              <a:t> welfare = 8, {P1, P3} </a:t>
            </a:r>
            <a:r>
              <a:rPr lang="en-US" altLang="zh-TW" sz="2400" dirty="0">
                <a:sym typeface="Symbol" panose="05050102010706020507" pitchFamily="18" charset="2"/>
              </a:rPr>
              <a:t></a:t>
            </a:r>
            <a:r>
              <a:rPr lang="en-US" altLang="zh-TW" sz="2400" dirty="0" smtClean="0"/>
              <a:t> welfare = 18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71855" y="1799078"/>
            <a:ext cx="2418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Possible results</a:t>
            </a:r>
            <a:endParaRPr lang="zh-TW" altLang="en-US" sz="28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90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Revenue </a:t>
            </a:r>
            <a:r>
              <a:rPr lang="en-US" altLang="zh-TW" dirty="0" smtClean="0"/>
              <a:t>Deficiency </a:t>
            </a:r>
            <a:r>
              <a:rPr lang="en-US" altLang="zh-TW" dirty="0"/>
              <a:t>of </a:t>
            </a:r>
            <a:r>
              <a:rPr lang="en-US" altLang="zh-TW" dirty="0" smtClean="0"/>
              <a:t>VCG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/>
              <a:t>low revenues </a:t>
            </a:r>
            <a:r>
              <a:rPr lang="en-US" altLang="zh-TW" sz="3600" dirty="0" smtClean="0"/>
              <a:t>of the auctioneer</a:t>
            </a:r>
          </a:p>
          <a:p>
            <a:r>
              <a:rPr lang="en-US" altLang="zh-TW" sz="3600" dirty="0" smtClean="0"/>
              <a:t>Takes place when</a:t>
            </a:r>
          </a:p>
          <a:p>
            <a:pPr lvl="1"/>
            <a:r>
              <a:rPr lang="en-US" altLang="zh-TW" sz="3200" dirty="0"/>
              <a:t>market competition </a:t>
            </a:r>
            <a:r>
              <a:rPr lang="en-US" altLang="zh-TW" sz="3200" dirty="0" smtClean="0"/>
              <a:t>is </a:t>
            </a:r>
            <a:r>
              <a:rPr lang="en-US" altLang="zh-TW" sz="3200" dirty="0"/>
              <a:t>weak or </a:t>
            </a:r>
            <a:endParaRPr lang="en-US" altLang="zh-TW" sz="3200" dirty="0" smtClean="0"/>
          </a:p>
          <a:p>
            <a:pPr lvl="1"/>
            <a:r>
              <a:rPr lang="en-US" altLang="zh-TW" sz="3200" dirty="0" smtClean="0"/>
              <a:t>bidders </a:t>
            </a:r>
            <a:r>
              <a:rPr lang="en-US" altLang="zh-TW" sz="3200" dirty="0"/>
              <a:t>are highly asymmetric </a:t>
            </a:r>
            <a:r>
              <a:rPr lang="en-US" altLang="zh-TW" sz="3200" dirty="0" smtClean="0"/>
              <a:t>in </a:t>
            </a:r>
            <a:r>
              <a:rPr lang="en-US" altLang="zh-TW" sz="3200" dirty="0"/>
              <a:t>demands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25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Inefficiency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4000" dirty="0" smtClean="0"/>
              <a:t>VCG </a:t>
            </a:r>
            <a:r>
              <a:rPr lang="en-US" altLang="zh-TW" sz="4000" dirty="0"/>
              <a:t>requires an optimal allocation</a:t>
            </a:r>
            <a:r>
              <a:rPr lang="en-US" altLang="zh-TW" sz="4000" dirty="0" smtClean="0"/>
              <a:t>!</a:t>
            </a:r>
          </a:p>
          <a:p>
            <a:r>
              <a:rPr lang="en-US" altLang="zh-TW" sz="4000" dirty="0">
                <a:solidFill>
                  <a:srgbClr val="C00000"/>
                </a:solidFill>
              </a:rPr>
              <a:t>Finding an optimal allocation </a:t>
            </a:r>
            <a:r>
              <a:rPr lang="en-US" altLang="zh-TW" sz="4000" dirty="0"/>
              <a:t>requires exponential </a:t>
            </a:r>
            <a:r>
              <a:rPr lang="en-US" altLang="zh-TW" sz="4000" dirty="0" smtClean="0"/>
              <a:t>time </a:t>
            </a:r>
            <a:r>
              <a:rPr lang="en-US" altLang="zh-TW" sz="4000" dirty="0"/>
              <a:t>and is computationally </a:t>
            </a:r>
            <a:r>
              <a:rPr lang="en-US" altLang="zh-TW" sz="4000" dirty="0" smtClean="0"/>
              <a:t>intractable (NP-hard).</a:t>
            </a:r>
          </a:p>
          <a:p>
            <a:pPr lvl="1"/>
            <a:r>
              <a:rPr lang="en-US" altLang="zh-TW" sz="3600" dirty="0" smtClean="0"/>
              <a:t>Even if bidders are </a:t>
            </a:r>
            <a:r>
              <a:rPr lang="en-US" altLang="zh-TW" sz="3600" dirty="0" smtClean="0">
                <a:solidFill>
                  <a:srgbClr val="C00000"/>
                </a:solidFill>
              </a:rPr>
              <a:t>single-minded</a:t>
            </a:r>
          </a:p>
          <a:p>
            <a:pPr lvl="1"/>
            <a:r>
              <a:rPr lang="en-US" altLang="zh-TW" sz="3600" dirty="0" smtClean="0"/>
              <a:t>Even if bidders declare their bids truthfully</a:t>
            </a:r>
            <a:endParaRPr lang="en-US" altLang="zh-TW" sz="3600" dirty="0"/>
          </a:p>
          <a:p>
            <a:r>
              <a:rPr lang="en-US" altLang="zh-TW" sz="4000" dirty="0"/>
              <a:t>Some heuristics have been </a:t>
            </a:r>
            <a:r>
              <a:rPr lang="en-US" altLang="zh-TW" sz="4000" dirty="0" smtClean="0"/>
              <a:t>proposed</a:t>
            </a:r>
            <a:endParaRPr lang="en-US" altLang="zh-TW" sz="40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03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Various Types of Auctions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597039"/>
              </p:ext>
            </p:extLst>
          </p:nvPr>
        </p:nvGraphicFramePr>
        <p:xfrm>
          <a:off x="838200" y="1825625"/>
          <a:ext cx="10515600" cy="4039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1521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7661038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35794270"/>
                    </a:ext>
                  </a:extLst>
                </a:gridCol>
              </a:tblGrid>
              <a:tr h="13464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Single Item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Multiple Items</a:t>
                      </a:r>
                      <a:endParaRPr lang="zh-TW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308389"/>
                  </a:ext>
                </a:extLst>
              </a:tr>
              <a:tr h="13464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Unit</a:t>
                      </a:r>
                      <a:endParaRPr lang="zh-TW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English Auction, Dutch</a:t>
                      </a:r>
                      <a:r>
                        <a:rPr lang="en-US" altLang="zh-TW" sz="2400" baseline="0" dirty="0" smtClean="0"/>
                        <a:t> Auction, </a:t>
                      </a:r>
                      <a:r>
                        <a:rPr lang="en-US" altLang="zh-TW" sz="2400" baseline="0" dirty="0" err="1" smtClean="0"/>
                        <a:t>Vickrey</a:t>
                      </a:r>
                      <a:r>
                        <a:rPr lang="en-US" altLang="zh-TW" sz="2400" baseline="0" dirty="0" smtClean="0"/>
                        <a:t> auction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VCG, [LOS02]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867346"/>
                  </a:ext>
                </a:extLst>
              </a:tr>
              <a:tr h="13464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Multiple Units</a:t>
                      </a:r>
                      <a:endParaRPr lang="zh-TW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[LLL+16] [ZJL+16]</a:t>
                      </a:r>
                      <a:endParaRPr lang="zh-TW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[JZZ+09] [ZG13] [ZG13b]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688390"/>
                  </a:ext>
                </a:extLst>
              </a:tr>
            </a:tbl>
          </a:graphicData>
        </a:graphic>
      </p:graphicFrame>
      <p:sp>
        <p:nvSpPr>
          <p:cNvPr id="5" name="右大括弧 4"/>
          <p:cNvSpPr/>
          <p:nvPr/>
        </p:nvSpPr>
        <p:spPr>
          <a:xfrm rot="16200000">
            <a:off x="9504694" y="-158418"/>
            <a:ext cx="176848" cy="3521364"/>
          </a:xfrm>
          <a:prstGeom prst="righ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832436" y="917238"/>
            <a:ext cx="3583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C00000"/>
                </a:solidFill>
              </a:rPr>
              <a:t>Combinatorial Auction (CA)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61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Greedy Allocation [LOS02]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Sort bids by some criterion (with treatment of ties)</a:t>
            </a:r>
          </a:p>
          <a:p>
            <a:pPr lvl="1"/>
            <a:r>
              <a:rPr lang="en-US" altLang="zh-TW" sz="2800" dirty="0" smtClean="0"/>
              <a:t>In particular, the average amount of bid per good</a:t>
            </a:r>
          </a:p>
          <a:p>
            <a:r>
              <a:rPr lang="en-US" altLang="zh-TW" dirty="0" smtClean="0"/>
              <a:t>Examine bids in order and grant a bid if it does not conflict with any of previously granted bids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333336"/>
              </p:ext>
            </p:extLst>
          </p:nvPr>
        </p:nvGraphicFramePr>
        <p:xfrm>
          <a:off x="1914524" y="3756022"/>
          <a:ext cx="5594639" cy="24498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6058">
                  <a:extLst>
                    <a:ext uri="{9D8B030D-6E8A-4147-A177-3AD203B41FA5}">
                      <a16:colId xmlns:a16="http://schemas.microsoft.com/office/drawing/2014/main" val="4093435522"/>
                    </a:ext>
                  </a:extLst>
                </a:gridCol>
                <a:gridCol w="1403927">
                  <a:extLst>
                    <a:ext uri="{9D8B030D-6E8A-4147-A177-3AD203B41FA5}">
                      <a16:colId xmlns:a16="http://schemas.microsoft.com/office/drawing/2014/main" val="362188076"/>
                    </a:ext>
                  </a:extLst>
                </a:gridCol>
                <a:gridCol w="1366982">
                  <a:extLst>
                    <a:ext uri="{9D8B030D-6E8A-4147-A177-3AD203B41FA5}">
                      <a16:colId xmlns:a16="http://schemas.microsoft.com/office/drawing/2014/main" val="2711026660"/>
                    </a:ext>
                  </a:extLst>
                </a:gridCol>
                <a:gridCol w="1237672">
                  <a:extLst>
                    <a:ext uri="{9D8B030D-6E8A-4147-A177-3AD203B41FA5}">
                      <a16:colId xmlns:a16="http://schemas.microsoft.com/office/drawing/2014/main" val="4095184840"/>
                    </a:ext>
                  </a:extLst>
                </a:gridCol>
              </a:tblGrid>
              <a:tr h="436250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bidder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P1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P2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P3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2338854"/>
                  </a:ext>
                </a:extLst>
              </a:tr>
              <a:tr h="436250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bid (</a:t>
                      </a:r>
                      <a:r>
                        <a:rPr lang="en-US" altLang="zh-TW" sz="20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000" i="1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000" dirty="0" smtClean="0">
                          <a:effectLst/>
                        </a:rPr>
                        <a:t>)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$10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$19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$8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5648634"/>
                  </a:ext>
                </a:extLst>
              </a:tr>
              <a:tr h="511801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Bundle (</a:t>
                      </a:r>
                      <a:r>
                        <a:rPr lang="en-US" altLang="zh-TW" sz="2000" i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TW" sz="2000" i="1" baseline="-25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000" dirty="0" smtClean="0">
                          <a:effectLst/>
                        </a:rPr>
                        <a:t>)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</a:t>
                      </a:r>
                      <a:r>
                        <a:rPr lang="en-US" sz="2000" dirty="0" smtClean="0">
                          <a:effectLst/>
                        </a:rPr>
                        <a:t>A}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</a:t>
                      </a:r>
                      <a:r>
                        <a:rPr lang="en-US" sz="2000" dirty="0" smtClean="0">
                          <a:effectLst/>
                        </a:rPr>
                        <a:t>A,B}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</a:t>
                      </a:r>
                      <a:r>
                        <a:rPr lang="en-US" sz="2000" dirty="0" smtClean="0">
                          <a:effectLst/>
                        </a:rPr>
                        <a:t>B}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2774980"/>
                  </a:ext>
                </a:extLst>
              </a:tr>
              <a:tr h="511801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200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</a:t>
                      </a:r>
                      <a:r>
                        <a:rPr lang="en-US" altLang="zh-TW" sz="2000" i="1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/ | </a:t>
                      </a:r>
                      <a:r>
                        <a:rPr lang="en-US" altLang="zh-TW" sz="2000" b="0" i="1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lang="en-US" altLang="zh-TW" sz="2000" i="1" baseline="-25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000" b="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|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10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9.5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8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8607769"/>
                  </a:ext>
                </a:extLst>
              </a:tr>
              <a:tr h="511801">
                <a:tc>
                  <a:txBody>
                    <a:bodyPr/>
                    <a:lstStyle/>
                    <a:p>
                      <a:pPr marL="0" marR="0" indent="30607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200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</a:t>
                      </a:r>
                      <a:r>
                        <a:rPr lang="en-US" altLang="zh-TW" sz="2000" i="1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/ | </a:t>
                      </a:r>
                      <a:r>
                        <a:rPr lang="en-US" altLang="zh-TW" sz="2000" b="0" i="1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lang="en-US" altLang="zh-TW" sz="2000" i="1" baseline="-25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000" b="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|</a:t>
                      </a:r>
                      <a:r>
                        <a:rPr lang="en-US" altLang="zh-TW" sz="2000" baseline="30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0.5</a:t>
                      </a:r>
                      <a:endParaRPr lang="zh-TW" altLang="zh-TW" sz="2000" baseline="300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10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13.4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8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1695459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653192" y="5099784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Winner = {P1, P3}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653192" y="5713344"/>
            <a:ext cx="220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Winner = {P2}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29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One Question to 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Given </a:t>
            </a:r>
            <a:r>
              <a:rPr lang="en-US" altLang="zh-TW" sz="3200" dirty="0"/>
              <a:t>a suitable greedy allocation, can one ﬁnd a </a:t>
            </a:r>
            <a:r>
              <a:rPr lang="en-US" altLang="zh-TW" sz="3200" dirty="0" smtClean="0"/>
              <a:t>payment scheme </a:t>
            </a:r>
            <a:r>
              <a:rPr lang="en-US" altLang="zh-TW" sz="3200" dirty="0"/>
              <a:t>that makes </a:t>
            </a:r>
            <a:r>
              <a:rPr lang="en-US" altLang="zh-TW" sz="3200" dirty="0" smtClean="0"/>
              <a:t>it a </a:t>
            </a:r>
            <a:r>
              <a:rPr lang="en-US" altLang="zh-TW" sz="3200" dirty="0"/>
              <a:t>truthful mechanism?</a:t>
            </a:r>
            <a:endParaRPr lang="zh-TW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185715"/>
              </p:ext>
            </p:extLst>
          </p:nvPr>
        </p:nvGraphicFramePr>
        <p:xfrm>
          <a:off x="887467" y="2955602"/>
          <a:ext cx="5553363" cy="2103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8156">
                  <a:extLst>
                    <a:ext uri="{9D8B030D-6E8A-4147-A177-3AD203B41FA5}">
                      <a16:colId xmlns:a16="http://schemas.microsoft.com/office/drawing/2014/main" val="4093435522"/>
                    </a:ext>
                  </a:extLst>
                </a:gridCol>
                <a:gridCol w="1352281">
                  <a:extLst>
                    <a:ext uri="{9D8B030D-6E8A-4147-A177-3AD203B41FA5}">
                      <a16:colId xmlns:a16="http://schemas.microsoft.com/office/drawing/2014/main" val="362188076"/>
                    </a:ext>
                  </a:extLst>
                </a:gridCol>
                <a:gridCol w="1313645">
                  <a:extLst>
                    <a:ext uri="{9D8B030D-6E8A-4147-A177-3AD203B41FA5}">
                      <a16:colId xmlns:a16="http://schemas.microsoft.com/office/drawing/2014/main" val="2711026660"/>
                    </a:ext>
                  </a:extLst>
                </a:gridCol>
                <a:gridCol w="1289281">
                  <a:extLst>
                    <a:ext uri="{9D8B030D-6E8A-4147-A177-3AD203B41FA5}">
                      <a16:colId xmlns:a16="http://schemas.microsoft.com/office/drawing/2014/main" val="4095184840"/>
                    </a:ext>
                  </a:extLst>
                </a:gridCol>
              </a:tblGrid>
              <a:tr h="436250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bidder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P1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P2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P3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2338854"/>
                  </a:ext>
                </a:extLst>
              </a:tr>
              <a:tr h="436250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bid (</a:t>
                      </a:r>
                      <a:r>
                        <a:rPr lang="en-US" altLang="zh-TW" sz="20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000" i="1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000" dirty="0" smtClean="0">
                          <a:effectLst/>
                        </a:rPr>
                        <a:t>)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$10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$19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$8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5648634"/>
                  </a:ext>
                </a:extLst>
              </a:tr>
              <a:tr h="511801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Bundle (</a:t>
                      </a:r>
                      <a:r>
                        <a:rPr lang="en-US" altLang="zh-TW" sz="2000" i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TW" sz="2000" i="1" baseline="-25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000" dirty="0" smtClean="0">
                          <a:effectLst/>
                        </a:rPr>
                        <a:t>)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</a:t>
                      </a:r>
                      <a:r>
                        <a:rPr lang="en-US" sz="2400" dirty="0" smtClean="0">
                          <a:effectLst/>
                        </a:rPr>
                        <a:t>A}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</a:t>
                      </a:r>
                      <a:r>
                        <a:rPr lang="en-US" sz="2400" dirty="0" smtClean="0">
                          <a:effectLst/>
                        </a:rPr>
                        <a:t>A,B}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</a:t>
                      </a:r>
                      <a:r>
                        <a:rPr lang="en-US" sz="2400" dirty="0" smtClean="0">
                          <a:effectLst/>
                        </a:rPr>
                        <a:t>B}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2774980"/>
                  </a:ext>
                </a:extLst>
              </a:tr>
              <a:tr h="511801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200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</a:t>
                      </a:r>
                      <a:r>
                        <a:rPr lang="en-US" altLang="zh-TW" sz="2000" i="1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/ | </a:t>
                      </a:r>
                      <a:r>
                        <a:rPr lang="en-US" altLang="zh-TW" sz="2000" b="0" i="1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lang="en-US" altLang="zh-TW" sz="2000" i="1" baseline="-25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000" b="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|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10</a:t>
                      </a:r>
                      <a:endParaRPr lang="zh-TW" sz="24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9.5</a:t>
                      </a:r>
                      <a:endParaRPr lang="zh-TW" sz="24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8</a:t>
                      </a:r>
                      <a:endParaRPr lang="zh-TW" sz="24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860776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602467" y="3073493"/>
            <a:ext cx="3023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If winner = {P1, P3}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642830" y="3596713"/>
            <a:ext cx="471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P1 has to pay 19 – 8 = </a:t>
            </a:r>
            <a:r>
              <a:rPr lang="en-US" altLang="zh-TW" sz="2800" dirty="0" smtClean="0">
                <a:solidFill>
                  <a:srgbClr val="FF0000"/>
                </a:solidFill>
              </a:rPr>
              <a:t>11 &gt; 10!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642830" y="4088541"/>
            <a:ext cx="388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P3 has to pay 10 – 10 = 0 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38200" y="5273673"/>
            <a:ext cx="5154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Truthful bid is not P1’s best choice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6642830" y="3596713"/>
            <a:ext cx="4896640" cy="111695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998315" y="4743831"/>
            <a:ext cx="254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by VCG’s payment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07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Sufficient Conditions for Truthfulness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Four conditions</a:t>
            </a:r>
          </a:p>
          <a:p>
            <a:pPr lvl="1"/>
            <a:r>
              <a:rPr lang="en-US" altLang="zh-TW" sz="3200" dirty="0" smtClean="0"/>
              <a:t>Exactness</a:t>
            </a:r>
          </a:p>
          <a:p>
            <a:pPr lvl="1"/>
            <a:r>
              <a:rPr lang="en-US" altLang="zh-TW" sz="3200" dirty="0" smtClean="0"/>
              <a:t>Monotonicity</a:t>
            </a:r>
          </a:p>
          <a:p>
            <a:pPr lvl="1"/>
            <a:r>
              <a:rPr lang="en-US" altLang="zh-TW" sz="3200" dirty="0" smtClean="0"/>
              <a:t>Critical</a:t>
            </a:r>
          </a:p>
          <a:p>
            <a:pPr lvl="1"/>
            <a:r>
              <a:rPr lang="en-US" altLang="zh-TW" sz="3200" dirty="0" smtClean="0"/>
              <a:t>Participation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71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Exactness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a single-minded bidder either gets </a:t>
            </a:r>
            <a:r>
              <a:rPr lang="en-US" altLang="zh-TW" sz="3200" dirty="0">
                <a:solidFill>
                  <a:srgbClr val="C00000"/>
                </a:solidFill>
              </a:rPr>
              <a:t>exactly the set of goods </a:t>
            </a:r>
            <a:r>
              <a:rPr lang="en-US" altLang="zh-TW" sz="3200" dirty="0"/>
              <a:t>he desires</a:t>
            </a:r>
            <a:r>
              <a:rPr lang="en-US" altLang="zh-TW" sz="3200" dirty="0" smtClean="0"/>
              <a:t>, nothing </a:t>
            </a:r>
            <a:r>
              <a:rPr lang="en-US" altLang="zh-TW" sz="3200" dirty="0"/>
              <a:t>added, or he gets </a:t>
            </a:r>
            <a:r>
              <a:rPr lang="en-US" altLang="zh-TW" sz="3200" dirty="0" smtClean="0">
                <a:solidFill>
                  <a:srgbClr val="C00000"/>
                </a:solidFill>
              </a:rPr>
              <a:t>nothing</a:t>
            </a:r>
          </a:p>
          <a:p>
            <a:r>
              <a:rPr lang="en-US" altLang="zh-TW" sz="3200" dirty="0"/>
              <a:t>He never gets only part of what he requested</a:t>
            </a:r>
            <a:r>
              <a:rPr lang="en-US" altLang="zh-TW" sz="3200" dirty="0" smtClean="0"/>
              <a:t>.</a:t>
            </a:r>
          </a:p>
          <a:p>
            <a:r>
              <a:rPr lang="en-US" altLang="zh-TW" sz="3200" dirty="0" smtClean="0"/>
              <a:t>Modification on VCG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meets this condition</a:t>
            </a:r>
          </a:p>
          <a:p>
            <a:pPr lvl="1"/>
            <a:r>
              <a:rPr lang="en-US" altLang="zh-TW" sz="2800" dirty="0" smtClean="0"/>
              <a:t>If </a:t>
            </a:r>
            <a:r>
              <a:rPr lang="en-US" altLang="zh-TW" sz="2800" dirty="0"/>
              <a:t>nobody is interested in </a:t>
            </a:r>
            <a:r>
              <a:rPr lang="en-US" altLang="zh-TW" sz="2800" i="1" dirty="0">
                <a:solidFill>
                  <a:srgbClr val="C00000"/>
                </a:solidFill>
              </a:rPr>
              <a:t>a</a:t>
            </a:r>
            <a:r>
              <a:rPr lang="en-US" altLang="zh-TW" sz="2800" dirty="0"/>
              <a:t>, </a:t>
            </a:r>
            <a:r>
              <a:rPr lang="en-US" altLang="zh-TW" sz="2800" i="1" dirty="0" smtClean="0">
                <a:solidFill>
                  <a:srgbClr val="C00000"/>
                </a:solidFill>
              </a:rPr>
              <a:t>a</a:t>
            </a:r>
            <a:r>
              <a:rPr lang="en-US" altLang="zh-TW" sz="2800" dirty="0" smtClean="0"/>
              <a:t> will not be allocated to </a:t>
            </a:r>
            <a:r>
              <a:rPr lang="en-US" altLang="zh-TW" sz="2800" dirty="0"/>
              <a:t>one </a:t>
            </a:r>
            <a:r>
              <a:rPr lang="en-US" altLang="zh-TW" sz="2800" dirty="0" smtClean="0"/>
              <a:t>of the bidders (even if </a:t>
            </a:r>
            <a:r>
              <a:rPr lang="en-US" altLang="zh-TW" sz="2800" i="1" dirty="0" smtClean="0">
                <a:solidFill>
                  <a:srgbClr val="C00000"/>
                </a:solidFill>
              </a:rPr>
              <a:t>a</a:t>
            </a:r>
            <a:r>
              <a:rPr lang="en-US" altLang="zh-TW" sz="2800" dirty="0" smtClean="0"/>
              <a:t> is for free).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59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Monotonicity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Let </a:t>
            </a:r>
            <a:r>
              <a:rPr lang="en-US" altLang="zh-TW" sz="3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200" dirty="0" smtClean="0"/>
              <a:t> be a bundle (a set of </a:t>
            </a:r>
            <a:r>
              <a:rPr lang="en-US" altLang="zh-TW" sz="3200" dirty="0" smtClean="0"/>
              <a:t>items</a:t>
            </a:r>
            <a:r>
              <a:rPr lang="en-US" altLang="zh-TW" sz="3200" dirty="0" smtClean="0"/>
              <a:t>), </a:t>
            </a:r>
            <a:r>
              <a:rPr lang="en-US" altLang="zh-TW" sz="3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dirty="0" smtClean="0"/>
              <a:t> be a bid.</a:t>
            </a:r>
          </a:p>
          <a:p>
            <a:r>
              <a:rPr lang="en-US" altLang="zh-TW" sz="3200" dirty="0" smtClean="0"/>
              <a:t>If </a:t>
            </a:r>
            <a:r>
              <a:rPr lang="en-US" altLang="zh-TW" sz="3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3200" dirty="0"/>
              <a:t>’s bid is granted if he declares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 smtClean="0"/>
              <a:t>, </a:t>
            </a:r>
            <a:r>
              <a:rPr lang="en-US" altLang="zh-TW" sz="3200" dirty="0"/>
              <a:t>it is also granted if </a:t>
            </a:r>
            <a:r>
              <a:rPr lang="en-US" altLang="zh-TW" sz="3200" dirty="0" smtClean="0"/>
              <a:t>he declares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 </a:t>
            </a:r>
            <a:r>
              <a:rPr lang="en-US" altLang="zh-TW" sz="3200" dirty="0" smtClean="0"/>
              <a:t>for </a:t>
            </a:r>
            <a:r>
              <a:rPr lang="en-US" altLang="zh-TW" sz="3200" dirty="0"/>
              <a:t>any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3200" dirty="0" smtClean="0"/>
              <a:t> </a:t>
            </a:r>
            <a:r>
              <a:rPr lang="en-US" altLang="zh-TW" sz="3200" dirty="0" smtClean="0">
                <a:sym typeface="Symbol" panose="05050102010706020507" pitchFamily="18" charset="2"/>
              </a:rPr>
              <a:t>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200" dirty="0"/>
              <a:t>,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3200" dirty="0" smtClean="0"/>
              <a:t> </a:t>
            </a:r>
            <a:r>
              <a:rPr lang="en-US" altLang="zh-TW" sz="3200" dirty="0" smtClean="0">
                <a:sym typeface="Symbol" panose="05050102010706020507" pitchFamily="18" charset="2"/>
              </a:rPr>
              <a:t></a:t>
            </a:r>
            <a:r>
              <a:rPr lang="en-US" altLang="zh-TW" sz="3200" dirty="0" smtClean="0"/>
              <a:t>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dirty="0" smtClean="0"/>
              <a:t>.</a:t>
            </a:r>
          </a:p>
          <a:p>
            <a:r>
              <a:rPr lang="en-US" altLang="zh-TW" sz="3200" dirty="0"/>
              <a:t>proposing more money </a:t>
            </a:r>
            <a:r>
              <a:rPr lang="en-US" altLang="zh-TW" sz="3200" dirty="0" smtClean="0"/>
              <a:t>for fewer </a:t>
            </a:r>
            <a:r>
              <a:rPr lang="en-US" altLang="zh-TW" sz="3200" dirty="0" smtClean="0"/>
              <a:t>items </a:t>
            </a:r>
            <a:r>
              <a:rPr lang="en-US" altLang="zh-TW" sz="3200" dirty="0"/>
              <a:t>cannot cause a bidder to lose his </a:t>
            </a:r>
            <a:r>
              <a:rPr lang="en-US" altLang="zh-TW" sz="3200" dirty="0" smtClean="0"/>
              <a:t>bid</a:t>
            </a:r>
          </a:p>
          <a:p>
            <a:r>
              <a:rPr lang="en-US" altLang="zh-TW" sz="3200" dirty="0" smtClean="0"/>
              <a:t>offering less </a:t>
            </a:r>
            <a:r>
              <a:rPr lang="en-US" altLang="zh-TW" sz="3200" dirty="0"/>
              <a:t>money for more </a:t>
            </a:r>
            <a:r>
              <a:rPr lang="en-US" altLang="zh-TW" sz="3200" dirty="0" smtClean="0"/>
              <a:t>items </a:t>
            </a:r>
            <a:r>
              <a:rPr lang="en-US" altLang="zh-TW" sz="3200" dirty="0"/>
              <a:t>cannot cause a lost bid to </a:t>
            </a:r>
            <a:r>
              <a:rPr lang="en-US" altLang="zh-TW" sz="3200" dirty="0" smtClean="0"/>
              <a:t>win</a:t>
            </a:r>
          </a:p>
          <a:p>
            <a:r>
              <a:rPr lang="en-US" altLang="zh-TW" sz="3200" dirty="0" smtClean="0"/>
              <a:t>VCG’s </a:t>
            </a:r>
            <a:r>
              <a:rPr lang="en-US" altLang="zh-TW" sz="3200" dirty="0"/>
              <a:t>allocation scheme satisﬁes Monotonicity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09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Critical Value for CA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In a mechanism that satisﬁes Exactness and Monotonicity, </a:t>
            </a:r>
            <a:r>
              <a:rPr lang="en-US" altLang="zh-TW" sz="3200" dirty="0" smtClean="0"/>
              <a:t>given a </a:t>
            </a:r>
            <a:r>
              <a:rPr lang="en-US" altLang="zh-TW" sz="3200" dirty="0"/>
              <a:t>bidder </a:t>
            </a:r>
            <a:r>
              <a:rPr lang="en-US" altLang="zh-TW" sz="3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3200" dirty="0"/>
              <a:t>, a set </a:t>
            </a:r>
            <a:r>
              <a:rPr lang="en-US" altLang="zh-TW" sz="3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200" dirty="0"/>
              <a:t> of </a:t>
            </a:r>
            <a:r>
              <a:rPr lang="en-US" altLang="zh-TW" sz="3200" dirty="0" smtClean="0"/>
              <a:t>items </a:t>
            </a:r>
            <a:r>
              <a:rPr lang="en-US" altLang="zh-TW" sz="3200" dirty="0"/>
              <a:t>and declarations for all other bidders, there exists </a:t>
            </a:r>
            <a:r>
              <a:rPr lang="en-US" altLang="zh-TW" sz="3200" dirty="0" smtClean="0"/>
              <a:t>a critical </a:t>
            </a:r>
            <a:r>
              <a:rPr lang="en-US" altLang="zh-TW" sz="3200" dirty="0"/>
              <a:t>value </a:t>
            </a:r>
            <a:r>
              <a:rPr lang="en-US" altLang="zh-TW" sz="3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such </a:t>
            </a:r>
            <a:r>
              <a:rPr lang="en-US" altLang="zh-TW" sz="3200" dirty="0" smtClean="0"/>
              <a:t>that</a:t>
            </a:r>
          </a:p>
          <a:p>
            <a:r>
              <a:rPr lang="en-US" altLang="zh-TW" sz="3200" dirty="0" smtClean="0">
                <a:sym typeface="Symbol" panose="05050102010706020507" pitchFamily="18" charset="2"/>
              </a:rPr>
              <a:t></a:t>
            </a:r>
            <a:r>
              <a:rPr lang="en-US" altLang="zh-TW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TW" sz="3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sym typeface="Symbol" panose="05050102010706020507" pitchFamily="18" charset="2"/>
              </a:rPr>
              <a:t> </a:t>
            </a:r>
            <a:r>
              <a:rPr lang="en-US" altLang="zh-TW" sz="3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3200" dirty="0" smtClean="0">
                <a:sym typeface="Symbol" panose="05050102010706020507" pitchFamily="18" charset="2"/>
              </a:rPr>
              <a:t> gets nothing (i.e., </a:t>
            </a:r>
            <a:r>
              <a:rPr lang="en-US" altLang="zh-TW" sz="3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3200" dirty="0" smtClean="0">
                <a:sym typeface="Symbol" panose="05050102010706020507" pitchFamily="18" charset="2"/>
              </a:rPr>
              <a:t> loses)</a:t>
            </a:r>
          </a:p>
          <a:p>
            <a:r>
              <a:rPr lang="en-US" altLang="zh-TW" sz="3200" dirty="0" smtClean="0">
                <a:sym typeface="Symbol" panose="05050102010706020507" pitchFamily="18" charset="2"/>
              </a:rPr>
              <a:t></a:t>
            </a:r>
            <a:r>
              <a:rPr lang="en-US" altLang="zh-TW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zh-TW" sz="3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ym typeface="Symbol" panose="05050102010706020507" pitchFamily="18" charset="2"/>
              </a:rPr>
              <a:t> </a:t>
            </a:r>
            <a:r>
              <a:rPr lang="en-US" altLang="zh-TW" sz="3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3200" dirty="0">
                <a:sym typeface="Symbol" panose="05050102010706020507" pitchFamily="18" charset="2"/>
              </a:rPr>
              <a:t> gets </a:t>
            </a:r>
            <a:r>
              <a:rPr lang="en-US" altLang="zh-TW" sz="3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TW" sz="3200" dirty="0">
                <a:sym typeface="Symbol" panose="05050102010706020507" pitchFamily="18" charset="2"/>
              </a:rPr>
              <a:t>(i.e., </a:t>
            </a:r>
            <a:r>
              <a:rPr lang="en-US" altLang="zh-TW" sz="3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3200" dirty="0" smtClean="0">
                <a:sym typeface="Symbol" panose="05050102010706020507" pitchFamily="18" charset="2"/>
              </a:rPr>
              <a:t> wins)</a:t>
            </a:r>
            <a:endParaRPr lang="en-US" altLang="zh-TW" sz="3200" i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200" dirty="0" smtClean="0"/>
              <a:t>We </a:t>
            </a:r>
            <a:r>
              <a:rPr lang="en-US" altLang="zh-TW" sz="3200" dirty="0"/>
              <a:t>do </a:t>
            </a:r>
            <a:r>
              <a:rPr lang="en-US" altLang="zh-TW" sz="3200" dirty="0" smtClean="0"/>
              <a:t>not know </a:t>
            </a:r>
            <a:r>
              <a:rPr lang="en-US" altLang="zh-TW" sz="3200" dirty="0"/>
              <a:t>whether </a:t>
            </a:r>
            <a:r>
              <a:rPr lang="en-US" altLang="zh-TW" sz="3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3200" dirty="0" smtClean="0"/>
              <a:t>’s </a:t>
            </a:r>
            <a:r>
              <a:rPr lang="en-US" altLang="zh-TW" sz="3200" dirty="0"/>
              <a:t>bid is granted or not in case </a:t>
            </a:r>
            <a:r>
              <a:rPr lang="en-US" altLang="zh-TW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3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3200" dirty="0" smtClean="0"/>
              <a:t>.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19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Concept of Critical Value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all bids other than </a:t>
            </a:r>
            <a:r>
              <a:rPr lang="en-US" altLang="zh-TW" i="1" dirty="0" smtClean="0"/>
              <a:t>j</a:t>
            </a:r>
            <a:r>
              <a:rPr lang="en-US" altLang="zh-TW" dirty="0" smtClean="0"/>
              <a:t> </a:t>
            </a:r>
            <a:r>
              <a:rPr lang="en-US" altLang="zh-TW" dirty="0" smtClean="0"/>
              <a:t>are given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36</a:t>
            </a:fld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2563533" y="4698212"/>
            <a:ext cx="5567423" cy="1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2563533" y="2661141"/>
            <a:ext cx="0" cy="204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113818" y="4709861"/>
            <a:ext cx="1017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i="1" dirty="0" smtClean="0"/>
              <a:t>j</a:t>
            </a:r>
            <a:r>
              <a:rPr lang="en-US" altLang="zh-TW" sz="2800" dirty="0" smtClean="0"/>
              <a:t>’s </a:t>
            </a:r>
            <a:r>
              <a:rPr lang="en-US" altLang="zh-TW" sz="2800" dirty="0" smtClean="0"/>
              <a:t>bid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179394" y="2740515"/>
            <a:ext cx="1387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i="1" dirty="0" smtClean="0"/>
              <a:t>j</a:t>
            </a:r>
            <a:r>
              <a:rPr lang="en-US" altLang="zh-TW" sz="2800" dirty="0" smtClean="0"/>
              <a:t>’s </a:t>
            </a:r>
            <a:r>
              <a:rPr lang="en-US" altLang="zh-TW" sz="2800" dirty="0" smtClean="0"/>
              <a:t>result</a:t>
            </a:r>
            <a:endParaRPr lang="zh-TW" altLang="en-US" sz="28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2563533" y="4478366"/>
            <a:ext cx="211816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4681700" y="3537270"/>
            <a:ext cx="211816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681700" y="3537270"/>
            <a:ext cx="0" cy="94109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563532" y="3520622"/>
            <a:ext cx="2118167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873142" y="3276748"/>
            <a:ext cx="83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win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873142" y="4169078"/>
            <a:ext cx="83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lose</a:t>
            </a:r>
            <a:endParaRPr lang="zh-TW" altLang="en-US" sz="2400" dirty="0"/>
          </a:p>
        </p:txBody>
      </p:sp>
      <p:cxnSp>
        <p:nvCxnSpPr>
          <p:cNvPr id="22" name="直線接點 21"/>
          <p:cNvCxnSpPr/>
          <p:nvPr/>
        </p:nvCxnSpPr>
        <p:spPr>
          <a:xfrm>
            <a:off x="4681699" y="4478366"/>
            <a:ext cx="0" cy="612249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745156" y="5064192"/>
            <a:ext cx="1864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Critical value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77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r>
              <a:rPr lang="zh-TW" altLang="en-US" dirty="0"/>
              <a:t> </a:t>
            </a:r>
            <a:r>
              <a:rPr lang="en-US" altLang="zh-TW" dirty="0" smtClean="0"/>
              <a:t>of </a:t>
            </a:r>
            <a:r>
              <a:rPr lang="en-US" altLang="zh-TW" dirty="0"/>
              <a:t>Critical Values 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the declarations of all other bidders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368639"/>
              </p:ext>
            </p:extLst>
          </p:nvPr>
        </p:nvGraphicFramePr>
        <p:xfrm>
          <a:off x="1266342" y="2387793"/>
          <a:ext cx="5594639" cy="24498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6058">
                  <a:extLst>
                    <a:ext uri="{9D8B030D-6E8A-4147-A177-3AD203B41FA5}">
                      <a16:colId xmlns:a16="http://schemas.microsoft.com/office/drawing/2014/main" val="4093435522"/>
                    </a:ext>
                  </a:extLst>
                </a:gridCol>
                <a:gridCol w="1403927">
                  <a:extLst>
                    <a:ext uri="{9D8B030D-6E8A-4147-A177-3AD203B41FA5}">
                      <a16:colId xmlns:a16="http://schemas.microsoft.com/office/drawing/2014/main" val="362188076"/>
                    </a:ext>
                  </a:extLst>
                </a:gridCol>
                <a:gridCol w="1366982">
                  <a:extLst>
                    <a:ext uri="{9D8B030D-6E8A-4147-A177-3AD203B41FA5}">
                      <a16:colId xmlns:a16="http://schemas.microsoft.com/office/drawing/2014/main" val="2711026660"/>
                    </a:ext>
                  </a:extLst>
                </a:gridCol>
                <a:gridCol w="1237672">
                  <a:extLst>
                    <a:ext uri="{9D8B030D-6E8A-4147-A177-3AD203B41FA5}">
                      <a16:colId xmlns:a16="http://schemas.microsoft.com/office/drawing/2014/main" val="4095184840"/>
                    </a:ext>
                  </a:extLst>
                </a:gridCol>
              </a:tblGrid>
              <a:tr h="436250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bidder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P1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P2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P3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2338854"/>
                  </a:ext>
                </a:extLst>
              </a:tr>
              <a:tr h="436250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bid (</a:t>
                      </a:r>
                      <a:r>
                        <a:rPr lang="en-US" altLang="zh-TW" sz="20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000" i="1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000" dirty="0" smtClean="0">
                          <a:effectLst/>
                        </a:rPr>
                        <a:t>)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$10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$19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$8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5648634"/>
                  </a:ext>
                </a:extLst>
              </a:tr>
              <a:tr h="511801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Bundle (</a:t>
                      </a:r>
                      <a:r>
                        <a:rPr lang="en-US" altLang="zh-TW" sz="2000" i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TW" sz="2000" i="1" baseline="-25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000" dirty="0" smtClean="0">
                          <a:effectLst/>
                        </a:rPr>
                        <a:t>)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</a:t>
                      </a:r>
                      <a:r>
                        <a:rPr lang="en-US" sz="2000" dirty="0" smtClean="0">
                          <a:effectLst/>
                        </a:rPr>
                        <a:t>A}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</a:t>
                      </a:r>
                      <a:r>
                        <a:rPr lang="en-US" sz="2000" dirty="0" smtClean="0">
                          <a:effectLst/>
                        </a:rPr>
                        <a:t>A,B}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</a:t>
                      </a:r>
                      <a:r>
                        <a:rPr lang="en-US" sz="2000" dirty="0" smtClean="0">
                          <a:effectLst/>
                        </a:rPr>
                        <a:t>B}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2774980"/>
                  </a:ext>
                </a:extLst>
              </a:tr>
              <a:tr h="511801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200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</a:t>
                      </a:r>
                      <a:r>
                        <a:rPr lang="en-US" altLang="zh-TW" sz="2000" i="1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/ | </a:t>
                      </a:r>
                      <a:r>
                        <a:rPr lang="en-US" altLang="zh-TW" sz="2000" b="0" i="1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lang="en-US" altLang="zh-TW" sz="2000" i="1" baseline="-25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000" b="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|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10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9.5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8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8607769"/>
                  </a:ext>
                </a:extLst>
              </a:tr>
              <a:tr h="511801">
                <a:tc>
                  <a:txBody>
                    <a:bodyPr/>
                    <a:lstStyle/>
                    <a:p>
                      <a:pPr marL="0" marR="0" indent="30607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v</a:t>
                      </a:r>
                      <a:r>
                        <a:rPr lang="en-US" altLang="zh-TW" sz="2000" i="1" baseline="-25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</a:t>
                      </a:r>
                      <a:endParaRPr lang="zh-TW" altLang="zh-TW" sz="2000" i="1" baseline="-250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9.5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20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1695459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5914663" y="4419113"/>
            <a:ext cx="946318" cy="41848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5" idx="6"/>
          </p:cNvCxnSpPr>
          <p:nvPr/>
        </p:nvCxnSpPr>
        <p:spPr>
          <a:xfrm flipV="1">
            <a:off x="6860981" y="4534860"/>
            <a:ext cx="870908" cy="93495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731889" y="430402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C00000"/>
                </a:solidFill>
              </a:rPr>
              <a:t>P3 wins if its bid &gt; 0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32891" y="4377213"/>
            <a:ext cx="946318" cy="41848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5006050" y="4795697"/>
            <a:ext cx="255432" cy="5542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765363" y="5318841"/>
            <a:ext cx="2856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C00000"/>
                </a:solidFill>
              </a:rPr>
              <a:t>P2 wins if its bid &gt; 20</a:t>
            </a:r>
          </a:p>
          <a:p>
            <a:r>
              <a:rPr lang="en-US" altLang="zh-TW" sz="2400" dirty="0" smtClean="0">
                <a:solidFill>
                  <a:srgbClr val="C00000"/>
                </a:solidFill>
              </a:rPr>
              <a:t>P2 loses if its bid &lt; 20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259983" y="4348726"/>
            <a:ext cx="946318" cy="41848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3259983" y="4772370"/>
            <a:ext cx="402000" cy="577555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428173" y="5320735"/>
            <a:ext cx="2933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C00000"/>
                </a:solidFill>
              </a:rPr>
              <a:t>P1 wins if its bid &gt; 9.5</a:t>
            </a:r>
          </a:p>
          <a:p>
            <a:r>
              <a:rPr lang="en-US" altLang="zh-TW" sz="2400" dirty="0" smtClean="0">
                <a:solidFill>
                  <a:srgbClr val="C00000"/>
                </a:solidFill>
              </a:rPr>
              <a:t>P1 </a:t>
            </a:r>
            <a:r>
              <a:rPr lang="en-US" altLang="zh-TW" sz="2400" dirty="0" smtClean="0">
                <a:solidFill>
                  <a:srgbClr val="C00000"/>
                </a:solidFill>
              </a:rPr>
              <a:t>loses if its bid &lt; 9.5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6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12" grpId="0"/>
      <p:bldP spid="13" grpId="0" animBg="1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r>
              <a:rPr lang="zh-TW" altLang="en-US" dirty="0"/>
              <a:t> </a:t>
            </a:r>
            <a:r>
              <a:rPr lang="en-US" altLang="zh-TW" dirty="0" smtClean="0"/>
              <a:t>of </a:t>
            </a:r>
            <a:r>
              <a:rPr lang="en-US" altLang="zh-TW" dirty="0"/>
              <a:t>Critical Values 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the declarations of all other bidders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240615"/>
              </p:ext>
            </p:extLst>
          </p:nvPr>
        </p:nvGraphicFramePr>
        <p:xfrm>
          <a:off x="1266342" y="2387793"/>
          <a:ext cx="5594639" cy="24498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6058">
                  <a:extLst>
                    <a:ext uri="{9D8B030D-6E8A-4147-A177-3AD203B41FA5}">
                      <a16:colId xmlns:a16="http://schemas.microsoft.com/office/drawing/2014/main" val="4093435522"/>
                    </a:ext>
                  </a:extLst>
                </a:gridCol>
                <a:gridCol w="1403927">
                  <a:extLst>
                    <a:ext uri="{9D8B030D-6E8A-4147-A177-3AD203B41FA5}">
                      <a16:colId xmlns:a16="http://schemas.microsoft.com/office/drawing/2014/main" val="362188076"/>
                    </a:ext>
                  </a:extLst>
                </a:gridCol>
                <a:gridCol w="1366982">
                  <a:extLst>
                    <a:ext uri="{9D8B030D-6E8A-4147-A177-3AD203B41FA5}">
                      <a16:colId xmlns:a16="http://schemas.microsoft.com/office/drawing/2014/main" val="2711026660"/>
                    </a:ext>
                  </a:extLst>
                </a:gridCol>
                <a:gridCol w="1237672">
                  <a:extLst>
                    <a:ext uri="{9D8B030D-6E8A-4147-A177-3AD203B41FA5}">
                      <a16:colId xmlns:a16="http://schemas.microsoft.com/office/drawing/2014/main" val="4095184840"/>
                    </a:ext>
                  </a:extLst>
                </a:gridCol>
              </a:tblGrid>
              <a:tr h="436250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bidder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P1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P2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P3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2338854"/>
                  </a:ext>
                </a:extLst>
              </a:tr>
              <a:tr h="436250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bid (</a:t>
                      </a:r>
                      <a:r>
                        <a:rPr lang="en-US" altLang="zh-TW" sz="20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000" i="1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000" dirty="0" smtClean="0">
                          <a:effectLst/>
                        </a:rPr>
                        <a:t>)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$10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$19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$8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5648634"/>
                  </a:ext>
                </a:extLst>
              </a:tr>
              <a:tr h="511801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Bundle (</a:t>
                      </a:r>
                      <a:r>
                        <a:rPr lang="en-US" altLang="zh-TW" sz="2000" i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TW" sz="2000" i="1" baseline="-25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000" dirty="0" smtClean="0">
                          <a:effectLst/>
                        </a:rPr>
                        <a:t>)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</a:t>
                      </a:r>
                      <a:r>
                        <a:rPr lang="en-US" sz="2000" dirty="0" smtClean="0">
                          <a:effectLst/>
                        </a:rPr>
                        <a:t>A}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</a:t>
                      </a:r>
                      <a:r>
                        <a:rPr lang="en-US" sz="2000" dirty="0" smtClean="0">
                          <a:effectLst/>
                        </a:rPr>
                        <a:t>A,B}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</a:t>
                      </a:r>
                      <a:r>
                        <a:rPr lang="en-US" sz="2000" dirty="0" smtClean="0">
                          <a:effectLst/>
                        </a:rPr>
                        <a:t>B}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2774980"/>
                  </a:ext>
                </a:extLst>
              </a:tr>
              <a:tr h="511801">
                <a:tc>
                  <a:txBody>
                    <a:bodyPr/>
                    <a:lstStyle/>
                    <a:p>
                      <a:pPr marL="0" marR="0" indent="30607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200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</a:t>
                      </a:r>
                      <a:r>
                        <a:rPr lang="en-US" altLang="zh-TW" sz="2000" i="1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/ | </a:t>
                      </a:r>
                      <a:r>
                        <a:rPr lang="en-US" altLang="zh-TW" sz="2000" b="0" i="1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lang="en-US" altLang="zh-TW" sz="2000" i="1" baseline="-25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000" b="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|</a:t>
                      </a:r>
                      <a:r>
                        <a:rPr lang="en-US" altLang="zh-TW" sz="2000" baseline="30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0.5</a:t>
                      </a:r>
                      <a:endParaRPr lang="zh-TW" altLang="zh-TW" sz="2000" baseline="300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10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13.4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8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8607769"/>
                  </a:ext>
                </a:extLst>
              </a:tr>
              <a:tr h="511801">
                <a:tc>
                  <a:txBody>
                    <a:bodyPr/>
                    <a:lstStyle/>
                    <a:p>
                      <a:pPr marL="0" marR="0" indent="30607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v</a:t>
                      </a:r>
                      <a:r>
                        <a:rPr lang="en-US" altLang="zh-TW" sz="2000" i="1" baseline="-25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</a:t>
                      </a:r>
                      <a:endParaRPr lang="zh-TW" altLang="zh-TW" sz="2000" i="1" baseline="-250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13.4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14.1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13.4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1695459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5914663" y="4419113"/>
            <a:ext cx="946318" cy="41848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5" idx="6"/>
          </p:cNvCxnSpPr>
          <p:nvPr/>
        </p:nvCxnSpPr>
        <p:spPr>
          <a:xfrm flipV="1">
            <a:off x="6860981" y="4534860"/>
            <a:ext cx="870908" cy="93495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731889" y="4304027"/>
            <a:ext cx="3089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C00000"/>
                </a:solidFill>
              </a:rPr>
              <a:t>P3 wins if its bid &gt; 13.4</a:t>
            </a:r>
          </a:p>
          <a:p>
            <a:r>
              <a:rPr lang="en-US" altLang="zh-TW" sz="2400" dirty="0">
                <a:solidFill>
                  <a:srgbClr val="C00000"/>
                </a:solidFill>
              </a:rPr>
              <a:t>P3 </a:t>
            </a:r>
            <a:r>
              <a:rPr lang="en-US" altLang="zh-TW" sz="2400" dirty="0" smtClean="0">
                <a:solidFill>
                  <a:srgbClr val="C00000"/>
                </a:solidFill>
              </a:rPr>
              <a:t>loses </a:t>
            </a:r>
            <a:r>
              <a:rPr lang="en-US" altLang="zh-TW" sz="2400" dirty="0">
                <a:solidFill>
                  <a:srgbClr val="C00000"/>
                </a:solidFill>
              </a:rPr>
              <a:t>if its bid </a:t>
            </a:r>
            <a:r>
              <a:rPr lang="en-US" altLang="zh-TW" sz="2400" dirty="0" smtClean="0">
                <a:solidFill>
                  <a:srgbClr val="C00000"/>
                </a:solidFill>
              </a:rPr>
              <a:t>&lt; 13.4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32891" y="4377213"/>
            <a:ext cx="946318" cy="41848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5006050" y="4795697"/>
            <a:ext cx="255432" cy="5542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765363" y="5318841"/>
            <a:ext cx="3089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C00000"/>
                </a:solidFill>
              </a:rPr>
              <a:t>P2 wins if its bid &gt; 14.1</a:t>
            </a:r>
          </a:p>
          <a:p>
            <a:r>
              <a:rPr lang="en-US" altLang="zh-TW" sz="2400" dirty="0" smtClean="0">
                <a:solidFill>
                  <a:srgbClr val="C00000"/>
                </a:solidFill>
              </a:rPr>
              <a:t>P2 loses if its bid &lt; 14.1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259983" y="4348726"/>
            <a:ext cx="946318" cy="41848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3259983" y="4772370"/>
            <a:ext cx="402000" cy="577555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428173" y="5320735"/>
            <a:ext cx="3089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C00000"/>
                </a:solidFill>
              </a:rPr>
              <a:t>P1 wins if its bid &gt; 13.4</a:t>
            </a:r>
          </a:p>
          <a:p>
            <a:r>
              <a:rPr lang="en-US" altLang="zh-TW" sz="2400" dirty="0" smtClean="0">
                <a:solidFill>
                  <a:srgbClr val="C00000"/>
                </a:solidFill>
              </a:rPr>
              <a:t>P1 </a:t>
            </a:r>
            <a:r>
              <a:rPr lang="en-US" altLang="zh-TW" sz="2400" dirty="0" smtClean="0">
                <a:solidFill>
                  <a:srgbClr val="C00000"/>
                </a:solidFill>
              </a:rPr>
              <a:t>loses if its bid &lt; 13.4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70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12" grpId="0"/>
      <p:bldP spid="13" grpId="0" animBg="1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r>
              <a:rPr lang="zh-TW" altLang="en-US" dirty="0"/>
              <a:t> </a:t>
            </a:r>
            <a:r>
              <a:rPr lang="en-US" altLang="zh-TW" dirty="0" smtClean="0"/>
              <a:t>of Critical Values 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Critical value for each bidder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688752"/>
              </p:ext>
            </p:extLst>
          </p:nvPr>
        </p:nvGraphicFramePr>
        <p:xfrm>
          <a:off x="838200" y="2439082"/>
          <a:ext cx="9902779" cy="35753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9394">
                  <a:extLst>
                    <a:ext uri="{9D8B030D-6E8A-4147-A177-3AD203B41FA5}">
                      <a16:colId xmlns:a16="http://schemas.microsoft.com/office/drawing/2014/main" val="4093435522"/>
                    </a:ext>
                  </a:extLst>
                </a:gridCol>
                <a:gridCol w="1648496">
                  <a:extLst>
                    <a:ext uri="{9D8B030D-6E8A-4147-A177-3AD203B41FA5}">
                      <a16:colId xmlns:a16="http://schemas.microsoft.com/office/drawing/2014/main" val="362188076"/>
                    </a:ext>
                  </a:extLst>
                </a:gridCol>
                <a:gridCol w="1764406">
                  <a:extLst>
                    <a:ext uri="{9D8B030D-6E8A-4147-A177-3AD203B41FA5}">
                      <a16:colId xmlns:a16="http://schemas.microsoft.com/office/drawing/2014/main" val="2711026660"/>
                    </a:ext>
                  </a:extLst>
                </a:gridCol>
                <a:gridCol w="1576907">
                  <a:extLst>
                    <a:ext uri="{9D8B030D-6E8A-4147-A177-3AD203B41FA5}">
                      <a16:colId xmlns:a16="http://schemas.microsoft.com/office/drawing/2014/main" val="4095184840"/>
                    </a:ext>
                  </a:extLst>
                </a:gridCol>
                <a:gridCol w="1471788">
                  <a:extLst>
                    <a:ext uri="{9D8B030D-6E8A-4147-A177-3AD203B41FA5}">
                      <a16:colId xmlns:a16="http://schemas.microsoft.com/office/drawing/2014/main" val="1592681813"/>
                    </a:ext>
                  </a:extLst>
                </a:gridCol>
                <a:gridCol w="1471788">
                  <a:extLst>
                    <a:ext uri="{9D8B030D-6E8A-4147-A177-3AD203B41FA5}">
                      <a16:colId xmlns:a16="http://schemas.microsoft.com/office/drawing/2014/main" val="1825920685"/>
                    </a:ext>
                  </a:extLst>
                </a:gridCol>
              </a:tblGrid>
              <a:tr h="647761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bidder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P1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P2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P3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P4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P5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2338854"/>
                  </a:ext>
                </a:extLst>
              </a:tr>
              <a:tr h="647761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bid (</a:t>
                      </a:r>
                      <a:r>
                        <a:rPr lang="en-US" altLang="zh-TW" sz="28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800" i="1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effectLst/>
                        </a:rPr>
                        <a:t>)</a:t>
                      </a:r>
                      <a:r>
                        <a:rPr lang="en-US" sz="2800" dirty="0" smtClean="0">
                          <a:effectLst/>
                        </a:rPr>
                        <a:t> 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$63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$54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$93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$70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$28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5648634"/>
                  </a:ext>
                </a:extLst>
              </a:tr>
              <a:tr h="759943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Bundle (</a:t>
                      </a:r>
                      <a:r>
                        <a:rPr lang="en-US" altLang="zh-TW" sz="2800" i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TW" sz="2800" i="1" baseline="-25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effectLst/>
                        </a:rPr>
                        <a:t>)</a:t>
                      </a:r>
                      <a:endParaRPr lang="zh-TW" alt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{A,C,D}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{A,B,C}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{B,D,E}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{D,E}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{A,C}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2774980"/>
                  </a:ext>
                </a:extLst>
              </a:tr>
              <a:tr h="759943">
                <a:tc>
                  <a:txBody>
                    <a:bodyPr/>
                    <a:lstStyle/>
                    <a:p>
                      <a:pPr marL="0" marR="0" indent="30607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280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</a:t>
                      </a:r>
                      <a:r>
                        <a:rPr lang="en-US" altLang="zh-TW" sz="2800" i="1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/ | </a:t>
                      </a:r>
                      <a:r>
                        <a:rPr lang="en-US" altLang="zh-TW" sz="2800" b="0" i="1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lang="en-US" altLang="zh-TW" sz="2800" i="1" baseline="-25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b="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28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|</a:t>
                      </a:r>
                      <a:endParaRPr lang="zh-TW" altLang="zh-TW" sz="28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21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18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31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35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14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20107"/>
                  </a:ext>
                </a:extLst>
              </a:tr>
              <a:tr h="759943">
                <a:tc>
                  <a:txBody>
                    <a:bodyPr/>
                    <a:lstStyle/>
                    <a:p>
                      <a:pPr marL="0" marR="0" indent="30607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v</a:t>
                      </a:r>
                      <a:r>
                        <a:rPr lang="en-US" altLang="zh-TW" sz="2800" b="0" i="1" baseline="-25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</a:t>
                      </a:r>
                      <a:endParaRPr lang="zh-TW" altLang="zh-TW" sz="2800" b="0" baseline="-250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105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42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105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62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36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5909005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1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 </a:t>
            </a:r>
            <a:r>
              <a:rPr lang="en-US" altLang="zh-TW" dirty="0"/>
              <a:t>the allocation of a single </a:t>
            </a:r>
            <a:r>
              <a:rPr lang="en-US" altLang="zh-TW" dirty="0" smtClean="0"/>
              <a:t>item (single unit)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C00000"/>
                </a:solidFill>
              </a:rPr>
              <a:t>Public</a:t>
            </a:r>
            <a:r>
              <a:rPr lang="en-US" altLang="zh-TW" sz="3200" dirty="0" smtClean="0"/>
              <a:t> Auctions</a:t>
            </a:r>
          </a:p>
          <a:p>
            <a:pPr lvl="1"/>
            <a:r>
              <a:rPr lang="en-US" altLang="zh-TW" sz="2800" dirty="0" smtClean="0"/>
              <a:t>Open </a:t>
            </a:r>
            <a:r>
              <a:rPr lang="en-US" altLang="zh-TW" sz="2800" dirty="0"/>
              <a:t>ascending-bid auctions (English auctions)</a:t>
            </a:r>
          </a:p>
          <a:p>
            <a:pPr lvl="1"/>
            <a:r>
              <a:rPr lang="en-US" altLang="zh-TW" sz="2800" dirty="0"/>
              <a:t>Open descending-bid auctions (Dutch auctions</a:t>
            </a:r>
            <a:r>
              <a:rPr lang="en-US" altLang="zh-TW" sz="2800" dirty="0" smtClean="0"/>
              <a:t>)</a:t>
            </a:r>
          </a:p>
          <a:p>
            <a:endParaRPr lang="en-US" altLang="zh-TW" sz="3200" dirty="0" smtClean="0">
              <a:solidFill>
                <a:srgbClr val="C00000"/>
              </a:solidFill>
            </a:endParaRPr>
          </a:p>
          <a:p>
            <a:r>
              <a:rPr lang="en-US" altLang="zh-TW" sz="3200" dirty="0" smtClean="0">
                <a:solidFill>
                  <a:srgbClr val="C00000"/>
                </a:solidFill>
              </a:rPr>
              <a:t>Sealed-Bid</a:t>
            </a:r>
            <a:r>
              <a:rPr lang="en-US" altLang="zh-TW" sz="3200" dirty="0" smtClean="0"/>
              <a:t> Auctions</a:t>
            </a:r>
          </a:p>
          <a:p>
            <a:pPr lvl="1"/>
            <a:r>
              <a:rPr lang="en-US" altLang="zh-TW" sz="2800" dirty="0"/>
              <a:t>bidders place their bid in a </a:t>
            </a:r>
            <a:r>
              <a:rPr lang="en-US" altLang="zh-TW" sz="2800" dirty="0">
                <a:solidFill>
                  <a:srgbClr val="FF0000"/>
                </a:solidFill>
              </a:rPr>
              <a:t>sealed envelope </a:t>
            </a:r>
            <a:r>
              <a:rPr lang="en-US" altLang="zh-TW" sz="2800" dirty="0" smtClean="0"/>
              <a:t>and</a:t>
            </a:r>
            <a:br>
              <a:rPr lang="en-US" altLang="zh-TW" sz="2800" dirty="0" smtClean="0"/>
            </a:br>
            <a:r>
              <a:rPr lang="en-US" altLang="zh-TW" sz="2800" dirty="0" smtClean="0"/>
              <a:t>simultaneously </a:t>
            </a:r>
            <a:r>
              <a:rPr lang="en-US" altLang="zh-TW" sz="2800" dirty="0"/>
              <a:t>hand them to the </a:t>
            </a:r>
            <a:r>
              <a:rPr lang="en-US" altLang="zh-TW" sz="2800" dirty="0" smtClean="0"/>
              <a:t>auctioneer</a:t>
            </a:r>
            <a:endParaRPr lang="en-US" altLang="zh-TW" sz="2800" dirty="0"/>
          </a:p>
        </p:txBody>
      </p:sp>
      <p:pic>
        <p:nvPicPr>
          <p:cNvPr id="4" name="圖片 3" descr="Manuscriptsare sometimes put up for &lt;strong&gt;auction&lt;/strong&gt;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590" y="1825625"/>
            <a:ext cx="2442210" cy="2112923"/>
          </a:xfrm>
          <a:prstGeom prst="rect">
            <a:avLst/>
          </a:prstGeom>
        </p:spPr>
      </p:pic>
      <p:pic>
        <p:nvPicPr>
          <p:cNvPr id="5" name="圖片 4" descr="Image of &lt;strong&gt;Sealed&lt;/strong&gt; Envelope | Freebie.Photography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26"/>
          <a:stretch/>
        </p:blipFill>
        <p:spPr>
          <a:xfrm>
            <a:off x="8986730" y="4377035"/>
            <a:ext cx="1916220" cy="145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2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Criticality-Based Payment Scheme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/>
              <a:t>a </a:t>
            </a:r>
            <a:r>
              <a:rPr lang="en-US" altLang="zh-TW" sz="3600" dirty="0" smtClean="0">
                <a:solidFill>
                  <a:srgbClr val="C00000"/>
                </a:solidFill>
              </a:rPr>
              <a:t>winner </a:t>
            </a:r>
            <a:r>
              <a:rPr lang="en-US" altLang="zh-TW" sz="3600" dirty="0" smtClean="0"/>
              <a:t>pays </a:t>
            </a:r>
            <a:r>
              <a:rPr lang="en-US" altLang="zh-TW" sz="3600" dirty="0" smtClean="0"/>
              <a:t>exactly the </a:t>
            </a:r>
            <a:r>
              <a:rPr lang="en-US" altLang="zh-TW" sz="3600" dirty="0"/>
              <a:t>critical value </a:t>
            </a:r>
            <a:r>
              <a:rPr lang="en-US" altLang="zh-TW" sz="36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600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TW" sz="3600" dirty="0" smtClean="0"/>
              <a:t>(the </a:t>
            </a:r>
            <a:r>
              <a:rPr lang="en-US" altLang="zh-TW" sz="3600" dirty="0"/>
              <a:t>lowest value he could have </a:t>
            </a:r>
            <a:r>
              <a:rPr lang="en-US" altLang="zh-TW" sz="3600" dirty="0" smtClean="0"/>
              <a:t>declared and </a:t>
            </a:r>
            <a:r>
              <a:rPr lang="en-US" altLang="zh-TW" sz="3600" dirty="0"/>
              <a:t>still be allocated the </a:t>
            </a:r>
            <a:r>
              <a:rPr lang="en-US" altLang="zh-TW" sz="3600" dirty="0" smtClean="0"/>
              <a:t>items </a:t>
            </a:r>
            <a:r>
              <a:rPr lang="en-US" altLang="zh-TW" sz="3600" dirty="0"/>
              <a:t>he </a:t>
            </a:r>
            <a:r>
              <a:rPr lang="en-US" altLang="zh-TW" sz="3600" dirty="0" smtClean="0"/>
              <a:t>desires)</a:t>
            </a:r>
          </a:p>
          <a:p>
            <a:pPr lvl="1"/>
            <a:r>
              <a:rPr lang="en-US" altLang="zh-TW" sz="3200" dirty="0" smtClean="0"/>
              <a:t>The payment </a:t>
            </a:r>
            <a:r>
              <a:rPr lang="en-US" altLang="zh-TW" sz="3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3200" dirty="0" smtClean="0"/>
              <a:t> does not depend </a:t>
            </a:r>
            <a:r>
              <a:rPr lang="en-US" altLang="zh-TW" sz="3200" dirty="0"/>
              <a:t>on the amount of the bid, it depends only on the other bids</a:t>
            </a:r>
            <a:r>
              <a:rPr lang="en-US" altLang="zh-TW" sz="3200" dirty="0" smtClean="0"/>
              <a:t>.</a:t>
            </a:r>
          </a:p>
          <a:p>
            <a:pPr lvl="1"/>
            <a:endParaRPr lang="en-US" altLang="zh-TW" sz="28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4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Recall: Payment in VCG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Each winner in fact pays exactly its critical value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62901"/>
              </p:ext>
            </p:extLst>
          </p:nvPr>
        </p:nvGraphicFramePr>
        <p:xfrm>
          <a:off x="988671" y="2439083"/>
          <a:ext cx="8019473" cy="19740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4499">
                  <a:extLst>
                    <a:ext uri="{9D8B030D-6E8A-4147-A177-3AD203B41FA5}">
                      <a16:colId xmlns:a16="http://schemas.microsoft.com/office/drawing/2014/main" val="4093435522"/>
                    </a:ext>
                  </a:extLst>
                </a:gridCol>
                <a:gridCol w="1290304">
                  <a:extLst>
                    <a:ext uri="{9D8B030D-6E8A-4147-A177-3AD203B41FA5}">
                      <a16:colId xmlns:a16="http://schemas.microsoft.com/office/drawing/2014/main" val="362188076"/>
                    </a:ext>
                  </a:extLst>
                </a:gridCol>
                <a:gridCol w="1148868">
                  <a:extLst>
                    <a:ext uri="{9D8B030D-6E8A-4147-A177-3AD203B41FA5}">
                      <a16:colId xmlns:a16="http://schemas.microsoft.com/office/drawing/2014/main" val="2711026660"/>
                    </a:ext>
                  </a:extLst>
                </a:gridCol>
                <a:gridCol w="1442034">
                  <a:extLst>
                    <a:ext uri="{9D8B030D-6E8A-4147-A177-3AD203B41FA5}">
                      <a16:colId xmlns:a16="http://schemas.microsoft.com/office/drawing/2014/main" val="4095184840"/>
                    </a:ext>
                  </a:extLst>
                </a:gridCol>
                <a:gridCol w="1191884">
                  <a:extLst>
                    <a:ext uri="{9D8B030D-6E8A-4147-A177-3AD203B41FA5}">
                      <a16:colId xmlns:a16="http://schemas.microsoft.com/office/drawing/2014/main" val="1592681813"/>
                    </a:ext>
                  </a:extLst>
                </a:gridCol>
                <a:gridCol w="1191884">
                  <a:extLst>
                    <a:ext uri="{9D8B030D-6E8A-4147-A177-3AD203B41FA5}">
                      <a16:colId xmlns:a16="http://schemas.microsoft.com/office/drawing/2014/main" val="1825920685"/>
                    </a:ext>
                  </a:extLst>
                </a:gridCol>
              </a:tblGrid>
              <a:tr h="447877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bidder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P1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P2</a:t>
                      </a:r>
                      <a:endParaRPr lang="en-US" sz="2000" b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P3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P4</a:t>
                      </a:r>
                      <a:endParaRPr lang="en-US" sz="2000" b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P5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2338854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bid (</a:t>
                      </a:r>
                      <a:r>
                        <a:rPr lang="en-US" altLang="zh-TW" sz="20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000" i="1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000" dirty="0" smtClean="0">
                          <a:effectLst/>
                        </a:rPr>
                        <a:t>)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$63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$54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$93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$70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$28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5648634"/>
                  </a:ext>
                </a:extLst>
              </a:tr>
              <a:tr h="536380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Bundle (</a:t>
                      </a:r>
                      <a:r>
                        <a:rPr lang="en-US" altLang="zh-TW" sz="2000" i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TW" sz="2000" i="1" baseline="-25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000" dirty="0" smtClean="0">
                          <a:effectLst/>
                        </a:rPr>
                        <a:t>)</a:t>
                      </a:r>
                      <a:endParaRPr lang="zh-TW" alt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{A,C,D}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{A,B,C}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{B,D,E}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{D,E}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{A,C}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2774980"/>
                  </a:ext>
                </a:extLst>
              </a:tr>
              <a:tr h="536380">
                <a:tc>
                  <a:txBody>
                    <a:bodyPr/>
                    <a:lstStyle/>
                    <a:p>
                      <a:pPr marL="0" marR="0" indent="30607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v</a:t>
                      </a:r>
                      <a:r>
                        <a:rPr lang="en-US" altLang="zh-TW" sz="2400" b="0" i="1" baseline="-25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</a:t>
                      </a:r>
                      <a:endParaRPr lang="zh-TW" altLang="zh-TW" sz="2400" b="0" baseline="-250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124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51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96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67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31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5909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38200" y="4607303"/>
            <a:ext cx="59251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{P1} </a:t>
            </a:r>
            <a:r>
              <a:rPr lang="en-US" altLang="zh-TW" sz="2400" dirty="0">
                <a:sym typeface="Symbol" panose="05050102010706020507" pitchFamily="18" charset="2"/>
              </a:rPr>
              <a:t></a:t>
            </a:r>
            <a:r>
              <a:rPr lang="en-US" altLang="zh-TW" sz="2400" dirty="0" smtClean="0"/>
              <a:t> welfare = 63, {P2} </a:t>
            </a:r>
            <a:r>
              <a:rPr lang="en-US" altLang="zh-TW" sz="2400" dirty="0">
                <a:sym typeface="Symbol" panose="05050102010706020507" pitchFamily="18" charset="2"/>
              </a:rPr>
              <a:t></a:t>
            </a:r>
            <a:r>
              <a:rPr lang="en-US" altLang="zh-TW" sz="2400" dirty="0" smtClean="0"/>
              <a:t> welfare = 54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{P2, P4} </a:t>
            </a:r>
            <a:r>
              <a:rPr lang="en-US" altLang="zh-TW" sz="2400" dirty="0">
                <a:sym typeface="Symbol" panose="05050102010706020507" pitchFamily="18" charset="2"/>
              </a:rPr>
              <a:t></a:t>
            </a:r>
            <a:r>
              <a:rPr lang="en-US" altLang="zh-TW" sz="2400" dirty="0" smtClean="0">
                <a:solidFill>
                  <a:srgbClr val="FF0000"/>
                </a:solidFill>
              </a:rPr>
              <a:t> welfare = 124</a:t>
            </a:r>
            <a:r>
              <a:rPr lang="en-US" altLang="zh-TW" sz="2400" dirty="0" smtClean="0"/>
              <a:t>, {P3} </a:t>
            </a:r>
            <a:r>
              <a:rPr lang="en-US" altLang="zh-TW" sz="2400" dirty="0">
                <a:sym typeface="Symbol" panose="05050102010706020507" pitchFamily="18" charset="2"/>
              </a:rPr>
              <a:t></a:t>
            </a:r>
            <a:r>
              <a:rPr lang="en-US" altLang="zh-TW" sz="2400" dirty="0" smtClean="0"/>
              <a:t> welfare = 93</a:t>
            </a:r>
          </a:p>
          <a:p>
            <a:r>
              <a:rPr lang="en-US" altLang="zh-TW" sz="2400" dirty="0" smtClean="0"/>
              <a:t>{P3, P5} </a:t>
            </a:r>
            <a:r>
              <a:rPr lang="en-US" altLang="zh-TW" sz="2400" dirty="0">
                <a:sym typeface="Symbol" panose="05050102010706020507" pitchFamily="18" charset="2"/>
              </a:rPr>
              <a:t></a:t>
            </a:r>
            <a:r>
              <a:rPr lang="en-US" altLang="zh-TW" sz="2400" dirty="0" smtClean="0"/>
              <a:t> welfare = 121, {P4} </a:t>
            </a:r>
            <a:r>
              <a:rPr lang="en-US" altLang="zh-TW" sz="2400" dirty="0">
                <a:sym typeface="Symbol" panose="05050102010706020507" pitchFamily="18" charset="2"/>
              </a:rPr>
              <a:t></a:t>
            </a:r>
            <a:r>
              <a:rPr lang="en-US" altLang="zh-TW" sz="2400" dirty="0" smtClean="0"/>
              <a:t> 70</a:t>
            </a:r>
          </a:p>
          <a:p>
            <a:r>
              <a:rPr lang="en-US" altLang="zh-TW" sz="2400" dirty="0" smtClean="0"/>
              <a:t>{P4, P5} </a:t>
            </a:r>
            <a:r>
              <a:rPr lang="en-US" altLang="zh-TW" sz="2400" dirty="0">
                <a:sym typeface="Symbol" panose="05050102010706020507" pitchFamily="18" charset="2"/>
              </a:rPr>
              <a:t></a:t>
            </a:r>
            <a:r>
              <a:rPr lang="en-US" altLang="zh-TW" sz="2400" dirty="0" smtClean="0"/>
              <a:t> welfare = 98, {P5} </a:t>
            </a:r>
            <a:r>
              <a:rPr lang="en-US" altLang="zh-TW" sz="2400" dirty="0">
                <a:sym typeface="Symbol" panose="05050102010706020507" pitchFamily="18" charset="2"/>
              </a:rPr>
              <a:t></a:t>
            </a:r>
            <a:r>
              <a:rPr lang="en-US" altLang="zh-TW" sz="2400" dirty="0" smtClean="0"/>
              <a:t> 28</a:t>
            </a:r>
            <a:endParaRPr lang="zh-TW" altLang="en-US" sz="24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56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Why payment </a:t>
            </a:r>
            <a:r>
              <a:rPr lang="en-US" altLang="zh-TW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在一滿足</a:t>
            </a:r>
            <a:r>
              <a:rPr lang="en-US" altLang="zh-TW" dirty="0" smtClean="0"/>
              <a:t>exactness, monotonicity,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participation</a:t>
            </a:r>
            <a:r>
              <a:rPr lang="zh-TW" altLang="en-US" dirty="0" smtClean="0"/>
              <a:t>的拍賣機制中，</a:t>
            </a:r>
            <a:r>
              <a:rPr lang="en-US" altLang="zh-TW" dirty="0"/>
              <a:t>payment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TW" altLang="en-US" dirty="0"/>
              <a:t>才有辦法讓</a:t>
            </a:r>
            <a:r>
              <a:rPr lang="en-US" altLang="zh-TW" dirty="0"/>
              <a:t>bidder</a:t>
            </a:r>
            <a:r>
              <a:rPr lang="zh-TW" altLang="en-US" dirty="0"/>
              <a:t>有真實出價的動機</a:t>
            </a:r>
            <a:endParaRPr lang="en-US" altLang="zh-TW" dirty="0" smtClean="0"/>
          </a:p>
          <a:p>
            <a:r>
              <a:rPr lang="en-US" altLang="zh-TW" dirty="0" smtClean="0"/>
              <a:t>If</a:t>
            </a:r>
            <a:r>
              <a:rPr lang="en-US" altLang="zh-TW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任何認為</a:t>
            </a:r>
            <a:r>
              <a:rPr lang="en-US" altLang="zh-TW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TW" altLang="en-US" dirty="0" smtClean="0"/>
              <a:t>真實價值在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TW" altLang="en-US" dirty="0" smtClean="0"/>
              <a:t>與</a:t>
            </a:r>
            <a:r>
              <a:rPr lang="en-US" altLang="zh-TW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TW" altLang="en-US" dirty="0" smtClean="0"/>
              <a:t>之間的</a:t>
            </a:r>
            <a:r>
              <a:rPr lang="en-US" altLang="zh-TW" dirty="0" smtClean="0"/>
              <a:t>bidder</a:t>
            </a:r>
            <a:r>
              <a:rPr lang="zh-TW" altLang="en-US" dirty="0" smtClean="0"/>
              <a:t>若真實出價會輸</a:t>
            </a:r>
            <a:r>
              <a:rPr lang="en-US" altLang="zh-TW" dirty="0" smtClean="0"/>
              <a:t>(</a:t>
            </a:r>
            <a:r>
              <a:rPr lang="zh-TW" altLang="en-US" dirty="0" smtClean="0"/>
              <a:t>因 </a:t>
            </a:r>
            <a:r>
              <a:rPr lang="en-US" altLang="zh-TW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，因此有動機出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TW" altLang="en-US" dirty="0" smtClean="0"/>
              <a:t>的價</a:t>
            </a:r>
            <a:r>
              <a:rPr lang="en-US" altLang="zh-TW" dirty="0" smtClean="0"/>
              <a:t>(</a:t>
            </a:r>
            <a:r>
              <a:rPr lang="zh-TW" altLang="en-US" dirty="0" smtClean="0"/>
              <a:t>會贏而且會付比真實價值小的</a:t>
            </a:r>
            <a:r>
              <a:rPr lang="en-US" altLang="zh-TW" dirty="0" smtClean="0"/>
              <a:t>payment)</a:t>
            </a:r>
          </a:p>
          <a:p>
            <a:pPr lvl="1"/>
            <a:r>
              <a:rPr lang="zh-TW" altLang="en-US" dirty="0" smtClean="0"/>
              <a:t>沒有辦法讓</a:t>
            </a:r>
            <a:r>
              <a:rPr lang="en-US" altLang="zh-TW" dirty="0" smtClean="0"/>
              <a:t>bidder</a:t>
            </a:r>
            <a:r>
              <a:rPr lang="zh-TW" altLang="en-US" dirty="0" smtClean="0"/>
              <a:t>有</a:t>
            </a:r>
            <a:r>
              <a:rPr lang="zh-TW" altLang="en-US" dirty="0"/>
              <a:t>真實</a:t>
            </a:r>
            <a:r>
              <a:rPr lang="zh-TW" altLang="en-US" dirty="0" smtClean="0"/>
              <a:t>出價的動機</a:t>
            </a:r>
            <a:endParaRPr lang="en-US" altLang="zh-TW" dirty="0" smtClean="0"/>
          </a:p>
          <a:p>
            <a:r>
              <a:rPr lang="en-US" altLang="zh-TW" dirty="0"/>
              <a:t>If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TW" dirty="0"/>
          </a:p>
          <a:p>
            <a:pPr lvl="1"/>
            <a:r>
              <a:rPr lang="zh-TW" altLang="en-US" dirty="0"/>
              <a:t>任何認為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TW" altLang="en-US" dirty="0"/>
              <a:t>真實價值</a:t>
            </a:r>
            <a:r>
              <a:rPr lang="zh-TW" altLang="en-US" dirty="0" smtClean="0"/>
              <a:t>在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TW" altLang="en-US" dirty="0" smtClean="0"/>
              <a:t>與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TW" altLang="en-US" dirty="0" smtClean="0"/>
              <a:t>之間</a:t>
            </a:r>
            <a:r>
              <a:rPr lang="zh-TW" altLang="en-US" dirty="0"/>
              <a:t>的</a:t>
            </a:r>
            <a:r>
              <a:rPr lang="en-US" altLang="zh-TW" dirty="0"/>
              <a:t>bidder</a:t>
            </a:r>
            <a:r>
              <a:rPr lang="zh-TW" altLang="en-US" dirty="0"/>
              <a:t>若真實</a:t>
            </a:r>
            <a:r>
              <a:rPr lang="zh-TW" altLang="en-US" dirty="0" smtClean="0"/>
              <a:t>出價會贏</a:t>
            </a:r>
            <a:r>
              <a:rPr lang="en-US" altLang="zh-TW" dirty="0" smtClean="0"/>
              <a:t>(</a:t>
            </a:r>
            <a:r>
              <a:rPr lang="zh-TW" altLang="en-US" dirty="0"/>
              <a:t>因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 smtClean="0"/>
              <a:t>)</a:t>
            </a:r>
            <a:r>
              <a:rPr lang="zh-TW" altLang="en-US" dirty="0" smtClean="0"/>
              <a:t>但是要付的</a:t>
            </a:r>
            <a:r>
              <a:rPr lang="en-US" altLang="zh-TW" dirty="0" smtClean="0"/>
              <a:t>payment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zh-TW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TW" altLang="en-US" dirty="0" smtClean="0"/>
              <a:t>所以</a:t>
            </a:r>
            <a:r>
              <a:rPr lang="en-US" altLang="zh-TW" dirty="0" smtClean="0"/>
              <a:t>utility</a:t>
            </a:r>
            <a:r>
              <a:rPr lang="zh-TW" altLang="en-US" dirty="0" smtClean="0"/>
              <a:t>是負的。這樣此</a:t>
            </a:r>
            <a:r>
              <a:rPr lang="en-US" altLang="zh-TW" dirty="0" smtClean="0"/>
              <a:t>bidder</a:t>
            </a:r>
            <a:r>
              <a:rPr lang="zh-TW" altLang="en-US" dirty="0" smtClean="0"/>
              <a:t>有動機出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TW" altLang="en-US" dirty="0"/>
              <a:t>的價</a:t>
            </a:r>
            <a:r>
              <a:rPr lang="en-US" altLang="zh-TW" dirty="0"/>
              <a:t>(</a:t>
            </a:r>
            <a:r>
              <a:rPr lang="zh-TW" altLang="en-US" dirty="0" smtClean="0"/>
              <a:t>會輸但至少</a:t>
            </a:r>
            <a:r>
              <a:rPr lang="en-US" altLang="zh-TW" dirty="0" smtClean="0"/>
              <a:t>utility</a:t>
            </a:r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不為負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沒有辦法讓</a:t>
            </a:r>
            <a:r>
              <a:rPr lang="en-US" altLang="zh-TW" dirty="0"/>
              <a:t>bidder</a:t>
            </a:r>
            <a:r>
              <a:rPr lang="zh-TW" altLang="en-US" dirty="0"/>
              <a:t>有真實出價的</a:t>
            </a:r>
            <a:r>
              <a:rPr lang="zh-TW" altLang="en-US" dirty="0" smtClean="0"/>
              <a:t>動機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15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Participation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an </a:t>
            </a:r>
            <a:r>
              <a:rPr lang="en-US" altLang="zh-TW" sz="3200" dirty="0"/>
              <a:t>unsatisﬁed bidder pay </a:t>
            </a:r>
            <a:r>
              <a:rPr lang="en-US" altLang="zh-TW" sz="3200" dirty="0" smtClean="0"/>
              <a:t>zero</a:t>
            </a:r>
          </a:p>
          <a:p>
            <a:r>
              <a:rPr lang="en-US" altLang="zh-TW" sz="3200" dirty="0"/>
              <a:t>The utility of </a:t>
            </a:r>
            <a:r>
              <a:rPr lang="en-US" altLang="zh-TW" sz="3200" dirty="0" smtClean="0"/>
              <a:t>an unsatisﬁed </a:t>
            </a:r>
            <a:r>
              <a:rPr lang="en-US" altLang="zh-TW" sz="3200" dirty="0"/>
              <a:t>bidder is then </a:t>
            </a:r>
            <a:r>
              <a:rPr lang="en-US" altLang="zh-TW" sz="3200" dirty="0" smtClean="0"/>
              <a:t>zero</a:t>
            </a:r>
          </a:p>
          <a:p>
            <a:r>
              <a:rPr lang="en-US" altLang="zh-TW" sz="3200" dirty="0"/>
              <a:t>bidders </a:t>
            </a:r>
            <a:r>
              <a:rPr lang="en-US" altLang="zh-TW" sz="3200" dirty="0">
                <a:solidFill>
                  <a:srgbClr val="FF0000"/>
                </a:solidFill>
              </a:rPr>
              <a:t>may not lose </a:t>
            </a:r>
            <a:r>
              <a:rPr lang="en-US" altLang="zh-TW" sz="3200" dirty="0"/>
              <a:t>by participating in the </a:t>
            </a:r>
            <a:r>
              <a:rPr lang="en-US" altLang="zh-TW" sz="3200" dirty="0" smtClean="0"/>
              <a:t>auction</a:t>
            </a:r>
          </a:p>
          <a:p>
            <a:r>
              <a:rPr lang="en-US" altLang="zh-TW" sz="3200" dirty="0"/>
              <a:t>Together with Critical, it </a:t>
            </a:r>
            <a:r>
              <a:rPr lang="en-US" altLang="zh-TW" sz="3200" dirty="0" smtClean="0"/>
              <a:t>implies that </a:t>
            </a:r>
            <a:r>
              <a:rPr lang="en-US" altLang="zh-TW" sz="3200" dirty="0"/>
              <a:t>the utility of </a:t>
            </a:r>
            <a:r>
              <a:rPr lang="en-US" altLang="zh-TW" sz="3200" dirty="0" smtClean="0"/>
              <a:t>a </a:t>
            </a:r>
            <a:r>
              <a:rPr lang="en-US" altLang="zh-TW" sz="3200" dirty="0"/>
              <a:t>truthful bidder is </a:t>
            </a:r>
            <a:r>
              <a:rPr lang="en-US" altLang="zh-TW" sz="3200" dirty="0" smtClean="0"/>
              <a:t>nonnegative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54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Lemma 9.3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在滿足</a:t>
            </a:r>
            <a:r>
              <a:rPr lang="en-US" altLang="zh-TW" dirty="0" smtClean="0"/>
              <a:t>exactness</a:t>
            </a:r>
            <a:r>
              <a:rPr lang="en-US" altLang="zh-TW" dirty="0"/>
              <a:t>, monotonicity, </a:t>
            </a:r>
            <a:r>
              <a:rPr lang="en-US" altLang="zh-TW" dirty="0" smtClean="0"/>
              <a:t>critical, </a:t>
            </a:r>
            <a:r>
              <a:rPr lang="zh-TW" altLang="en-US" dirty="0" smtClean="0"/>
              <a:t>與 </a:t>
            </a:r>
            <a:r>
              <a:rPr lang="en-US" altLang="zh-TW" dirty="0"/>
              <a:t>participation</a:t>
            </a:r>
            <a:r>
              <a:rPr lang="zh-TW" altLang="en-US" dirty="0"/>
              <a:t>的拍賣機制中</a:t>
            </a:r>
            <a:r>
              <a:rPr lang="zh-TW" altLang="en-US" dirty="0" smtClean="0"/>
              <a:t>，真實的</a:t>
            </a:r>
            <a:r>
              <a:rPr lang="en-US" altLang="zh-TW" dirty="0" smtClean="0"/>
              <a:t>bidder</a:t>
            </a:r>
            <a:r>
              <a:rPr lang="zh-TW" altLang="en-US" dirty="0" smtClean="0"/>
              <a:t>其</a:t>
            </a:r>
            <a:r>
              <a:rPr lang="en-US" altLang="zh-TW" dirty="0" smtClean="0"/>
              <a:t>utility</a:t>
            </a:r>
            <a:r>
              <a:rPr lang="zh-TW" altLang="en-US" dirty="0" smtClean="0"/>
              <a:t>不會為負的</a:t>
            </a:r>
            <a:endParaRPr lang="en-US" altLang="zh-TW" dirty="0" smtClean="0"/>
          </a:p>
          <a:p>
            <a:r>
              <a:rPr lang="zh-TW" altLang="en-US" dirty="0" smtClean="0"/>
              <a:t>如</a:t>
            </a:r>
            <a:r>
              <a:rPr lang="en-US" altLang="zh-TW" dirty="0" smtClean="0"/>
              <a:t>bidder</a:t>
            </a:r>
            <a:r>
              <a:rPr lang="zh-TW" altLang="en-US" dirty="0" smtClean="0"/>
              <a:t>未得標，則不用付錢</a:t>
            </a:r>
            <a:r>
              <a:rPr lang="en-US" altLang="zh-TW" dirty="0" smtClean="0"/>
              <a:t>(participation)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如</a:t>
            </a:r>
            <a:r>
              <a:rPr lang="en-US" altLang="zh-TW" dirty="0" smtClean="0"/>
              <a:t>bidder</a:t>
            </a:r>
            <a:r>
              <a:rPr lang="zh-TW" altLang="en-US" dirty="0" smtClean="0"/>
              <a:t>得標，則其標金</a:t>
            </a:r>
            <a:r>
              <a:rPr lang="en-US" altLang="zh-TW" dirty="0" smtClean="0"/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 smtClean="0"/>
              <a:t>) (Lemma</a:t>
            </a:r>
            <a:r>
              <a:rPr lang="zh-TW" altLang="en-US" dirty="0" smtClean="0"/>
              <a:t> </a:t>
            </a:r>
            <a:r>
              <a:rPr lang="en-US" altLang="zh-TW" dirty="0" smtClean="0"/>
              <a:t>9.1)</a:t>
            </a:r>
            <a:r>
              <a:rPr lang="zh-TW" altLang="en-US" dirty="0" smtClean="0"/>
              <a:t>，且其</a:t>
            </a:r>
            <a:r>
              <a:rPr lang="en-US" altLang="zh-TW" dirty="0" smtClean="0"/>
              <a:t>payment </a:t>
            </a:r>
            <a:r>
              <a:rPr lang="en-US" altLang="zh-TW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TW" dirty="0" smtClean="0"/>
              <a:t>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 smtClean="0"/>
              <a:t> (critical)</a:t>
            </a:r>
            <a:r>
              <a:rPr lang="zh-TW" altLang="en-US" dirty="0" smtClean="0"/>
              <a:t>。因其為真實的</a:t>
            </a:r>
            <a:r>
              <a:rPr lang="en-US" altLang="zh-TW" dirty="0" smtClean="0"/>
              <a:t>bidder, </a:t>
            </a:r>
            <a:r>
              <a:rPr lang="zh-TW" altLang="en-US" dirty="0" smtClean="0"/>
              <a:t>故認為</a:t>
            </a:r>
            <a:r>
              <a:rPr lang="en-US" altLang="zh-TW" dirty="0" smtClean="0"/>
              <a:t>s</a:t>
            </a:r>
            <a:r>
              <a:rPr lang="zh-TW" altLang="en-US" dirty="0" smtClean="0"/>
              <a:t>的真實價值為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TW" altLang="en-US" dirty="0" smtClean="0"/>
              <a:t>。其</a:t>
            </a:r>
            <a:r>
              <a:rPr lang="en-US" altLang="zh-TW" dirty="0" smtClean="0"/>
              <a:t>utility</a:t>
            </a:r>
            <a:r>
              <a:rPr lang="zh-TW" altLang="en-US" dirty="0" smtClean="0"/>
              <a:t>為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36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Lemma </a:t>
            </a:r>
            <a:r>
              <a:rPr lang="en-US" altLang="zh-TW" dirty="0" smtClean="0"/>
              <a:t>9.4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在滿足</a:t>
            </a:r>
            <a:r>
              <a:rPr lang="en-US" altLang="zh-TW" dirty="0"/>
              <a:t>exactness, monotonicity, critical, </a:t>
            </a:r>
            <a:r>
              <a:rPr lang="zh-TW" altLang="en-US" dirty="0"/>
              <a:t>與 </a:t>
            </a:r>
            <a:r>
              <a:rPr lang="en-US" altLang="zh-TW" dirty="0"/>
              <a:t>participation</a:t>
            </a:r>
            <a:r>
              <a:rPr lang="zh-TW" altLang="en-US" dirty="0"/>
              <a:t>的拍賣機制中</a:t>
            </a:r>
            <a:r>
              <a:rPr lang="zh-TW" altLang="en-US" dirty="0" smtClean="0"/>
              <a:t>，反</a:t>
            </a:r>
            <a:r>
              <a:rPr lang="zh-TW" altLang="en-US" dirty="0"/>
              <a:t>應</a:t>
            </a:r>
            <a:r>
              <a:rPr lang="zh-TW" altLang="en-US" dirty="0" smtClean="0"/>
              <a:t>真實價值的投標會比較有利</a:t>
            </a:r>
            <a:endParaRPr lang="en-US" altLang="zh-TW" dirty="0" smtClean="0"/>
          </a:p>
          <a:p>
            <a:r>
              <a:rPr lang="zh-TW" altLang="en-US" dirty="0" smtClean="0"/>
              <a:t>假設反</a:t>
            </a:r>
            <a:r>
              <a:rPr lang="zh-TW" altLang="en-US" dirty="0"/>
              <a:t>映</a:t>
            </a:r>
            <a:r>
              <a:rPr lang="zh-TW" altLang="en-US" dirty="0" smtClean="0"/>
              <a:t>真實價值的投標為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，其他為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未得標則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utility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Lemma 9.3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告訴我們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utility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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。故選擇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較有利。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兩者皆得標，則兩者付一樣的錢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critical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得標但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未得標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，則一定是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的利益為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的利益為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/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i="1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4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Payment for the Greedy </a:t>
            </a:r>
            <a:r>
              <a:rPr lang="en-US" altLang="zh-TW" smtClean="0"/>
              <a:t>Allocation (</a:t>
            </a:r>
            <a:r>
              <a:rPr lang="en-US" altLang="zh-TW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|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 dirty="0" smtClean="0"/>
              <a:t>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a bidder pays, </a:t>
            </a:r>
            <a:r>
              <a:rPr lang="en-US" altLang="zh-TW" sz="3200" dirty="0" smtClean="0"/>
              <a:t>per good</a:t>
            </a:r>
            <a:r>
              <a:rPr lang="en-US" altLang="zh-TW" sz="3200" dirty="0"/>
              <a:t>, the average price proposed by the ﬁrst bid </a:t>
            </a:r>
            <a:r>
              <a:rPr lang="en-US" altLang="zh-TW" sz="3200" dirty="0" smtClean="0"/>
              <a:t>that </a:t>
            </a:r>
            <a:r>
              <a:rPr lang="en-US" altLang="zh-TW" sz="3200" dirty="0"/>
              <a:t>is denied </a:t>
            </a:r>
            <a:r>
              <a:rPr lang="en-US" altLang="zh-TW" sz="3200" dirty="0" smtClean="0"/>
              <a:t>because of </a:t>
            </a:r>
            <a:r>
              <a:rPr lang="en-US" altLang="zh-TW" sz="3200" dirty="0"/>
              <a:t>this </a:t>
            </a:r>
            <a:r>
              <a:rPr lang="en-US" altLang="zh-TW" sz="3200" dirty="0" smtClean="0"/>
              <a:t>bid</a:t>
            </a:r>
            <a:endParaRPr lang="en-US" altLang="zh-TW" dirty="0" smtClean="0"/>
          </a:p>
          <a:p>
            <a:r>
              <a:rPr lang="en-US" altLang="zh-TW" sz="3200" dirty="0"/>
              <a:t>Let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3200" dirty="0" smtClean="0"/>
              <a:t> be the </a:t>
            </a:r>
            <a:r>
              <a:rPr lang="en-US" altLang="zh-TW" sz="3200" dirty="0"/>
              <a:t>ﬁrst bid following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3200" dirty="0"/>
              <a:t> </a:t>
            </a:r>
            <a:r>
              <a:rPr lang="en-US" altLang="zh-TW" sz="3200" dirty="0" smtClean="0"/>
              <a:t>that </a:t>
            </a:r>
            <a:r>
              <a:rPr lang="en-US" altLang="zh-TW" sz="3200" dirty="0"/>
              <a:t>has been denied but would have been granted were </a:t>
            </a:r>
            <a:r>
              <a:rPr lang="en-US" altLang="zh-TW" sz="3200" dirty="0" smtClean="0"/>
              <a:t>it not </a:t>
            </a:r>
            <a:r>
              <a:rPr lang="en-US" altLang="zh-TW" sz="3200" dirty="0"/>
              <a:t>for the presence of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3200" dirty="0" smtClean="0"/>
              <a:t>.</a:t>
            </a:r>
          </a:p>
          <a:p>
            <a:r>
              <a:rPr lang="en-US" altLang="zh-TW" sz="3200" dirty="0" smtClean="0"/>
              <a:t>Bidder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3200" dirty="0" smtClean="0"/>
              <a:t>, as a winner, should pay (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|</a:t>
            </a:r>
            <a:r>
              <a:rPr lang="en-US" altLang="zh-TW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 sz="3200" dirty="0" smtClean="0"/>
              <a:t>) </a:t>
            </a:r>
            <a:r>
              <a:rPr lang="en-US" altLang="zh-TW" sz="3200" dirty="0" smtClean="0">
                <a:sym typeface="Symbol" panose="05050102010706020507" pitchFamily="18" charset="2"/>
              </a:rPr>
              <a:t></a:t>
            </a:r>
            <a:r>
              <a:rPr lang="en-US" altLang="zh-TW" sz="3200" dirty="0" smtClean="0"/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altLang="zh-TW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200" dirty="0" smtClean="0">
                <a:cs typeface="Times New Roman" panose="02020603050405020304" pitchFamily="18" charset="0"/>
              </a:rPr>
              <a:t>This is exactly the critical value for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TW" sz="3200" dirty="0" smtClean="0">
                <a:cs typeface="Times New Roman" panose="02020603050405020304" pitchFamily="18" charset="0"/>
              </a:rPr>
              <a:t>because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3200" dirty="0" smtClean="0">
                <a:cs typeface="Times New Roman" panose="02020603050405020304" pitchFamily="18" charset="0"/>
              </a:rPr>
              <a:t> wins as long as</a:t>
            </a:r>
            <a:endParaRPr lang="zh-TW" altLang="en-US" sz="3200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46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78794" y="4903976"/>
                <a:ext cx="3852657" cy="908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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altLang="zh-TW" sz="2400" dirty="0">
                          <a:sym typeface="Symbol" panose="05050102010706020507" pitchFamily="18" charset="2"/>
                        </a:rPr>
                        <m:t>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94" y="4903976"/>
                <a:ext cx="3852657" cy="9084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橢圓 11"/>
          <p:cNvSpPr/>
          <p:nvPr/>
        </p:nvSpPr>
        <p:spPr>
          <a:xfrm>
            <a:off x="3529612" y="4721710"/>
            <a:ext cx="1442433" cy="122833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831451" y="5649513"/>
            <a:ext cx="315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The critical value for bidder j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4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Greedy Allocation/Payment </a:t>
            </a:r>
            <a:r>
              <a:rPr lang="en-US" altLang="zh-TW" dirty="0" smtClean="0"/>
              <a:t>Example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dirty="0" smtClean="0"/>
              <a:t> </a:t>
            </a:r>
            <a:r>
              <a:rPr lang="en-US" altLang="zh-TW" dirty="0"/>
              <a:t>be the ﬁrst bid following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dirty="0"/>
              <a:t> that has been denied but would have been granted were it not for the presence of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47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605078"/>
              </p:ext>
            </p:extLst>
          </p:nvPr>
        </p:nvGraphicFramePr>
        <p:xfrm>
          <a:off x="838200" y="3102267"/>
          <a:ext cx="5174961" cy="24498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7054">
                  <a:extLst>
                    <a:ext uri="{9D8B030D-6E8A-4147-A177-3AD203B41FA5}">
                      <a16:colId xmlns:a16="http://schemas.microsoft.com/office/drawing/2014/main" val="4093435522"/>
                    </a:ext>
                  </a:extLst>
                </a:gridCol>
                <a:gridCol w="1125925">
                  <a:extLst>
                    <a:ext uri="{9D8B030D-6E8A-4147-A177-3AD203B41FA5}">
                      <a16:colId xmlns:a16="http://schemas.microsoft.com/office/drawing/2014/main" val="362188076"/>
                    </a:ext>
                  </a:extLst>
                </a:gridCol>
                <a:gridCol w="1237840">
                  <a:extLst>
                    <a:ext uri="{9D8B030D-6E8A-4147-A177-3AD203B41FA5}">
                      <a16:colId xmlns:a16="http://schemas.microsoft.com/office/drawing/2014/main" val="2711026660"/>
                    </a:ext>
                  </a:extLst>
                </a:gridCol>
                <a:gridCol w="1324142">
                  <a:extLst>
                    <a:ext uri="{9D8B030D-6E8A-4147-A177-3AD203B41FA5}">
                      <a16:colId xmlns:a16="http://schemas.microsoft.com/office/drawing/2014/main" val="4095184840"/>
                    </a:ext>
                  </a:extLst>
                </a:gridCol>
              </a:tblGrid>
              <a:tr h="436250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bidder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P1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P2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P3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2338854"/>
                  </a:ext>
                </a:extLst>
              </a:tr>
              <a:tr h="436250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bid (</a:t>
                      </a:r>
                      <a:r>
                        <a:rPr lang="en-US" altLang="zh-TW" sz="20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000" dirty="0" smtClean="0">
                          <a:effectLst/>
                        </a:rPr>
                        <a:t>)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$10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$19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$8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5648634"/>
                  </a:ext>
                </a:extLst>
              </a:tr>
              <a:tr h="511801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Bundle (</a:t>
                      </a:r>
                      <a:r>
                        <a:rPr lang="en-US" altLang="zh-TW" sz="20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TW" sz="2000" dirty="0" smtClean="0">
                          <a:effectLst/>
                        </a:rPr>
                        <a:t>)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</a:t>
                      </a:r>
                      <a:r>
                        <a:rPr lang="en-US" sz="2000" dirty="0" smtClean="0">
                          <a:effectLst/>
                        </a:rPr>
                        <a:t>A}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</a:t>
                      </a:r>
                      <a:r>
                        <a:rPr lang="en-US" sz="2000" dirty="0" smtClean="0">
                          <a:effectLst/>
                        </a:rPr>
                        <a:t>A,B}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</a:t>
                      </a:r>
                      <a:r>
                        <a:rPr lang="en-US" sz="2000" dirty="0" smtClean="0">
                          <a:effectLst/>
                        </a:rPr>
                        <a:t>B}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2774980"/>
                  </a:ext>
                </a:extLst>
              </a:tr>
              <a:tr h="511801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200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</a:t>
                      </a: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/ | </a:t>
                      </a:r>
                      <a:r>
                        <a:rPr lang="en-US" altLang="zh-TW" sz="2000" b="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 </a:t>
                      </a: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|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10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9.5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8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8607769"/>
                  </a:ext>
                </a:extLst>
              </a:tr>
              <a:tr h="511801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b="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</a:t>
                      </a:r>
                      <a:r>
                        <a:rPr lang="en-US" altLang="zh-TW" sz="2000" b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2000" b="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j</a:t>
                      </a:r>
                      <a:r>
                        <a:rPr lang="en-US" altLang="zh-TW" sz="2000" b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000" b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P2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--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--</a:t>
                      </a:r>
                      <a:endParaRPr lang="zh-TW" sz="20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23416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357459" y="3307228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Winner = {P1, P3}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97822" y="3830448"/>
            <a:ext cx="2660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P1 has to pay 9.5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97822" y="4322276"/>
            <a:ext cx="3330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P3 has to pay nothing</a:t>
            </a:r>
            <a:endParaRPr lang="zh-TW" altLang="en-US" sz="2800" dirty="0"/>
          </a:p>
        </p:txBody>
      </p:sp>
      <p:cxnSp>
        <p:nvCxnSpPr>
          <p:cNvPr id="9" name="直線單箭頭接點 8"/>
          <p:cNvCxnSpPr>
            <a:stCxn id="10" idx="1"/>
            <a:endCxn id="7" idx="3"/>
          </p:cNvCxnSpPr>
          <p:nvPr/>
        </p:nvCxnSpPr>
        <p:spPr>
          <a:xfrm flipH="1" flipV="1">
            <a:off x="9058550" y="4092058"/>
            <a:ext cx="670056" cy="30777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9728606" y="3768892"/>
            <a:ext cx="2068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P1 will lose if it bids less than 9.5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397822" y="4976694"/>
            <a:ext cx="3921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P2 will win if he bids 21, but then he gets negative utility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494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Greedy Allocation/Payment Example 2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014284"/>
              </p:ext>
            </p:extLst>
          </p:nvPr>
        </p:nvGraphicFramePr>
        <p:xfrm>
          <a:off x="838199" y="1825623"/>
          <a:ext cx="9503537" cy="2874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9182">
                  <a:extLst>
                    <a:ext uri="{9D8B030D-6E8A-4147-A177-3AD203B41FA5}">
                      <a16:colId xmlns:a16="http://schemas.microsoft.com/office/drawing/2014/main" val="4093435522"/>
                    </a:ext>
                  </a:extLst>
                </a:gridCol>
                <a:gridCol w="1529084">
                  <a:extLst>
                    <a:ext uri="{9D8B030D-6E8A-4147-A177-3AD203B41FA5}">
                      <a16:colId xmlns:a16="http://schemas.microsoft.com/office/drawing/2014/main" val="362188076"/>
                    </a:ext>
                  </a:extLst>
                </a:gridCol>
                <a:gridCol w="1361475">
                  <a:extLst>
                    <a:ext uri="{9D8B030D-6E8A-4147-A177-3AD203B41FA5}">
                      <a16:colId xmlns:a16="http://schemas.microsoft.com/office/drawing/2014/main" val="2711026660"/>
                    </a:ext>
                  </a:extLst>
                </a:gridCol>
                <a:gridCol w="1708894">
                  <a:extLst>
                    <a:ext uri="{9D8B030D-6E8A-4147-A177-3AD203B41FA5}">
                      <a16:colId xmlns:a16="http://schemas.microsoft.com/office/drawing/2014/main" val="4095184840"/>
                    </a:ext>
                  </a:extLst>
                </a:gridCol>
                <a:gridCol w="1412451">
                  <a:extLst>
                    <a:ext uri="{9D8B030D-6E8A-4147-A177-3AD203B41FA5}">
                      <a16:colId xmlns:a16="http://schemas.microsoft.com/office/drawing/2014/main" val="1592681813"/>
                    </a:ext>
                  </a:extLst>
                </a:gridCol>
                <a:gridCol w="1412451">
                  <a:extLst>
                    <a:ext uri="{9D8B030D-6E8A-4147-A177-3AD203B41FA5}">
                      <a16:colId xmlns:a16="http://schemas.microsoft.com/office/drawing/2014/main" val="1825920685"/>
                    </a:ext>
                  </a:extLst>
                </a:gridCol>
              </a:tblGrid>
              <a:tr h="504840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dirty="0" smtClean="0">
                          <a:effectLst/>
                        </a:rPr>
                        <a:t>bidder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P1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P2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P3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P4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P5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2338854"/>
                  </a:ext>
                </a:extLst>
              </a:tr>
              <a:tr h="504840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dirty="0" smtClean="0">
                          <a:effectLst/>
                        </a:rPr>
                        <a:t>bid (</a:t>
                      </a:r>
                      <a:r>
                        <a:rPr lang="en-US" altLang="zh-TW" sz="24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400" dirty="0" smtClean="0">
                          <a:effectLst/>
                        </a:rPr>
                        <a:t>)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$63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$54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$93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$70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$28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5648634"/>
                  </a:ext>
                </a:extLst>
              </a:tr>
              <a:tr h="592270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dirty="0" smtClean="0">
                          <a:effectLst/>
                        </a:rPr>
                        <a:t>Bundle (</a:t>
                      </a:r>
                      <a:r>
                        <a:rPr lang="en-US" altLang="zh-TW" sz="24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TW" sz="2400" dirty="0" smtClean="0">
                          <a:effectLst/>
                        </a:rPr>
                        <a:t>)</a:t>
                      </a:r>
                      <a:endParaRPr lang="zh-TW" alt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{A,C,D}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{A,B,C}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{B,D,E}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{D,E}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{A,C}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2774980"/>
                  </a:ext>
                </a:extLst>
              </a:tr>
              <a:tr h="592270">
                <a:tc>
                  <a:txBody>
                    <a:bodyPr/>
                    <a:lstStyle/>
                    <a:p>
                      <a:pPr marL="0" marR="0" indent="30607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240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</a:t>
                      </a:r>
                      <a:r>
                        <a:rPr lang="en-US" altLang="zh-TW" sz="24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/ | </a:t>
                      </a:r>
                      <a:r>
                        <a:rPr lang="en-US" altLang="zh-TW" sz="2400" b="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 </a:t>
                      </a:r>
                      <a:r>
                        <a:rPr lang="en-US" altLang="zh-TW" sz="24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|</a:t>
                      </a:r>
                      <a:endParaRPr lang="zh-TW" altLang="zh-TW" sz="24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21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18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31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35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14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20107"/>
                  </a:ext>
                </a:extLst>
              </a:tr>
              <a:tr h="592270">
                <a:tc>
                  <a:txBody>
                    <a:bodyPr/>
                    <a:lstStyle/>
                    <a:p>
                      <a:pPr marL="0" marR="0" indent="30607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</a:t>
                      </a:r>
                      <a:r>
                        <a:rPr lang="en-US" altLang="zh-TW" sz="2400" b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2400" b="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j</a:t>
                      </a:r>
                      <a:r>
                        <a:rPr lang="en-US" altLang="zh-TW" sz="2400" b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altLang="zh-TW" sz="2400" b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--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P5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--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P3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--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5909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495023" y="4805203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Winner = {P4, P2}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95023" y="5328423"/>
            <a:ext cx="2569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P4 has to pay 62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95023" y="5820251"/>
            <a:ext cx="2569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P2 has to pay 42</a:t>
            </a:r>
            <a:endParaRPr lang="zh-TW" altLang="en-US" sz="2800" dirty="0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4033570" y="5591400"/>
            <a:ext cx="670056" cy="4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819585" y="5820876"/>
            <a:ext cx="481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P2 will lose if it bids less than 42</a:t>
            </a:r>
            <a:endParaRPr lang="zh-TW" altLang="en-US" sz="2400" dirty="0"/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4046497" y="6044732"/>
            <a:ext cx="670056" cy="4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819082" y="5374450"/>
            <a:ext cx="481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P4 will lose if it bids less than 62</a:t>
            </a:r>
            <a:endParaRPr lang="zh-TW" altLang="en-US" sz="2400" dirty="0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>
          <a:xfrm>
            <a:off x="8610600" y="6343471"/>
            <a:ext cx="2743200" cy="365125"/>
          </a:xfrm>
        </p:spPr>
        <p:txBody>
          <a:bodyPr/>
          <a:lstStyle/>
          <a:p>
            <a:fld id="{F84E5D5C-E9A0-4965-AAD1-54F6C143F073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7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Lessons We Learned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satisfied bidders pay </a:t>
            </a:r>
            <a:r>
              <a:rPr lang="en-US" altLang="zh-TW" dirty="0"/>
              <a:t>exactly the critical </a:t>
            </a:r>
            <a:r>
              <a:rPr lang="en-US" altLang="zh-TW" dirty="0" smtClean="0"/>
              <a:t>values 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871346"/>
              </p:ext>
            </p:extLst>
          </p:nvPr>
        </p:nvGraphicFramePr>
        <p:xfrm>
          <a:off x="1025003" y="2397995"/>
          <a:ext cx="7183056" cy="4035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093">
                  <a:extLst>
                    <a:ext uri="{9D8B030D-6E8A-4147-A177-3AD203B41FA5}">
                      <a16:colId xmlns:a16="http://schemas.microsoft.com/office/drawing/2014/main" val="3726726007"/>
                    </a:ext>
                  </a:extLst>
                </a:gridCol>
                <a:gridCol w="2931611">
                  <a:extLst>
                    <a:ext uri="{9D8B030D-6E8A-4147-A177-3AD203B41FA5}">
                      <a16:colId xmlns:a16="http://schemas.microsoft.com/office/drawing/2014/main" val="2559460064"/>
                    </a:ext>
                  </a:extLst>
                </a:gridCol>
                <a:gridCol w="2394352">
                  <a:extLst>
                    <a:ext uri="{9D8B030D-6E8A-4147-A177-3AD203B41FA5}">
                      <a16:colId xmlns:a16="http://schemas.microsoft.com/office/drawing/2014/main" val="2881231707"/>
                    </a:ext>
                  </a:extLst>
                </a:gridCol>
              </a:tblGrid>
              <a:tr h="62299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i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TW" sz="2800" i="1" baseline="-250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&gt; </a:t>
                      </a: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i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TW" sz="2800" i="1" baseline="-250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&lt; </a:t>
                      </a: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8693620"/>
                  </a:ext>
                </a:extLst>
              </a:tr>
              <a:tr h="11374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Bid </a:t>
                      </a: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800" baseline="0" dirty="0" smtClean="0"/>
                        <a:t> &gt; </a:t>
                      </a: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Lose (if </a:t>
                      </a: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800" dirty="0" smtClean="0"/>
                        <a:t> &lt; </a:t>
                      </a:r>
                      <a:r>
                        <a:rPr lang="en-US" altLang="zh-TW" sz="2800" i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TW" sz="2800" i="1" baseline="-250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TW" sz="2800" dirty="0" smtClean="0"/>
                        <a:t>) or win but pay</a:t>
                      </a:r>
                      <a:r>
                        <a:rPr lang="en-US" altLang="zh-TW" sz="2800" baseline="0" dirty="0" smtClean="0"/>
                        <a:t> more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Win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085532"/>
                  </a:ext>
                </a:extLst>
              </a:tr>
              <a:tr h="11374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Bid </a:t>
                      </a: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800" baseline="0" dirty="0" smtClean="0"/>
                        <a:t> = </a:t>
                      </a: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Lose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Win</a:t>
                      </a:r>
                      <a:endParaRPr lang="zh-TW" altLang="en-US" sz="2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146913"/>
                  </a:ext>
                </a:extLst>
              </a:tr>
              <a:tr h="11374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Bid </a:t>
                      </a: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800" baseline="0" dirty="0" smtClean="0"/>
                        <a:t> &lt; </a:t>
                      </a: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Lose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Win (if </a:t>
                      </a:r>
                      <a:r>
                        <a:rPr lang="en-US" altLang="zh-TW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800" dirty="0" smtClean="0"/>
                        <a:t> &gt; </a:t>
                      </a:r>
                      <a:r>
                        <a:rPr lang="en-US" altLang="zh-TW" sz="2800" i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TW" sz="2800" i="1" baseline="-250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TW" sz="2800" dirty="0" smtClean="0"/>
                        <a:t>)</a:t>
                      </a:r>
                      <a:r>
                        <a:rPr lang="zh-TW" altLang="en-US" sz="2800" dirty="0" smtClean="0"/>
                        <a:t> </a:t>
                      </a:r>
                      <a:r>
                        <a:rPr lang="en-US" altLang="zh-TW" sz="2800" dirty="0" smtClean="0"/>
                        <a:t>or lose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55319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606930" y="4467258"/>
            <a:ext cx="344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weakly dominant strategy</a:t>
            </a:r>
            <a:endParaRPr lang="zh-TW" altLang="en-US" sz="2400" dirty="0"/>
          </a:p>
        </p:txBody>
      </p:sp>
      <p:sp>
        <p:nvSpPr>
          <p:cNvPr id="6" name="向右箭號 5"/>
          <p:cNvSpPr/>
          <p:nvPr/>
        </p:nvSpPr>
        <p:spPr>
          <a:xfrm>
            <a:off x="8032830" y="4572000"/>
            <a:ext cx="509286" cy="266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84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Sealed-Bid Auctions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</a:rPr>
              <a:t>A seller (auctioneer) has one or more items to sell</a:t>
            </a:r>
          </a:p>
          <a:p>
            <a:r>
              <a:rPr lang="en-US" altLang="zh-TW" sz="3200" i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</a:rPr>
              <a:t> bidders submit simultaneous </a:t>
            </a:r>
            <a:r>
              <a:rPr lang="en-US" altLang="zh-TW" sz="3200" i="1" dirty="0" smtClean="0">
                <a:solidFill>
                  <a:srgbClr val="C00000"/>
                </a:solidFill>
              </a:rPr>
              <a:t>sealed</a:t>
            </a:r>
            <a:r>
              <a:rPr lang="en-US" altLang="zh-TW" sz="3200" dirty="0" smtClean="0">
                <a:solidFill>
                  <a:srgbClr val="C00000"/>
                </a:solidFill>
              </a:rPr>
              <a:t> bids </a:t>
            </a:r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</a:rPr>
              <a:t>to the seller</a:t>
            </a:r>
          </a:p>
          <a:p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</a:rPr>
              <a:t>the highest bidder (always) wins the item(s)</a:t>
            </a:r>
          </a:p>
          <a:p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</a:rPr>
              <a:t>Various </a:t>
            </a:r>
            <a:r>
              <a:rPr lang="en-US" altLang="zh-TW" sz="3200" dirty="0" smtClean="0">
                <a:solidFill>
                  <a:srgbClr val="C00000"/>
                </a:solidFill>
              </a:rPr>
              <a:t>objectives</a:t>
            </a:r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en-US" altLang="zh-TW" sz="2800" dirty="0" smtClean="0">
                <a:solidFill>
                  <a:schemeClr val="accent5">
                    <a:lumMod val="50000"/>
                  </a:schemeClr>
                </a:solidFill>
              </a:rPr>
              <a:t>Maximize the auctioneer’s revenue</a:t>
            </a:r>
          </a:p>
          <a:p>
            <a:pPr lvl="1"/>
            <a:r>
              <a:rPr lang="en-US" altLang="zh-TW" sz="2800" dirty="0" smtClean="0">
                <a:solidFill>
                  <a:schemeClr val="accent5">
                    <a:lumMod val="50000"/>
                  </a:schemeClr>
                </a:solidFill>
              </a:rPr>
              <a:t>Maximize economic efficiency</a:t>
            </a:r>
          </a:p>
          <a:p>
            <a:r>
              <a:rPr lang="en-US" altLang="zh-TW" sz="3200" dirty="0">
                <a:solidFill>
                  <a:schemeClr val="accent5">
                    <a:lumMod val="50000"/>
                  </a:schemeClr>
                </a:solidFill>
              </a:rPr>
              <a:t>Various </a:t>
            </a:r>
            <a:r>
              <a:rPr lang="en-US" altLang="zh-TW" sz="3200" dirty="0">
                <a:solidFill>
                  <a:srgbClr val="C00000"/>
                </a:solidFill>
              </a:rPr>
              <a:t>payments</a:t>
            </a:r>
            <a:r>
              <a:rPr lang="en-US" altLang="zh-TW" sz="3200" dirty="0">
                <a:solidFill>
                  <a:schemeClr val="accent5">
                    <a:lumMod val="50000"/>
                  </a:schemeClr>
                </a:solidFill>
              </a:rPr>
              <a:t>: first-price auctions, second-price auctions</a:t>
            </a:r>
            <a:endParaRPr lang="en-US" altLang="zh-TW" sz="3200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zh-TW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134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62"/>
    </mc:Choice>
    <mc:Fallback xmlns="">
      <p:transition spd="slow" advTm="974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Another Winner Determination Heuristic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First construct a </a:t>
            </a:r>
            <a:r>
              <a:rPr lang="en-US" altLang="zh-TW" sz="3200" dirty="0" smtClean="0">
                <a:solidFill>
                  <a:srgbClr val="FF0000"/>
                </a:solidFill>
              </a:rPr>
              <a:t>conflict graph</a:t>
            </a:r>
          </a:p>
          <a:p>
            <a:pPr lvl="1"/>
            <a:r>
              <a:rPr lang="en-US" altLang="zh-TW" sz="2800" dirty="0" smtClean="0"/>
              <a:t>Nodes = bidders</a:t>
            </a:r>
          </a:p>
          <a:p>
            <a:pPr lvl="1"/>
            <a:r>
              <a:rPr lang="en-US" altLang="zh-TW" sz="2800" dirty="0" smtClean="0"/>
              <a:t>An edge exists between two bidders if they</a:t>
            </a:r>
            <a:br>
              <a:rPr lang="en-US" altLang="zh-TW" sz="2800" dirty="0" smtClean="0"/>
            </a:br>
            <a:r>
              <a:rPr lang="en-US" altLang="zh-TW" sz="2800" dirty="0" smtClean="0"/>
              <a:t>compete for a common good</a:t>
            </a:r>
            <a:endParaRPr lang="zh-TW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62362"/>
              </p:ext>
            </p:extLst>
          </p:nvPr>
        </p:nvGraphicFramePr>
        <p:xfrm>
          <a:off x="472378" y="3805570"/>
          <a:ext cx="7501553" cy="993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9404">
                  <a:extLst>
                    <a:ext uri="{9D8B030D-6E8A-4147-A177-3AD203B41FA5}">
                      <a16:colId xmlns:a16="http://schemas.microsoft.com/office/drawing/2014/main" val="4093435522"/>
                    </a:ext>
                  </a:extLst>
                </a:gridCol>
                <a:gridCol w="1203768">
                  <a:extLst>
                    <a:ext uri="{9D8B030D-6E8A-4147-A177-3AD203B41FA5}">
                      <a16:colId xmlns:a16="http://schemas.microsoft.com/office/drawing/2014/main" val="362188076"/>
                    </a:ext>
                  </a:extLst>
                </a:gridCol>
                <a:gridCol w="1180617">
                  <a:extLst>
                    <a:ext uri="{9D8B030D-6E8A-4147-A177-3AD203B41FA5}">
                      <a16:colId xmlns:a16="http://schemas.microsoft.com/office/drawing/2014/main" val="2711026660"/>
                    </a:ext>
                  </a:extLst>
                </a:gridCol>
                <a:gridCol w="1203767">
                  <a:extLst>
                    <a:ext uri="{9D8B030D-6E8A-4147-A177-3AD203B41FA5}">
                      <a16:colId xmlns:a16="http://schemas.microsoft.com/office/drawing/2014/main" val="4095184840"/>
                    </a:ext>
                  </a:extLst>
                </a:gridCol>
                <a:gridCol w="1041722">
                  <a:extLst>
                    <a:ext uri="{9D8B030D-6E8A-4147-A177-3AD203B41FA5}">
                      <a16:colId xmlns:a16="http://schemas.microsoft.com/office/drawing/2014/main" val="1592681813"/>
                    </a:ext>
                  </a:extLst>
                </a:gridCol>
                <a:gridCol w="972275">
                  <a:extLst>
                    <a:ext uri="{9D8B030D-6E8A-4147-A177-3AD203B41FA5}">
                      <a16:colId xmlns:a16="http://schemas.microsoft.com/office/drawing/2014/main" val="1825920685"/>
                    </a:ext>
                  </a:extLst>
                </a:gridCol>
              </a:tblGrid>
              <a:tr h="447877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bidder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P1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P2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P3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P4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P5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2338854"/>
                  </a:ext>
                </a:extLst>
              </a:tr>
              <a:tr h="536380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Bundle (</a:t>
                      </a:r>
                      <a:r>
                        <a:rPr lang="en-US" altLang="zh-TW" sz="20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TW" sz="2000" dirty="0" smtClean="0">
                          <a:effectLst/>
                        </a:rPr>
                        <a:t>)</a:t>
                      </a:r>
                      <a:endParaRPr lang="zh-TW" alt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{A,C,D}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{A,B,C}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{B,D,E}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{D,E}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{A,C}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2774980"/>
                  </a:ext>
                </a:extLst>
              </a:tr>
            </a:tbl>
          </a:graphicData>
        </a:graphic>
      </p:graphicFrame>
      <p:pic>
        <p:nvPicPr>
          <p:cNvPr id="1026" name="圖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273" y="2742754"/>
            <a:ext cx="3146349" cy="251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0316733" y="2542700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P4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266580" y="3701212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P1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573273" y="3484839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P3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520009" y="4859724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P2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229987" y="4459614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P5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838920" y="5099745"/>
            <a:ext cx="64651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A set of winners = a maximal independent set in the conflict graph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3833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Determining Winners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Consider conflict number (degree in the conflict graph), minimizing 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b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 (|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i="1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|+1)</a:t>
            </a:r>
            <a:r>
              <a:rPr lang="en-US" altLang="zh-TW" dirty="0"/>
              <a:t>, where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|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i="1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| </a:t>
            </a:r>
            <a:r>
              <a:rPr lang="en-US" altLang="zh-TW" dirty="0"/>
              <a:t>is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/>
              <a:t>’s node degree in the conflict graph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51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374855"/>
              </p:ext>
            </p:extLst>
          </p:nvPr>
        </p:nvGraphicFramePr>
        <p:xfrm>
          <a:off x="1245600" y="2783658"/>
          <a:ext cx="8870674" cy="3572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6067">
                  <a:extLst>
                    <a:ext uri="{9D8B030D-6E8A-4147-A177-3AD203B41FA5}">
                      <a16:colId xmlns:a16="http://schemas.microsoft.com/office/drawing/2014/main" val="4093435522"/>
                    </a:ext>
                  </a:extLst>
                </a:gridCol>
                <a:gridCol w="1423470">
                  <a:extLst>
                    <a:ext uri="{9D8B030D-6E8A-4147-A177-3AD203B41FA5}">
                      <a16:colId xmlns:a16="http://schemas.microsoft.com/office/drawing/2014/main" val="362188076"/>
                    </a:ext>
                  </a:extLst>
                </a:gridCol>
                <a:gridCol w="1396093">
                  <a:extLst>
                    <a:ext uri="{9D8B030D-6E8A-4147-A177-3AD203B41FA5}">
                      <a16:colId xmlns:a16="http://schemas.microsoft.com/office/drawing/2014/main" val="2711026660"/>
                    </a:ext>
                  </a:extLst>
                </a:gridCol>
                <a:gridCol w="1423469">
                  <a:extLst>
                    <a:ext uri="{9D8B030D-6E8A-4147-A177-3AD203B41FA5}">
                      <a16:colId xmlns:a16="http://schemas.microsoft.com/office/drawing/2014/main" val="4095184840"/>
                    </a:ext>
                  </a:extLst>
                </a:gridCol>
                <a:gridCol w="1231848">
                  <a:extLst>
                    <a:ext uri="{9D8B030D-6E8A-4147-A177-3AD203B41FA5}">
                      <a16:colId xmlns:a16="http://schemas.microsoft.com/office/drawing/2014/main" val="1592681813"/>
                    </a:ext>
                  </a:extLst>
                </a:gridCol>
                <a:gridCol w="1149727">
                  <a:extLst>
                    <a:ext uri="{9D8B030D-6E8A-4147-A177-3AD203B41FA5}">
                      <a16:colId xmlns:a16="http://schemas.microsoft.com/office/drawing/2014/main" val="1825920685"/>
                    </a:ext>
                  </a:extLst>
                </a:gridCol>
              </a:tblGrid>
              <a:tr h="569536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dirty="0" smtClean="0">
                          <a:effectLst/>
                        </a:rPr>
                        <a:t>bidder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P1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P2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P3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P4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P5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2338854"/>
                  </a:ext>
                </a:extLst>
              </a:tr>
              <a:tr h="569536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dirty="0" smtClean="0">
                          <a:effectLst/>
                        </a:rPr>
                        <a:t>bid (</a:t>
                      </a:r>
                      <a:r>
                        <a:rPr lang="en-US" altLang="zh-TW" sz="24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400" dirty="0" smtClean="0">
                          <a:effectLst/>
                        </a:rPr>
                        <a:t>)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$63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$54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$93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$70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$28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5648634"/>
                  </a:ext>
                </a:extLst>
              </a:tr>
              <a:tr h="668170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dirty="0" smtClean="0">
                          <a:effectLst/>
                        </a:rPr>
                        <a:t>Bundle (</a:t>
                      </a:r>
                      <a:r>
                        <a:rPr lang="en-US" altLang="zh-TW" sz="24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TW" sz="2400" dirty="0" smtClean="0">
                          <a:effectLst/>
                        </a:rPr>
                        <a:t>)</a:t>
                      </a:r>
                      <a:endParaRPr lang="zh-TW" alt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{A,C,D}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{A,B,C}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{B,D,E}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{D,E}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{A,C}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2774980"/>
                  </a:ext>
                </a:extLst>
              </a:tr>
              <a:tr h="668170">
                <a:tc>
                  <a:txBody>
                    <a:bodyPr/>
                    <a:lstStyle/>
                    <a:p>
                      <a:pPr marL="0" marR="0" indent="30607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| </a:t>
                      </a:r>
                      <a:r>
                        <a:rPr lang="en-US" altLang="zh-TW" sz="2400" b="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</a:t>
                      </a:r>
                      <a:r>
                        <a:rPr lang="en-US" altLang="zh-TW" sz="2400" b="0" i="1" baseline="-25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</a:t>
                      </a:r>
                      <a:r>
                        <a:rPr lang="en-US" altLang="zh-TW" sz="2400" b="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24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|</a:t>
                      </a:r>
                      <a:endParaRPr lang="zh-TW" altLang="zh-TW" sz="24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20107"/>
                  </a:ext>
                </a:extLst>
              </a:tr>
              <a:tr h="334085">
                <a:tc>
                  <a:txBody>
                    <a:bodyPr/>
                    <a:lstStyle/>
                    <a:p>
                      <a:pPr marL="0" marR="0" lvl="0" indent="30607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 </a:t>
                      </a:r>
                      <a:r>
                        <a:rPr lang="en-US" altLang="zh-TW" sz="2400" b="0" i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/ (</a:t>
                      </a:r>
                      <a:r>
                        <a:rPr lang="en-US" altLang="zh-TW" sz="24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| </a:t>
                      </a:r>
                      <a:r>
                        <a:rPr lang="en-US" altLang="zh-TW" sz="2400" b="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</a:t>
                      </a:r>
                      <a:r>
                        <a:rPr lang="en-US" altLang="zh-TW" sz="2400" b="0" i="1" baseline="-25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</a:t>
                      </a:r>
                      <a:r>
                        <a:rPr lang="en-US" altLang="zh-TW" sz="2400" b="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24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|</a:t>
                      </a:r>
                      <a:r>
                        <a:rPr lang="en-US" altLang="zh-TW" sz="2400" b="0" i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+1)</a:t>
                      </a:r>
                      <a:endParaRPr lang="zh-TW" altLang="zh-TW" sz="2400" b="0" i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12.60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13.50</a:t>
                      </a:r>
                      <a:endParaRPr lang="zh-TW" sz="2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23.25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23.33</a:t>
                      </a:r>
                      <a:endParaRPr lang="zh-TW" sz="2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9.33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5909005"/>
                  </a:ext>
                </a:extLst>
              </a:tr>
              <a:tr h="334085">
                <a:tc>
                  <a:txBody>
                    <a:bodyPr/>
                    <a:lstStyle/>
                    <a:p>
                      <a:pPr marL="0" marR="0" lvl="0" indent="30607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 </a:t>
                      </a:r>
                      <a:r>
                        <a:rPr lang="en-US" altLang="zh-TW" sz="2400" b="0" i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/ (</a:t>
                      </a:r>
                      <a:r>
                        <a:rPr lang="en-US" altLang="zh-TW" sz="24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| </a:t>
                      </a:r>
                      <a:r>
                        <a:rPr lang="en-US" altLang="zh-TW" sz="2400" b="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</a:t>
                      </a:r>
                      <a:r>
                        <a:rPr lang="en-US" altLang="zh-TW" sz="2400" b="0" i="1" baseline="-25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</a:t>
                      </a:r>
                      <a:r>
                        <a:rPr lang="en-US" altLang="zh-TW" sz="2400" b="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24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|</a:t>
                      </a:r>
                      <a:r>
                        <a:rPr lang="en-US" altLang="zh-TW" sz="2400" b="0" i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+1)</a:t>
                      </a:r>
                      <a:r>
                        <a:rPr lang="en-US" altLang="zh-TW" sz="2400" b="0" i="0" baseline="30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0.5</a:t>
                      </a:r>
                      <a:endParaRPr lang="zh-TW" altLang="zh-TW" sz="2400" b="0" i="0" baseline="300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TW" sz="2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TW" sz="2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6343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6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Payments of This Heuristic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satisfied bidders pay exactly the critical values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52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26947"/>
              </p:ext>
            </p:extLst>
          </p:nvPr>
        </p:nvGraphicFramePr>
        <p:xfrm>
          <a:off x="970150" y="2427288"/>
          <a:ext cx="7501553" cy="3596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9404">
                  <a:extLst>
                    <a:ext uri="{9D8B030D-6E8A-4147-A177-3AD203B41FA5}">
                      <a16:colId xmlns:a16="http://schemas.microsoft.com/office/drawing/2014/main" val="4093435522"/>
                    </a:ext>
                  </a:extLst>
                </a:gridCol>
                <a:gridCol w="1203768">
                  <a:extLst>
                    <a:ext uri="{9D8B030D-6E8A-4147-A177-3AD203B41FA5}">
                      <a16:colId xmlns:a16="http://schemas.microsoft.com/office/drawing/2014/main" val="362188076"/>
                    </a:ext>
                  </a:extLst>
                </a:gridCol>
                <a:gridCol w="1180617">
                  <a:extLst>
                    <a:ext uri="{9D8B030D-6E8A-4147-A177-3AD203B41FA5}">
                      <a16:colId xmlns:a16="http://schemas.microsoft.com/office/drawing/2014/main" val="2711026660"/>
                    </a:ext>
                  </a:extLst>
                </a:gridCol>
                <a:gridCol w="1203767">
                  <a:extLst>
                    <a:ext uri="{9D8B030D-6E8A-4147-A177-3AD203B41FA5}">
                      <a16:colId xmlns:a16="http://schemas.microsoft.com/office/drawing/2014/main" val="4095184840"/>
                    </a:ext>
                  </a:extLst>
                </a:gridCol>
                <a:gridCol w="1041722">
                  <a:extLst>
                    <a:ext uri="{9D8B030D-6E8A-4147-A177-3AD203B41FA5}">
                      <a16:colId xmlns:a16="http://schemas.microsoft.com/office/drawing/2014/main" val="1592681813"/>
                    </a:ext>
                  </a:extLst>
                </a:gridCol>
                <a:gridCol w="972275">
                  <a:extLst>
                    <a:ext uri="{9D8B030D-6E8A-4147-A177-3AD203B41FA5}">
                      <a16:colId xmlns:a16="http://schemas.microsoft.com/office/drawing/2014/main" val="1825920685"/>
                    </a:ext>
                  </a:extLst>
                </a:gridCol>
              </a:tblGrid>
              <a:tr h="447877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bidder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P1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P2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P3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P4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P5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2338854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bid (</a:t>
                      </a:r>
                      <a:r>
                        <a:rPr lang="en-US" altLang="zh-TW" sz="20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000" dirty="0" smtClean="0">
                          <a:effectLst/>
                        </a:rPr>
                        <a:t>)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$63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$54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$93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$70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$28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5648634"/>
                  </a:ext>
                </a:extLst>
              </a:tr>
              <a:tr h="536380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</a:rPr>
                        <a:t>Bundle (</a:t>
                      </a:r>
                      <a:r>
                        <a:rPr lang="en-US" altLang="zh-TW" sz="20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TW" sz="2000" dirty="0" smtClean="0">
                          <a:effectLst/>
                        </a:rPr>
                        <a:t>)</a:t>
                      </a:r>
                      <a:endParaRPr lang="zh-TW" alt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{A,C,D}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{A,B,C}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{B,D,E}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{D,E}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{A,C}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2774980"/>
                  </a:ext>
                </a:extLst>
              </a:tr>
              <a:tr h="536380">
                <a:tc>
                  <a:txBody>
                    <a:bodyPr/>
                    <a:lstStyle/>
                    <a:p>
                      <a:pPr marL="0" marR="0" indent="30607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| </a:t>
                      </a:r>
                      <a:r>
                        <a:rPr lang="en-US" altLang="zh-TW" sz="2000" b="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</a:t>
                      </a:r>
                      <a:r>
                        <a:rPr lang="en-US" altLang="zh-TW" sz="2000" b="0" i="1" baseline="-25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</a:t>
                      </a:r>
                      <a:r>
                        <a:rPr lang="en-US" altLang="zh-TW" sz="2000" b="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|</a:t>
                      </a:r>
                      <a:endParaRPr lang="zh-TW" altLang="zh-TW" sz="20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20107"/>
                  </a:ext>
                </a:extLst>
              </a:tr>
              <a:tr h="536380">
                <a:tc>
                  <a:txBody>
                    <a:bodyPr/>
                    <a:lstStyle/>
                    <a:p>
                      <a:pPr marL="0" marR="0" lvl="0" indent="30607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 </a:t>
                      </a:r>
                      <a:r>
                        <a:rPr lang="en-US" altLang="zh-TW" sz="2000" b="0" i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/ (</a:t>
                      </a: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| </a:t>
                      </a:r>
                      <a:r>
                        <a:rPr lang="en-US" altLang="zh-TW" sz="2000" b="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</a:t>
                      </a:r>
                      <a:r>
                        <a:rPr lang="en-US" altLang="zh-TW" sz="2000" b="0" i="1" baseline="-25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</a:t>
                      </a:r>
                      <a:r>
                        <a:rPr lang="en-US" altLang="zh-TW" sz="2000" b="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|</a:t>
                      </a:r>
                      <a:r>
                        <a:rPr lang="en-US" altLang="zh-TW" sz="2000" b="0" i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+1)</a:t>
                      </a:r>
                      <a:endParaRPr lang="zh-TW" altLang="zh-TW" sz="2000" b="0" i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12.60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13.50</a:t>
                      </a:r>
                      <a:endParaRPr lang="zh-TW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23.25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23.33</a:t>
                      </a:r>
                      <a:endParaRPr lang="zh-TW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9.33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5909005"/>
                  </a:ext>
                </a:extLst>
              </a:tr>
              <a:tr h="536380">
                <a:tc>
                  <a:txBody>
                    <a:bodyPr/>
                    <a:lstStyle/>
                    <a:p>
                      <a:pPr marL="0" marR="0" lvl="0" indent="30607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v</a:t>
                      </a:r>
                      <a:r>
                        <a:rPr lang="en-US" altLang="zh-TW" sz="2000" b="0" i="1" baseline="-25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</a:t>
                      </a:r>
                      <a:endParaRPr lang="zh-TW" altLang="zh-TW" sz="2000" b="0" i="1" baseline="-250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116.65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37.33</a:t>
                      </a:r>
                      <a:endParaRPr lang="zh-TW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93.32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69.75</a:t>
                      </a:r>
                      <a:endParaRPr lang="zh-TW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40.5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9183984"/>
                  </a:ext>
                </a:extLst>
              </a:tr>
              <a:tr h="536380">
                <a:tc>
                  <a:txBody>
                    <a:bodyPr/>
                    <a:lstStyle/>
                    <a:p>
                      <a:pPr marL="0" marR="0" lvl="0" indent="30607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i="0" baseline="-250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Payment [LOS02]</a:t>
                      </a:r>
                      <a:endParaRPr lang="zh-TW" altLang="zh-TW" sz="2000" b="0" i="0" baseline="-25000" dirty="0" smtClean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42</a:t>
                      </a:r>
                      <a:endParaRPr lang="zh-TW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62</a:t>
                      </a:r>
                      <a:endParaRPr lang="zh-TW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TW" sz="20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81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8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Decentralized Winner Determination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Locally calculate the critical value</a:t>
            </a:r>
            <a:r>
              <a:rPr lang="zh-TW" altLang="en-US" dirty="0" smtClean="0"/>
              <a:t> </a:t>
            </a:r>
            <a:r>
              <a:rPr lang="en-US" altLang="zh-TW" dirty="0" smtClean="0"/>
              <a:t>(bidder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/>
              <a:t> wins if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Place a bid if the value of the bundle &gt; the critical value; place bid 0 otherwise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136735" y="2379681"/>
                <a:ext cx="4171468" cy="834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limLow>
                            <m:limLow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735" y="2379681"/>
                <a:ext cx="4171468" cy="8348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1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Game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Strategy set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r>
              <a:rPr lang="en-US" altLang="zh-TW" dirty="0" smtClean="0"/>
              <a:t>, where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 or 1 </a:t>
            </a:r>
            <a:r>
              <a:rPr lang="en-US" altLang="zh-TW" dirty="0" smtClean="0"/>
              <a:t>indicating whether bidder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/>
              <a:t> places the bid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endParaRPr lang="en-US" altLang="zh-TW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/>
              <a:t>Utility 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150718" y="3177479"/>
                <a:ext cx="7952893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2400"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=1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400" b="0" i="0" smtClean="0">
                                            <a:latin typeface="Cambria Math" panose="02040503050406030204" pitchFamily="18" charset="0"/>
                                          </a:rPr>
                                          <m:t>and</m:t>
                                        </m:r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2400" b="0" i="0" smtClean="0">
                                        <a:latin typeface="Cambria Math" panose="02040503050406030204" pitchFamily="18" charset="0"/>
                                      </a:rPr>
                                      <m:t>otherwise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18" y="3177479"/>
                <a:ext cx="7952893" cy="8238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84381" y="4671706"/>
                <a:ext cx="5687750" cy="834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81" y="4671706"/>
                <a:ext cx="5687750" cy="834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1150718" y="4373405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where</a:t>
            </a:r>
            <a:endParaRPr lang="zh-TW" altLang="en-US" sz="24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4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Strategy of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/>
              <a:t> </a:t>
            </a:r>
            <a:r>
              <a:rPr lang="en-US" altLang="zh-TW" dirty="0" smtClean="0"/>
              <a:t>given the knowledge of </a:t>
            </a:r>
            <a:r>
              <a:rPr lang="en-US" altLang="zh-TW" dirty="0"/>
              <a:t>other bids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/>
              <a:t> has no knowledge of other bids</a:t>
            </a:r>
            <a:endParaRPr lang="en-US" altLang="zh-TW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 </a:t>
            </a:r>
            <a:r>
              <a:rPr lang="en-US" altLang="zh-TW" dirty="0">
                <a:cs typeface="Times New Roman" panose="02020603050405020304" pitchFamily="18" charset="0"/>
              </a:rPr>
              <a:t>However,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could be greater than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cs typeface="Times New Roman" panose="02020603050405020304" pitchFamily="18" charset="0"/>
              </a:rPr>
              <a:t> later on.</a:t>
            </a:r>
          </a:p>
          <a:p>
            <a:pPr lvl="1"/>
            <a:r>
              <a:rPr lang="en-US" altLang="zh-TW" dirty="0">
                <a:cs typeface="Times New Roman" panose="02020603050405020304" pitchFamily="18" charset="0"/>
              </a:rPr>
              <a:t>the best strategy is to set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/>
              <a:t> =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TW" dirty="0" smtClean="0"/>
              <a:t>regardless whether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 smtClean="0"/>
              <a:t> </a:t>
            </a:r>
            <a:r>
              <a:rPr lang="en-US" altLang="zh-TW" dirty="0"/>
              <a:t>&gt;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/>
              <a:t> or not</a:t>
            </a:r>
          </a:p>
          <a:p>
            <a:r>
              <a:rPr lang="en-US" altLang="zh-TW" dirty="0"/>
              <a:t>If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/>
              <a:t> has partial knowledge of other </a:t>
            </a:r>
            <a:r>
              <a:rPr lang="en-US" altLang="zh-TW" dirty="0" smtClean="0"/>
              <a:t>bids</a:t>
            </a:r>
          </a:p>
          <a:p>
            <a:pPr lvl="1"/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/>
              <a:t> may or may </a:t>
            </a:r>
            <a:r>
              <a:rPr lang="en-US" altLang="zh-TW" dirty="0" smtClean="0"/>
              <a:t>not be greater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TW" dirty="0"/>
          </a:p>
          <a:p>
            <a:pPr lvl="1"/>
            <a:r>
              <a:rPr lang="en-US" altLang="zh-TW" dirty="0">
                <a:cs typeface="Times New Roman" panose="02020603050405020304" pitchFamily="18" charset="0"/>
              </a:rPr>
              <a:t>the best strategy is </a:t>
            </a:r>
            <a:r>
              <a:rPr lang="en-US" altLang="zh-TW" dirty="0" smtClean="0">
                <a:cs typeface="Times New Roman" panose="02020603050405020304" pitchFamily="18" charset="0"/>
              </a:rPr>
              <a:t>still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r>
              <a:rPr lang="en-US" altLang="zh-TW" dirty="0"/>
              <a:t>If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/>
              <a:t> has </a:t>
            </a:r>
            <a:r>
              <a:rPr lang="en-US" altLang="zh-TW" dirty="0" smtClean="0"/>
              <a:t>full </a:t>
            </a:r>
            <a:r>
              <a:rPr lang="en-US" altLang="zh-TW" dirty="0"/>
              <a:t>knowledge of other bids</a:t>
            </a:r>
          </a:p>
          <a:p>
            <a:pPr lvl="1"/>
            <a:r>
              <a:rPr lang="en-US" altLang="zh-TW" dirty="0" smtClean="0"/>
              <a:t>Whether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/>
              <a:t> &gt;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/>
              <a:t> </a:t>
            </a:r>
            <a:r>
              <a:rPr lang="en-US" altLang="zh-TW" dirty="0" smtClean="0"/>
              <a:t>is known</a:t>
            </a:r>
          </a:p>
          <a:p>
            <a:pPr lvl="1"/>
            <a:r>
              <a:rPr lang="en-US" altLang="zh-TW" dirty="0" smtClean="0"/>
              <a:t>If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/>
              <a:t> </a:t>
            </a:r>
            <a:r>
              <a:rPr lang="en-US" altLang="zh-TW" dirty="0"/>
              <a:t>&gt;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 smtClean="0"/>
              <a:t>,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/>
              <a:t> has no incentive to set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/>
              <a:t> other than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/>
              <a:t>If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/>
              <a:t> </a:t>
            </a:r>
            <a:r>
              <a:rPr lang="en-US" altLang="zh-TW" dirty="0" smtClean="0"/>
              <a:t>&lt;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 smtClean="0"/>
              <a:t>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/>
              <a:t> </a:t>
            </a:r>
            <a:r>
              <a:rPr lang="en-US" altLang="zh-TW" dirty="0" smtClean="0"/>
              <a:t>can still win, so its best strategy is  </a:t>
            </a:r>
            <a:r>
              <a:rPr lang="en-US" altLang="zh-TW" dirty="0">
                <a:cs typeface="Times New Roman" panose="02020603050405020304" pitchFamily="18" charset="0"/>
              </a:rPr>
              <a:t>still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/>
              <a:t> =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TW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12826" y="5395217"/>
            <a:ext cx="3171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do not guarantee truthful bidding but still strategy-proof</a:t>
            </a:r>
            <a:endParaRPr lang="zh-TW" altLang="en-US" sz="2400" dirty="0"/>
          </a:p>
        </p:txBody>
      </p:sp>
      <p:sp>
        <p:nvSpPr>
          <p:cNvPr id="7" name="弧形 6"/>
          <p:cNvSpPr/>
          <p:nvPr/>
        </p:nvSpPr>
        <p:spPr>
          <a:xfrm flipV="1">
            <a:off x="6643868" y="4331041"/>
            <a:ext cx="1990846" cy="1238491"/>
          </a:xfrm>
          <a:prstGeom prst="arc">
            <a:avLst/>
          </a:prstGeom>
          <a:ln w="22225">
            <a:solidFill>
              <a:srgbClr val="C0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389140" y="3723610"/>
            <a:ext cx="3171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Setting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/>
              <a:t> to any value other than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TW" sz="2400" dirty="0" smtClean="0"/>
              <a:t> does not give </a:t>
            </a:r>
            <a:r>
              <a:rPr lang="en-US" altLang="zh-TW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/>
              <a:t> extra benefit</a:t>
            </a:r>
            <a:endParaRPr lang="zh-TW" altLang="en-US" sz="2400" dirty="0"/>
          </a:p>
        </p:txBody>
      </p:sp>
      <p:sp>
        <p:nvSpPr>
          <p:cNvPr id="9" name="弧形 8"/>
          <p:cNvSpPr/>
          <p:nvPr/>
        </p:nvSpPr>
        <p:spPr>
          <a:xfrm rot="10800000" flipH="1" flipV="1">
            <a:off x="9362954" y="4337319"/>
            <a:ext cx="1990846" cy="1845922"/>
          </a:xfrm>
          <a:prstGeom prst="arc">
            <a:avLst>
              <a:gd name="adj1" fmla="val 16200000"/>
              <a:gd name="adj2" fmla="val 570706"/>
            </a:avLst>
          </a:prstGeom>
          <a:ln w="22225">
            <a:solidFill>
              <a:srgbClr val="C0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54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Multiple Units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[ZG13</a:t>
            </a:r>
            <a:r>
              <a:rPr lang="en-US" altLang="zh-TW" dirty="0"/>
              <a:t>]</a:t>
            </a:r>
            <a:r>
              <a:rPr lang="en-US" altLang="zh-TW" dirty="0" smtClean="0"/>
              <a:t> S. Zaman and D. </a:t>
            </a:r>
            <a:r>
              <a:rPr lang="en-US" altLang="zh-TW" dirty="0" err="1" smtClean="0"/>
              <a:t>Grosu</a:t>
            </a:r>
            <a:r>
              <a:rPr lang="en-US" altLang="zh-TW" dirty="0"/>
              <a:t>, “Combinatorial auction-based allocation of virtual machine </a:t>
            </a:r>
            <a:r>
              <a:rPr lang="en-US" altLang="zh-TW" dirty="0" smtClean="0"/>
              <a:t>instances in </a:t>
            </a:r>
            <a:r>
              <a:rPr lang="en-US" altLang="zh-TW" dirty="0"/>
              <a:t>clouds,” </a:t>
            </a:r>
            <a:r>
              <a:rPr lang="en-US" altLang="zh-TW" i="1" dirty="0"/>
              <a:t>J. Parallel </a:t>
            </a:r>
            <a:r>
              <a:rPr lang="en-US" altLang="zh-TW" i="1" dirty="0" err="1"/>
              <a:t>Distrib</a:t>
            </a:r>
            <a:r>
              <a:rPr lang="en-US" altLang="zh-TW" i="1" dirty="0"/>
              <a:t>. </a:t>
            </a:r>
            <a:r>
              <a:rPr lang="en-US" altLang="zh-TW" i="1" dirty="0" err="1"/>
              <a:t>Comput</a:t>
            </a:r>
            <a:r>
              <a:rPr lang="en-US" altLang="zh-TW" i="1" dirty="0" smtClean="0"/>
              <a:t>.</a:t>
            </a:r>
            <a:r>
              <a:rPr lang="en-US" altLang="zh-TW" dirty="0" smtClean="0"/>
              <a:t>, 73:495-508, 2013.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83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Multiple Units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Each type of good has multiple instances</a:t>
            </a:r>
          </a:p>
          <a:p>
            <a:r>
              <a:rPr lang="en-US" altLang="zh-TW" dirty="0" smtClean="0"/>
              <a:t>Represent the bundle by a vector: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..,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 smtClean="0"/>
              <a:t>define an ordering to compare bids</a:t>
            </a:r>
          </a:p>
          <a:p>
            <a:r>
              <a:rPr lang="en-US" altLang="zh-TW" dirty="0" smtClean="0"/>
              <a:t>For example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Examine bids in order and </a:t>
            </a:r>
            <a:r>
              <a:rPr lang="en-US" altLang="zh-TW" dirty="0" smtClean="0"/>
              <a:t>grant </a:t>
            </a:r>
            <a:r>
              <a:rPr lang="en-US" altLang="zh-TW" dirty="0"/>
              <a:t>a bid if it does not conflict with any of previously granted bids</a:t>
            </a:r>
            <a:endParaRPr lang="zh-TW" altLang="en-US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986267" y="3611774"/>
                <a:ext cx="1701479" cy="1010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267" y="3611774"/>
                <a:ext cx="1701479" cy="10105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57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56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[ZG13]: Multi Units Extension to [LOS02]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Five types of goods {A, B, C, D, E}. The system has (3, 2, 2, 2, 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58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186945"/>
              </p:ext>
            </p:extLst>
          </p:nvPr>
        </p:nvGraphicFramePr>
        <p:xfrm>
          <a:off x="284429" y="2601612"/>
          <a:ext cx="11069371" cy="35753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0582">
                  <a:extLst>
                    <a:ext uri="{9D8B030D-6E8A-4147-A177-3AD203B41FA5}">
                      <a16:colId xmlns:a16="http://schemas.microsoft.com/office/drawing/2014/main" val="4093435522"/>
                    </a:ext>
                  </a:extLst>
                </a:gridCol>
                <a:gridCol w="1899694">
                  <a:extLst>
                    <a:ext uri="{9D8B030D-6E8A-4147-A177-3AD203B41FA5}">
                      <a16:colId xmlns:a16="http://schemas.microsoft.com/office/drawing/2014/main" val="362188076"/>
                    </a:ext>
                  </a:extLst>
                </a:gridCol>
                <a:gridCol w="2070179">
                  <a:extLst>
                    <a:ext uri="{9D8B030D-6E8A-4147-A177-3AD203B41FA5}">
                      <a16:colId xmlns:a16="http://schemas.microsoft.com/office/drawing/2014/main" val="2711026660"/>
                    </a:ext>
                  </a:extLst>
                </a:gridCol>
                <a:gridCol w="1848573">
                  <a:extLst>
                    <a:ext uri="{9D8B030D-6E8A-4147-A177-3AD203B41FA5}">
                      <a16:colId xmlns:a16="http://schemas.microsoft.com/office/drawing/2014/main" val="4095184840"/>
                    </a:ext>
                  </a:extLst>
                </a:gridCol>
                <a:gridCol w="1595072">
                  <a:extLst>
                    <a:ext uri="{9D8B030D-6E8A-4147-A177-3AD203B41FA5}">
                      <a16:colId xmlns:a16="http://schemas.microsoft.com/office/drawing/2014/main" val="1592681813"/>
                    </a:ext>
                  </a:extLst>
                </a:gridCol>
                <a:gridCol w="1695271">
                  <a:extLst>
                    <a:ext uri="{9D8B030D-6E8A-4147-A177-3AD203B41FA5}">
                      <a16:colId xmlns:a16="http://schemas.microsoft.com/office/drawing/2014/main" val="1825920685"/>
                    </a:ext>
                  </a:extLst>
                </a:gridCol>
              </a:tblGrid>
              <a:tr h="647761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bidder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P1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P2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P3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P4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P5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2338854"/>
                  </a:ext>
                </a:extLst>
              </a:tr>
              <a:tr h="647761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bid (</a:t>
                      </a:r>
                      <a:r>
                        <a:rPr lang="en-US" altLang="zh-TW" sz="28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TW" sz="2800" i="1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effectLst/>
                        </a:rPr>
                        <a:t>)</a:t>
                      </a:r>
                      <a:r>
                        <a:rPr lang="en-US" sz="2800" dirty="0" smtClean="0">
                          <a:effectLst/>
                        </a:rPr>
                        <a:t> 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$63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$54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$93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$70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$28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5648634"/>
                  </a:ext>
                </a:extLst>
              </a:tr>
              <a:tr h="759943"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</a:rPr>
                        <a:t>Bundle (</a:t>
                      </a:r>
                      <a:r>
                        <a:rPr lang="en-US" altLang="zh-TW" sz="28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TW" sz="2800" i="1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effectLst/>
                        </a:rPr>
                        <a:t>)</a:t>
                      </a:r>
                      <a:endParaRPr lang="zh-TW" alt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(1,0,2,1,0)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(2,1,1,0,0)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(0,1,0,1,2)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(0,0,0,2,1)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(1,0,1,0,0)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2774980"/>
                  </a:ext>
                </a:extLst>
              </a:tr>
              <a:tr h="759943">
                <a:tc>
                  <a:txBody>
                    <a:bodyPr/>
                    <a:lstStyle/>
                    <a:p>
                      <a:pPr marL="0" marR="0" indent="30607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280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</a:t>
                      </a:r>
                      <a:r>
                        <a:rPr lang="en-US" altLang="zh-TW" sz="2800" i="1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/ </a:t>
                      </a:r>
                      <a:r>
                        <a:rPr lang="en-US" altLang="zh-TW" sz="28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sym typeface="Symbol" panose="05050102010706020507" pitchFamily="18" charset="2"/>
                        </a:rPr>
                        <a:t></a:t>
                      </a:r>
                      <a:r>
                        <a:rPr lang="en-US" altLang="zh-TW" sz="2800" b="0" i="1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</a:t>
                      </a:r>
                      <a:r>
                        <a:rPr lang="en-US" altLang="zh-TW" sz="2800" i="1" baseline="-25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800" b="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endParaRPr lang="zh-TW" altLang="zh-TW" sz="28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15.75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13.5</a:t>
                      </a:r>
                      <a:endParaRPr lang="zh-TW" sz="2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23.25</a:t>
                      </a:r>
                      <a:endParaRPr lang="zh-TW" sz="28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23.33</a:t>
                      </a:r>
                      <a:endParaRPr lang="zh-TW" sz="2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9.33</a:t>
                      </a:r>
                      <a:endParaRPr lang="zh-TW" sz="2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20107"/>
                  </a:ext>
                </a:extLst>
              </a:tr>
              <a:tr h="759943">
                <a:tc>
                  <a:txBody>
                    <a:bodyPr/>
                    <a:lstStyle/>
                    <a:p>
                      <a:pPr marL="0" marR="0" indent="30607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1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v</a:t>
                      </a:r>
                      <a:r>
                        <a:rPr lang="en-US" altLang="zh-TW" sz="2800" b="0" i="1" baseline="-250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</a:t>
                      </a:r>
                      <a:endParaRPr lang="zh-TW" altLang="zh-TW" sz="2800" b="0" baseline="-250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93.33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93.33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69.75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800" dirty="0" smtClean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</a:t>
                      </a:r>
                      <a:endParaRPr lang="zh-TW" sz="2800" dirty="0"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5909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0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Applications: Channel Allocations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/>
              <a:t>X</a:t>
            </a:r>
            <a:r>
              <a:rPr lang="en-US" altLang="zh-TW" sz="2400" dirty="0"/>
              <a:t>. Zhou, S. Gandhi, S. Suri, and H. Zheng, </a:t>
            </a:r>
            <a:r>
              <a:rPr lang="en-US" altLang="zh-TW" sz="2400" dirty="0" smtClean="0"/>
              <a:t>“</a:t>
            </a:r>
            <a:r>
              <a:rPr lang="en-US" altLang="zh-TW" sz="2400" dirty="0" err="1" smtClean="0"/>
              <a:t>ebay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in the sky: </a:t>
            </a:r>
            <a:r>
              <a:rPr lang="en-US" altLang="zh-TW" sz="2400" dirty="0" smtClean="0"/>
              <a:t>Strategy-proof </a:t>
            </a:r>
            <a:r>
              <a:rPr lang="en-US" altLang="zh-TW" sz="2400" dirty="0"/>
              <a:t>wireless spectrum auctions,” in </a:t>
            </a:r>
            <a:r>
              <a:rPr lang="en-US" altLang="zh-TW" sz="2400" i="1" dirty="0"/>
              <a:t>Proc. </a:t>
            </a:r>
            <a:r>
              <a:rPr lang="en-US" altLang="zh-TW" sz="2400" i="1" dirty="0" err="1" smtClean="0"/>
              <a:t>MobiCom</a:t>
            </a:r>
            <a:r>
              <a:rPr lang="en-US" altLang="zh-TW" sz="2400" dirty="0" smtClean="0"/>
              <a:t>,</a:t>
            </a:r>
            <a:r>
              <a:rPr lang="en-US" altLang="zh-TW" sz="2400" i="1" dirty="0" smtClean="0"/>
              <a:t> </a:t>
            </a:r>
            <a:r>
              <a:rPr lang="en-US" altLang="zh-TW" sz="2400" dirty="0" smtClean="0"/>
              <a:t>pp</a:t>
            </a:r>
            <a:r>
              <a:rPr lang="en-US" altLang="zh-TW" sz="2400" dirty="0"/>
              <a:t>. </a:t>
            </a:r>
            <a:r>
              <a:rPr lang="en-US" altLang="zh-TW" sz="2400" dirty="0" smtClean="0"/>
              <a:t>2–13</a:t>
            </a:r>
            <a:r>
              <a:rPr lang="en-US" altLang="zh-TW" sz="2400" dirty="0"/>
              <a:t> , Sep. </a:t>
            </a:r>
            <a:r>
              <a:rPr lang="en-US" altLang="zh-TW" sz="2400" dirty="0" smtClean="0"/>
              <a:t>2008.</a:t>
            </a:r>
            <a:endParaRPr lang="en-US" altLang="zh-TW" sz="2400" dirty="0"/>
          </a:p>
          <a:p>
            <a:r>
              <a:rPr lang="en-US" altLang="zh-TW" sz="2400" dirty="0" smtClean="0"/>
              <a:t>X</a:t>
            </a:r>
            <a:r>
              <a:rPr lang="en-US" altLang="zh-TW" sz="2400" dirty="0"/>
              <a:t>. Zhou and H. Zheng, “TRUST: A general framework for </a:t>
            </a:r>
            <a:r>
              <a:rPr lang="en-US" altLang="zh-TW" sz="2400" dirty="0" smtClean="0"/>
              <a:t>truthful </a:t>
            </a:r>
            <a:r>
              <a:rPr lang="en-US" altLang="zh-TW" sz="2400" dirty="0"/>
              <a:t>double spectrum auctions,” in </a:t>
            </a:r>
            <a:r>
              <a:rPr lang="en-US" altLang="zh-TW" sz="2400" i="1" dirty="0"/>
              <a:t>Proc. </a:t>
            </a:r>
            <a:r>
              <a:rPr lang="en-US" altLang="zh-TW" sz="2400" i="1" dirty="0" smtClean="0"/>
              <a:t>IEEE INFOCOM</a:t>
            </a:r>
            <a:r>
              <a:rPr lang="en-US" altLang="zh-TW" sz="2400" dirty="0" smtClean="0"/>
              <a:t>, </a:t>
            </a:r>
            <a:r>
              <a:rPr lang="en-US" altLang="zh-TW" sz="2400" dirty="0"/>
              <a:t>pp. </a:t>
            </a:r>
            <a:r>
              <a:rPr lang="en-US" altLang="zh-TW" sz="2400" dirty="0" smtClean="0"/>
              <a:t>999–1007, Apr</a:t>
            </a:r>
            <a:r>
              <a:rPr lang="en-US" altLang="zh-TW" sz="2400" dirty="0"/>
              <a:t>. </a:t>
            </a:r>
            <a:r>
              <a:rPr lang="en-US" altLang="zh-TW" sz="2400" dirty="0" smtClean="0"/>
              <a:t>2009.</a:t>
            </a:r>
            <a:endParaRPr lang="en-US" altLang="zh-TW" sz="2400" dirty="0"/>
          </a:p>
          <a:p>
            <a:r>
              <a:rPr lang="en-US" altLang="zh-TW" sz="2400" dirty="0" smtClean="0"/>
              <a:t>L</a:t>
            </a:r>
            <a:r>
              <a:rPr lang="en-US" altLang="zh-TW" sz="2400" dirty="0"/>
              <a:t>. </a:t>
            </a:r>
            <a:r>
              <a:rPr lang="en-US" altLang="zh-TW" sz="2400" dirty="0" err="1"/>
              <a:t>Deek</a:t>
            </a:r>
            <a:r>
              <a:rPr lang="en-US" altLang="zh-TW" sz="2400" dirty="0"/>
              <a:t>, X. Zhou, K. </a:t>
            </a:r>
            <a:r>
              <a:rPr lang="en-US" altLang="zh-TW" sz="2400" dirty="0" err="1"/>
              <a:t>Almeroth</a:t>
            </a:r>
            <a:r>
              <a:rPr lang="en-US" altLang="zh-TW" sz="2400" dirty="0"/>
              <a:t>, and H. Zheng, “To preempt or not</a:t>
            </a:r>
            <a:r>
              <a:rPr lang="en-US" altLang="zh-TW" sz="2400" dirty="0" smtClean="0"/>
              <a:t>: Tackling </a:t>
            </a:r>
            <a:r>
              <a:rPr lang="en-US" altLang="zh-TW" sz="2400" dirty="0"/>
              <a:t>bid and time-based cheating in online spectrum auctions,” </a:t>
            </a:r>
            <a:r>
              <a:rPr lang="en-US" altLang="zh-TW" sz="2400" dirty="0" smtClean="0"/>
              <a:t>in </a:t>
            </a:r>
            <a:r>
              <a:rPr lang="en-US" altLang="zh-TW" sz="2400" i="1" dirty="0" smtClean="0"/>
              <a:t>Proc</a:t>
            </a:r>
            <a:r>
              <a:rPr lang="en-US" altLang="zh-TW" sz="2400" i="1" dirty="0"/>
              <a:t>. </a:t>
            </a:r>
            <a:r>
              <a:rPr lang="en-US" altLang="zh-TW" sz="2400" i="1" dirty="0" smtClean="0"/>
              <a:t>IEEE INFOCOM</a:t>
            </a:r>
            <a:r>
              <a:rPr lang="en-US" altLang="zh-TW" sz="2400" dirty="0" smtClean="0"/>
              <a:t>, </a:t>
            </a:r>
            <a:r>
              <a:rPr lang="en-US" altLang="zh-TW" sz="2400" dirty="0"/>
              <a:t>pp. </a:t>
            </a:r>
            <a:r>
              <a:rPr lang="en-US" altLang="zh-TW" sz="2400" dirty="0" smtClean="0"/>
              <a:t>2219–2227, Apr</a:t>
            </a:r>
            <a:r>
              <a:rPr lang="en-US" altLang="zh-TW" sz="2400" dirty="0"/>
              <a:t>. </a:t>
            </a:r>
            <a:r>
              <a:rPr lang="en-US" altLang="zh-TW" sz="2400" dirty="0" smtClean="0"/>
              <a:t>2011.</a:t>
            </a:r>
            <a:endParaRPr lang="en-US" altLang="zh-TW" sz="2400" dirty="0"/>
          </a:p>
          <a:p>
            <a:r>
              <a:rPr lang="en-US" altLang="zh-TW" sz="2400" dirty="0" smtClean="0"/>
              <a:t>F</a:t>
            </a:r>
            <a:r>
              <a:rPr lang="en-US" altLang="zh-TW" sz="2400" dirty="0"/>
              <a:t>. Wu </a:t>
            </a:r>
            <a:r>
              <a:rPr lang="en-US" altLang="zh-TW" sz="2400" dirty="0" smtClean="0"/>
              <a:t>et al</a:t>
            </a:r>
            <a:r>
              <a:rPr lang="en-US" altLang="zh-TW" sz="2400" dirty="0"/>
              <a:t>., “A </a:t>
            </a:r>
            <a:r>
              <a:rPr lang="en-US" altLang="zh-TW" sz="2400" dirty="0" smtClean="0"/>
              <a:t>strategy-proof auction mechanism for adaptive-width channel allocation in wireless networks</a:t>
            </a:r>
            <a:r>
              <a:rPr lang="en-US" altLang="zh-TW" sz="2400" dirty="0"/>
              <a:t>,” </a:t>
            </a:r>
            <a:r>
              <a:rPr lang="en-US" altLang="zh-TW" sz="2400" i="1" dirty="0"/>
              <a:t>IEEE J. Sel. Areas </a:t>
            </a:r>
            <a:r>
              <a:rPr lang="en-US" altLang="zh-TW" sz="2400" i="1" dirty="0" err="1" smtClean="0"/>
              <a:t>Commun</a:t>
            </a:r>
            <a:r>
              <a:rPr lang="en-US" altLang="zh-TW" sz="2400" dirty="0" smtClean="0"/>
              <a:t>., vol. </a:t>
            </a:r>
            <a:r>
              <a:rPr lang="en-US" altLang="zh-TW" sz="2400" dirty="0"/>
              <a:t>34, </a:t>
            </a:r>
            <a:r>
              <a:rPr lang="en-US" altLang="zh-TW" sz="2400" dirty="0" smtClean="0"/>
              <a:t>no. </a:t>
            </a:r>
            <a:r>
              <a:rPr lang="en-US" altLang="zh-TW" sz="2400" dirty="0"/>
              <a:t>10, </a:t>
            </a:r>
            <a:r>
              <a:rPr lang="en-US" altLang="zh-TW" sz="2400" dirty="0" smtClean="0"/>
              <a:t>pp. 2678-2689, Oct. 2016.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98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Valuation and Utility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</a:rPr>
              <a:t>Each bidder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has a </a:t>
            </a:r>
            <a:r>
              <a:rPr lang="en-US" altLang="zh-TW" dirty="0" smtClean="0">
                <a:solidFill>
                  <a:srgbClr val="C00000"/>
                </a:solidFill>
                <a:latin typeface="Arial" panose="020B0604020202020204" pitchFamily="34" charset="0"/>
              </a:rPr>
              <a:t>valuation</a:t>
            </a:r>
            <a:r>
              <a:rPr lang="en-US" altLang="zh-TW" dirty="0" smtClean="0">
                <a:latin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</a:rPr>
              <a:t>for the item </a:t>
            </a:r>
            <a:r>
              <a:rPr lang="en-US" altLang="zh-TW" dirty="0" smtClean="0">
                <a:latin typeface="Arial" panose="020B0604020202020204" pitchFamily="34" charset="0"/>
              </a:rPr>
              <a:t>to bid</a:t>
            </a:r>
          </a:p>
          <a:p>
            <a:r>
              <a:rPr lang="en-US" altLang="zh-TW" dirty="0" smtClean="0">
                <a:latin typeface="Arial" panose="020B0604020202020204" pitchFamily="34" charset="0"/>
              </a:rPr>
              <a:t>This information is private </a:t>
            </a:r>
          </a:p>
          <a:p>
            <a:r>
              <a:rPr lang="en-US" altLang="zh-TW" dirty="0" smtClean="0">
                <a:latin typeface="Arial" panose="020B0604020202020204" pitchFamily="34" charset="0"/>
              </a:rPr>
              <a:t>Different bidders may have different valuations on the same item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We assume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on externalities</a:t>
            </a: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Bidder’s </a:t>
            </a:r>
            <a:r>
              <a:rPr lang="en-US" altLang="zh-TW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utility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0, if the bidder does not win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valuation – payment, if the bidder wins 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036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Applications: Resource Allocations in Device-to-Device Communications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[XSH+13</a:t>
            </a:r>
            <a:r>
              <a:rPr lang="en-US" altLang="zh-TW" dirty="0" smtClean="0"/>
              <a:t>] C</a:t>
            </a:r>
            <a:r>
              <a:rPr lang="en-US" altLang="zh-TW" dirty="0"/>
              <a:t>. Xu et al., “Efﬁciency resource allocation for device-to-device </a:t>
            </a:r>
            <a:r>
              <a:rPr lang="en-US" altLang="zh-TW" dirty="0" smtClean="0"/>
              <a:t>underlay </a:t>
            </a:r>
            <a:r>
              <a:rPr lang="en-US" altLang="zh-TW" dirty="0"/>
              <a:t>communication systems: A reverse iterative combinatorial </a:t>
            </a:r>
            <a:r>
              <a:rPr lang="en-US" altLang="zh-TW" dirty="0" smtClean="0"/>
              <a:t>auction </a:t>
            </a:r>
            <a:r>
              <a:rPr lang="en-US" altLang="zh-TW" dirty="0"/>
              <a:t>based approach,” </a:t>
            </a:r>
            <a:r>
              <a:rPr lang="en-US" altLang="zh-TW" i="1" dirty="0"/>
              <a:t>IEEE J. Sel. Areas </a:t>
            </a:r>
            <a:r>
              <a:rPr lang="en-US" altLang="zh-TW" i="1" dirty="0" err="1"/>
              <a:t>Commun</a:t>
            </a:r>
            <a:r>
              <a:rPr lang="en-US" altLang="zh-TW" dirty="0"/>
              <a:t>., vol. 31, no. 9</a:t>
            </a:r>
            <a:r>
              <a:rPr lang="en-US" altLang="zh-TW" dirty="0" smtClean="0"/>
              <a:t>, pp</a:t>
            </a:r>
            <a:r>
              <a:rPr lang="en-US" altLang="zh-TW" dirty="0"/>
              <a:t>. 348–358, Sep. 2013.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5D5C-E9A0-4965-AAD1-54F6C143F073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44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Economic Efficient Resource Allocation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Allocate the item to the one that values it the most</a:t>
            </a:r>
            <a:endParaRPr lang="zh-TW" altLang="en-US" sz="3600" dirty="0"/>
          </a:p>
        </p:txBody>
      </p:sp>
      <p:pic>
        <p:nvPicPr>
          <p:cNvPr id="4" name="圖片 3" descr="... of orange &lt;strong&gt;banana&lt;/strong&gt; yogurt continue reading orange &lt;strong&gt;banana&lt;/strong&gt; yogurt recip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304" y="2634383"/>
            <a:ext cx="1007854" cy="789940"/>
          </a:xfrm>
          <a:prstGeom prst="rect">
            <a:avLst/>
          </a:prstGeom>
        </p:spPr>
      </p:pic>
      <p:pic>
        <p:nvPicPr>
          <p:cNvPr id="5" name="圖片 4" descr="monkey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730" y="2650740"/>
            <a:ext cx="968291" cy="911886"/>
          </a:xfrm>
          <a:prstGeom prst="rect">
            <a:avLst/>
          </a:prstGeom>
        </p:spPr>
      </p:pic>
      <p:pic>
        <p:nvPicPr>
          <p:cNvPr id="6" name="圖片 5" descr="stock-vector-&lt;strong&gt;guitar&lt;/strong&gt;-vector-illustration-of-a-&lt;strong&gt;guitar&lt;/strong&gt;-isolated-on-white ...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30"/>
          <a:stretch/>
        </p:blipFill>
        <p:spPr>
          <a:xfrm>
            <a:off x="9122122" y="2964411"/>
            <a:ext cx="1181100" cy="1196430"/>
          </a:xfrm>
          <a:prstGeom prst="rect">
            <a:avLst/>
          </a:prstGeom>
        </p:spPr>
      </p:pic>
      <p:pic>
        <p:nvPicPr>
          <p:cNvPr id="7" name="圖片 6" descr="&lt;strong&gt;Man&lt;/strong&gt; Free Stock Photo - Public Domain Pictures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2" r="28731"/>
          <a:stretch/>
        </p:blipFill>
        <p:spPr>
          <a:xfrm>
            <a:off x="5313479" y="4793284"/>
            <a:ext cx="736341" cy="1341901"/>
          </a:xfrm>
          <a:prstGeom prst="rect">
            <a:avLst/>
          </a:prstGeom>
        </p:spPr>
      </p:pic>
      <p:pic>
        <p:nvPicPr>
          <p:cNvPr id="8" name="圖片 7" descr="... Mazda3 (Mazda Axela) Sport Paper &lt;strong&gt;Car&lt;/strong&gt; Free Paper Model - Papermodel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834" y="3971242"/>
            <a:ext cx="1285309" cy="1285309"/>
          </a:xfrm>
          <a:prstGeom prst="rect">
            <a:avLst/>
          </a:prstGeom>
        </p:spPr>
      </p:pic>
      <p:pic>
        <p:nvPicPr>
          <p:cNvPr id="9" name="圖片 8" descr="Category:Illustrations of homing pigeons - Wikimedia Common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390" y="3797991"/>
            <a:ext cx="941430" cy="815906"/>
          </a:xfrm>
          <a:prstGeom prst="rect">
            <a:avLst/>
          </a:prstGeom>
        </p:spPr>
      </p:pic>
      <p:pic>
        <p:nvPicPr>
          <p:cNvPr id="10" name="圖片 9" descr="Canned &lt;strong&gt;Corn&lt;/strong&gt; Isolate On White ...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35"/>
          <a:stretch/>
        </p:blipFill>
        <p:spPr>
          <a:xfrm>
            <a:off x="8093948" y="5097182"/>
            <a:ext cx="1004582" cy="1079781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H="1">
            <a:off x="6422571" y="3106683"/>
            <a:ext cx="1535532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6176072" y="4793284"/>
            <a:ext cx="2532499" cy="451589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 flipV="1">
            <a:off x="6261713" y="4251539"/>
            <a:ext cx="1809250" cy="1167208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6176072" y="3905187"/>
            <a:ext cx="2811762" cy="1191995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86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Economic Efficiency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3200" dirty="0" smtClean="0"/>
                  <a:t>Two definitions</a:t>
                </a:r>
                <a:endParaRPr lang="en-US" altLang="zh-TW" sz="3200" dirty="0" smtClean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altLang="zh-TW" sz="3200" dirty="0"/>
                  <a:t>the allocation (of goods and money</a:t>
                </a:r>
                <a:r>
                  <a:rPr lang="en-US" altLang="zh-TW" sz="3200" dirty="0" smtClean="0"/>
                  <a:t>) resulting </a:t>
                </a:r>
                <a:r>
                  <a:rPr lang="en-US" altLang="zh-TW" sz="3200" dirty="0"/>
                  <a:t>from the auction is Pareto optimal [LOS02], </a:t>
                </a:r>
                <a:endParaRPr lang="en-US" altLang="zh-TW" sz="3200" dirty="0" smtClean="0"/>
              </a:p>
              <a:p>
                <a:pPr lvl="2"/>
                <a:r>
                  <a:rPr lang="en-US" altLang="zh-TW" sz="2800" dirty="0"/>
                  <a:t>no further trade among the buyers </a:t>
                </a:r>
                <a:r>
                  <a:rPr lang="en-US" altLang="zh-TW" sz="2800" dirty="0" smtClean="0"/>
                  <a:t>can improve </a:t>
                </a:r>
                <a:r>
                  <a:rPr lang="en-US" altLang="zh-TW" sz="2800" dirty="0"/>
                  <a:t>the situation of some trader without hurting any of </a:t>
                </a:r>
                <a:r>
                  <a:rPr lang="en-US" altLang="zh-TW" sz="2800" dirty="0" smtClean="0"/>
                  <a:t>them</a:t>
                </a:r>
              </a:p>
              <a:p>
                <a:pPr lvl="1"/>
                <a:r>
                  <a:rPr lang="en-US" altLang="zh-TW" sz="3200" dirty="0" smtClean="0"/>
                  <a:t>or, the </a:t>
                </a:r>
                <a:r>
                  <a:rPr lang="en-US" altLang="zh-TW" sz="3200" dirty="0"/>
                  <a:t>allocation of items to bidders maximizes the overall </a:t>
                </a:r>
                <a:r>
                  <a:rPr lang="en-US" altLang="zh-TW" sz="3200" dirty="0" smtClean="0"/>
                  <a:t>valuation </a:t>
                </a:r>
                <a:r>
                  <a:rPr lang="en-US" altLang="zh-TW" sz="3200" dirty="0"/>
                  <a:t>of items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TW" altLang="en-US" sz="3200" dirty="0"/>
                  <a:t> </a:t>
                </a:r>
                <a:r>
                  <a:rPr lang="en-US" altLang="zh-TW" sz="3200" dirty="0"/>
                  <a:t>[FLW+14][MNG15b]</a:t>
                </a:r>
                <a:endParaRPr lang="zh-TW" altLang="en-US" sz="3200" dirty="0"/>
              </a:p>
              <a:p>
                <a:pPr lvl="2"/>
                <a:r>
                  <a:rPr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2800" dirty="0"/>
                  <a:t> indicates whether bidder </a:t>
                </a:r>
                <a:r>
                  <a:rPr lang="en-US" altLang="zh-TW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2800" dirty="0"/>
                  <a:t> is a winner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1333" t="-2823" r="-21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4E5D5C-E9A0-4965-AAD1-54F6C143F07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52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First- vs. Second-Price Sealed-Bid Auctions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srgbClr val="C00000"/>
                </a:solidFill>
              </a:rPr>
              <a:t>First-price</a:t>
            </a:r>
            <a:r>
              <a:rPr lang="en-US" altLang="zh-TW" sz="3600" dirty="0"/>
              <a:t> sealed-bid auctions</a:t>
            </a:r>
          </a:p>
          <a:p>
            <a:pPr lvl="1"/>
            <a:r>
              <a:rPr lang="en-US" altLang="zh-TW" sz="3200" dirty="0" smtClean="0"/>
              <a:t>the </a:t>
            </a:r>
            <a:r>
              <a:rPr lang="en-US" altLang="zh-TW" sz="3200" dirty="0"/>
              <a:t>individual with the highest bid wins, paying the amount bid</a:t>
            </a:r>
          </a:p>
          <a:p>
            <a:r>
              <a:rPr lang="en-US" altLang="zh-TW" sz="3600" dirty="0">
                <a:solidFill>
                  <a:srgbClr val="C00000"/>
                </a:solidFill>
              </a:rPr>
              <a:t>Second-price</a:t>
            </a:r>
            <a:r>
              <a:rPr lang="en-US" altLang="zh-TW" sz="3600" dirty="0"/>
              <a:t> sealed-bid auctions (</a:t>
            </a:r>
            <a:r>
              <a:rPr lang="en-US" altLang="zh-TW" sz="3600" dirty="0" err="1"/>
              <a:t>Vickrey</a:t>
            </a:r>
            <a:r>
              <a:rPr lang="en-US" altLang="zh-TW" sz="3600" dirty="0"/>
              <a:t> auctions)</a:t>
            </a:r>
          </a:p>
          <a:p>
            <a:pPr lvl="1"/>
            <a:r>
              <a:rPr lang="en-US" altLang="zh-TW" sz="3200" dirty="0"/>
              <a:t>the individual with the highest bid wins, paying a price equal to the </a:t>
            </a:r>
            <a:r>
              <a:rPr lang="en-US" altLang="zh-TW" sz="3200" dirty="0">
                <a:solidFill>
                  <a:srgbClr val="C00000"/>
                </a:solidFill>
              </a:rPr>
              <a:t>second-highest bid</a:t>
            </a:r>
            <a:r>
              <a:rPr lang="en-US" altLang="zh-TW" sz="3200" dirty="0" smtClean="0"/>
              <a:t>.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419941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49|20.172|19.309|14.415|15.575|11.573|2.20300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3.708|25.10001|39.21899|17.47501|9.477997|7.87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16|22.098|18.887|20.49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3.708|25.10001|39.21899|17.47501|9.477997|7.875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4509</Words>
  <Application>Microsoft Office PowerPoint</Application>
  <PresentationFormat>寬螢幕</PresentationFormat>
  <Paragraphs>856</Paragraphs>
  <Slides>60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60</vt:i4>
      </vt:variant>
    </vt:vector>
  </HeadingPairs>
  <TitlesOfParts>
    <vt:vector size="70" baseType="lpstr">
      <vt:lpstr>新細明體</vt:lpstr>
      <vt:lpstr>標楷體</vt:lpstr>
      <vt:lpstr>Arial</vt:lpstr>
      <vt:lpstr>Calibri</vt:lpstr>
      <vt:lpstr>Calibri Light</vt:lpstr>
      <vt:lpstr>Cambria Math</vt:lpstr>
      <vt:lpstr>Symbol</vt:lpstr>
      <vt:lpstr>Times New Roman</vt:lpstr>
      <vt:lpstr>Office 佈景主題</vt:lpstr>
      <vt:lpstr>1_Office 佈景主題</vt:lpstr>
      <vt:lpstr>Combinatorial Auctions</vt:lpstr>
      <vt:lpstr>Characteristics of Auctions</vt:lpstr>
      <vt:lpstr>Various Types of Auctions</vt:lpstr>
      <vt:lpstr>For the allocation of a single item (single unit)</vt:lpstr>
      <vt:lpstr>Sealed-Bid Auctions</vt:lpstr>
      <vt:lpstr>Valuation and Utility</vt:lpstr>
      <vt:lpstr>Economic Efficient Resource Allocation</vt:lpstr>
      <vt:lpstr>Economic Efficiency</vt:lpstr>
      <vt:lpstr>First- vs. Second-Price Sealed-Bid Auctions  </vt:lpstr>
      <vt:lpstr>First-Price Auction as a Static Game</vt:lpstr>
      <vt:lpstr>Truthful bidding is NOT a dominant strategy</vt:lpstr>
      <vt:lpstr>Result: May Not Be Pareto Optimal</vt:lpstr>
      <vt:lpstr>Second-Price Auction as a Game</vt:lpstr>
      <vt:lpstr>Truthful bidding is a dominant strategy</vt:lpstr>
      <vt:lpstr>Critical Value</vt:lpstr>
      <vt:lpstr>Strategy Proof</vt:lpstr>
      <vt:lpstr>Revenue Equivalence</vt:lpstr>
      <vt:lpstr>Social Welfare</vt:lpstr>
      <vt:lpstr>Settings of Combinatorial Auctions (CAs)</vt:lpstr>
      <vt:lpstr>Set Cover Problem</vt:lpstr>
      <vt:lpstr>Weighted Set Cover Problem</vt:lpstr>
      <vt:lpstr> The Vickrey-Clarke-Groves (VCG) Mechanism</vt:lpstr>
      <vt:lpstr>VCG Bidding Example</vt:lpstr>
      <vt:lpstr>Payment Scheme in VCG</vt:lpstr>
      <vt:lpstr>VCG Payment Example: for Bidder P2</vt:lpstr>
      <vt:lpstr>Bidder P4’s Payment</vt:lpstr>
      <vt:lpstr>Truthful Bidding Enforced by Payment</vt:lpstr>
      <vt:lpstr>Revenue Deficiency of VCG</vt:lpstr>
      <vt:lpstr>Time Inefficiency Problem</vt:lpstr>
      <vt:lpstr>Greedy Allocation [LOS02]</vt:lpstr>
      <vt:lpstr>One Question to Ask</vt:lpstr>
      <vt:lpstr>Sufficient Conditions for Truthfulness</vt:lpstr>
      <vt:lpstr>Exactness</vt:lpstr>
      <vt:lpstr> Monotonicity</vt:lpstr>
      <vt:lpstr>Critical Value for CA</vt:lpstr>
      <vt:lpstr>The Concept of Critical Value</vt:lpstr>
      <vt:lpstr>Example of Critical Values (1)</vt:lpstr>
      <vt:lpstr>Example of Critical Values (2)</vt:lpstr>
      <vt:lpstr>Example of Critical Values (3)</vt:lpstr>
      <vt:lpstr> Criticality-Based Payment Scheme</vt:lpstr>
      <vt:lpstr>Recall: Payment in VCG</vt:lpstr>
      <vt:lpstr>Why payment p = vc?</vt:lpstr>
      <vt:lpstr>Participation</vt:lpstr>
      <vt:lpstr>Lemma 9.3</vt:lpstr>
      <vt:lpstr>Lemma 9.4</vt:lpstr>
      <vt:lpstr>Payment for the Greedy Allocation (b / |s|) </vt:lpstr>
      <vt:lpstr>Greedy Allocation/Payment Example 1</vt:lpstr>
      <vt:lpstr>Greedy Allocation/Payment Example 2</vt:lpstr>
      <vt:lpstr>Lessons We Learned</vt:lpstr>
      <vt:lpstr>Another Winner Determination Heuristic</vt:lpstr>
      <vt:lpstr>Determining Winners</vt:lpstr>
      <vt:lpstr>Payments of This Heuristic</vt:lpstr>
      <vt:lpstr>Decentralized Winner Determination</vt:lpstr>
      <vt:lpstr>Game Model</vt:lpstr>
      <vt:lpstr>Strategy of i given the knowledge of other bids</vt:lpstr>
      <vt:lpstr>Multiple Units</vt:lpstr>
      <vt:lpstr>Multiple Units</vt:lpstr>
      <vt:lpstr>[ZG13]: Multi Units Extension to [LOS02]</vt:lpstr>
      <vt:lpstr>Applications: Channel Allocations</vt:lpstr>
      <vt:lpstr>Applications: Resource Allocations in Device-to-Device Communications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Li-Hsing Yen</dc:creator>
  <cp:lastModifiedBy>Li-Hsing Yen</cp:lastModifiedBy>
  <cp:revision>199</cp:revision>
  <cp:lastPrinted>2017-01-21T14:21:26Z</cp:lastPrinted>
  <dcterms:created xsi:type="dcterms:W3CDTF">2016-10-30T13:26:17Z</dcterms:created>
  <dcterms:modified xsi:type="dcterms:W3CDTF">2017-08-03T05:23:29Z</dcterms:modified>
</cp:coreProperties>
</file>