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86" r:id="rId3"/>
    <p:sldId id="259" r:id="rId4"/>
    <p:sldId id="260" r:id="rId5"/>
    <p:sldId id="261" r:id="rId6"/>
    <p:sldId id="262" r:id="rId7"/>
    <p:sldId id="271" r:id="rId8"/>
    <p:sldId id="276" r:id="rId9"/>
    <p:sldId id="264" r:id="rId10"/>
    <p:sldId id="268" r:id="rId11"/>
    <p:sldId id="267" r:id="rId12"/>
    <p:sldId id="270" r:id="rId13"/>
    <p:sldId id="269" r:id="rId14"/>
    <p:sldId id="272" r:id="rId15"/>
    <p:sldId id="273" r:id="rId16"/>
    <p:sldId id="274" r:id="rId17"/>
    <p:sldId id="277" r:id="rId18"/>
    <p:sldId id="291" r:id="rId19"/>
    <p:sldId id="292" r:id="rId20"/>
    <p:sldId id="287" r:id="rId21"/>
    <p:sldId id="288" r:id="rId22"/>
    <p:sldId id="289" r:id="rId23"/>
    <p:sldId id="290" r:id="rId24"/>
    <p:sldId id="284" r:id="rId25"/>
    <p:sldId id="285" r:id="rId26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72" autoAdjust="0"/>
  </p:normalViewPr>
  <p:slideViewPr>
    <p:cSldViewPr snapToGrid="0">
      <p:cViewPr varScale="1">
        <p:scale>
          <a:sx n="79" d="100"/>
          <a:sy n="79" d="100"/>
        </p:scale>
        <p:origin x="-153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5C19B-0894-42C4-B7E9-D5FC5B77A98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59CAA-E61B-4F94-9A53-05797F3B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未登入也要有搜尋和排序的功能 預設是用</a:t>
            </a:r>
            <a:r>
              <a:rPr lang="en-US" altLang="zh-TW" dirty="0" smtClean="0"/>
              <a:t>ID</a:t>
            </a:r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484CF-104B-4A19-9732-DDD0F70B2BC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0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Seeker</a:t>
            </a:r>
            <a:r>
              <a:rPr lang="zh-TW" altLang="en-US" dirty="0" smtClean="0"/>
              <a:t>一樣要有搜尋和排序的功能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484CF-104B-4A19-9732-DDD0F70B2BC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484CF-104B-4A19-9732-DDD0F70B2BC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9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9CAA-E61B-4F94-9A53-05797F3BFAA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27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484CF-104B-4A19-9732-DDD0F70B2BC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87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0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64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3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70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5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9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8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70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59FB-2207-435F-AA7B-479FC7FBDF16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A56A-19E1-42D9-9E37-966B409A6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25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Database 2015 </a:t>
            </a:r>
            <a:br>
              <a:rPr lang="en-US" altLang="zh-TW" dirty="0" smtClean="0"/>
            </a:br>
            <a:r>
              <a:rPr lang="en-US" altLang="zh-TW" dirty="0" smtClean="0"/>
              <a:t>Project 2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algn="r"/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Last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modified time </a:t>
            </a:r>
            <a:r>
              <a:rPr lang="en-US" altLang="zh-TW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zh-TW" smtClean="0">
                <a:solidFill>
                  <a:schemeClr val="bg1">
                    <a:lumMod val="50000"/>
                  </a:schemeClr>
                </a:solidFill>
              </a:rPr>
              <a:t>2015-5-2      </a:t>
            </a:r>
            <a:r>
              <a:rPr lang="en-US" altLang="zh-TW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zh-TW" smtClean="0">
                <a:solidFill>
                  <a:schemeClr val="bg1">
                    <a:lumMod val="50000"/>
                  </a:schemeClr>
                </a:solidFill>
              </a:rPr>
              <a:t>m 02:30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32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Specification--2. Job seeker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adding to favorite list, show “In favorite list”.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804" b="4147"/>
          <a:stretch/>
        </p:blipFill>
        <p:spPr>
          <a:xfrm>
            <a:off x="47316" y="2286028"/>
            <a:ext cx="9036393" cy="42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585474"/>
            <a:ext cx="7886700" cy="994172"/>
          </a:xfrm>
        </p:spPr>
        <p:txBody>
          <a:bodyPr/>
          <a:lstStyle/>
          <a:p>
            <a:pPr algn="ctr"/>
            <a:r>
              <a:rPr lang="en-US" altLang="zh-TW" dirty="0" smtClean="0"/>
              <a:t>Specification--2. Job seeker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800" dirty="0"/>
              <a:t>My favorite list </a:t>
            </a: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You have to use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SQL syntax: JOIN)</a:t>
            </a:r>
          </a:p>
          <a:p>
            <a:pPr marL="171446" lvl="1">
              <a:spcBef>
                <a:spcPts val="750"/>
              </a:spcBef>
            </a:pPr>
            <a:r>
              <a:rPr lang="en-US" altLang="zh-TW" dirty="0"/>
              <a:t>Every job seeker has his/her own favorite list</a:t>
            </a:r>
          </a:p>
          <a:p>
            <a:pPr marL="171446" lvl="1">
              <a:spcBef>
                <a:spcPts val="750"/>
              </a:spcBef>
            </a:pPr>
            <a:r>
              <a:rPr lang="en-US" altLang="zh-TW" dirty="0"/>
              <a:t>The columns in favorite list are the same as job vacancy list</a:t>
            </a:r>
          </a:p>
          <a:p>
            <a:r>
              <a:rPr lang="en-US" altLang="zh-TW" sz="2400" dirty="0" smtClean="0"/>
              <a:t>Job seeker can delete jobs from his/her favorite list</a:t>
            </a:r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4482"/>
          <a:stretch/>
        </p:blipFill>
        <p:spPr>
          <a:xfrm>
            <a:off x="150725" y="3694382"/>
            <a:ext cx="8842550" cy="27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2" y="2342588"/>
            <a:ext cx="9037398" cy="41988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Specification--2. Job seeker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800" dirty="0"/>
              <a:t>3.Job seeker can apply for a job.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6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Specification--2. Job seeker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95" r="1444"/>
          <a:stretch/>
        </p:blipFill>
        <p:spPr>
          <a:xfrm>
            <a:off x="127596" y="2495062"/>
            <a:ext cx="9016404" cy="4362938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a job seeker has applied for a job, show “Waiting for employer”.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Specification—3. Employer</a:t>
            </a:r>
            <a:endParaRPr lang="zh-TW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Employer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sz="2400" dirty="0" smtClean="0"/>
              <a:t> 1.Search and sort</a:t>
            </a:r>
            <a:endParaRPr lang="en-US" altLang="zh-TW" sz="2400" dirty="0"/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dirty="0" smtClean="0"/>
              <a:t>          2.Application </a:t>
            </a:r>
            <a:r>
              <a:rPr lang="en-US" altLang="zh-TW" dirty="0"/>
              <a:t>list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dirty="0" smtClean="0"/>
              <a:t>          3.Hire </a:t>
            </a:r>
            <a:r>
              <a:rPr lang="en-US" altLang="zh-TW" dirty="0"/>
              <a:t>a job seeker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58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Specification--3. Employer</a:t>
            </a:r>
            <a:endParaRPr lang="zh-TW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800" dirty="0"/>
              <a:t>1.Search and sort</a:t>
            </a:r>
          </a:p>
          <a:p>
            <a:pPr marL="0" lvl="1" indent="0">
              <a:spcBef>
                <a:spcPts val="750"/>
              </a:spcBef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" y="2319573"/>
            <a:ext cx="9062134" cy="38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</a:t>
            </a:r>
            <a:r>
              <a:rPr lang="en-US" altLang="zh-TW" dirty="0"/>
              <a:t>--3. Employer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800" dirty="0"/>
              <a:t>2.Application list</a:t>
            </a:r>
            <a:r>
              <a:rPr lang="en-US" altLang="zh-TW" sz="2800" dirty="0">
                <a:solidFill>
                  <a:srgbClr val="FF0000"/>
                </a:solidFill>
              </a:rPr>
              <a:t> ( </a:t>
            </a:r>
            <a:r>
              <a:rPr lang="en-US" altLang="zh-TW" sz="2800" dirty="0" smtClean="0">
                <a:solidFill>
                  <a:srgbClr val="FF0000"/>
                </a:solidFill>
              </a:rPr>
              <a:t>You have to use SQL </a:t>
            </a:r>
            <a:r>
              <a:rPr lang="en-US" altLang="zh-TW" sz="2800" dirty="0">
                <a:solidFill>
                  <a:srgbClr val="FF0000"/>
                </a:solidFill>
              </a:rPr>
              <a:t>syntax: JOIN)</a:t>
            </a:r>
          </a:p>
          <a:p>
            <a:pPr marL="257168" lvl="1" indent="-257168">
              <a:spcBef>
                <a:spcPts val="750"/>
              </a:spcBef>
            </a:pPr>
            <a:r>
              <a:rPr lang="en-US" altLang="zh-TW" dirty="0" smtClean="0"/>
              <a:t>Each employer has his/her own application list</a:t>
            </a:r>
            <a:endParaRPr lang="en-US" altLang="zh-TW" dirty="0"/>
          </a:p>
          <a:p>
            <a:pPr marL="257168" lvl="1" indent="-257168">
              <a:spcBef>
                <a:spcPts val="750"/>
              </a:spcBef>
            </a:pPr>
            <a:r>
              <a:rPr lang="en-US" altLang="zh-TW" dirty="0"/>
              <a:t>A</a:t>
            </a:r>
            <a:r>
              <a:rPr lang="en-US" altLang="zh-TW" dirty="0" smtClean="0"/>
              <a:t>pplication list contains :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dirty="0" smtClean="0"/>
              <a:t>1.Information of the job, the columns contains :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dirty="0" smtClean="0"/>
              <a:t>    occupation,</a:t>
            </a:r>
            <a:r>
              <a:rPr lang="en-US" altLang="zh-TW" dirty="0"/>
              <a:t> </a:t>
            </a:r>
            <a:r>
              <a:rPr lang="en-US" altLang="zh-TW" dirty="0" smtClean="0"/>
              <a:t>location,</a:t>
            </a:r>
            <a:r>
              <a:rPr lang="en-US" altLang="zh-TW" dirty="0"/>
              <a:t> </a:t>
            </a:r>
            <a:r>
              <a:rPr lang="en-US" altLang="zh-TW" dirty="0" err="1" smtClean="0"/>
              <a:t>working_time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education,</a:t>
            </a:r>
            <a:r>
              <a:rPr lang="en-US" altLang="zh-TW" dirty="0"/>
              <a:t> </a:t>
            </a:r>
            <a:r>
              <a:rPr lang="en-US" altLang="zh-TW" dirty="0" smtClean="0"/>
              <a:t>salary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dirty="0" smtClean="0"/>
              <a:t>2.Information of the job seeker who applies for the job, the 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columns contains:   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account</a:t>
            </a:r>
            <a:r>
              <a:rPr lang="en-US" altLang="zh-TW" dirty="0"/>
              <a:t>,</a:t>
            </a:r>
            <a:r>
              <a:rPr lang="en-US" altLang="zh-TW" strike="sngStrike" dirty="0">
                <a:solidFill>
                  <a:srgbClr val="FF0000"/>
                </a:solidFill>
              </a:rPr>
              <a:t> password</a:t>
            </a:r>
            <a:r>
              <a:rPr lang="en-US" altLang="zh-TW" dirty="0"/>
              <a:t>, </a:t>
            </a:r>
            <a:r>
              <a:rPr lang="en-US" altLang="zh-TW" dirty="0" smtClean="0"/>
              <a:t>age, </a:t>
            </a:r>
            <a:r>
              <a:rPr lang="en-US" altLang="zh-TW" dirty="0"/>
              <a:t>education, </a:t>
            </a:r>
            <a:r>
              <a:rPr lang="en-US" altLang="zh-TW" dirty="0" err="1"/>
              <a:t>expected_salary</a:t>
            </a:r>
            <a:r>
              <a:rPr lang="en-US" altLang="zh-TW" dirty="0"/>
              <a:t>, phone, </a:t>
            </a:r>
            <a:r>
              <a:rPr lang="en-US" altLang="zh-TW" dirty="0" smtClean="0"/>
              <a:t>  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gender</a:t>
            </a:r>
            <a:r>
              <a:rPr lang="en-US" altLang="zh-TW" dirty="0"/>
              <a:t>, email, </a:t>
            </a:r>
            <a:r>
              <a:rPr lang="en-US" altLang="zh-TW" dirty="0" smtClean="0">
                <a:solidFill>
                  <a:srgbClr val="FF0000"/>
                </a:solidFill>
              </a:rPr>
              <a:t>specialty</a:t>
            </a:r>
            <a:endParaRPr lang="en-US" altLang="zh-TW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altLang="zh-TW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30658"/>
              </p:ext>
            </p:extLst>
          </p:nvPr>
        </p:nvGraphicFramePr>
        <p:xfrm>
          <a:off x="105670" y="5770528"/>
          <a:ext cx="9038330" cy="81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74"/>
                <a:gridCol w="960681"/>
                <a:gridCol w="1494467"/>
                <a:gridCol w="1135061"/>
                <a:gridCol w="1679861"/>
                <a:gridCol w="801842"/>
                <a:gridCol w="719241"/>
                <a:gridCol w="1011403"/>
              </a:tblGrid>
              <a:tr h="46996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occupation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location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working_time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education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experience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salary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Account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gender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age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education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expected_salary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phone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email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specialty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Specification--3. Employer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3.Employer can hire job seeker who applies for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his/her job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669" r="669"/>
          <a:stretch/>
        </p:blipFill>
        <p:spPr>
          <a:xfrm>
            <a:off x="61276" y="2806547"/>
            <a:ext cx="9027688" cy="37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9" y="3811093"/>
            <a:ext cx="7478829" cy="296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Specification--3. Employer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After hiring a job seeker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Font typeface="新細明體" panose="02020500000000000000" pitchFamily="18" charset="-120"/>
              <a:buChar char="＊"/>
            </a:pPr>
            <a:r>
              <a:rPr lang="en-US" altLang="zh-TW" dirty="0" smtClean="0">
                <a:solidFill>
                  <a:srgbClr val="FF0000"/>
                </a:solidFill>
              </a:rPr>
              <a:t>Delete </a:t>
            </a:r>
            <a:r>
              <a:rPr lang="en-US" altLang="zh-TW" dirty="0" smtClean="0">
                <a:solidFill>
                  <a:srgbClr val="FF0000"/>
                </a:solidFill>
              </a:rPr>
              <a:t>the job from </a:t>
            </a:r>
            <a:r>
              <a:rPr lang="en-US" altLang="zh-TW" dirty="0" smtClean="0">
                <a:solidFill>
                  <a:srgbClr val="FF0000"/>
                </a:solidFill>
              </a:rPr>
              <a:t>job vacancy list and </a:t>
            </a:r>
            <a:r>
              <a:rPr lang="en-US" altLang="zh-TW" dirty="0" smtClean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recruit</a:t>
            </a:r>
          </a:p>
          <a:p>
            <a:pPr lvl="1">
              <a:buFont typeface="新細明體" panose="02020500000000000000" pitchFamily="18" charset="-120"/>
              <a:buChar char="＊"/>
            </a:pPr>
            <a:r>
              <a:rPr lang="en-US" altLang="zh-TW" dirty="0" smtClean="0">
                <a:solidFill>
                  <a:srgbClr val="FF0000"/>
                </a:solidFill>
              </a:rPr>
              <a:t>You don’t need to show </a:t>
            </a:r>
            <a:r>
              <a:rPr lang="en-US" altLang="zh-TW" u="sng" dirty="0" smtClean="0">
                <a:solidFill>
                  <a:srgbClr val="FF0000"/>
                </a:solidFill>
              </a:rPr>
              <a:t>the job which you have hired a job seeker and all of the job seekers who apply for this job </a:t>
            </a:r>
            <a:r>
              <a:rPr lang="en-US" altLang="zh-TW" dirty="0" smtClean="0">
                <a:solidFill>
                  <a:srgbClr val="FF0000"/>
                </a:solidFill>
              </a:rPr>
              <a:t>in application list</a:t>
            </a:r>
          </a:p>
          <a:p>
            <a:pPr>
              <a:buFont typeface="新細明體" panose="02020500000000000000" pitchFamily="18" charset="-120"/>
              <a:buChar char="＊"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4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Specification--3. Employer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After hiring a job seeker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Font typeface="新細明體" panose="02020500000000000000" pitchFamily="18" charset="-120"/>
              <a:buChar char="＊"/>
            </a:pPr>
            <a:r>
              <a:rPr lang="en-US" altLang="zh-TW" dirty="0" smtClean="0">
                <a:solidFill>
                  <a:srgbClr val="FF0000"/>
                </a:solidFill>
              </a:rPr>
              <a:t>Delete </a:t>
            </a:r>
            <a:r>
              <a:rPr lang="en-US" altLang="zh-TW" dirty="0" smtClean="0">
                <a:solidFill>
                  <a:srgbClr val="FF0000"/>
                </a:solidFill>
              </a:rPr>
              <a:t>the job from job vacancy </a:t>
            </a:r>
            <a:r>
              <a:rPr lang="en-US" altLang="zh-TW" dirty="0" smtClean="0">
                <a:solidFill>
                  <a:srgbClr val="FF0000"/>
                </a:solidFill>
              </a:rPr>
              <a:t>list and </a:t>
            </a:r>
            <a:r>
              <a:rPr lang="en-US" altLang="zh-TW" dirty="0" smtClean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recruit</a:t>
            </a:r>
          </a:p>
          <a:p>
            <a:pPr lvl="1">
              <a:buFont typeface="新細明體" panose="02020500000000000000" pitchFamily="18" charset="-120"/>
              <a:buChar char="＊"/>
            </a:pPr>
            <a:r>
              <a:rPr lang="en-US" altLang="zh-TW" dirty="0">
                <a:solidFill>
                  <a:srgbClr val="FF0000"/>
                </a:solidFill>
              </a:rPr>
              <a:t>You don’t need to show </a:t>
            </a:r>
            <a:r>
              <a:rPr lang="en-US" altLang="zh-TW" u="sng" dirty="0">
                <a:solidFill>
                  <a:srgbClr val="FF0000"/>
                </a:solidFill>
              </a:rPr>
              <a:t>the job which you have hired a job seeker and all of the job seekers who apply for this job </a:t>
            </a:r>
            <a:r>
              <a:rPr lang="en-US" altLang="zh-TW" dirty="0">
                <a:solidFill>
                  <a:srgbClr val="FF0000"/>
                </a:solidFill>
              </a:rPr>
              <a:t>in application list</a:t>
            </a:r>
          </a:p>
          <a:p>
            <a:pPr>
              <a:buFont typeface="新細明體" panose="02020500000000000000" pitchFamily="18" charset="-120"/>
              <a:buChar char="＊"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4032918"/>
            <a:ext cx="8758989" cy="251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Specification--1. Job vacancy</a:t>
            </a:r>
            <a:endParaRPr lang="zh-TW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Brief introduction</a:t>
            </a:r>
          </a:p>
          <a:p>
            <a:r>
              <a:rPr lang="en-US" altLang="zh-TW" dirty="0"/>
              <a:t>Following from project 1</a:t>
            </a:r>
          </a:p>
          <a:p>
            <a:r>
              <a:rPr lang="en-US" altLang="zh-TW" dirty="0"/>
              <a:t>Add new function</a:t>
            </a:r>
          </a:p>
          <a:p>
            <a:pPr marL="728645" lvl="1" indent="-385754">
              <a:buFont typeface="+mj-lt"/>
              <a:buAutoNum type="arabicPeriod"/>
            </a:pPr>
            <a:r>
              <a:rPr lang="en-US" altLang="zh-TW" dirty="0"/>
              <a:t>Job vacancy</a:t>
            </a:r>
          </a:p>
          <a:p>
            <a:pPr lvl="2">
              <a:buFont typeface="新細明體" panose="02020500000000000000" pitchFamily="18" charset="-120"/>
              <a:buChar char="＊"/>
            </a:pPr>
            <a:r>
              <a:rPr lang="en-US" altLang="zh-TW" sz="2200" dirty="0"/>
              <a:t> Search</a:t>
            </a:r>
          </a:p>
          <a:p>
            <a:pPr lvl="2">
              <a:buFont typeface="新細明體" panose="02020500000000000000" pitchFamily="18" charset="-120"/>
              <a:buChar char="＊"/>
            </a:pPr>
            <a:r>
              <a:rPr lang="en-US" altLang="zh-TW" sz="2200" dirty="0"/>
              <a:t> Sort</a:t>
            </a:r>
            <a:r>
              <a:rPr lang="zh-TW" altLang="en-US" sz="2200" dirty="0"/>
              <a:t> </a:t>
            </a:r>
            <a:endParaRPr lang="en-US" altLang="zh-TW" sz="2200" dirty="0"/>
          </a:p>
          <a:p>
            <a:pPr marL="728645" lvl="1" indent="-385754">
              <a:buFont typeface="+mj-lt"/>
              <a:buAutoNum type="arabicPeriod"/>
            </a:pPr>
            <a:r>
              <a:rPr lang="en-US" altLang="zh-TW" dirty="0"/>
              <a:t>Job seeker</a:t>
            </a:r>
          </a:p>
          <a:p>
            <a:pPr lvl="2">
              <a:buFont typeface="新細明體" panose="02020500000000000000" pitchFamily="18" charset="-120"/>
              <a:buChar char="＊"/>
            </a:pPr>
            <a:r>
              <a:rPr lang="en-US" altLang="zh-TW" sz="2200" dirty="0"/>
              <a:t> My favorite list</a:t>
            </a:r>
          </a:p>
          <a:p>
            <a:pPr lvl="2">
              <a:buFont typeface="新細明體" panose="02020500000000000000" pitchFamily="18" charset="-120"/>
              <a:buChar char="＊"/>
            </a:pPr>
            <a:r>
              <a:rPr lang="en-US" altLang="zh-TW" sz="2200" dirty="0"/>
              <a:t> Apply for a job</a:t>
            </a:r>
          </a:p>
          <a:p>
            <a:pPr marL="728645" lvl="1" indent="-385754">
              <a:buFont typeface="+mj-lt"/>
              <a:buAutoNum type="arabicPeriod"/>
            </a:pPr>
            <a:r>
              <a:rPr lang="en-US" altLang="zh-TW" dirty="0"/>
              <a:t>Employer</a:t>
            </a:r>
          </a:p>
          <a:p>
            <a:pPr lvl="2">
              <a:buFont typeface="新細明體" panose="02020500000000000000" pitchFamily="18" charset="-120"/>
              <a:buChar char="＊"/>
            </a:pPr>
            <a:r>
              <a:rPr lang="en-US" altLang="zh-TW" sz="2200" dirty="0"/>
              <a:t> Application list</a:t>
            </a:r>
            <a:endParaRPr lang="zh-TW" altLang="en-US" sz="2200" dirty="0"/>
          </a:p>
          <a:p>
            <a:pPr lvl="2">
              <a:buFont typeface="新細明體" panose="02020500000000000000" pitchFamily="18" charset="-120"/>
              <a:buChar char="＊"/>
            </a:pPr>
            <a:r>
              <a:rPr lang="zh-TW" altLang="en-US" sz="2200" dirty="0" smtClean="0"/>
              <a:t> </a:t>
            </a:r>
            <a:r>
              <a:rPr lang="en-US" altLang="zh-TW" sz="2200" dirty="0" smtClean="0"/>
              <a:t>Hire </a:t>
            </a:r>
            <a:r>
              <a:rPr lang="en-US" altLang="zh-TW" sz="2200" dirty="0"/>
              <a:t>a job seeker </a:t>
            </a:r>
            <a:endParaRPr lang="zh-TW" altLang="en-US" sz="2200" dirty="0"/>
          </a:p>
          <a:p>
            <a:pPr lvl="2">
              <a:buFont typeface="新細明體" panose="02020500000000000000" pitchFamily="18" charset="-120"/>
              <a:buChar char="＊"/>
            </a:pPr>
            <a:endParaRPr lang="zh-TW" altLang="zh-TW" sz="2200" dirty="0"/>
          </a:p>
          <a:p>
            <a:pPr marL="0" lvl="1" indent="0">
              <a:spcBef>
                <a:spcPts val="750"/>
              </a:spcBef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8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You need 2 tables</a:t>
            </a:r>
          </a:p>
          <a:p>
            <a:pPr lvl="1"/>
            <a:r>
              <a:rPr lang="en-US" altLang="zh-TW" dirty="0"/>
              <a:t>Table name : </a:t>
            </a:r>
            <a:r>
              <a:rPr lang="en-US" altLang="zh-TW" dirty="0" smtClean="0"/>
              <a:t>favorite (jobseeker’s table)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35630"/>
              </p:ext>
            </p:extLst>
          </p:nvPr>
        </p:nvGraphicFramePr>
        <p:xfrm>
          <a:off x="1431178" y="3201338"/>
          <a:ext cx="7588997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45"/>
                <a:gridCol w="977483"/>
                <a:gridCol w="4907769"/>
              </a:tblGrid>
              <a:tr h="31083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Attribute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Type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Index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</a:tr>
              <a:tr h="31083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user_id</a:t>
                      </a:r>
                      <a:endParaRPr lang="en-US" altLang="zh-TW" sz="2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 smtClean="0"/>
                        <a:t>int</a:t>
                      </a:r>
                      <a:r>
                        <a:rPr lang="en-US" altLang="zh-TW" sz="2400" dirty="0" smtClean="0"/>
                        <a:t> 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foreign key, references</a:t>
                      </a:r>
                      <a:r>
                        <a:rPr lang="en-US" altLang="zh-TW" sz="2400" baseline="0" dirty="0" smtClean="0"/>
                        <a:t> to user table</a:t>
                      </a:r>
                      <a:endParaRPr lang="zh-TW" altLang="en-US" sz="2400" dirty="0" smtClean="0"/>
                    </a:p>
                  </a:txBody>
                  <a:tcPr marL="68580" marR="68580" marT="34290" marB="34290"/>
                </a:tc>
              </a:tr>
              <a:tr h="31083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recruit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en-US" altLang="zh-TW" sz="2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 smtClean="0"/>
                        <a:t>int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foreign key, references</a:t>
                      </a:r>
                      <a:r>
                        <a:rPr lang="en-US" altLang="zh-TW" sz="2400" baseline="0" dirty="0" smtClean="0"/>
                        <a:t> to recruit table</a:t>
                      </a:r>
                      <a:endParaRPr lang="zh-TW" altLang="en-US" sz="2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3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You need 2 tables</a:t>
            </a:r>
          </a:p>
          <a:p>
            <a:pPr lvl="1"/>
            <a:r>
              <a:rPr lang="en-US" altLang="zh-TW" dirty="0"/>
              <a:t>Table name : </a:t>
            </a:r>
            <a:r>
              <a:rPr lang="en-US" altLang="zh-TW" dirty="0" smtClean="0"/>
              <a:t>application (employer’s table)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28076"/>
              </p:ext>
            </p:extLst>
          </p:nvPr>
        </p:nvGraphicFramePr>
        <p:xfrm>
          <a:off x="1402603" y="3610913"/>
          <a:ext cx="7588997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45"/>
                <a:gridCol w="977483"/>
                <a:gridCol w="4907769"/>
              </a:tblGrid>
              <a:tr h="31083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Attribute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Type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Index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</a:tr>
              <a:tr h="31083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user_id</a:t>
                      </a:r>
                      <a:endParaRPr lang="en-US" altLang="zh-TW" sz="2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 smtClean="0"/>
                        <a:t>int</a:t>
                      </a:r>
                      <a:r>
                        <a:rPr lang="en-US" altLang="zh-TW" sz="2400" dirty="0" smtClean="0"/>
                        <a:t> 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foreign key, references</a:t>
                      </a:r>
                      <a:r>
                        <a:rPr lang="en-US" altLang="zh-TW" sz="2400" baseline="0" dirty="0" smtClean="0"/>
                        <a:t> to user table</a:t>
                      </a:r>
                      <a:endParaRPr lang="zh-TW" altLang="en-US" sz="2400" dirty="0" smtClean="0"/>
                    </a:p>
                  </a:txBody>
                  <a:tcPr marL="68580" marR="68580" marT="34290" marB="34290"/>
                </a:tc>
              </a:tr>
              <a:tr h="31083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recruit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en-US" altLang="zh-TW" sz="2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 smtClean="0"/>
                        <a:t>int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foreign key, references</a:t>
                      </a:r>
                      <a:r>
                        <a:rPr lang="en-US" altLang="zh-TW" sz="2400" baseline="0" dirty="0" smtClean="0"/>
                        <a:t> to recruit table</a:t>
                      </a:r>
                      <a:endParaRPr lang="zh-TW" altLang="en-US" sz="2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5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Upload your source code &amp; report to E3</a:t>
            </a:r>
          </a:p>
          <a:p>
            <a:r>
              <a:rPr lang="en-US" altLang="zh-TW" sz="2400" dirty="0"/>
              <a:t>One group, one report</a:t>
            </a:r>
          </a:p>
          <a:p>
            <a:r>
              <a:rPr lang="en-US" altLang="zh-TW" sz="2400" dirty="0"/>
              <a:t>Report can only be .pdf format which contains the following information</a:t>
            </a:r>
          </a:p>
          <a:p>
            <a:pPr lvl="1"/>
            <a:r>
              <a:rPr lang="en-US" altLang="zh-TW" dirty="0"/>
              <a:t>Name, student ID of your team members</a:t>
            </a:r>
          </a:p>
          <a:p>
            <a:pPr lvl="1"/>
            <a:r>
              <a:rPr lang="en-US" altLang="zh-TW" dirty="0"/>
              <a:t>URL of your webpage </a:t>
            </a:r>
            <a:r>
              <a:rPr lang="en-US" altLang="zh-TW" dirty="0" smtClean="0"/>
              <a:t>(</a:t>
            </a:r>
            <a:r>
              <a:rPr lang="en-US" altLang="zh-TW" dirty="0"/>
              <a:t>can be accessed by TA while you demonstrate </a:t>
            </a:r>
            <a:r>
              <a:rPr lang="en-US" altLang="zh-TW" dirty="0" smtClean="0"/>
              <a:t>your </a:t>
            </a:r>
            <a:r>
              <a:rPr lang="en-US" altLang="zh-TW" dirty="0"/>
              <a:t>website)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151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Deadline : 5/11 </a:t>
            </a:r>
            <a:r>
              <a:rPr lang="en-US" altLang="zh-TW" dirty="0" smtClean="0"/>
              <a:t>23:59:59</a:t>
            </a:r>
          </a:p>
          <a:p>
            <a:pPr lvl="1"/>
            <a:r>
              <a:rPr lang="en-US" altLang="zh-TW" dirty="0"/>
              <a:t>Hand in delay: delay one day, your score will be 20% off.</a:t>
            </a:r>
          </a:p>
          <a:p>
            <a:pPr lvl="1"/>
            <a:r>
              <a:rPr lang="en-US" altLang="zh-TW" dirty="0"/>
              <a:t>E.g. Delay one day: score*0.8   </a:t>
            </a:r>
          </a:p>
          <a:p>
            <a:pPr lvl="1"/>
            <a:r>
              <a:rPr lang="en-US" altLang="zh-TW" dirty="0"/>
              <a:t>E.g. Delay two day</a:t>
            </a:r>
            <a:r>
              <a:rPr lang="en-US" altLang="zh-TW"/>
              <a:t>: </a:t>
            </a:r>
            <a:r>
              <a:rPr lang="en-US" altLang="zh-TW" smtClean="0"/>
              <a:t>score*0.8*0.8</a:t>
            </a:r>
            <a:endParaRPr lang="en-US" altLang="zh-TW" sz="2800" dirty="0"/>
          </a:p>
          <a:p>
            <a:r>
              <a:rPr lang="en-US" altLang="zh-TW" dirty="0"/>
              <a:t>Demonstration time : undetermined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4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have any question about this project, please post it on E3 forum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77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Please modify a table: </a:t>
            </a:r>
            <a:r>
              <a:rPr lang="en-US" altLang="zh-TW" sz="4000" dirty="0" err="1" smtClean="0"/>
              <a:t>user_specialty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Modify this table in </a:t>
            </a:r>
            <a:r>
              <a:rPr lang="en-US" altLang="zh-TW" dirty="0" smtClean="0">
                <a:solidFill>
                  <a:srgbClr val="FF0000"/>
                </a:solidFill>
              </a:rPr>
              <a:t>project2</a:t>
            </a:r>
            <a:r>
              <a:rPr lang="en-US" altLang="zh-TW" dirty="0" smtClean="0"/>
              <a:t>, not project1</a:t>
            </a:r>
          </a:p>
          <a:p>
            <a:r>
              <a:rPr lang="en-US" altLang="zh-TW" dirty="0" smtClean="0"/>
              <a:t>Database-project1</a:t>
            </a:r>
          </a:p>
          <a:p>
            <a:pPr lvl="1"/>
            <a:r>
              <a:rPr lang="en-US" altLang="zh-TW" dirty="0" smtClean="0"/>
              <a:t>Table </a:t>
            </a:r>
            <a:r>
              <a:rPr lang="en-US" altLang="zh-TW" dirty="0"/>
              <a:t>name : </a:t>
            </a:r>
            <a:r>
              <a:rPr lang="en-US" altLang="zh-TW" dirty="0" err="1" smtClean="0"/>
              <a:t>user_specialty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Foreign Key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user &lt;-&gt; </a:t>
            </a:r>
            <a:r>
              <a:rPr lang="en-US" altLang="zh-TW" sz="2400" dirty="0" err="1">
                <a:solidFill>
                  <a:srgbClr val="FF0000"/>
                </a:solidFill>
              </a:rPr>
              <a:t>user_specialty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3"/>
            <a:r>
              <a:rPr lang="en-US" altLang="zh-TW" sz="2400" dirty="0"/>
              <a:t>Delete some rows in </a:t>
            </a:r>
            <a:r>
              <a:rPr lang="en-US" altLang="zh-TW" sz="2400" dirty="0" err="1"/>
              <a:t>user_specialty</a:t>
            </a:r>
            <a:r>
              <a:rPr lang="en-US" altLang="zh-TW" sz="2400" dirty="0"/>
              <a:t> table if some rows in user table are deleted</a:t>
            </a:r>
          </a:p>
          <a:p>
            <a:pPr marL="342892" lvl="1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4306"/>
              </p:ext>
            </p:extLst>
          </p:nvPr>
        </p:nvGraphicFramePr>
        <p:xfrm>
          <a:off x="144376" y="4728043"/>
          <a:ext cx="8855244" cy="197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856"/>
                <a:gridCol w="898855"/>
                <a:gridCol w="3465752"/>
                <a:gridCol w="3107781"/>
              </a:tblGrid>
              <a:tr h="2432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Type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Index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Description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30037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id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int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primary key , auto-increment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528655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foreign key, references</a:t>
                      </a:r>
                      <a:r>
                        <a:rPr lang="en-US" altLang="zh-TW" sz="1800" baseline="0" dirty="0" smtClean="0">
                          <a:solidFill>
                            <a:srgbClr val="FF0000"/>
                          </a:solidFill>
                        </a:rPr>
                        <a:t> to user table</a:t>
                      </a: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756938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specialty_id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Int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foreign key, references</a:t>
                      </a:r>
                      <a:r>
                        <a:rPr lang="en-US" altLang="zh-TW" sz="1800" baseline="0" dirty="0" smtClean="0"/>
                        <a:t> to specialty table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what kind</a:t>
                      </a:r>
                      <a:r>
                        <a:rPr lang="en-US" altLang="zh-TW" sz="1800" baseline="0" dirty="0" smtClean="0"/>
                        <a:t> of specialty does the user(job seeker) have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Specification--1. Job vacancy</a:t>
            </a:r>
            <a:endParaRPr lang="zh-TW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800" dirty="0"/>
              <a:t>Job Vacancy List</a:t>
            </a:r>
          </a:p>
          <a:p>
            <a:pPr marL="600060" lvl="2" indent="-257168">
              <a:spcBef>
                <a:spcPts val="750"/>
              </a:spcBef>
              <a:buFont typeface="新細明體" panose="02020500000000000000" pitchFamily="18" charset="-120"/>
              <a:buChar char="＊"/>
            </a:pPr>
            <a:r>
              <a:rPr lang="en-US" altLang="zh-TW" sz="2400" dirty="0"/>
              <a:t>You have to show the columns :</a:t>
            </a:r>
          </a:p>
          <a:p>
            <a:pPr marL="342892" lvl="2" indent="0">
              <a:spcBef>
                <a:spcPts val="750"/>
              </a:spcBef>
              <a:buNone/>
            </a:pPr>
            <a:r>
              <a:rPr lang="en-US" altLang="zh-TW" sz="2400" dirty="0"/>
              <a:t>     id, occupation, location, </a:t>
            </a:r>
            <a:r>
              <a:rPr lang="en-US" altLang="zh-TW" sz="2400" dirty="0" err="1"/>
              <a:t>working_time</a:t>
            </a:r>
            <a:r>
              <a:rPr lang="en-US" altLang="zh-TW" sz="2400" dirty="0"/>
              <a:t>, education, </a:t>
            </a:r>
            <a:r>
              <a:rPr lang="en-US" altLang="zh-TW" sz="2400" dirty="0" smtClean="0"/>
              <a:t> </a:t>
            </a:r>
          </a:p>
          <a:p>
            <a:pPr marL="342892" lvl="2" indent="0">
              <a:spcBef>
                <a:spcPts val="75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experience</a:t>
            </a:r>
            <a:r>
              <a:rPr lang="en-US" altLang="zh-TW" sz="2400" dirty="0"/>
              <a:t>, salary</a:t>
            </a:r>
          </a:p>
          <a:p>
            <a:pPr marL="600060" lvl="2" indent="-257168">
              <a:spcBef>
                <a:spcPts val="750"/>
              </a:spcBef>
              <a:buFont typeface="新細明體" panose="02020500000000000000" pitchFamily="18" charset="-120"/>
              <a:buChar char="＊"/>
            </a:pPr>
            <a:r>
              <a:rPr lang="en-US" altLang="zh-TW" sz="2400" dirty="0"/>
              <a:t>Add two new function : search and sort</a:t>
            </a:r>
          </a:p>
          <a:p>
            <a:pPr marL="600060" lvl="2" indent="-257168">
              <a:spcBef>
                <a:spcPts val="750"/>
              </a:spcBef>
              <a:buFont typeface="新細明體" panose="02020500000000000000" pitchFamily="18" charset="-120"/>
              <a:buChar char="＊"/>
            </a:pPr>
            <a:r>
              <a:rPr lang="en-US" altLang="zh-TW" sz="2400" dirty="0"/>
              <a:t>You have to add the two new function in the following cases:</a:t>
            </a:r>
          </a:p>
          <a:p>
            <a:pPr marL="942952" lvl="3" indent="-257168">
              <a:spcBef>
                <a:spcPts val="750"/>
              </a:spcBef>
              <a:buFont typeface="Calibri" panose="020F0502020204030204" pitchFamily="34" charset="0"/>
              <a:buChar char="―"/>
            </a:pPr>
            <a:r>
              <a:rPr lang="en-US" altLang="zh-TW" sz="2400" dirty="0"/>
              <a:t>Job seeker log in</a:t>
            </a:r>
          </a:p>
          <a:p>
            <a:pPr marL="942952" lvl="3" indent="-257168">
              <a:spcBef>
                <a:spcPts val="750"/>
              </a:spcBef>
              <a:buFont typeface="Calibri" panose="020F0502020204030204" pitchFamily="34" charset="0"/>
              <a:buChar char="―"/>
            </a:pPr>
            <a:r>
              <a:rPr lang="en-US" altLang="zh-TW" sz="2400" dirty="0"/>
              <a:t>Employer log in </a:t>
            </a:r>
          </a:p>
          <a:p>
            <a:pPr marL="942952" lvl="3" indent="-257168">
              <a:spcBef>
                <a:spcPts val="750"/>
              </a:spcBef>
              <a:buFont typeface="Calibri" panose="020F0502020204030204" pitchFamily="34" charset="0"/>
              <a:buChar char="―"/>
            </a:pPr>
            <a:r>
              <a:rPr lang="en-US" altLang="zh-TW" sz="2400" dirty="0">
                <a:solidFill>
                  <a:srgbClr val="FF0000"/>
                </a:solidFill>
              </a:rPr>
              <a:t>None of them log in</a:t>
            </a:r>
          </a:p>
          <a:p>
            <a:pPr marL="0" lvl="1" indent="0">
              <a:spcBef>
                <a:spcPts val="750"/>
              </a:spcBef>
              <a:buNone/>
            </a:pPr>
            <a:endParaRPr lang="zh-TW" altLang="zh-TW" dirty="0"/>
          </a:p>
          <a:p>
            <a:pPr marL="0" lvl="1" indent="0">
              <a:spcBef>
                <a:spcPts val="750"/>
              </a:spcBef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1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</a:t>
            </a:r>
            <a:r>
              <a:rPr lang="en-US" altLang="zh-TW" dirty="0"/>
              <a:t>--1. Job vacancy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7168" lvl="1" indent="-257168">
              <a:spcBef>
                <a:spcPts val="750"/>
              </a:spcBef>
            </a:pPr>
            <a:r>
              <a:rPr lang="en-US" altLang="zh-TW" sz="2800" dirty="0"/>
              <a:t>Sort : sort by the “salary” column ( </a:t>
            </a:r>
            <a:r>
              <a:rPr lang="en-US" altLang="zh-TW" sz="2800" dirty="0" smtClean="0"/>
              <a:t>You have to use SQL </a:t>
            </a:r>
            <a:r>
              <a:rPr lang="en-US" altLang="zh-TW" sz="2800" dirty="0"/>
              <a:t>syntax: ORDER BY )</a:t>
            </a:r>
          </a:p>
          <a:p>
            <a:pPr marL="600060" lvl="2" indent="-257168">
              <a:spcBef>
                <a:spcPts val="750"/>
              </a:spcBef>
              <a:buFont typeface="新細明體" panose="02020500000000000000" pitchFamily="18" charset="-120"/>
              <a:buChar char="＊"/>
            </a:pPr>
            <a:r>
              <a:rPr lang="en-US" altLang="zh-TW" sz="2400" dirty="0"/>
              <a:t>If two columns of salary are the same, sort them by the “id” column in ascending order.</a:t>
            </a:r>
          </a:p>
          <a:p>
            <a:pPr marL="600060" lvl="2" indent="-257168">
              <a:spcBef>
                <a:spcPts val="750"/>
              </a:spcBef>
              <a:buFont typeface="新細明體" panose="02020500000000000000" pitchFamily="18" charset="-120"/>
              <a:buChar char="＊"/>
            </a:pPr>
            <a:r>
              <a:rPr lang="en-US" altLang="zh-TW" sz="2400" dirty="0"/>
              <a:t>Two options : in ascending order and in descending order</a:t>
            </a:r>
          </a:p>
          <a:p>
            <a:pPr marL="600060" lvl="2" indent="-257168">
              <a:spcBef>
                <a:spcPts val="750"/>
              </a:spcBef>
              <a:buFont typeface="新細明體" panose="02020500000000000000" pitchFamily="18" charset="-120"/>
              <a:buChar char="＊"/>
            </a:pPr>
            <a:r>
              <a:rPr lang="en-US" altLang="zh-TW" sz="2400" dirty="0">
                <a:solidFill>
                  <a:srgbClr val="FF0000"/>
                </a:solidFill>
              </a:rPr>
              <a:t>Sort them by the “id” column in ascending order by default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045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</a:t>
            </a:r>
            <a:r>
              <a:rPr lang="en-US" altLang="zh-TW" dirty="0"/>
              <a:t>--1. Job vacancy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7168" lvl="1" indent="-257168">
              <a:spcBef>
                <a:spcPts val="750"/>
              </a:spcBef>
            </a:pPr>
            <a:r>
              <a:rPr lang="en-US" altLang="zh-TW" sz="2800" dirty="0"/>
              <a:t>Search: search one column or more than one columns simultaneously</a:t>
            </a:r>
          </a:p>
          <a:p>
            <a:pPr marL="600060" lvl="2" indent="-257168">
              <a:spcBef>
                <a:spcPts val="750"/>
              </a:spcBef>
              <a:buFont typeface="新細明體" panose="02020500000000000000" pitchFamily="18" charset="-120"/>
              <a:buChar char="＊"/>
            </a:pPr>
            <a:r>
              <a:rPr lang="en-US" altLang="zh-TW" sz="2400" dirty="0"/>
              <a:t>The columns being searched contains : </a:t>
            </a:r>
          </a:p>
          <a:p>
            <a:pPr marL="342892" lvl="2" indent="0">
              <a:spcBef>
                <a:spcPts val="750"/>
              </a:spcBef>
              <a:buNone/>
            </a:pPr>
            <a:r>
              <a:rPr lang="en-US" altLang="zh-TW" sz="2400" dirty="0"/>
              <a:t>     occupation, location, </a:t>
            </a:r>
            <a:r>
              <a:rPr lang="en-US" altLang="zh-TW" sz="2400" dirty="0" err="1"/>
              <a:t>working_time</a:t>
            </a:r>
            <a:r>
              <a:rPr lang="en-US" altLang="zh-TW" sz="2400" dirty="0"/>
              <a:t> ,education, </a:t>
            </a:r>
            <a:endParaRPr lang="en-US" altLang="zh-TW" sz="2400" dirty="0" smtClean="0"/>
          </a:p>
          <a:p>
            <a:pPr marL="342892" lvl="2" indent="0">
              <a:spcBef>
                <a:spcPts val="75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experience</a:t>
            </a:r>
            <a:r>
              <a:rPr lang="en-US" altLang="zh-TW" sz="2400" dirty="0"/>
              <a:t>, salary</a:t>
            </a:r>
          </a:p>
          <a:p>
            <a:pPr marL="600060" lvl="2" indent="-257168">
              <a:spcBef>
                <a:spcPts val="750"/>
              </a:spcBef>
              <a:buFont typeface="新細明體" panose="02020500000000000000" pitchFamily="18" charset="-120"/>
              <a:buChar char="＊"/>
            </a:pPr>
            <a:r>
              <a:rPr lang="en-US" altLang="zh-TW" sz="2400" dirty="0"/>
              <a:t>Searching result can still be sorted in ascending order or </a:t>
            </a:r>
            <a:r>
              <a:rPr lang="en-US" altLang="zh-TW" sz="2400" dirty="0" smtClean="0"/>
              <a:t> </a:t>
            </a:r>
          </a:p>
          <a:p>
            <a:pPr marL="342892" lvl="2" indent="0">
              <a:spcBef>
                <a:spcPts val="750"/>
              </a:spcBef>
              <a:buNone/>
            </a:pPr>
            <a:r>
              <a:rPr lang="en-US" altLang="zh-TW" sz="2400" dirty="0" smtClean="0"/>
              <a:t>    descending </a:t>
            </a:r>
            <a:r>
              <a:rPr lang="en-US" altLang="zh-TW" sz="2400" dirty="0"/>
              <a:t>order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2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Specification--1. Job vacancy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74" b="6079"/>
          <a:stretch/>
        </p:blipFill>
        <p:spPr>
          <a:xfrm>
            <a:off x="20304" y="1481218"/>
            <a:ext cx="9123696" cy="47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Specification--2. Job seeker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Job seeker</a:t>
            </a:r>
          </a:p>
          <a:p>
            <a:pPr marL="342892" lvl="1" indent="0">
              <a:buNone/>
            </a:pPr>
            <a:r>
              <a:rPr lang="en-US" altLang="zh-TW" dirty="0" smtClean="0"/>
              <a:t>1. Search </a:t>
            </a:r>
            <a:r>
              <a:rPr lang="en-US" altLang="zh-TW" dirty="0"/>
              <a:t>and </a:t>
            </a:r>
            <a:r>
              <a:rPr lang="en-US" altLang="zh-TW" dirty="0" smtClean="0"/>
              <a:t>sort</a:t>
            </a:r>
          </a:p>
          <a:p>
            <a:pPr marL="342892" lvl="1" indent="0">
              <a:buNone/>
            </a:pPr>
            <a:r>
              <a:rPr lang="en-US" altLang="zh-TW" dirty="0" smtClean="0"/>
              <a:t>2. My favorite list</a:t>
            </a:r>
          </a:p>
          <a:p>
            <a:pPr marL="342892" lvl="1" indent="0">
              <a:buNone/>
            </a:pPr>
            <a:r>
              <a:rPr lang="en-US" altLang="zh-TW" dirty="0" smtClean="0"/>
              <a:t>3. Apply for a job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9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Specification--2. Job seeker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800" dirty="0"/>
              <a:t>1.Search and sort</a:t>
            </a:r>
          </a:p>
          <a:p>
            <a:pPr marL="385754" lvl="1" indent="-385754">
              <a:spcBef>
                <a:spcPts val="750"/>
              </a:spcBef>
              <a:buAutoNum type="arabicPeriod"/>
            </a:pPr>
            <a:endParaRPr lang="en-US" altLang="zh-TW" sz="21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" y="2359989"/>
            <a:ext cx="8882744" cy="40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Specification-</a:t>
            </a:r>
            <a:r>
              <a:rPr lang="en-US" altLang="zh-TW" dirty="0" smtClean="0"/>
              <a:t>-2. </a:t>
            </a:r>
            <a:r>
              <a:rPr lang="en-US" altLang="zh-TW" dirty="0"/>
              <a:t>Job seeker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800" dirty="0"/>
              <a:t>2.Job seeker can add job to his/her favorite list.</a:t>
            </a:r>
          </a:p>
          <a:p>
            <a:pPr marL="257168" lvl="1" indent="-257168">
              <a:spcBef>
                <a:spcPts val="750"/>
              </a:spcBef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r="1035" b="3620"/>
          <a:stretch/>
        </p:blipFill>
        <p:spPr>
          <a:xfrm>
            <a:off x="0" y="2294408"/>
            <a:ext cx="9064032" cy="43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907</Words>
  <Application>Microsoft Office PowerPoint</Application>
  <PresentationFormat>如螢幕大小 (4:3)</PresentationFormat>
  <Paragraphs>172</Paragraphs>
  <Slides>25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Database 2015  Project 2</vt:lpstr>
      <vt:lpstr>Specification--1. Job vacancy</vt:lpstr>
      <vt:lpstr>Specification--1. Job vacancy</vt:lpstr>
      <vt:lpstr>Specification--1. Job vacancy</vt:lpstr>
      <vt:lpstr>Specification--1. Job vacancy</vt:lpstr>
      <vt:lpstr>Specification--1. Job vacancy</vt:lpstr>
      <vt:lpstr>Specification--2. Job seeker</vt:lpstr>
      <vt:lpstr>Specification--2. Job seeker</vt:lpstr>
      <vt:lpstr>Specification--2. Job seeker</vt:lpstr>
      <vt:lpstr>Specification--2. Job seeker</vt:lpstr>
      <vt:lpstr>Specification--2. Job seeker</vt:lpstr>
      <vt:lpstr>Specification--2. Job seeker</vt:lpstr>
      <vt:lpstr>Specification--2. Job seeker</vt:lpstr>
      <vt:lpstr>Specification—3. Employer</vt:lpstr>
      <vt:lpstr>Specification--3. Employer</vt:lpstr>
      <vt:lpstr>Specification--3. Employer</vt:lpstr>
      <vt:lpstr>Specification--3. Employer</vt:lpstr>
      <vt:lpstr>Specification--3. Employer</vt:lpstr>
      <vt:lpstr>Specification--3. Employer</vt:lpstr>
      <vt:lpstr>Specification</vt:lpstr>
      <vt:lpstr>Specification</vt:lpstr>
      <vt:lpstr>Specification</vt:lpstr>
      <vt:lpstr>Specification</vt:lpstr>
      <vt:lpstr>Q&amp;A</vt:lpstr>
      <vt:lpstr>Please modify a table: user_specialty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2015  Project 2</dc:title>
  <dc:creator>twotwo</dc:creator>
  <cp:lastModifiedBy>lf963</cp:lastModifiedBy>
  <cp:revision>51</cp:revision>
  <cp:lastPrinted>2015-04-23T07:08:59Z</cp:lastPrinted>
  <dcterms:created xsi:type="dcterms:W3CDTF">2015-04-22T07:43:34Z</dcterms:created>
  <dcterms:modified xsi:type="dcterms:W3CDTF">2015-05-02T06:30:35Z</dcterms:modified>
</cp:coreProperties>
</file>