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88" r:id="rId3"/>
    <p:sldId id="290" r:id="rId4"/>
    <p:sldId id="294" r:id="rId5"/>
    <p:sldId id="295" r:id="rId6"/>
    <p:sldId id="300" r:id="rId7"/>
    <p:sldId id="301" r:id="rId8"/>
    <p:sldId id="302" r:id="rId9"/>
    <p:sldId id="306" r:id="rId10"/>
    <p:sldId id="307" r:id="rId11"/>
    <p:sldId id="296" r:id="rId12"/>
    <p:sldId id="308" r:id="rId13"/>
    <p:sldId id="310" r:id="rId14"/>
    <p:sldId id="311" r:id="rId15"/>
    <p:sldId id="285" r:id="rId1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6" autoAdjust="0"/>
    <p:restoredTop sz="96395" autoAdjust="0"/>
  </p:normalViewPr>
  <p:slideViewPr>
    <p:cSldViewPr snapToGrid="0" showGuides="1">
      <p:cViewPr varScale="1">
        <p:scale>
          <a:sx n="90" d="100"/>
          <a:sy n="90" d="100"/>
        </p:scale>
        <p:origin x="552" y="6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19/01/2024</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19/01/2024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10</a:t>
            </a:fld>
            <a:endParaRPr lang="es-ES" dirty="0"/>
          </a:p>
        </p:txBody>
      </p:sp>
    </p:spTree>
    <p:extLst>
      <p:ext uri="{BB962C8B-B14F-4D97-AF65-F5344CB8AC3E}">
        <p14:creationId xmlns:p14="http://schemas.microsoft.com/office/powerpoint/2010/main" val="363700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11</a:t>
            </a:fld>
            <a:endParaRPr lang="es-ES" dirty="0"/>
          </a:p>
        </p:txBody>
      </p:sp>
    </p:spTree>
    <p:extLst>
      <p:ext uri="{BB962C8B-B14F-4D97-AF65-F5344CB8AC3E}">
        <p14:creationId xmlns:p14="http://schemas.microsoft.com/office/powerpoint/2010/main" val="3237027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12</a:t>
            </a:fld>
            <a:endParaRPr lang="es-ES" dirty="0"/>
          </a:p>
        </p:txBody>
      </p:sp>
    </p:spTree>
    <p:extLst>
      <p:ext uri="{BB962C8B-B14F-4D97-AF65-F5344CB8AC3E}">
        <p14:creationId xmlns:p14="http://schemas.microsoft.com/office/powerpoint/2010/main" val="676073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13</a:t>
            </a:fld>
            <a:endParaRPr lang="es-ES" dirty="0"/>
          </a:p>
        </p:txBody>
      </p:sp>
    </p:spTree>
    <p:extLst>
      <p:ext uri="{BB962C8B-B14F-4D97-AF65-F5344CB8AC3E}">
        <p14:creationId xmlns:p14="http://schemas.microsoft.com/office/powerpoint/2010/main" val="807578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14</a:t>
            </a:fld>
            <a:endParaRPr lang="es-ES" dirty="0"/>
          </a:p>
        </p:txBody>
      </p:sp>
    </p:spTree>
    <p:extLst>
      <p:ext uri="{BB962C8B-B14F-4D97-AF65-F5344CB8AC3E}">
        <p14:creationId xmlns:p14="http://schemas.microsoft.com/office/powerpoint/2010/main" val="225579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15</a:t>
            </a:fld>
            <a:endParaRPr lang="es-ES" dirty="0"/>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dirty="0"/>
          </a:p>
        </p:txBody>
      </p:sp>
    </p:spTree>
    <p:extLst>
      <p:ext uri="{BB962C8B-B14F-4D97-AF65-F5344CB8AC3E}">
        <p14:creationId xmlns:p14="http://schemas.microsoft.com/office/powerpoint/2010/main" val="188982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3</a:t>
            </a:fld>
            <a:endParaRPr lang="es-ES" dirty="0"/>
          </a:p>
        </p:txBody>
      </p:sp>
    </p:spTree>
    <p:extLst>
      <p:ext uri="{BB962C8B-B14F-4D97-AF65-F5344CB8AC3E}">
        <p14:creationId xmlns:p14="http://schemas.microsoft.com/office/powerpoint/2010/main" val="54623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4</a:t>
            </a:fld>
            <a:endParaRPr lang="es-ES" dirty="0"/>
          </a:p>
        </p:txBody>
      </p:sp>
    </p:spTree>
    <p:extLst>
      <p:ext uri="{BB962C8B-B14F-4D97-AF65-F5344CB8AC3E}">
        <p14:creationId xmlns:p14="http://schemas.microsoft.com/office/powerpoint/2010/main" val="334771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5</a:t>
            </a:fld>
            <a:endParaRPr lang="es-ES" dirty="0"/>
          </a:p>
        </p:txBody>
      </p:sp>
    </p:spTree>
    <p:extLst>
      <p:ext uri="{BB962C8B-B14F-4D97-AF65-F5344CB8AC3E}">
        <p14:creationId xmlns:p14="http://schemas.microsoft.com/office/powerpoint/2010/main" val="373182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4095010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7</a:t>
            </a:fld>
            <a:endParaRPr lang="es-ES" dirty="0"/>
          </a:p>
        </p:txBody>
      </p:sp>
    </p:spTree>
    <p:extLst>
      <p:ext uri="{BB962C8B-B14F-4D97-AF65-F5344CB8AC3E}">
        <p14:creationId xmlns:p14="http://schemas.microsoft.com/office/powerpoint/2010/main" val="4261050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1591725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9</a:t>
            </a:fld>
            <a:endParaRPr lang="es-ES" dirty="0"/>
          </a:p>
        </p:txBody>
      </p:sp>
    </p:spTree>
    <p:extLst>
      <p:ext uri="{BB962C8B-B14F-4D97-AF65-F5344CB8AC3E}">
        <p14:creationId xmlns:p14="http://schemas.microsoft.com/office/powerpoint/2010/main" val="3287140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19/01/2024</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19/01/2024</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19/01/2024</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19/01/2024</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19/01/2024</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19/01/2024</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19/01/2024</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105786" y="3750883"/>
            <a:ext cx="9562214" cy="2049792"/>
          </a:xfrm>
        </p:spPr>
        <p:txBody>
          <a:bodyPr wrap="square" lIns="0" tIns="0" rIns="0" bIns="0" rtlCol="0" anchor="t">
            <a:spAutoFit/>
          </a:bodyPr>
          <a:lstStyle/>
          <a:p>
            <a:pPr rtl="0"/>
            <a:r>
              <a:rPr lang="es-ES" sz="4400" b="1" dirty="0">
                <a:solidFill>
                  <a:schemeClr val="bg1"/>
                </a:solidFill>
              </a:rPr>
              <a:t>Propuesta de Arquitectura Técnica </a:t>
            </a:r>
            <a:br>
              <a:rPr lang="es-ES" sz="4400" b="1" dirty="0">
                <a:solidFill>
                  <a:schemeClr val="bg1"/>
                </a:solidFill>
              </a:rPr>
            </a:br>
            <a:r>
              <a:rPr lang="es-ES" sz="4400" b="1" dirty="0">
                <a:solidFill>
                  <a:schemeClr val="bg1"/>
                </a:solidFill>
              </a:rPr>
              <a:t>Cajero Automático</a:t>
            </a:r>
            <a:br>
              <a:rPr lang="es-ES" b="1" dirty="0">
                <a:solidFill>
                  <a:schemeClr val="bg1"/>
                </a:solidFill>
              </a:rPr>
            </a:br>
            <a:r>
              <a:rPr lang="es-ES" b="1" dirty="0">
                <a:solidFill>
                  <a:schemeClr val="bg1"/>
                </a:solidFill>
              </a:rPr>
              <a:t>Banco Alasitas</a:t>
            </a:r>
            <a:endParaRPr lang="es-ES" dirty="0">
              <a:solidFill>
                <a:schemeClr val="accent4"/>
              </a:solidFill>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6" name="Imagen 5">
            <a:extLst>
              <a:ext uri="{FF2B5EF4-FFF2-40B4-BE49-F238E27FC236}">
                <a16:creationId xmlns:a16="http://schemas.microsoft.com/office/drawing/2014/main" id="{B2BA9A51-1CA1-5460-C56F-AF951223085C}"/>
              </a:ext>
            </a:extLst>
          </p:cNvPr>
          <p:cNvPicPr>
            <a:picLocks noChangeAspect="1"/>
          </p:cNvPicPr>
          <p:nvPr/>
        </p:nvPicPr>
        <p:blipFill>
          <a:blip r:embed="rId3"/>
          <a:stretch>
            <a:fillRect/>
          </a:stretch>
        </p:blipFill>
        <p:spPr>
          <a:xfrm>
            <a:off x="8481561" y="1342734"/>
            <a:ext cx="1588022" cy="1932094"/>
          </a:xfrm>
          <a:prstGeom prst="rect">
            <a:avLst/>
          </a:prstGeom>
        </p:spPr>
      </p:pic>
      <p:pic>
        <p:nvPicPr>
          <p:cNvPr id="12" name="Imagen 11">
            <a:extLst>
              <a:ext uri="{FF2B5EF4-FFF2-40B4-BE49-F238E27FC236}">
                <a16:creationId xmlns:a16="http://schemas.microsoft.com/office/drawing/2014/main" id="{7BF74463-C20D-A044-08CB-FF0065794B0E}"/>
              </a:ext>
            </a:extLst>
          </p:cNvPr>
          <p:cNvPicPr>
            <a:picLocks noChangeAspect="1"/>
          </p:cNvPicPr>
          <p:nvPr/>
        </p:nvPicPr>
        <p:blipFill>
          <a:blip r:embed="rId4"/>
          <a:stretch>
            <a:fillRect/>
          </a:stretch>
        </p:blipFill>
        <p:spPr>
          <a:xfrm>
            <a:off x="2227312" y="1057325"/>
            <a:ext cx="1400370" cy="2200582"/>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es-ES" dirty="0"/>
              <a:t>Diapositiva de análisis de proyecto 7</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Escenarios </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BE96B36B-45E8-A4F2-7E46-A867222F1E8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240151002"/>
              </p:ext>
            </p:extLst>
          </p:nvPr>
        </p:nvGraphicFramePr>
        <p:xfrm>
          <a:off x="559390" y="764165"/>
          <a:ext cx="11189587" cy="6017892"/>
        </p:xfrm>
        <a:graphic>
          <a:graphicData uri="http://schemas.openxmlformats.org/drawingml/2006/table">
            <a:tbl>
              <a:tblPr firstRow="1" bandRow="1">
                <a:tableStyleId>{5C22544A-7EE6-4342-B048-85BDC9FD1C3A}</a:tableStyleId>
              </a:tblPr>
              <a:tblGrid>
                <a:gridCol w="1886098">
                  <a:extLst>
                    <a:ext uri="{9D8B030D-6E8A-4147-A177-3AD203B41FA5}">
                      <a16:colId xmlns:a16="http://schemas.microsoft.com/office/drawing/2014/main" val="1064767228"/>
                    </a:ext>
                  </a:extLst>
                </a:gridCol>
                <a:gridCol w="9303489">
                  <a:extLst>
                    <a:ext uri="{9D8B030D-6E8A-4147-A177-3AD203B41FA5}">
                      <a16:colId xmlns:a16="http://schemas.microsoft.com/office/drawing/2014/main" val="477618283"/>
                    </a:ext>
                  </a:extLst>
                </a:gridCol>
              </a:tblGrid>
              <a:tr h="500062">
                <a:tc>
                  <a:txBody>
                    <a:bodyPr/>
                    <a:lstStyle/>
                    <a:p>
                      <a:pPr rtl="0"/>
                      <a:r>
                        <a:rPr lang="es-ES" noProof="0" dirty="0"/>
                        <a:t>Escenario</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r>
                        <a:rPr lang="es-ES" b="1" noProof="0" dirty="0"/>
                        <a:t>Seguridad del ATM</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500062">
                <a:tc>
                  <a:txBody>
                    <a:bodyPr/>
                    <a:lstStyle/>
                    <a:p>
                      <a:pPr algn="l" rtl="0"/>
                      <a:r>
                        <a:rPr lang="es-BO" sz="1600" b="1" kern="1200" dirty="0">
                          <a:solidFill>
                            <a:schemeClr val="tx1"/>
                          </a:solidFill>
                          <a:latin typeface="+mn-lt"/>
                          <a:ea typeface="+mn-ea"/>
                          <a:cs typeface="+mn-cs"/>
                        </a:rPr>
                        <a:t>Justificación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l" rtl="0"/>
                      <a:r>
                        <a:rPr lang="es-ES" sz="1600" b="1" kern="1200" noProof="0" dirty="0">
                          <a:solidFill>
                            <a:schemeClr val="tx1"/>
                          </a:solidFill>
                          <a:latin typeface="+mn-lt"/>
                          <a:ea typeface="+mn-ea"/>
                          <a:cs typeface="+mn-cs"/>
                        </a:rPr>
                        <a:t>Atributo de Calidad</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b="0" kern="1200" noProof="0" dirty="0">
                          <a:solidFill>
                            <a:schemeClr val="tx1"/>
                          </a:solidFill>
                          <a:latin typeface="+mn-lt"/>
                          <a:ea typeface="+mn-ea"/>
                          <a:cs typeface="+mn-cs"/>
                        </a:rPr>
                        <a:t>Seguridad, Protección de Datos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l" rtl="0"/>
                      <a:r>
                        <a:rPr lang="es-BO" sz="1600" b="1" kern="1200" dirty="0">
                          <a:solidFill>
                            <a:schemeClr val="tx1"/>
                          </a:solidFill>
                          <a:latin typeface="+mn-lt"/>
                          <a:ea typeface="+mn-ea"/>
                          <a:cs typeface="+mn-cs"/>
                        </a:rPr>
                        <a:t>Estímulo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noProof="0" dirty="0">
                          <a:solidFill>
                            <a:schemeClr val="tx1"/>
                          </a:solidFill>
                        </a:rPr>
                        <a:t>Cliente realiza transacciones y/o consultas en el ATM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l" rtl="0"/>
                      <a:r>
                        <a:rPr lang="es-BO" sz="1600" b="1" kern="1200" dirty="0">
                          <a:solidFill>
                            <a:schemeClr val="tx1"/>
                          </a:solidFill>
                          <a:latin typeface="+mn-lt"/>
                          <a:ea typeface="+mn-ea"/>
                          <a:cs typeface="+mn-cs"/>
                        </a:rPr>
                        <a:t>Respuesta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endParaRPr lang="es-ES" sz="160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l" rtl="0"/>
                      <a:r>
                        <a:rPr lang="es-BO" sz="1600" b="1" kern="1200" dirty="0">
                          <a:solidFill>
                            <a:schemeClr val="tx1"/>
                          </a:solidFill>
                          <a:latin typeface="+mn-lt"/>
                          <a:ea typeface="+mn-ea"/>
                          <a:cs typeface="+mn-cs"/>
                        </a:rPr>
                        <a:t>Decisiones de Arquitectura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b="1" noProof="0" dirty="0">
                          <a:solidFill>
                            <a:schemeClr val="tx1"/>
                          </a:solidFill>
                        </a:rPr>
                        <a:t>Autenticación Segura:</a:t>
                      </a:r>
                    </a:p>
                    <a:p>
                      <a:pPr algn="l" rtl="0"/>
                      <a:r>
                        <a:rPr lang="es-ES" sz="1600" noProof="0" dirty="0">
                          <a:solidFill>
                            <a:schemeClr val="tx1"/>
                          </a:solidFill>
                        </a:rPr>
                        <a:t>Identificación mediante tarjeta EMV, PIN y/o autenticación biométrica.</a:t>
                      </a:r>
                    </a:p>
                    <a:p>
                      <a:pPr algn="l" rtl="0"/>
                      <a:r>
                        <a:rPr lang="es-ES" sz="1600" noProof="0" dirty="0">
                          <a:solidFill>
                            <a:schemeClr val="tx1"/>
                          </a:solidFill>
                        </a:rPr>
                        <a:t>Notificación de transacciones y alertas de seguridad al usuario.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b="1" noProof="0" dirty="0">
                          <a:solidFill>
                            <a:schemeClr val="tx1"/>
                          </a:solidFill>
                        </a:rPr>
                        <a:t>Monitoreo de Seguridad:</a:t>
                      </a:r>
                    </a:p>
                    <a:p>
                      <a:pPr algn="l" rtl="0"/>
                      <a:r>
                        <a:rPr lang="es-ES" sz="1600" noProof="0" dirty="0">
                          <a:solidFill>
                            <a:schemeClr val="tx1"/>
                          </a:solidFill>
                        </a:rPr>
                        <a:t>Activar monitore de seguridad para detectar y prevenir actividades sospechosas.</a:t>
                      </a:r>
                    </a:p>
                    <a:p>
                      <a:pPr marL="0" algn="l" defTabSz="914400" rtl="0" eaLnBrk="1" latinLnBrk="0" hangingPunct="1"/>
                      <a:r>
                        <a:rPr lang="es-ES" sz="1600" b="1" kern="1200" noProof="0" dirty="0">
                          <a:solidFill>
                            <a:schemeClr val="tx1"/>
                          </a:solidFill>
                          <a:latin typeface="+mn-lt"/>
                          <a:ea typeface="+mn-ea"/>
                          <a:cs typeface="+mn-cs"/>
                        </a:rPr>
                        <a:t>Protección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noProof="0" dirty="0">
                          <a:solidFill>
                            <a:schemeClr val="tx1"/>
                          </a:solidFill>
                        </a:rPr>
                        <a:t>Encriptación de extremo a extremo para proteger información confidencial.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noProof="0" dirty="0">
                          <a:solidFill>
                            <a:schemeClr val="tx1"/>
                          </a:solidFill>
                        </a:rPr>
                        <a:t>Cumplimiento estricto con las regulaciones de privacidad de datos.</a:t>
                      </a:r>
                    </a:p>
                    <a:p>
                      <a:pPr algn="l" rtl="0"/>
                      <a:r>
                        <a:rPr lang="es-ES" sz="1600" noProof="0" dirty="0">
                          <a:solidFill>
                            <a:schemeClr val="tx1"/>
                          </a:solidFill>
                        </a:rPr>
                        <a:t>Monitoreo en tiempo real de patrones de transacciones sospechosas.</a:t>
                      </a:r>
                    </a:p>
                    <a:p>
                      <a:pPr algn="l" rtl="0"/>
                      <a:r>
                        <a:rPr lang="es-ES" sz="1600" noProof="0" dirty="0">
                          <a:solidFill>
                            <a:schemeClr val="tx1"/>
                          </a:solidFill>
                        </a:rPr>
                        <a:t>Tecnología de chip y PIN para tarjetas.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600" noProof="0" dirty="0">
                        <a:solidFill>
                          <a:schemeClr val="tx1"/>
                        </a:solidFill>
                      </a:endParaRPr>
                    </a:p>
                    <a:p>
                      <a:pPr algn="l" rtl="0"/>
                      <a:endParaRPr lang="es-ES" sz="160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l" rtl="0"/>
                      <a:r>
                        <a:rPr lang="es-BO" sz="1600" b="1" kern="1200" dirty="0">
                          <a:solidFill>
                            <a:schemeClr val="tx1"/>
                          </a:solidFill>
                          <a:latin typeface="+mn-lt"/>
                          <a:ea typeface="+mn-ea"/>
                          <a:cs typeface="+mn-cs"/>
                        </a:rPr>
                        <a:t>Medición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bl>
          </a:graphicData>
        </a:graphic>
      </p:graphicFrame>
    </p:spTree>
    <p:extLst>
      <p:ext uri="{BB962C8B-B14F-4D97-AF65-F5344CB8AC3E}">
        <p14:creationId xmlns:p14="http://schemas.microsoft.com/office/powerpoint/2010/main" val="104322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es-ES" dirty="0"/>
              <a:t>Diapositiva de análisis de proyecto 8</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Vista de Casos de Uso</a:t>
            </a:r>
            <a:r>
              <a:rPr lang="es-ES" sz="2000" dirty="0">
                <a:solidFill>
                  <a:schemeClr val="tx1">
                    <a:lumMod val="75000"/>
                    <a:lumOff val="25000"/>
                  </a:schemeClr>
                </a:solidFill>
              </a:rPr>
              <a:t> </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AA1C71E1-7D87-5DB9-F0B9-A03BC59CCF3F}"/>
              </a:ext>
            </a:extLst>
          </p:cNvPr>
          <p:cNvPicPr>
            <a:picLocks noChangeAspect="1"/>
          </p:cNvPicPr>
          <p:nvPr/>
        </p:nvPicPr>
        <p:blipFill>
          <a:blip r:embed="rId3"/>
          <a:stretch>
            <a:fillRect/>
          </a:stretch>
        </p:blipFill>
        <p:spPr>
          <a:xfrm>
            <a:off x="2043112" y="1325737"/>
            <a:ext cx="7106642" cy="5009365"/>
          </a:xfrm>
          <a:prstGeom prst="rect">
            <a:avLst/>
          </a:prstGeom>
        </p:spPr>
      </p:pic>
    </p:spTree>
    <p:extLst>
      <p:ext uri="{BB962C8B-B14F-4D97-AF65-F5344CB8AC3E}">
        <p14:creationId xmlns:p14="http://schemas.microsoft.com/office/powerpoint/2010/main" val="330246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es-ES" dirty="0"/>
              <a:t>Diapositiva de análisis de proyecto 8</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Vista de Desarrollo</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425ED743-A5C8-3FE4-5369-20DED82903C2}"/>
              </a:ext>
            </a:extLst>
          </p:cNvPr>
          <p:cNvPicPr>
            <a:picLocks noChangeAspect="1"/>
          </p:cNvPicPr>
          <p:nvPr/>
        </p:nvPicPr>
        <p:blipFill>
          <a:blip r:embed="rId3"/>
          <a:stretch>
            <a:fillRect/>
          </a:stretch>
        </p:blipFill>
        <p:spPr>
          <a:xfrm>
            <a:off x="3071390" y="966444"/>
            <a:ext cx="6049219" cy="4925112"/>
          </a:xfrm>
          <a:prstGeom prst="rect">
            <a:avLst/>
          </a:prstGeom>
        </p:spPr>
      </p:pic>
    </p:spTree>
    <p:extLst>
      <p:ext uri="{BB962C8B-B14F-4D97-AF65-F5344CB8AC3E}">
        <p14:creationId xmlns:p14="http://schemas.microsoft.com/office/powerpoint/2010/main" val="256936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es-ES" dirty="0"/>
              <a:t>Diapositiva de análisis de proyecto 8</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Vista de Despliegue</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8EB6F8A7-7F58-77FF-7358-0695A15A76C8}"/>
              </a:ext>
            </a:extLst>
          </p:cNvPr>
          <p:cNvPicPr>
            <a:picLocks noChangeAspect="1"/>
          </p:cNvPicPr>
          <p:nvPr/>
        </p:nvPicPr>
        <p:blipFill>
          <a:blip r:embed="rId3"/>
          <a:stretch>
            <a:fillRect/>
          </a:stretch>
        </p:blipFill>
        <p:spPr>
          <a:xfrm>
            <a:off x="1909178" y="1695208"/>
            <a:ext cx="8373644" cy="3467584"/>
          </a:xfrm>
          <a:prstGeom prst="rect">
            <a:avLst/>
          </a:prstGeom>
        </p:spPr>
      </p:pic>
    </p:spTree>
    <p:extLst>
      <p:ext uri="{BB962C8B-B14F-4D97-AF65-F5344CB8AC3E}">
        <p14:creationId xmlns:p14="http://schemas.microsoft.com/office/powerpoint/2010/main" val="1095391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es-ES" dirty="0"/>
              <a:t>Diapositiva de análisis de proyecto 8</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Vista de Proceso</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5749233C-C7B8-57D3-004E-FBDFC756FA5D}"/>
              </a:ext>
            </a:extLst>
          </p:cNvPr>
          <p:cNvPicPr>
            <a:picLocks noChangeAspect="1"/>
          </p:cNvPicPr>
          <p:nvPr/>
        </p:nvPicPr>
        <p:blipFill>
          <a:blip r:embed="rId3"/>
          <a:stretch>
            <a:fillRect/>
          </a:stretch>
        </p:blipFill>
        <p:spPr>
          <a:xfrm>
            <a:off x="2892057" y="756618"/>
            <a:ext cx="6411432" cy="6101382"/>
          </a:xfrm>
          <a:prstGeom prst="rect">
            <a:avLst/>
          </a:prstGeom>
        </p:spPr>
      </p:pic>
    </p:spTree>
    <p:extLst>
      <p:ext uri="{BB962C8B-B14F-4D97-AF65-F5344CB8AC3E}">
        <p14:creationId xmlns:p14="http://schemas.microsoft.com/office/powerpoint/2010/main" val="362442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pic>
        <p:nvPicPr>
          <p:cNvPr id="6" name="Imagen 5" descr="Esta imagen es un icono que indica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Contenido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ángulo: Esquinas redondeadas 1">
            <a:extLst>
              <a:ext uri="{FF2B5EF4-FFF2-40B4-BE49-F238E27FC236}">
                <a16:creationId xmlns:a16="http://schemas.microsoft.com/office/drawing/2014/main" id="{903E0A08-C54F-C531-CCF4-0F10EF39C4B0}"/>
              </a:ext>
            </a:extLst>
          </p:cNvPr>
          <p:cNvSpPr/>
          <p:nvPr/>
        </p:nvSpPr>
        <p:spPr>
          <a:xfrm>
            <a:off x="1230086" y="2720729"/>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3. Visión de Arquitectura</a:t>
            </a:r>
          </a:p>
        </p:txBody>
      </p:sp>
      <p:sp>
        <p:nvSpPr>
          <p:cNvPr id="3" name="Rectángulo: Esquinas redondeadas 1">
            <a:extLst>
              <a:ext uri="{FF2B5EF4-FFF2-40B4-BE49-F238E27FC236}">
                <a16:creationId xmlns:a16="http://schemas.microsoft.com/office/drawing/2014/main" id="{4174CC98-DED2-4C4C-A339-911DDD1D8ACB}"/>
              </a:ext>
            </a:extLst>
          </p:cNvPr>
          <p:cNvSpPr/>
          <p:nvPr/>
        </p:nvSpPr>
        <p:spPr>
          <a:xfrm>
            <a:off x="1230086" y="3555576"/>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4. Atributos de Calidad</a:t>
            </a:r>
          </a:p>
        </p:txBody>
      </p:sp>
      <p:sp>
        <p:nvSpPr>
          <p:cNvPr id="5" name="Rectángulo: Esquinas redondeadas 1">
            <a:extLst>
              <a:ext uri="{FF2B5EF4-FFF2-40B4-BE49-F238E27FC236}">
                <a16:creationId xmlns:a16="http://schemas.microsoft.com/office/drawing/2014/main" id="{0AC5AEED-155C-7E0B-A37B-D9BAC2CACDBF}"/>
              </a:ext>
            </a:extLst>
          </p:cNvPr>
          <p:cNvSpPr/>
          <p:nvPr/>
        </p:nvSpPr>
        <p:spPr>
          <a:xfrm>
            <a:off x="1230086" y="4372787"/>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5. Escenarios	</a:t>
            </a:r>
          </a:p>
        </p:txBody>
      </p:sp>
      <p:sp>
        <p:nvSpPr>
          <p:cNvPr id="6" name="Rectángulo: Esquinas redondeadas 1">
            <a:extLst>
              <a:ext uri="{FF2B5EF4-FFF2-40B4-BE49-F238E27FC236}">
                <a16:creationId xmlns:a16="http://schemas.microsoft.com/office/drawing/2014/main" id="{9BD86F92-0EA4-BAD5-30B4-62D3A3418FB4}"/>
              </a:ext>
            </a:extLst>
          </p:cNvPr>
          <p:cNvSpPr/>
          <p:nvPr/>
        </p:nvSpPr>
        <p:spPr>
          <a:xfrm>
            <a:off x="1230086" y="519130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6. Vistas de Arquitectura</a:t>
            </a:r>
          </a:p>
        </p:txBody>
      </p:sp>
      <p:sp>
        <p:nvSpPr>
          <p:cNvPr id="10" name="Rectángulo: Esquinas redondeadas 1">
            <a:extLst>
              <a:ext uri="{FF2B5EF4-FFF2-40B4-BE49-F238E27FC236}">
                <a16:creationId xmlns:a16="http://schemas.microsoft.com/office/drawing/2014/main" id="{C1B81342-BC33-A03E-9031-1C2D5AF8F3F2}"/>
              </a:ext>
            </a:extLst>
          </p:cNvPr>
          <p:cNvSpPr/>
          <p:nvPr/>
        </p:nvSpPr>
        <p:spPr>
          <a:xfrm>
            <a:off x="1230086" y="1053044"/>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1. Alasitas  Banco  de Microcrédito</a:t>
            </a:r>
          </a:p>
        </p:txBody>
      </p:sp>
      <p:sp>
        <p:nvSpPr>
          <p:cNvPr id="12" name="Rectángulo: Esquinas redondeadas 1">
            <a:extLst>
              <a:ext uri="{FF2B5EF4-FFF2-40B4-BE49-F238E27FC236}">
                <a16:creationId xmlns:a16="http://schemas.microsoft.com/office/drawing/2014/main" id="{4404C73B-98F7-02DD-8E49-FBA0764A7374}"/>
              </a:ext>
            </a:extLst>
          </p:cNvPr>
          <p:cNvSpPr/>
          <p:nvPr/>
        </p:nvSpPr>
        <p:spPr>
          <a:xfrm>
            <a:off x="1230086" y="191651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b="1" dirty="0">
                <a:latin typeface="+mj-lt"/>
              </a:rPr>
              <a:t>2. Objetivos del proyecto</a:t>
            </a:r>
          </a:p>
        </p:txBody>
      </p:sp>
    </p:spTree>
    <p:extLst>
      <p:ext uri="{BB962C8B-B14F-4D97-AF65-F5344CB8AC3E}">
        <p14:creationId xmlns:p14="http://schemas.microsoft.com/office/powerpoint/2010/main" val="383589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“Alasitas” Banco de Microcrédito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66CCFBBD-EDBE-DA5E-34AB-81771A27D74A}"/>
              </a:ext>
            </a:extLst>
          </p:cNvPr>
          <p:cNvSpPr txBox="1"/>
          <p:nvPr/>
        </p:nvSpPr>
        <p:spPr>
          <a:xfrm>
            <a:off x="329609" y="966097"/>
            <a:ext cx="10877107" cy="4801314"/>
          </a:xfrm>
          <a:prstGeom prst="rect">
            <a:avLst/>
          </a:prstGeom>
          <a:noFill/>
        </p:spPr>
        <p:txBody>
          <a:bodyPr wrap="square">
            <a:spAutoFit/>
          </a:bodyPr>
          <a:lstStyle/>
          <a:p>
            <a:r>
              <a:rPr lang="es-ES" dirty="0"/>
              <a:t>“Alasitas” fue creado para otorgar microcréditos a personas con bajos recursos. </a:t>
            </a:r>
          </a:p>
          <a:p>
            <a:endParaRPr lang="es-ES" dirty="0"/>
          </a:p>
          <a:p>
            <a:r>
              <a:rPr lang="es-ES" dirty="0"/>
              <a:t>Actualmente tiene 1,1 millón de clientes y cuenta con una cartera sana de 8.8 millones de dólares.</a:t>
            </a:r>
          </a:p>
          <a:p>
            <a:endParaRPr lang="es-ES" dirty="0"/>
          </a:p>
          <a:p>
            <a:r>
              <a:rPr lang="es-ES" dirty="0"/>
              <a:t>En esta ultimas gestiones se observa un  un crecimiento aproximado del 15% en clientes y un incremento de cartera, del 10%.</a:t>
            </a:r>
          </a:p>
          <a:p>
            <a:endParaRPr lang="es-ES" dirty="0"/>
          </a:p>
          <a:p>
            <a:r>
              <a:rPr lang="es-ES" dirty="0"/>
              <a:t>Dentro del mercado de créditos, posee más del 50%  de los microcréditos, él lo cual demuestra que el Banco es un referente dentro de los microempresarios.</a:t>
            </a:r>
          </a:p>
          <a:p>
            <a:endParaRPr lang="es-ES" dirty="0"/>
          </a:p>
          <a:p>
            <a:r>
              <a:rPr lang="es-ES" dirty="0"/>
              <a:t>De la interacción con sus clientes se abre un nuevo mercado que es de captaciones de los recursos de los clientes, este proyecto ya está en funcionamiento con cajeros normales dentro de las agencias.</a:t>
            </a:r>
          </a:p>
          <a:p>
            <a:endParaRPr lang="es-ES" dirty="0"/>
          </a:p>
          <a:p>
            <a:r>
              <a:rPr lang="es-ES" dirty="0"/>
              <a:t>Dentro de su proceso de modernización toma la estrategia de habilitar cajeros automáticos al servicio de sus clientes.</a:t>
            </a:r>
          </a:p>
          <a:p>
            <a:br>
              <a:rPr lang="es-ES" dirty="0"/>
            </a:br>
            <a:endParaRPr lang="es-BO" dirty="0"/>
          </a:p>
        </p:txBody>
      </p:sp>
    </p:spTree>
    <p:extLst>
      <p:ext uri="{BB962C8B-B14F-4D97-AF65-F5344CB8AC3E}">
        <p14:creationId xmlns:p14="http://schemas.microsoft.com/office/powerpoint/2010/main" val="180950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es-ES" dirty="0"/>
              <a:t>Diapositiva de análisis de proyecto 6</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a:solidFill>
                  <a:schemeClr val="tx1">
                    <a:lumMod val="75000"/>
                    <a:lumOff val="25000"/>
                  </a:schemeClr>
                </a:solidFill>
              </a:rPr>
              <a:t>Obejtivos del proyecto</a:t>
            </a:r>
            <a:br>
              <a:rPr lang="es-ES" sz="280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írculo: Sin relleno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22" name="Círculo: Sin relleno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23" name="Círculo: Sin relleno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24" name="Círculo: Sin relleno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25" name="Círculo: Sin relleno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solidFill>
                <a:schemeClr val="tx1"/>
              </a:solidFill>
            </a:endParaRPr>
          </a:p>
        </p:txBody>
      </p:sp>
      <p:sp>
        <p:nvSpPr>
          <p:cNvPr id="29" name="Círculo: Sin relleno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tx1"/>
              </a:solidFill>
            </a:endParaRPr>
          </a:p>
        </p:txBody>
      </p:sp>
      <p:sp>
        <p:nvSpPr>
          <p:cNvPr id="32" name="Rectángulo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rtlCol="0" anchor="t">
            <a:spAutoFit/>
          </a:bodyPr>
          <a:lstStyle/>
          <a:p>
            <a:pPr algn="r">
              <a:lnSpc>
                <a:spcPts val="1900"/>
              </a:lnSpc>
            </a:pPr>
            <a:r>
              <a:rPr lang="es-ES" sz="1400" dirty="0"/>
              <a:t>Dar disponibilidad de los recursos a sus clientes 24/7</a:t>
            </a:r>
          </a:p>
          <a:p>
            <a:pPr algn="r" rtl="0">
              <a:lnSpc>
                <a:spcPts val="1900"/>
              </a:lnSpc>
            </a:pPr>
            <a:r>
              <a:rPr lang="es-ES" sz="1400" dirty="0">
                <a:solidFill>
                  <a:schemeClr val="tx1">
                    <a:lumMod val="75000"/>
                    <a:lumOff val="25000"/>
                  </a:schemeClr>
                </a:solidFill>
                <a:cs typeface="Segoe UI" panose="020B0502040204020203" pitchFamily="34" charset="0"/>
              </a:rPr>
              <a:t>.</a:t>
            </a:r>
          </a:p>
        </p:txBody>
      </p:sp>
      <p:sp>
        <p:nvSpPr>
          <p:cNvPr id="33" name="Rectángulo 32">
            <a:extLst>
              <a:ext uri="{FF2B5EF4-FFF2-40B4-BE49-F238E27FC236}">
                <a16:creationId xmlns:a16="http://schemas.microsoft.com/office/drawing/2014/main" id="{913AB221-FD8D-4664-9B4C-AE1B1660ECAA}"/>
              </a:ext>
            </a:extLst>
          </p:cNvPr>
          <p:cNvSpPr/>
          <p:nvPr/>
        </p:nvSpPr>
        <p:spPr>
          <a:xfrm>
            <a:off x="4529115" y="1357350"/>
            <a:ext cx="2428875" cy="654282"/>
          </a:xfrm>
          <a:prstGeom prst="rect">
            <a:avLst/>
          </a:prstGeom>
        </p:spPr>
        <p:txBody>
          <a:bodyPr wrap="square" lIns="0" tIns="0" rIns="0" bIns="0" rtlCol="0" anchor="t">
            <a:spAutoFit/>
          </a:bodyPr>
          <a:lstStyle/>
          <a:p>
            <a:pPr algn="r"/>
            <a:r>
              <a:rPr lang="es-ES" sz="1400" dirty="0"/>
              <a:t>Captar los recursos a sus </a:t>
            </a:r>
          </a:p>
          <a:p>
            <a:pPr algn="r"/>
            <a:r>
              <a:rPr lang="es-ES" sz="1400" dirty="0"/>
              <a:t>clientes 24/7</a:t>
            </a:r>
          </a:p>
          <a:p>
            <a:pPr algn="ctr" rtl="0">
              <a:lnSpc>
                <a:spcPts val="1900"/>
              </a:lnSpc>
            </a:pPr>
            <a:r>
              <a:rPr lang="es-ES" sz="1400" dirty="0">
                <a:solidFill>
                  <a:schemeClr val="tx1">
                    <a:lumMod val="75000"/>
                    <a:lumOff val="25000"/>
                  </a:schemeClr>
                </a:solidFill>
                <a:cs typeface="Segoe UI" panose="020B0502040204020203" pitchFamily="34" charset="0"/>
              </a:rPr>
              <a:t>.</a:t>
            </a:r>
          </a:p>
        </p:txBody>
      </p:sp>
      <p:sp>
        <p:nvSpPr>
          <p:cNvPr id="34" name="Rectángulo 33">
            <a:extLst>
              <a:ext uri="{FF2B5EF4-FFF2-40B4-BE49-F238E27FC236}">
                <a16:creationId xmlns:a16="http://schemas.microsoft.com/office/drawing/2014/main" id="{53F5EDC0-C02E-4790-A681-CA7AB9133338}"/>
              </a:ext>
            </a:extLst>
          </p:cNvPr>
          <p:cNvSpPr/>
          <p:nvPr/>
        </p:nvSpPr>
        <p:spPr>
          <a:xfrm>
            <a:off x="7766215" y="1357350"/>
            <a:ext cx="2428875" cy="430887"/>
          </a:xfrm>
          <a:prstGeom prst="rect">
            <a:avLst/>
          </a:prstGeom>
        </p:spPr>
        <p:txBody>
          <a:bodyPr wrap="square" lIns="0" tIns="0" rIns="0" bIns="0" rtlCol="0" anchor="t">
            <a:spAutoFit/>
          </a:bodyPr>
          <a:lstStyle/>
          <a:p>
            <a:pPr algn="r" rtl="0"/>
            <a:r>
              <a:rPr lang="es-ES" sz="1400" dirty="0"/>
              <a:t>Reducir el costo por </a:t>
            </a:r>
          </a:p>
          <a:p>
            <a:pPr algn="r" rtl="0"/>
            <a:r>
              <a:rPr lang="es-ES" sz="1400" dirty="0"/>
              <a:t>transacción</a:t>
            </a:r>
          </a:p>
        </p:txBody>
      </p:sp>
      <p:sp>
        <p:nvSpPr>
          <p:cNvPr id="35" name="Rectángulo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rtlCol="0" anchor="t">
            <a:spAutoFit/>
          </a:bodyPr>
          <a:lstStyle/>
          <a:p>
            <a:pPr algn="r" rtl="0">
              <a:lnSpc>
                <a:spcPts val="1900"/>
              </a:lnSpc>
            </a:pPr>
            <a:r>
              <a:rPr lang="es-ES" sz="1400" dirty="0">
                <a:solidFill>
                  <a:schemeClr val="tx1">
                    <a:lumMod val="75000"/>
                    <a:lumOff val="25000"/>
                  </a:schemeClr>
                </a:solidFill>
                <a:cs typeface="Segoe UI" panose="020B0502040204020203" pitchFamily="34" charset="0"/>
              </a:rPr>
              <a:t>Incorporación de canales electrónicos con nuevas tecnologías</a:t>
            </a:r>
          </a:p>
        </p:txBody>
      </p:sp>
      <p:sp>
        <p:nvSpPr>
          <p:cNvPr id="36" name="Rectángulo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rtlCol="0" anchor="t">
            <a:spAutoFit/>
          </a:bodyPr>
          <a:lstStyle/>
          <a:p>
            <a:pPr algn="r">
              <a:lnSpc>
                <a:spcPts val="1900"/>
              </a:lnSpc>
            </a:pPr>
            <a:r>
              <a:rPr lang="es-ES" sz="1400" dirty="0"/>
              <a:t>Fidelizar a sus clientes por medio de mejores servicios.</a:t>
            </a:r>
          </a:p>
          <a:p>
            <a:pPr algn="ctr" rtl="0">
              <a:lnSpc>
                <a:spcPts val="1900"/>
              </a:lnSpc>
            </a:pPr>
            <a:endParaRPr lang="es-ES" sz="1400" dirty="0">
              <a:solidFill>
                <a:schemeClr val="tx1">
                  <a:lumMod val="75000"/>
                  <a:lumOff val="25000"/>
                </a:schemeClr>
              </a:solidFill>
              <a:cs typeface="Segoe UI" panose="020B0502040204020203" pitchFamily="34" charset="0"/>
            </a:endParaRPr>
          </a:p>
        </p:txBody>
      </p:sp>
      <p:sp>
        <p:nvSpPr>
          <p:cNvPr id="37" name="Rectángulo 36">
            <a:extLst>
              <a:ext uri="{FF2B5EF4-FFF2-40B4-BE49-F238E27FC236}">
                <a16:creationId xmlns:a16="http://schemas.microsoft.com/office/drawing/2014/main" id="{0C310CC8-6624-4352-A642-89EF6FA7DCE6}"/>
              </a:ext>
            </a:extLst>
          </p:cNvPr>
          <p:cNvSpPr/>
          <p:nvPr/>
        </p:nvSpPr>
        <p:spPr>
          <a:xfrm>
            <a:off x="8471065" y="5332295"/>
            <a:ext cx="2428875" cy="467051"/>
          </a:xfrm>
          <a:prstGeom prst="rect">
            <a:avLst/>
          </a:prstGeom>
        </p:spPr>
        <p:txBody>
          <a:bodyPr wrap="square" lIns="0" tIns="0" rIns="0" bIns="0" rtlCol="0" anchor="t">
            <a:spAutoFit/>
          </a:bodyPr>
          <a:lstStyle/>
          <a:p>
            <a:pPr algn="r">
              <a:lnSpc>
                <a:spcPts val="1900"/>
              </a:lnSpc>
            </a:pPr>
            <a:r>
              <a:rPr lang="es-ES" sz="1400" dirty="0"/>
              <a:t>Modernizar sus procesos </a:t>
            </a:r>
          </a:p>
          <a:p>
            <a:pPr rtl="0">
              <a:lnSpc>
                <a:spcPts val="1900"/>
              </a:lnSpc>
            </a:pPr>
            <a:r>
              <a:rPr lang="es-ES" sz="1400" dirty="0">
                <a:solidFill>
                  <a:schemeClr val="tx1">
                    <a:lumMod val="75000"/>
                    <a:lumOff val="25000"/>
                  </a:schemeClr>
                </a:solidFill>
                <a:cs typeface="Segoe UI" panose="020B0502040204020203" pitchFamily="34" charset="0"/>
              </a:rPr>
              <a:t>.</a:t>
            </a:r>
          </a:p>
        </p:txBody>
      </p:sp>
      <p:grpSp>
        <p:nvGrpSpPr>
          <p:cNvPr id="41" name="Grupo 40" descr="Icono de ser humano y bocadillo de diálogo.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orma libre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2" name="Forma libre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53" name="Grupo 52" descr="Icono de libro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ángulo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5" name="Forma libre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6" name="Forma libre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7" name="Forma libre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8" name="Forma libre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59" name="Forma libre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0" name="Rectángulo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1" name="Forma libre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2" name="Forma libre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3" name="Forma libre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4" name="Rectángulo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5" name="Forma libre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6" name="Forma libre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7" name="Rectángulo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8" name="Forma libre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69" name="Forma libre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sp>
        <p:nvSpPr>
          <p:cNvPr id="70" name="Forma libre 1671" descr="Icono de casilla de verificación.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sp>
        <p:nvSpPr>
          <p:cNvPr id="71" name="Forma libre 3850" descr="Icono de rayo.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sp>
        <p:nvSpPr>
          <p:cNvPr id="72" name="Forma libre 3886" descr="Icono de lupa para representar la búsqueda.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nvGrpSpPr>
          <p:cNvPr id="73" name="Grupo 72" descr="Icono de monitores de ordenador.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orma libre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75" name="Forma libre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76" name="Forma libre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77" name="Forma libre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78" name="Forma libre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sp>
        <p:nvSpPr>
          <p:cNvPr id="4" name="CuadroTexto 3">
            <a:extLst>
              <a:ext uri="{FF2B5EF4-FFF2-40B4-BE49-F238E27FC236}">
                <a16:creationId xmlns:a16="http://schemas.microsoft.com/office/drawing/2014/main" id="{26D23C75-A7FB-7459-399A-2B23A1F881F7}"/>
              </a:ext>
            </a:extLst>
          </p:cNvPr>
          <p:cNvSpPr txBox="1"/>
          <p:nvPr/>
        </p:nvSpPr>
        <p:spPr>
          <a:xfrm>
            <a:off x="536586" y="744897"/>
            <a:ext cx="6103088" cy="369332"/>
          </a:xfrm>
          <a:prstGeom prst="rect">
            <a:avLst/>
          </a:prstGeom>
          <a:noFill/>
        </p:spPr>
        <p:txBody>
          <a:bodyPr wrap="square">
            <a:spAutoFit/>
          </a:bodyPr>
          <a:lstStyle/>
          <a:p>
            <a:pPr algn="l"/>
            <a:r>
              <a:rPr lang="es-ES" sz="1800" b="1" dirty="0"/>
              <a:t>Ofrecer servicios de Cajero automático con el fin de : </a:t>
            </a:r>
          </a:p>
        </p:txBody>
      </p:sp>
    </p:spTree>
    <p:extLst>
      <p:ext uri="{BB962C8B-B14F-4D97-AF65-F5344CB8AC3E}">
        <p14:creationId xmlns:p14="http://schemas.microsoft.com/office/powerpoint/2010/main" val="262538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rtlCol="0"/>
          <a:lstStyle/>
          <a:p>
            <a:r>
              <a:rPr lang="es-ES" dirty="0"/>
              <a:t>Diapositiva de análisis de proyecto 5</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Visión de Arquitectura</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66CCFBBD-EDBE-DA5E-34AB-81771A27D74A}"/>
              </a:ext>
            </a:extLst>
          </p:cNvPr>
          <p:cNvSpPr txBox="1"/>
          <p:nvPr/>
        </p:nvSpPr>
        <p:spPr>
          <a:xfrm>
            <a:off x="657446" y="1061790"/>
            <a:ext cx="10877107" cy="1477328"/>
          </a:xfrm>
          <a:prstGeom prst="rect">
            <a:avLst/>
          </a:prstGeom>
          <a:noFill/>
        </p:spPr>
        <p:txBody>
          <a:bodyPr wrap="square">
            <a:spAutoFit/>
          </a:bodyPr>
          <a:lstStyle/>
          <a:p>
            <a:r>
              <a:rPr lang="es-ES" dirty="0"/>
              <a:t>Proporcionar al Banco Alasitas una solución tecnológica para la implementación de un cajero automático avanzado, diseñado para ofrecer una experiencia segura, eficiente y moderna a los usuarios. </a:t>
            </a:r>
          </a:p>
          <a:p>
            <a:r>
              <a:rPr lang="es-ES" dirty="0"/>
              <a:t>La solución se basa en tecnologías actuales y buenas prácticas de desarrollo de software, garantizando la robustez del sistema.</a:t>
            </a:r>
            <a:br>
              <a:rPr lang="es-ES" dirty="0"/>
            </a:br>
            <a:endParaRPr lang="es-BO" dirty="0"/>
          </a:p>
        </p:txBody>
      </p:sp>
    </p:spTree>
    <p:extLst>
      <p:ext uri="{BB962C8B-B14F-4D97-AF65-F5344CB8AC3E}">
        <p14:creationId xmlns:p14="http://schemas.microsoft.com/office/powerpoint/2010/main" val="328472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es-ES" dirty="0"/>
              <a:t>Diapositiva de análisis de proyecto 7</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Atributos de Calidad</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a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506020245"/>
              </p:ext>
            </p:extLst>
          </p:nvPr>
        </p:nvGraphicFramePr>
        <p:xfrm>
          <a:off x="559390" y="764165"/>
          <a:ext cx="11189587" cy="5358764"/>
        </p:xfrm>
        <a:graphic>
          <a:graphicData uri="http://schemas.openxmlformats.org/drawingml/2006/table">
            <a:tbl>
              <a:tblPr firstRow="1" bandRow="1">
                <a:tableStyleId>{5C22544A-7EE6-4342-B048-85BDC9FD1C3A}</a:tableStyleId>
              </a:tblPr>
              <a:tblGrid>
                <a:gridCol w="2170748">
                  <a:extLst>
                    <a:ext uri="{9D8B030D-6E8A-4147-A177-3AD203B41FA5}">
                      <a16:colId xmlns:a16="http://schemas.microsoft.com/office/drawing/2014/main" val="1064767228"/>
                    </a:ext>
                  </a:extLst>
                </a:gridCol>
                <a:gridCol w="9018839">
                  <a:extLst>
                    <a:ext uri="{9D8B030D-6E8A-4147-A177-3AD203B41FA5}">
                      <a16:colId xmlns:a16="http://schemas.microsoft.com/office/drawing/2014/main" val="477618283"/>
                    </a:ext>
                  </a:extLst>
                </a:gridCol>
              </a:tblGrid>
              <a:tr h="500062">
                <a:tc>
                  <a:txBody>
                    <a:bodyPr/>
                    <a:lstStyle/>
                    <a:p>
                      <a:pPr rtl="0"/>
                      <a:r>
                        <a:rPr lang="es-ES" noProof="0" dirty="0"/>
                        <a:t>Atributo</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r>
                        <a:rPr lang="es-ES" noProof="0" dirty="0"/>
                        <a:t>Descripción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500062">
                <a:tc>
                  <a:txBody>
                    <a:bodyPr/>
                    <a:lstStyle/>
                    <a:p>
                      <a:pPr algn="l" rtl="0"/>
                      <a:r>
                        <a:rPr lang="es-BO" sz="1600" b="1" kern="1200" dirty="0">
                          <a:solidFill>
                            <a:schemeClr val="tx1"/>
                          </a:solidFill>
                          <a:latin typeface="+mn-lt"/>
                          <a:ea typeface="+mn-ea"/>
                          <a:cs typeface="+mn-cs"/>
                        </a:rPr>
                        <a:t>Disponibilidad</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b="0" noProof="0" dirty="0">
                          <a:solidFill>
                            <a:schemeClr val="tx1"/>
                          </a:solidFill>
                        </a:rPr>
                        <a:t>Dado que el Banco Alasitas ofrece servicios de alta calidad, el sistema debe estar del cajero automático disponible en todo momento para que los usuarios puedan realizar transacciones cuando lo necesiten.</a:t>
                      </a:r>
                    </a:p>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l" rtl="0"/>
                      <a:r>
                        <a:rPr lang="es-ES" sz="1600" b="1" kern="1200" noProof="0" dirty="0">
                          <a:solidFill>
                            <a:schemeClr val="tx1"/>
                          </a:solidFill>
                          <a:latin typeface="+mn-lt"/>
                          <a:ea typeface="+mn-ea"/>
                          <a:cs typeface="+mn-cs"/>
                        </a:rPr>
                        <a:t>Seguridad</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noProof="0" dirty="0">
                          <a:solidFill>
                            <a:schemeClr val="tx1"/>
                          </a:solidFill>
                        </a:rPr>
                        <a:t>Debe contar con medidas de seguridad robustas para proteger la información sensible de los usuarios, como contraseñas y datos financieros.</a:t>
                      </a:r>
                    </a:p>
                    <a:p>
                      <a:pPr algn="l" rtl="0"/>
                      <a:endParaRPr lang="es-ES" sz="1600" noProof="0" dirty="0">
                        <a:solidFill>
                          <a:schemeClr val="tx1"/>
                        </a:solidFill>
                      </a:endParaRPr>
                    </a:p>
                    <a:p>
                      <a:pPr algn="l" rtl="0"/>
                      <a:r>
                        <a:rPr lang="es-ES" sz="1600" noProof="0" dirty="0">
                          <a:solidFill>
                            <a:schemeClr val="tx1"/>
                          </a:solidFill>
                        </a:rPr>
                        <a:t>Prevención de fraudes y medidas </a:t>
                      </a:r>
                      <a:r>
                        <a:rPr lang="es-ES" sz="1600" noProof="0" dirty="0" err="1">
                          <a:solidFill>
                            <a:schemeClr val="tx1"/>
                          </a:solidFill>
                        </a:rPr>
                        <a:t>anti-skimming</a:t>
                      </a:r>
                      <a:r>
                        <a:rPr lang="es-ES" sz="1600" noProof="0" dirty="0">
                          <a:solidFill>
                            <a:schemeClr val="tx1"/>
                          </a:solidFill>
                        </a:rPr>
                        <a:t> para proteger contra manipulaciones maliciosas.</a:t>
                      </a:r>
                    </a:p>
                    <a:p>
                      <a:pPr algn="l" rtl="0"/>
                      <a:endParaRPr lang="es-ES" sz="1600" noProof="0" dirty="0">
                        <a:solidFill>
                          <a:schemeClr val="tx1"/>
                        </a:solidFill>
                      </a:endParaRPr>
                    </a:p>
                    <a:p>
                      <a:pPr algn="l" rtl="0"/>
                      <a:r>
                        <a:rPr lang="es-ES" sz="1600" noProof="0" dirty="0">
                          <a:solidFill>
                            <a:schemeClr val="tx1"/>
                          </a:solidFill>
                        </a:rPr>
                        <a:t>Cumplimiento estricto con las regulaciones de privacidad de datos.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l" rtl="0"/>
                      <a:r>
                        <a:rPr lang="es-BO" sz="1600" b="1" kern="1200" dirty="0">
                          <a:solidFill>
                            <a:schemeClr val="tx1"/>
                          </a:solidFill>
                          <a:latin typeface="+mn-lt"/>
                          <a:ea typeface="+mn-ea"/>
                          <a:cs typeface="+mn-cs"/>
                        </a:rPr>
                        <a:t>Usabilidad</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noProof="0" dirty="0">
                          <a:solidFill>
                            <a:schemeClr val="tx1"/>
                          </a:solidFill>
                        </a:rPr>
                        <a:t>Dado que el Banco Alasitas atienda a clientes de bajos recursos, el diseño de interfaz debe ser amigable y accesible para usuarios de diferentes niveles de habilidades y conocimiento.</a:t>
                      </a:r>
                      <a:endParaRPr lang="es-ES" sz="1800" b="0" i="0" kern="1200" noProof="0" dirty="0">
                        <a:solidFill>
                          <a:schemeClr val="dk1"/>
                        </a:solidFill>
                        <a:effectLst/>
                        <a:latin typeface="+mn-lt"/>
                        <a:ea typeface="+mn-ea"/>
                        <a:cs typeface="+mn-cs"/>
                      </a:endParaRPr>
                    </a:p>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l" rtl="0"/>
                      <a:r>
                        <a:rPr lang="es-BO" sz="1600" b="1" kern="1200" dirty="0">
                          <a:solidFill>
                            <a:schemeClr val="tx1"/>
                          </a:solidFill>
                          <a:latin typeface="+mn-lt"/>
                          <a:ea typeface="+mn-ea"/>
                          <a:cs typeface="+mn-cs"/>
                        </a:rPr>
                        <a:t>Rendimiento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kern="1200" dirty="0">
                          <a:solidFill>
                            <a:schemeClr val="tx1"/>
                          </a:solidFill>
                          <a:latin typeface="+mn-lt"/>
                          <a:ea typeface="+mn-ea"/>
                          <a:cs typeface="+mn-cs"/>
                        </a:rPr>
                        <a:t>Se requiere que las respuestas sean rápidas a las solicitudes de los usuarios, esto con el fin de evitar posibles malas interpretaciones de los clientes y garantizar una buena experiencia de usuario.</a:t>
                      </a:r>
                      <a:endParaRPr lang="es-ES" sz="160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l" rtl="0"/>
                      <a:r>
                        <a:rPr lang="es-BO" sz="1600" b="1" kern="1200" dirty="0">
                          <a:solidFill>
                            <a:schemeClr val="tx1"/>
                          </a:solidFill>
                          <a:latin typeface="+mn-lt"/>
                          <a:ea typeface="+mn-ea"/>
                          <a:cs typeface="+mn-cs"/>
                        </a:rPr>
                        <a:t>Confiabilidad</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kern="1200" dirty="0">
                          <a:solidFill>
                            <a:schemeClr val="tx1"/>
                          </a:solidFill>
                          <a:latin typeface="+mn-lt"/>
                          <a:ea typeface="+mn-ea"/>
                          <a:cs typeface="+mn-cs"/>
                        </a:rPr>
                        <a:t>El sistema debe ser confiable y no debe experimentar fallas frecuentes ni interrupciones no planificadas.</a:t>
                      </a:r>
                      <a:endParaRPr lang="es-ES" sz="160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l" rtl="0"/>
                      <a:r>
                        <a:rPr lang="es-BO" sz="1600" b="1" kern="1200" dirty="0">
                          <a:solidFill>
                            <a:schemeClr val="tx1"/>
                          </a:solidFill>
                          <a:latin typeface="+mn-lt"/>
                          <a:ea typeface="+mn-ea"/>
                          <a:cs typeface="+mn-cs"/>
                        </a:rPr>
                        <a:t>Mantenimiento Remoto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noProof="0" dirty="0">
                          <a:solidFill>
                            <a:schemeClr val="tx1"/>
                          </a:solidFill>
                        </a:rPr>
                        <a:t>Capacidad para actualizaciones de software y parches de seguridad de forma remota.</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bl>
          </a:graphicData>
        </a:graphic>
      </p:graphicFrame>
    </p:spTree>
    <p:extLst>
      <p:ext uri="{BB962C8B-B14F-4D97-AF65-F5344CB8AC3E}">
        <p14:creationId xmlns:p14="http://schemas.microsoft.com/office/powerpoint/2010/main" val="354007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es-ES" dirty="0"/>
              <a:t>Diapositiva de análisis de proyecto 7</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Atributos de Calidad</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a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837375443"/>
              </p:ext>
            </p:extLst>
          </p:nvPr>
        </p:nvGraphicFramePr>
        <p:xfrm>
          <a:off x="559390" y="764164"/>
          <a:ext cx="11264015" cy="5030577"/>
        </p:xfrm>
        <a:graphic>
          <a:graphicData uri="http://schemas.openxmlformats.org/drawingml/2006/table">
            <a:tbl>
              <a:tblPr firstRow="1" bandRow="1">
                <a:tableStyleId>{5C22544A-7EE6-4342-B048-85BDC9FD1C3A}</a:tableStyleId>
              </a:tblPr>
              <a:tblGrid>
                <a:gridCol w="2185187">
                  <a:extLst>
                    <a:ext uri="{9D8B030D-6E8A-4147-A177-3AD203B41FA5}">
                      <a16:colId xmlns:a16="http://schemas.microsoft.com/office/drawing/2014/main" val="1064767228"/>
                    </a:ext>
                  </a:extLst>
                </a:gridCol>
                <a:gridCol w="9078828">
                  <a:extLst>
                    <a:ext uri="{9D8B030D-6E8A-4147-A177-3AD203B41FA5}">
                      <a16:colId xmlns:a16="http://schemas.microsoft.com/office/drawing/2014/main" val="477618283"/>
                    </a:ext>
                  </a:extLst>
                </a:gridCol>
              </a:tblGrid>
              <a:tr h="517752">
                <a:tc>
                  <a:txBody>
                    <a:bodyPr/>
                    <a:lstStyle/>
                    <a:p>
                      <a:pPr rtl="0"/>
                      <a:r>
                        <a:rPr lang="es-ES" noProof="0" dirty="0"/>
                        <a:t>Atributo</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r>
                        <a:rPr lang="es-ES" noProof="0" dirty="0"/>
                        <a:t>Descripción</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1609469">
                <a:tc>
                  <a:txBody>
                    <a:bodyPr/>
                    <a:lstStyle/>
                    <a:p>
                      <a:pPr algn="l" rtl="0"/>
                      <a:r>
                        <a:rPr lang="es-BO" sz="1600" b="1" kern="1200" dirty="0">
                          <a:solidFill>
                            <a:schemeClr val="tx1"/>
                          </a:solidFill>
                          <a:latin typeface="+mn-lt"/>
                          <a:ea typeface="+mn-ea"/>
                          <a:cs typeface="+mn-cs"/>
                        </a:rPr>
                        <a:t>Escalabilidad</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b="0" noProof="0" dirty="0">
                          <a:solidFill>
                            <a:schemeClr val="tx1"/>
                          </a:solidFill>
                        </a:rPr>
                        <a:t>El Banco Alasitas iniciar un programa de capacitación a sus clientes con respecto a las ventajas del uso del cajero automáticos,  por lo que se espera que uso de cajero automático se vaya incrementando paulatinamente, hasta convertirse en producto de uso masivo..</a:t>
                      </a:r>
                    </a:p>
                    <a:p>
                      <a:pPr algn="l" rtl="0"/>
                      <a:endParaRPr lang="es-ES" sz="1600" b="0" noProof="0" dirty="0">
                        <a:solidFill>
                          <a:schemeClr val="tx1"/>
                        </a:solidFill>
                      </a:endParaRPr>
                    </a:p>
                    <a:p>
                      <a:pPr algn="l" rtl="0"/>
                      <a:r>
                        <a:rPr lang="es-ES" sz="1600" noProof="0" dirty="0">
                          <a:solidFill>
                            <a:schemeClr val="tx1"/>
                          </a:solidFill>
                        </a:rPr>
                        <a:t>Por loque se requiere que el cajero automático tenga la Capacidad para manejar un gran número de transacciones y usuarios, especialmente en áreas con alta demanda.</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852072">
                <a:tc>
                  <a:txBody>
                    <a:bodyPr/>
                    <a:lstStyle/>
                    <a:p>
                      <a:pPr algn="l" rtl="0"/>
                      <a:r>
                        <a:rPr lang="es-ES" sz="1600" b="1" kern="1200" dirty="0">
                          <a:solidFill>
                            <a:schemeClr val="tx1"/>
                          </a:solidFill>
                          <a:latin typeface="+mn-lt"/>
                          <a:ea typeface="+mn-ea"/>
                          <a:cs typeface="+mn-cs"/>
                        </a:rPr>
                        <a:t>Integración con redes y sistemas bancarios</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indent="0" algn="l" rtl="0">
                        <a:buFont typeface="Arial" panose="020B0604020202020204" pitchFamily="34" charset="0"/>
                        <a:buNone/>
                      </a:pPr>
                      <a:r>
                        <a:rPr lang="es-ES" sz="1600" noProof="0" dirty="0">
                          <a:solidFill>
                            <a:schemeClr val="tx1"/>
                          </a:solidFill>
                        </a:rPr>
                        <a:t>Dado que se ingresa a un entorno de manejo de tarjetas se requiere una c</a:t>
                      </a:r>
                      <a:r>
                        <a:rPr lang="es-ES" sz="1600" kern="1200" dirty="0" err="1">
                          <a:solidFill>
                            <a:schemeClr val="tx1"/>
                          </a:solidFill>
                          <a:latin typeface="+mn-lt"/>
                          <a:ea typeface="+mn-ea"/>
                          <a:cs typeface="+mn-cs"/>
                        </a:rPr>
                        <a:t>oneción</a:t>
                      </a:r>
                      <a:r>
                        <a:rPr lang="es-ES" sz="1600" kern="1200" dirty="0">
                          <a:solidFill>
                            <a:schemeClr val="tx1"/>
                          </a:solidFill>
                          <a:latin typeface="+mn-lt"/>
                          <a:ea typeface="+mn-ea"/>
                          <a:cs typeface="+mn-cs"/>
                        </a:rPr>
                        <a:t> eficiente con las redes de pago y sistemas bancarios para realizar transacciones de manera efectiva.</a:t>
                      </a:r>
                      <a:endParaRPr lang="es-ES" sz="1600" kern="1200" noProof="0" dirty="0">
                        <a:solidFill>
                          <a:schemeClr val="tx1"/>
                        </a:solidFill>
                        <a:latin typeface="+mn-lt"/>
                        <a:ea typeface="+mn-ea"/>
                        <a:cs typeface="+mn-cs"/>
                      </a:endParaRPr>
                    </a:p>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852072">
                <a:tc>
                  <a:txBody>
                    <a:bodyPr/>
                    <a:lstStyle/>
                    <a:p>
                      <a:pPr algn="l" rtl="0"/>
                      <a:r>
                        <a:rPr lang="es-BO" sz="1600" b="1" kern="1200" dirty="0">
                          <a:solidFill>
                            <a:schemeClr val="tx1"/>
                          </a:solidFill>
                          <a:latin typeface="+mn-lt"/>
                          <a:ea typeface="+mn-ea"/>
                          <a:cs typeface="+mn-cs"/>
                        </a:rPr>
                        <a:t>Mantenimiento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noProof="0" dirty="0">
                          <a:solidFill>
                            <a:schemeClr val="tx1"/>
                          </a:solidFill>
                        </a:rPr>
                        <a:t>El sistema debe tener la capacidad para actualizaciones de software y parches de seguridad de forma remota.</a:t>
                      </a:r>
                    </a:p>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99606">
                <a:tc>
                  <a:txBody>
                    <a:bodyPr/>
                    <a:lstStyle/>
                    <a:p>
                      <a:pPr algn="l" rtl="0"/>
                      <a:r>
                        <a:rPr lang="es-BO" sz="1600" b="1" kern="1200" dirty="0">
                          <a:solidFill>
                            <a:schemeClr val="tx1"/>
                          </a:solidFill>
                          <a:latin typeface="+mn-lt"/>
                          <a:ea typeface="+mn-ea"/>
                          <a:cs typeface="+mn-cs"/>
                        </a:rPr>
                        <a:t>Privacidad</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kern="1200" noProof="0" dirty="0">
                          <a:solidFill>
                            <a:schemeClr val="tx1"/>
                          </a:solidFill>
                          <a:latin typeface="+mn-lt"/>
                          <a:ea typeface="+mn-ea"/>
                          <a:cs typeface="+mn-cs"/>
                        </a:rPr>
                        <a:t>Protección de la privacidad del usuario y cumplimiento de regulaciones y leyes relacionadas con la privacidad de los datos.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99606">
                <a:tc>
                  <a:txBody>
                    <a:bodyPr/>
                    <a:lstStyle/>
                    <a:p>
                      <a:pPr algn="l" rtl="0"/>
                      <a:r>
                        <a:rPr lang="es-BO" sz="1600" b="1" kern="1200" dirty="0">
                          <a:solidFill>
                            <a:schemeClr val="tx1"/>
                          </a:solidFill>
                          <a:latin typeface="+mn-lt"/>
                          <a:ea typeface="+mn-ea"/>
                          <a:cs typeface="+mn-cs"/>
                        </a:rPr>
                        <a:t>Auditoría y registro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kern="1200" noProof="0" dirty="0">
                          <a:solidFill>
                            <a:schemeClr val="tx1"/>
                          </a:solidFill>
                          <a:latin typeface="+mn-lt"/>
                          <a:ea typeface="+mn-ea"/>
                          <a:cs typeface="+mn-cs"/>
                        </a:rPr>
                        <a:t>Capacidad para auditar y registrar todas las transacciones realizadas en el cajero automático con fines de seguridad y contabilidad.</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bl>
          </a:graphicData>
        </a:graphic>
      </p:graphicFrame>
    </p:spTree>
    <p:extLst>
      <p:ext uri="{BB962C8B-B14F-4D97-AF65-F5344CB8AC3E}">
        <p14:creationId xmlns:p14="http://schemas.microsoft.com/office/powerpoint/2010/main" val="363208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es-ES" dirty="0"/>
              <a:t>Diapositiva de análisis de proyecto 7</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Escenarios </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BE96B36B-45E8-A4F2-7E46-A867222F1E8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2283558998"/>
              </p:ext>
            </p:extLst>
          </p:nvPr>
        </p:nvGraphicFramePr>
        <p:xfrm>
          <a:off x="559390" y="764165"/>
          <a:ext cx="11189587" cy="4956808"/>
        </p:xfrm>
        <a:graphic>
          <a:graphicData uri="http://schemas.openxmlformats.org/drawingml/2006/table">
            <a:tbl>
              <a:tblPr firstRow="1" bandRow="1">
                <a:tableStyleId>{5C22544A-7EE6-4342-B048-85BDC9FD1C3A}</a:tableStyleId>
              </a:tblPr>
              <a:tblGrid>
                <a:gridCol w="1886098">
                  <a:extLst>
                    <a:ext uri="{9D8B030D-6E8A-4147-A177-3AD203B41FA5}">
                      <a16:colId xmlns:a16="http://schemas.microsoft.com/office/drawing/2014/main" val="1064767228"/>
                    </a:ext>
                  </a:extLst>
                </a:gridCol>
                <a:gridCol w="9303489">
                  <a:extLst>
                    <a:ext uri="{9D8B030D-6E8A-4147-A177-3AD203B41FA5}">
                      <a16:colId xmlns:a16="http://schemas.microsoft.com/office/drawing/2014/main" val="477618283"/>
                    </a:ext>
                  </a:extLst>
                </a:gridCol>
              </a:tblGrid>
              <a:tr h="500062">
                <a:tc>
                  <a:txBody>
                    <a:bodyPr/>
                    <a:lstStyle/>
                    <a:p>
                      <a:pPr rtl="0"/>
                      <a:r>
                        <a:rPr lang="es-ES" noProof="0" dirty="0"/>
                        <a:t>Escenario</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r>
                        <a:rPr lang="es-ES" b="1" noProof="0" dirty="0"/>
                        <a:t>Disponibilidad del ATM</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500062">
                <a:tc>
                  <a:txBody>
                    <a:bodyPr/>
                    <a:lstStyle/>
                    <a:p>
                      <a:pPr algn="l" rtl="0"/>
                      <a:r>
                        <a:rPr lang="es-BO" sz="1600" b="1" kern="1200" dirty="0">
                          <a:solidFill>
                            <a:schemeClr val="tx1"/>
                          </a:solidFill>
                          <a:latin typeface="+mn-lt"/>
                          <a:ea typeface="+mn-ea"/>
                          <a:cs typeface="+mn-cs"/>
                        </a:rPr>
                        <a:t>Justificación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latin typeface="+mn-lt"/>
                          <a:ea typeface="+mn-ea"/>
                          <a:cs typeface="+mn-cs"/>
                        </a:rPr>
                        <a:t>Dado que es un sistema que puede ser usado todo el tiempo, este debe estar disponible 24/7 y los tiempos de parada deben ser controlados y monitoreados.</a:t>
                      </a:r>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l" rtl="0"/>
                      <a:r>
                        <a:rPr lang="es-ES" sz="1600" b="1" kern="1200" noProof="0" dirty="0">
                          <a:solidFill>
                            <a:schemeClr val="tx1"/>
                          </a:solidFill>
                          <a:latin typeface="+mn-lt"/>
                          <a:ea typeface="+mn-ea"/>
                          <a:cs typeface="+mn-cs"/>
                        </a:rPr>
                        <a:t>Atributo de Calidad</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BO" sz="1600" b="0" kern="1200" dirty="0">
                          <a:solidFill>
                            <a:schemeClr val="tx1"/>
                          </a:solidFill>
                          <a:latin typeface="+mn-lt"/>
                          <a:ea typeface="+mn-ea"/>
                          <a:cs typeface="+mn-cs"/>
                        </a:rPr>
                        <a:t>Disponibilidad y Mantenimiento</a:t>
                      </a:r>
                      <a:endParaRPr lang="es-ES" sz="1600" b="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l" rtl="0"/>
                      <a:r>
                        <a:rPr lang="es-BO" sz="1600" b="1" kern="1200" dirty="0">
                          <a:solidFill>
                            <a:schemeClr val="tx1"/>
                          </a:solidFill>
                          <a:latin typeface="+mn-lt"/>
                          <a:ea typeface="+mn-ea"/>
                          <a:cs typeface="+mn-cs"/>
                        </a:rPr>
                        <a:t>Estímulo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noProof="0" dirty="0">
                          <a:solidFill>
                            <a:schemeClr val="tx1"/>
                          </a:solidFill>
                        </a:rPr>
                        <a:t>Cliente requiere realizar transacciones y/o consultas en el ATM</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l" rtl="0"/>
                      <a:r>
                        <a:rPr lang="es-BO" sz="1600" b="1" kern="1200" dirty="0">
                          <a:solidFill>
                            <a:schemeClr val="tx1"/>
                          </a:solidFill>
                          <a:latin typeface="+mn-lt"/>
                          <a:ea typeface="+mn-ea"/>
                          <a:cs typeface="+mn-cs"/>
                        </a:rPr>
                        <a:t>Respuesta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kern="1200" noProof="0" dirty="0">
                          <a:solidFill>
                            <a:schemeClr val="tx1"/>
                          </a:solidFill>
                          <a:latin typeface="+mn-lt"/>
                          <a:ea typeface="+mn-ea"/>
                          <a:cs typeface="+mn-cs"/>
                        </a:rPr>
                        <a:t>ATM debe estar en condiciones óptimas de atención</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l" rtl="0"/>
                      <a:r>
                        <a:rPr lang="es-BO" sz="1600" b="1" kern="1200" dirty="0">
                          <a:solidFill>
                            <a:schemeClr val="tx1"/>
                          </a:solidFill>
                          <a:latin typeface="+mn-lt"/>
                          <a:ea typeface="+mn-ea"/>
                          <a:cs typeface="+mn-cs"/>
                        </a:rPr>
                        <a:t>Decisiones de Arquitectura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kern="1200" noProof="0" dirty="0">
                          <a:solidFill>
                            <a:schemeClr val="tx1"/>
                          </a:solidFill>
                          <a:latin typeface="+mn-lt"/>
                          <a:ea typeface="+mn-ea"/>
                          <a:cs typeface="+mn-cs"/>
                        </a:rPr>
                        <a:t>Redundancia de Servidor de Aplicaciones, manejo de por lo menos 3 nodos de atención.</a:t>
                      </a:r>
                    </a:p>
                    <a:p>
                      <a:pPr algn="l" rtl="0"/>
                      <a:r>
                        <a:rPr lang="es-ES" sz="1600" kern="1200" noProof="0" dirty="0">
                          <a:solidFill>
                            <a:schemeClr val="tx1"/>
                          </a:solidFill>
                          <a:latin typeface="+mn-lt"/>
                          <a:ea typeface="+mn-ea"/>
                          <a:cs typeface="+mn-cs"/>
                        </a:rPr>
                        <a:t>Facilidad de habilitación de nuevo nodos de atención</a:t>
                      </a:r>
                    </a:p>
                    <a:p>
                      <a:pPr algn="l" rtl="0"/>
                      <a:r>
                        <a:rPr lang="es-ES" sz="1600" noProof="0" dirty="0">
                          <a:solidFill>
                            <a:schemeClr val="tx1"/>
                          </a:solidFill>
                        </a:rPr>
                        <a:t>Integrar un sistema de monitoreo para supervisar el rendimiento del cajero automático y detectar posibles problemas.</a:t>
                      </a:r>
                    </a:p>
                    <a:p>
                      <a:pPr algn="l" rtl="0"/>
                      <a:r>
                        <a:rPr lang="es-ES" sz="1600" noProof="0" dirty="0">
                          <a:solidFill>
                            <a:schemeClr val="tx1"/>
                          </a:solidFill>
                        </a:rPr>
                        <a:t>Establecer procedimientos automáticos de diagnóstico y mantenimiento para garantizar la disponibilidad.</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l" rtl="0"/>
                      <a:r>
                        <a:rPr lang="es-BO" sz="1600" b="1" kern="1200" dirty="0">
                          <a:solidFill>
                            <a:schemeClr val="tx1"/>
                          </a:solidFill>
                          <a:latin typeface="+mn-lt"/>
                          <a:ea typeface="+mn-ea"/>
                          <a:cs typeface="+mn-cs"/>
                        </a:rPr>
                        <a:t>Medición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dirty="0"/>
                        <a:t>Tiempo o </a:t>
                      </a:r>
                      <a:r>
                        <a:rPr lang="es-ES" sz="1600" dirty="0" err="1"/>
                        <a:t>interval</a:t>
                      </a:r>
                      <a:r>
                        <a:rPr lang="es-ES" sz="1600" dirty="0"/>
                        <a:t> de tiempo en que debe estar disponible </a:t>
                      </a:r>
                    </a:p>
                    <a:p>
                      <a:pPr algn="l" rtl="0"/>
                      <a:r>
                        <a:rPr lang="es-ES" sz="1600" dirty="0"/>
                        <a:t>Tiempo en modo degradado </a:t>
                      </a:r>
                    </a:p>
                    <a:p>
                      <a:pPr algn="l" rtl="0"/>
                      <a:r>
                        <a:rPr lang="es-ES" sz="1600" dirty="0"/>
                        <a:t>Tiempo para detector el fallo </a:t>
                      </a:r>
                    </a:p>
                    <a:p>
                      <a:pPr algn="l" rtl="0"/>
                      <a:r>
                        <a:rPr lang="es-ES" sz="1600" dirty="0"/>
                        <a:t>Tiempo de reparación Proporción de fallos tratados por </a:t>
                      </a:r>
                      <a:r>
                        <a:rPr lang="es-ES" sz="1600" dirty="0" err="1"/>
                        <a:t>sistem</a:t>
                      </a:r>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bl>
          </a:graphicData>
        </a:graphic>
      </p:graphicFrame>
    </p:spTree>
    <p:extLst>
      <p:ext uri="{BB962C8B-B14F-4D97-AF65-F5344CB8AC3E}">
        <p14:creationId xmlns:p14="http://schemas.microsoft.com/office/powerpoint/2010/main" val="39817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es-ES" dirty="0"/>
              <a:t>Diapositiva de análisis de proyecto 7</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Escenarios </a:t>
            </a: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a 1">
            <a:extLst>
              <a:ext uri="{FF2B5EF4-FFF2-40B4-BE49-F238E27FC236}">
                <a16:creationId xmlns:a16="http://schemas.microsoft.com/office/drawing/2014/main" id="{BE96B36B-45E8-A4F2-7E46-A867222F1E83}"/>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819181515"/>
              </p:ext>
            </p:extLst>
          </p:nvPr>
        </p:nvGraphicFramePr>
        <p:xfrm>
          <a:off x="559390" y="764165"/>
          <a:ext cx="11189587" cy="4146230"/>
        </p:xfrm>
        <a:graphic>
          <a:graphicData uri="http://schemas.openxmlformats.org/drawingml/2006/table">
            <a:tbl>
              <a:tblPr firstRow="1" bandRow="1">
                <a:tableStyleId>{5C22544A-7EE6-4342-B048-85BDC9FD1C3A}</a:tableStyleId>
              </a:tblPr>
              <a:tblGrid>
                <a:gridCol w="1886098">
                  <a:extLst>
                    <a:ext uri="{9D8B030D-6E8A-4147-A177-3AD203B41FA5}">
                      <a16:colId xmlns:a16="http://schemas.microsoft.com/office/drawing/2014/main" val="1064767228"/>
                    </a:ext>
                  </a:extLst>
                </a:gridCol>
                <a:gridCol w="9303489">
                  <a:extLst>
                    <a:ext uri="{9D8B030D-6E8A-4147-A177-3AD203B41FA5}">
                      <a16:colId xmlns:a16="http://schemas.microsoft.com/office/drawing/2014/main" val="477618283"/>
                    </a:ext>
                  </a:extLst>
                </a:gridCol>
              </a:tblGrid>
              <a:tr h="500062">
                <a:tc>
                  <a:txBody>
                    <a:bodyPr/>
                    <a:lstStyle/>
                    <a:p>
                      <a:pPr rtl="0"/>
                      <a:r>
                        <a:rPr lang="es-ES" noProof="0" dirty="0"/>
                        <a:t>Escenario</a:t>
                      </a: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r>
                        <a:rPr lang="es-ES" b="1" noProof="0" dirty="0"/>
                        <a:t>Tiempos de respuestas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216711411"/>
                  </a:ext>
                </a:extLst>
              </a:tr>
              <a:tr h="500062">
                <a:tc>
                  <a:txBody>
                    <a:bodyPr/>
                    <a:lstStyle/>
                    <a:p>
                      <a:pPr algn="l" rtl="0"/>
                      <a:r>
                        <a:rPr lang="es-BO" sz="1600" b="1" kern="1200" dirty="0">
                          <a:solidFill>
                            <a:schemeClr val="tx1"/>
                          </a:solidFill>
                          <a:latin typeface="+mn-lt"/>
                          <a:ea typeface="+mn-ea"/>
                          <a:cs typeface="+mn-cs"/>
                        </a:rPr>
                        <a:t>Justificación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kern="1200" dirty="0">
                          <a:solidFill>
                            <a:schemeClr val="tx1"/>
                          </a:solidFill>
                          <a:latin typeface="+mn-lt"/>
                          <a:ea typeface="+mn-ea"/>
                          <a:cs typeface="+mn-cs"/>
                        </a:rPr>
                        <a:t>Debido a que es un sistema de </a:t>
                      </a:r>
                      <a:r>
                        <a:rPr lang="es-ES" sz="1600" kern="1200" dirty="0" err="1">
                          <a:solidFill>
                            <a:schemeClr val="tx1"/>
                          </a:solidFill>
                          <a:latin typeface="+mn-lt"/>
                          <a:ea typeface="+mn-ea"/>
                          <a:cs typeface="+mn-cs"/>
                        </a:rPr>
                        <a:t>auto-servicio</a:t>
                      </a:r>
                      <a:r>
                        <a:rPr lang="es-ES" sz="1600" kern="1200" dirty="0">
                          <a:solidFill>
                            <a:schemeClr val="tx1"/>
                          </a:solidFill>
                          <a:latin typeface="+mn-lt"/>
                          <a:ea typeface="+mn-ea"/>
                          <a:cs typeface="+mn-cs"/>
                        </a:rPr>
                        <a:t> al cliente este debe tener tiempo de respuesta bajos.</a:t>
                      </a:r>
                      <a:endParaRPr lang="es-ES" sz="1600" kern="1200" noProof="0" dirty="0">
                        <a:solidFill>
                          <a:schemeClr val="tx1"/>
                        </a:solidFill>
                        <a:latin typeface="+mn-lt"/>
                        <a:ea typeface="+mn-ea"/>
                        <a:cs typeface="+mn-cs"/>
                      </a:endParaRPr>
                    </a:p>
                    <a:p>
                      <a:pPr algn="l" rtl="0"/>
                      <a:endParaRPr lang="es-ES"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l" rtl="0"/>
                      <a:r>
                        <a:rPr lang="es-ES" sz="1600" b="1" kern="1200" noProof="0" dirty="0">
                          <a:solidFill>
                            <a:schemeClr val="tx1"/>
                          </a:solidFill>
                          <a:latin typeface="+mn-lt"/>
                          <a:ea typeface="+mn-ea"/>
                          <a:cs typeface="+mn-cs"/>
                        </a:rPr>
                        <a:t>Atributo de Calidad</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BO" sz="1600" b="0" kern="1200" dirty="0">
                          <a:solidFill>
                            <a:schemeClr val="tx1"/>
                          </a:solidFill>
                          <a:latin typeface="+mn-lt"/>
                          <a:ea typeface="+mn-ea"/>
                          <a:cs typeface="+mn-cs"/>
                        </a:rPr>
                        <a:t>Rendimiento</a:t>
                      </a:r>
                      <a:endParaRPr lang="es-ES" sz="1600" b="0" kern="1200" noProof="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l" rtl="0"/>
                      <a:r>
                        <a:rPr lang="es-BO" sz="1600" b="1" kern="1200" dirty="0">
                          <a:solidFill>
                            <a:schemeClr val="tx1"/>
                          </a:solidFill>
                          <a:latin typeface="+mn-lt"/>
                          <a:ea typeface="+mn-ea"/>
                          <a:cs typeface="+mn-cs"/>
                        </a:rPr>
                        <a:t>Estímulo</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b="0" kern="1200" dirty="0">
                          <a:solidFill>
                            <a:schemeClr val="tx1"/>
                          </a:solidFill>
                          <a:latin typeface="+mn-lt"/>
                          <a:ea typeface="+mn-ea"/>
                          <a:cs typeface="+mn-cs"/>
                        </a:rPr>
                        <a:t>Un usuario intenta retirar dinero y experimenta demoras significativas.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l" rtl="0"/>
                      <a:r>
                        <a:rPr lang="es-BO" sz="1600" b="1" kern="1200" dirty="0">
                          <a:solidFill>
                            <a:schemeClr val="tx1"/>
                          </a:solidFill>
                          <a:latin typeface="+mn-lt"/>
                          <a:ea typeface="+mn-ea"/>
                          <a:cs typeface="+mn-cs"/>
                        </a:rPr>
                        <a:t>Respuesta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b="0" kern="1200" dirty="0">
                          <a:solidFill>
                            <a:schemeClr val="tx1"/>
                          </a:solidFill>
                          <a:latin typeface="+mn-lt"/>
                          <a:ea typeface="+mn-ea"/>
                          <a:cs typeface="+mn-cs"/>
                        </a:rPr>
                        <a:t>El cajero automático debe procesar transacciones en menos de XX segundos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l" rtl="0"/>
                      <a:r>
                        <a:rPr lang="es-BO" sz="1600" b="1" kern="1200" dirty="0">
                          <a:solidFill>
                            <a:schemeClr val="tx1"/>
                          </a:solidFill>
                          <a:latin typeface="+mn-lt"/>
                          <a:ea typeface="+mn-ea"/>
                          <a:cs typeface="+mn-cs"/>
                        </a:rPr>
                        <a:t>Decisiones de Arquitectura</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l" rtl="0"/>
                      <a:r>
                        <a:rPr lang="es-ES" sz="1600" kern="1200" noProof="0" dirty="0">
                          <a:solidFill>
                            <a:schemeClr val="tx1"/>
                          </a:solidFill>
                          <a:latin typeface="+mn-lt"/>
                          <a:ea typeface="+mn-ea"/>
                          <a:cs typeface="+mn-cs"/>
                        </a:rPr>
                        <a:t>Implementar un </a:t>
                      </a:r>
                      <a:r>
                        <a:rPr lang="es-BO" sz="1600" dirty="0"/>
                        <a:t>Switch Transaccional</a:t>
                      </a:r>
                      <a:endParaRPr lang="es-ES" sz="1600" kern="1200" noProof="0" dirty="0">
                        <a:solidFill>
                          <a:schemeClr val="tx1"/>
                        </a:solidFill>
                        <a:latin typeface="+mn-lt"/>
                        <a:ea typeface="+mn-ea"/>
                        <a:cs typeface="+mn-cs"/>
                      </a:endParaRPr>
                    </a:p>
                    <a:p>
                      <a:pPr algn="l" rtl="0"/>
                      <a:r>
                        <a:rPr lang="es-ES" sz="1600" kern="1200" noProof="0" dirty="0">
                          <a:solidFill>
                            <a:schemeClr val="tx1"/>
                          </a:solidFill>
                          <a:latin typeface="+mn-lt"/>
                          <a:ea typeface="+mn-ea"/>
                          <a:cs typeface="+mn-cs"/>
                        </a:rPr>
                        <a:t>Habilitación de 3 Nodos de atención para la cola de atención.</a:t>
                      </a:r>
                    </a:p>
                    <a:p>
                      <a:pPr algn="l" rtl="0"/>
                      <a:r>
                        <a:rPr lang="es-ES" sz="1600" kern="1200" noProof="0" dirty="0">
                          <a:solidFill>
                            <a:schemeClr val="tx1"/>
                          </a:solidFill>
                          <a:latin typeface="+mn-lt"/>
                          <a:ea typeface="+mn-ea"/>
                          <a:cs typeface="+mn-cs"/>
                        </a:rPr>
                        <a:t>Capacidad de incremento de los nodos de forma rápida y de acuerdo a la demanda.</a:t>
                      </a:r>
                    </a:p>
                    <a:p>
                      <a:pPr algn="l" rtl="0"/>
                      <a:r>
                        <a:rPr lang="es-ES" sz="1600" kern="1200" noProof="0" dirty="0">
                          <a:solidFill>
                            <a:schemeClr val="tx1"/>
                          </a:solidFill>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l" rtl="0"/>
                      <a:r>
                        <a:rPr lang="es-BO" sz="1600" b="1" kern="1200" dirty="0">
                          <a:solidFill>
                            <a:schemeClr val="tx1"/>
                          </a:solidFill>
                          <a:latin typeface="+mn-lt"/>
                          <a:ea typeface="+mn-ea"/>
                          <a:cs typeface="+mn-cs"/>
                        </a:rPr>
                        <a:t>Medición</a:t>
                      </a:r>
                      <a:endParaRPr lang="es-ES" sz="1600" b="1" kern="1200" noProof="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l" rtl="0"/>
                      <a:r>
                        <a:rPr lang="es-ES" sz="1600" noProof="0" dirty="0">
                          <a:solidFill>
                            <a:schemeClr val="tx1"/>
                          </a:solidFill>
                        </a:rPr>
                        <a:t>La ejecución de la transacción de retiro debe ser menor a XX segundos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bl>
          </a:graphicData>
        </a:graphic>
      </p:graphicFrame>
    </p:spTree>
    <p:extLst>
      <p:ext uri="{BB962C8B-B14F-4D97-AF65-F5344CB8AC3E}">
        <p14:creationId xmlns:p14="http://schemas.microsoft.com/office/powerpoint/2010/main" val="2439918308"/>
      </p:ext>
    </p:extLst>
  </p:cSld>
  <p:clrMapOvr>
    <a:masterClrMapping/>
  </p:clrMapOvr>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4488</TotalTime>
  <Words>1137</Words>
  <Application>Microsoft Office PowerPoint</Application>
  <PresentationFormat>Panorámica</PresentationFormat>
  <Paragraphs>164</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Century Gothic</vt:lpstr>
      <vt:lpstr>Segoe UI</vt:lpstr>
      <vt:lpstr>Segoe UI Light</vt:lpstr>
      <vt:lpstr>Tema de Office</vt:lpstr>
      <vt:lpstr>Propuesta de Arquitectura Técnica  Cajero Automático Banco Alasitas</vt:lpstr>
      <vt:lpstr>Diapositiva de análisis de proyecto 5</vt:lpstr>
      <vt:lpstr>Diapositiva de análisis de proyecto 5</vt:lpstr>
      <vt:lpstr>Diapositiva de análisis de proyecto 6</vt:lpstr>
      <vt:lpstr>Diapositiva de análisis de proyecto 5</vt:lpstr>
      <vt:lpstr>Diapositiva de análisis de proyecto 7</vt:lpstr>
      <vt:lpstr>Diapositiva de análisis de proyecto 7</vt:lpstr>
      <vt:lpstr>Diapositiva de análisis de proyecto 7</vt:lpstr>
      <vt:lpstr>Diapositiva de análisis de proyecto 7</vt:lpstr>
      <vt:lpstr>Diapositiva de análisis de proyecto 7</vt:lpstr>
      <vt:lpstr>Diapositiva de análisis de proyecto 8</vt:lpstr>
      <vt:lpstr>Diapositiva de análisis de proyecto 8</vt:lpstr>
      <vt:lpstr>Diapositiva de análisis de proyecto 8</vt:lpstr>
      <vt:lpstr>Diapositiva de análisis de proyecto 8</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Arquitectura Técnica  Cajero Automático </dc:title>
  <dc:creator>Claudia Mercado</dc:creator>
  <cp:lastModifiedBy>Claudia Mercado</cp:lastModifiedBy>
  <cp:revision>8</cp:revision>
  <dcterms:created xsi:type="dcterms:W3CDTF">2024-01-20T00:36:27Z</dcterms:created>
  <dcterms:modified xsi:type="dcterms:W3CDTF">2024-01-23T03:24:35Z</dcterms:modified>
</cp:coreProperties>
</file>