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8" r:id="rId3"/>
    <p:sldId id="395" r:id="rId4"/>
    <p:sldId id="396" r:id="rId5"/>
    <p:sldId id="397" r:id="rId6"/>
    <p:sldId id="399" r:id="rId7"/>
    <p:sldId id="392" r:id="rId8"/>
    <p:sldId id="394" r:id="rId9"/>
    <p:sldId id="400" r:id="rId1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87938" tIns="43969" rIns="87938" bIns="439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BC73ED5-867B-B248-A79D-9335F3472A7E}" type="datetimeFigureOut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87938" tIns="43969" rIns="87938" bIns="439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3C6031D-B350-964A-93A3-27025D214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87938" tIns="43969" rIns="87938" bIns="439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A6D7CD1-2C81-3F4C-AD2D-760DB2B665AB}" type="datetimeFigureOut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38" tIns="43969" rIns="87938" bIns="4396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87938" tIns="43969" rIns="87938" bIns="4396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87938" tIns="43969" rIns="87938" bIns="439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C0D3FB3-4BB5-3A45-AD57-C3568282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4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0C4385-D1C3-0149-AF0E-594A41C6D428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pmackenz@u.washington.edu" TargetMode="Externa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" descr="mackenzi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6811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2"/>
          <p:cNvGrpSpPr>
            <a:grpSpLocks/>
          </p:cNvGrpSpPr>
          <p:nvPr userDrawn="1"/>
        </p:nvGrpSpPr>
        <p:grpSpPr bwMode="auto">
          <a:xfrm>
            <a:off x="685800" y="685800"/>
            <a:ext cx="7772400" cy="441325"/>
            <a:chOff x="685800" y="685800"/>
            <a:chExt cx="7772400" cy="441325"/>
          </a:xfrm>
        </p:grpSpPr>
        <p:pic>
          <p:nvPicPr>
            <p:cNvPr id="13" name="Picture 3" descr="EdHeaderOutlines15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85800"/>
              <a:ext cx="7051675" cy="36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339850" y="898525"/>
              <a:ext cx="2714625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576" tIns="36576" rIns="36576" bIns="36576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  <a:defRPr/>
              </a:pPr>
              <a:r>
                <a:rPr lang="en-US" sz="900" smtClean="0">
                  <a:latin typeface="Baskerville Old Face" charset="0"/>
                </a:rPr>
                <a:t>CIVIL &amp; ENVIRONMENTAL ENGINEERING</a:t>
              </a:r>
              <a:endParaRPr lang="en-US" sz="1800" smtClean="0"/>
            </a:p>
          </p:txBody>
        </p:sp>
        <p:pic>
          <p:nvPicPr>
            <p:cNvPr id="15" name="Picture 3" descr="EdHeaderOutlines150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6" b="-4317"/>
            <a:stretch>
              <a:fillRect/>
            </a:stretch>
          </p:blipFill>
          <p:spPr bwMode="auto">
            <a:xfrm>
              <a:off x="4759325" y="685800"/>
              <a:ext cx="36988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27"/>
          <p:cNvSpPr txBox="1">
            <a:spLocks noChangeArrowheads="1"/>
          </p:cNvSpPr>
          <p:nvPr userDrawn="1"/>
        </p:nvSpPr>
        <p:spPr bwMode="auto">
          <a:xfrm>
            <a:off x="914400" y="3828871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smtClean="0">
                <a:latin typeface="Lucida Sans Unicode" charset="0"/>
              </a:rPr>
              <a:t>Peter Mackenzie-</a:t>
            </a:r>
            <a:r>
              <a:rPr lang="en-US" sz="1800" b="1" dirty="0" err="1" smtClean="0">
                <a:latin typeface="Lucida Sans Unicode" charset="0"/>
              </a:rPr>
              <a:t>Helnwein</a:t>
            </a:r>
            <a:endParaRPr lang="en-US" sz="1800" b="1" dirty="0" smtClean="0">
              <a:latin typeface="Lucida Sans Unicode" charset="0"/>
            </a:endParaRPr>
          </a:p>
          <a:p>
            <a:pPr algn="r" eaLnBrk="1" hangingPunct="1">
              <a:defRPr/>
            </a:pPr>
            <a:endParaRPr lang="en-US" sz="1800" dirty="0" smtClean="0">
              <a:latin typeface="Lucida Sans Unicode" charset="0"/>
            </a:endParaRPr>
          </a:p>
          <a:p>
            <a:pPr algn="r" eaLnBrk="1" hangingPunct="1">
              <a:defRPr/>
            </a:pPr>
            <a:r>
              <a:rPr lang="en-US" sz="1800" dirty="0" smtClean="0">
                <a:latin typeface="Lucida Sans Unicode" charset="0"/>
              </a:rPr>
              <a:t>Office: More 121D</a:t>
            </a:r>
          </a:p>
          <a:p>
            <a:pPr algn="r" eaLnBrk="1" hangingPunct="1">
              <a:defRPr/>
            </a:pPr>
            <a:r>
              <a:rPr lang="en-US" sz="1800" dirty="0" smtClean="0">
                <a:latin typeface="Lucida Sans Unicode" charset="0"/>
              </a:rPr>
              <a:t>Email: </a:t>
            </a:r>
            <a:r>
              <a:rPr lang="en-US" sz="1800" dirty="0" smtClean="0">
                <a:latin typeface="Lucida Sans Unicode" charset="0"/>
                <a:hlinkClick r:id="rId5"/>
              </a:rPr>
              <a:t>pmackenz@uw.edu</a:t>
            </a:r>
            <a:endParaRPr lang="en-US" sz="1800" dirty="0" smtClean="0">
              <a:latin typeface="Lucida Sans Unicode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5867400" cy="1066800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32489"/>
            <a:ext cx="5867400" cy="1077511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3600">
                <a:solidFill>
                  <a:schemeClr val="tx2"/>
                </a:solidFill>
                <a:latin typeface="Chalkboar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90AA31-213F-DC4D-A996-D67DD098E157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EDB5FB-91DB-CC45-A071-7124491A9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63D97-BF17-D445-94B4-9268A4D9888B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2BBEC-F796-0D43-B17E-42BE3C159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E13A-914F-E24C-B912-9EC60B25A35B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EC3D-8F40-F84B-83AA-CF6357FEB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1743-92D6-0640-B412-86D9212517F9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52558-05BE-C940-A550-E7CB0018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AE9945"/>
              </a:gs>
              <a:gs pos="72000">
                <a:srgbClr val="E3CA71"/>
              </a:gs>
              <a:gs pos="100000">
                <a:srgbClr val="E6D393"/>
              </a:gs>
            </a:gsLst>
            <a:lin ang="16200000"/>
          </a:gradFill>
          <a:ln w="3175" cap="rnd">
            <a:solidFill>
              <a:srgbClr val="978749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AE9945"/>
              </a:gs>
              <a:gs pos="72000">
                <a:srgbClr val="E3CA71"/>
              </a:gs>
              <a:gs pos="100000">
                <a:srgbClr val="E6D393"/>
              </a:gs>
            </a:gsLst>
            <a:lin ang="16200000"/>
          </a:gradFill>
          <a:ln w="3175" cap="rnd">
            <a:solidFill>
              <a:srgbClr val="978749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05765-00D6-E844-BC44-84EE5DE00B75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5EF7-B3EC-854D-8AB8-558513996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538B3-2CB3-0146-97F6-5BC86963A430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F481A-466D-E047-A419-86752B332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E618-E68E-174D-9685-B6C3B9CA7182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1FAF1-D75F-B74F-BE55-FABBCAF4F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halkduster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9322-F12A-DB47-A569-EC4DCA6F9045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B087B-79CD-7C4D-BCC5-69B58169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D3F5B-DAA9-AD42-8985-FFF586916601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474F5-9956-D24E-AE13-88B9824B7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75A8-2232-BB44-AF20-B2C1D1BA56B9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AE62-8D02-EB4C-AB32-C5DAE9009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AE9945"/>
              </a:gs>
              <a:gs pos="72000">
                <a:srgbClr val="E3CA71"/>
              </a:gs>
              <a:gs pos="100000">
                <a:srgbClr val="E6D393"/>
              </a:gs>
            </a:gsLst>
            <a:lin ang="16200000"/>
          </a:gradFill>
          <a:ln w="3175" cap="rnd">
            <a:solidFill>
              <a:srgbClr val="978749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AE9945"/>
              </a:gs>
              <a:gs pos="72000">
                <a:srgbClr val="E3CA71"/>
              </a:gs>
              <a:gs pos="100000">
                <a:srgbClr val="E6D393"/>
              </a:gs>
            </a:gsLst>
            <a:lin ang="16200000"/>
          </a:gradFill>
          <a:ln w="3175" cap="rnd">
            <a:solidFill>
              <a:srgbClr val="978749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DF98-7FF1-D341-9D28-1FF12C069312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A31DA-EEB3-D349-88EC-F26EE920F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  <a:cs typeface="Arial" charset="0"/>
              </a:defRPr>
            </a:lvl1pPr>
          </a:lstStyle>
          <a:p>
            <a:pPr>
              <a:defRPr/>
            </a:pPr>
            <a:fld id="{03428497-7D3E-B54B-810C-51C8A1268DF3}" type="datetime1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  <a:cs typeface="Arial" charset="0"/>
              </a:defRPr>
            </a:lvl1pPr>
          </a:lstStyle>
          <a:p>
            <a:pPr>
              <a:defRPr/>
            </a:pPr>
            <a:fld id="{D61C1E0B-91F7-8641-A1B6-043C24628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5" r:id="rId2"/>
    <p:sldLayoutId id="2147483772" r:id="rId3"/>
    <p:sldLayoutId id="2147483766" r:id="rId4"/>
    <p:sldLayoutId id="2147483773" r:id="rId5"/>
    <p:sldLayoutId id="2147483767" r:id="rId6"/>
    <p:sldLayoutId id="2147483768" r:id="rId7"/>
    <p:sldLayoutId id="2147483774" r:id="rId8"/>
    <p:sldLayoutId id="2147483775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3.bin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5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6.bin"/><Relationship Id="rId28" Type="http://schemas.openxmlformats.org/officeDocument/2006/relationships/oleObject" Target="../embeddings/oleObject31.bin"/><Relationship Id="rId10" Type="http://schemas.openxmlformats.org/officeDocument/2006/relationships/image" Target="../media/image16.wmf"/><Relationship Id="rId19" Type="http://schemas.openxmlformats.org/officeDocument/2006/relationships/image" Target="../media/image17.wmf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25.bin"/><Relationship Id="rId27" Type="http://schemas.openxmlformats.org/officeDocument/2006/relationships/oleObject" Target="../embeddings/oleObject30.bin"/><Relationship Id="rId30" Type="http://schemas.openxmlformats.org/officeDocument/2006/relationships/oleObject" Target="../embeddings/oleObject33.bin"/><Relationship Id="rId8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3.bin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9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50.bin"/><Relationship Id="rId28" Type="http://schemas.openxmlformats.org/officeDocument/2006/relationships/oleObject" Target="../embeddings/oleObject55.bin"/><Relationship Id="rId10" Type="http://schemas.openxmlformats.org/officeDocument/2006/relationships/image" Target="../media/image16.wmf"/><Relationship Id="rId19" Type="http://schemas.openxmlformats.org/officeDocument/2006/relationships/image" Target="../media/image17.wmf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4.bin"/><Relationship Id="rId30" Type="http://schemas.openxmlformats.org/officeDocument/2006/relationships/oleObject" Target="../embeddings/oleObject57.bin"/><Relationship Id="rId8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CEE 505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Engineering Computing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5867400" cy="76200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dirty="0"/>
              <a:t>Midterm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1414462"/>
          </a:xfrm>
          <a:gradFill rotWithShape="1">
            <a:gsLst>
              <a:gs pos="0">
                <a:srgbClr val="40502C"/>
              </a:gs>
              <a:gs pos="50000">
                <a:srgbClr val="6D8550"/>
              </a:gs>
              <a:gs pos="70000">
                <a:srgbClr val="829C64"/>
              </a:gs>
              <a:gs pos="100000">
                <a:srgbClr val="A3C082"/>
              </a:gs>
            </a:gsLst>
            <a:lin ang="16200000"/>
          </a:gradFill>
          <a:ln cap="flat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buFont typeface="Wingdings 3" charset="0"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Lucida Sans Unicode" charset="0"/>
                <a:cs typeface="+mn-cs"/>
              </a:rPr>
              <a:t>Part 1</a:t>
            </a:r>
            <a:r>
              <a:rPr lang="en-US" dirty="0">
                <a:solidFill>
                  <a:srgbClr val="FFFFFF"/>
                </a:solidFill>
                <a:latin typeface="Lucida Sans Unicode" charset="0"/>
                <a:cs typeface="+mn-cs"/>
              </a:rPr>
              <a:t>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Lucida Sans Unicode" charset="0"/>
                <a:cs typeface="+mn-cs"/>
              </a:rPr>
              <a:t>Design a database representation of the </a:t>
            </a:r>
            <a:r>
              <a:rPr lang="ja-JP" altLang="en-US" dirty="0" smtClean="0">
                <a:solidFill>
                  <a:srgbClr val="FFFFFF"/>
                </a:solidFill>
                <a:latin typeface="Lucida Sans Unicode" charset="0"/>
                <a:cs typeface="+mn-cs"/>
              </a:rPr>
              <a:t>“</a:t>
            </a:r>
            <a:r>
              <a:rPr lang="en-US" dirty="0">
                <a:solidFill>
                  <a:srgbClr val="FFFFFF"/>
                </a:solidFill>
                <a:latin typeface="Lucida Sans Unicode" charset="0"/>
                <a:cs typeface="+mn-cs"/>
              </a:rPr>
              <a:t>Graph Problem</a:t>
            </a:r>
            <a:r>
              <a:rPr lang="ja-JP" altLang="en-US" dirty="0">
                <a:solidFill>
                  <a:srgbClr val="FFFFFF"/>
                </a:solidFill>
                <a:latin typeface="Lucida Sans Unicode" charset="0"/>
                <a:cs typeface="+mn-cs"/>
              </a:rPr>
              <a:t>”</a:t>
            </a:r>
            <a:endParaRPr lang="en-US" dirty="0">
              <a:solidFill>
                <a:srgbClr val="FFFFFF"/>
              </a:solidFill>
              <a:latin typeface="Lucida Sans Unicode" charset="0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Midterm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57200" y="2895600"/>
            <a:ext cx="8229600" cy="1414463"/>
          </a:xfrm>
          <a:prstGeom prst="rect">
            <a:avLst/>
          </a:prstGeom>
          <a:gradFill rotWithShape="1">
            <a:gsLst>
              <a:gs pos="0">
                <a:srgbClr val="40502C"/>
              </a:gs>
              <a:gs pos="50000">
                <a:srgbClr val="6D8550"/>
              </a:gs>
              <a:gs pos="70000">
                <a:srgbClr val="829C64"/>
              </a:gs>
              <a:gs pos="100000">
                <a:srgbClr val="A3C082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/>
            </a:pPr>
            <a:r>
              <a:rPr lang="en-US" sz="27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 2: </a:t>
            </a: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Adapt the Path Search Algorithm to work off the database rather than private variables.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514850"/>
            <a:ext cx="8229600" cy="923925"/>
          </a:xfrm>
          <a:prstGeom prst="rect">
            <a:avLst/>
          </a:prstGeom>
          <a:gradFill rotWithShape="1">
            <a:gsLst>
              <a:gs pos="0">
                <a:srgbClr val="F4E0A3"/>
              </a:gs>
              <a:gs pos="64999">
                <a:srgbClr val="FFF3CE"/>
              </a:gs>
              <a:gs pos="100000">
                <a:srgbClr val="FFF8DA"/>
              </a:gs>
            </a:gsLst>
            <a:lin ang="162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This is an individual Assignment (!)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Working Application required (at least basic functionality required!)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Documentation / manual as attached 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</a:rPr>
              <a:t>Due Date: </a:t>
            </a:r>
            <a:r>
              <a:rPr lang="en-US" b="1" dirty="0" smtClean="0">
                <a:solidFill>
                  <a:srgbClr val="FFC000"/>
                </a:solidFill>
              </a:rPr>
              <a:t>Thursday, </a:t>
            </a:r>
            <a:r>
              <a:rPr lang="en-US" b="1" dirty="0">
                <a:solidFill>
                  <a:srgbClr val="FFC000"/>
                </a:solidFill>
              </a:rPr>
              <a:t>November </a:t>
            </a:r>
            <a:r>
              <a:rPr lang="en-US" b="1" dirty="0" smtClean="0">
                <a:solidFill>
                  <a:srgbClr val="FFC000"/>
                </a:solidFill>
              </a:rPr>
              <a:t>19, 2015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Layout of the Graph</a:t>
            </a:r>
            <a:endParaRPr lang="en-US" dirty="0">
              <a:ea typeface="+mj-ea"/>
            </a:endParaRPr>
          </a:p>
        </p:txBody>
      </p:sp>
      <p:sp>
        <p:nvSpPr>
          <p:cNvPr id="2457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>
                <a:latin typeface="Lucida Sans Unicode" charset="0"/>
              </a:rPr>
              <a:t>Flight network</a:t>
            </a:r>
            <a:endParaRPr lang="en-US" b="1" i="1" dirty="0">
              <a:latin typeface="Lucida Sans Unicode" charset="0"/>
            </a:endParaRPr>
          </a:p>
        </p:txBody>
      </p:sp>
      <p:grpSp>
        <p:nvGrpSpPr>
          <p:cNvPr id="24579" name="Group 96"/>
          <p:cNvGrpSpPr>
            <a:grpSpLocks/>
          </p:cNvGrpSpPr>
          <p:nvPr/>
        </p:nvGrpSpPr>
        <p:grpSpPr bwMode="auto">
          <a:xfrm>
            <a:off x="304800" y="2590800"/>
            <a:ext cx="8020050" cy="3117850"/>
            <a:chOff x="304800" y="2590800"/>
            <a:chExt cx="8020050" cy="3117850"/>
          </a:xfrm>
        </p:grpSpPr>
        <p:sp>
          <p:nvSpPr>
            <p:cNvPr id="4" name="Oval 3"/>
            <p:cNvSpPr/>
            <p:nvPr/>
          </p:nvSpPr>
          <p:spPr>
            <a:xfrm>
              <a:off x="2286000" y="48006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28194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36576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32766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" name="Straight Connector 8"/>
            <p:cNvCxnSpPr>
              <a:cxnSpLocks noChangeShapeType="1"/>
              <a:stCxn id="4" idx="7"/>
              <a:endCxn id="5" idx="2"/>
            </p:cNvCxnSpPr>
            <p:nvPr/>
          </p:nvCxnSpPr>
          <p:spPr bwMode="auto">
            <a:xfrm rot="5400000" flipH="1" flipV="1">
              <a:off x="1479550" y="3868738"/>
              <a:ext cx="1917700" cy="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5" idx="5"/>
              <a:endCxn id="6" idx="1"/>
            </p:cNvCxnSpPr>
            <p:nvPr/>
          </p:nvCxnSpPr>
          <p:spPr bwMode="auto">
            <a:xfrm rot="16200000" flipH="1">
              <a:off x="3200400" y="2363788"/>
              <a:ext cx="711200" cy="19304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 flipV="1">
              <a:off x="4673600" y="3367088"/>
              <a:ext cx="2108200" cy="3810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  <a:stCxn id="6" idx="2"/>
              <a:endCxn id="4" idx="6"/>
            </p:cNvCxnSpPr>
            <p:nvPr/>
          </p:nvCxnSpPr>
          <p:spPr bwMode="auto">
            <a:xfrm rot="10800000" flipV="1">
              <a:off x="2463800" y="3748088"/>
              <a:ext cx="2032000" cy="11430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aphicFrame>
          <p:nvGraphicFramePr>
            <p:cNvPr id="24588" name="Object 2"/>
            <p:cNvGraphicFramePr>
              <a:graphicFrameLocks noChangeAspect="1"/>
            </p:cNvGraphicFramePr>
            <p:nvPr/>
          </p:nvGraphicFramePr>
          <p:xfrm>
            <a:off x="4191000" y="3124200"/>
            <a:ext cx="10541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Equation" r:id="rId3" imgW="507780" imgH="177723" progId="Equation.3">
                    <p:embed/>
                  </p:oleObj>
                </mc:Choice>
                <mc:Fallback>
                  <p:oleObj name="Equation" r:id="rId3" imgW="50778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124200"/>
                          <a:ext cx="10541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3"/>
            <p:cNvGraphicFramePr>
              <a:graphicFrameLocks noChangeAspect="1"/>
            </p:cNvGraphicFramePr>
            <p:nvPr/>
          </p:nvGraphicFramePr>
          <p:xfrm>
            <a:off x="1295400" y="2590800"/>
            <a:ext cx="9810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5" imgW="469696" imgH="177723" progId="Equation.3">
                    <p:embed/>
                  </p:oleObj>
                </mc:Choice>
                <mc:Fallback>
                  <p:oleObj name="Equation" r:id="rId5" imgW="469696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590800"/>
                          <a:ext cx="98107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4"/>
            <p:cNvGraphicFramePr>
              <a:graphicFrameLocks noChangeAspect="1"/>
            </p:cNvGraphicFramePr>
            <p:nvPr/>
          </p:nvGraphicFramePr>
          <p:xfrm>
            <a:off x="7010400" y="3048000"/>
            <a:ext cx="13144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Equation" r:id="rId7" imgW="634725" imgH="203112" progId="Equation.3">
                    <p:embed/>
                  </p:oleObj>
                </mc:Choice>
                <mc:Fallback>
                  <p:oleObj name="Equation" r:id="rId7" imgW="63472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3048000"/>
                          <a:ext cx="13144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5"/>
            <p:cNvGraphicFramePr>
              <a:graphicFrameLocks noChangeAspect="1"/>
            </p:cNvGraphicFramePr>
            <p:nvPr/>
          </p:nvGraphicFramePr>
          <p:xfrm>
            <a:off x="304800" y="4724400"/>
            <a:ext cx="19240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9" imgW="926698" imgH="203112" progId="Equation.3">
                    <p:embed/>
                  </p:oleObj>
                </mc:Choice>
                <mc:Fallback>
                  <p:oleObj name="Equation" r:id="rId9" imgW="92669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4724400"/>
                          <a:ext cx="19240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8"/>
            <p:cNvSpPr/>
            <p:nvPr/>
          </p:nvSpPr>
          <p:spPr>
            <a:xfrm>
              <a:off x="6629400" y="53340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24593" name="Object 6"/>
            <p:cNvGraphicFramePr>
              <a:graphicFrameLocks noChangeAspect="1"/>
            </p:cNvGraphicFramePr>
            <p:nvPr/>
          </p:nvGraphicFramePr>
          <p:xfrm>
            <a:off x="6858000" y="5334000"/>
            <a:ext cx="9461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Equation" r:id="rId11" imgW="457002" imgH="177723" progId="Equation.3">
                    <p:embed/>
                  </p:oleObj>
                </mc:Choice>
                <mc:Fallback>
                  <p:oleObj name="Equation" r:id="rId11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5334000"/>
                          <a:ext cx="94615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20"/>
            <p:cNvSpPr/>
            <p:nvPr/>
          </p:nvSpPr>
          <p:spPr>
            <a:xfrm>
              <a:off x="2743200" y="5181600"/>
              <a:ext cx="177800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24595" name="Object 7"/>
            <p:cNvGraphicFramePr>
              <a:graphicFrameLocks noChangeAspect="1"/>
            </p:cNvGraphicFramePr>
            <p:nvPr/>
          </p:nvGraphicFramePr>
          <p:xfrm>
            <a:off x="2971800" y="5257800"/>
            <a:ext cx="12096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name="Equation" r:id="rId13" imgW="583693" imgH="177646" progId="Equation.3">
                    <p:embed/>
                  </p:oleObj>
                </mc:Choice>
                <mc:Fallback>
                  <p:oleObj name="Equation" r:id="rId13" imgW="583693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5257800"/>
                          <a:ext cx="120967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Straight Connector 41"/>
            <p:cNvCxnSpPr>
              <a:cxnSpLocks noChangeShapeType="1"/>
              <a:stCxn id="19" idx="0"/>
              <a:endCxn id="7" idx="4"/>
            </p:cNvCxnSpPr>
            <p:nvPr/>
          </p:nvCxnSpPr>
          <p:spPr bwMode="auto">
            <a:xfrm rot="5400000" flipH="1" flipV="1">
              <a:off x="5856287" y="4319588"/>
              <a:ext cx="1876425" cy="1524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19" idx="1"/>
              <a:endCxn id="6" idx="5"/>
            </p:cNvCxnSpPr>
            <p:nvPr/>
          </p:nvCxnSpPr>
          <p:spPr bwMode="auto">
            <a:xfrm rot="16200000" flipV="1">
              <a:off x="4876800" y="3582988"/>
              <a:ext cx="1549400" cy="20066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" name="Straight Connector 50"/>
            <p:cNvCxnSpPr>
              <a:cxnSpLocks noChangeShapeType="1"/>
              <a:stCxn id="6" idx="3"/>
              <a:endCxn id="21" idx="7"/>
            </p:cNvCxnSpPr>
            <p:nvPr/>
          </p:nvCxnSpPr>
          <p:spPr bwMode="auto">
            <a:xfrm rot="5400000">
              <a:off x="3009900" y="3697288"/>
              <a:ext cx="1397000" cy="16256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" idx="4"/>
              <a:endCxn id="21" idx="0"/>
            </p:cNvCxnSpPr>
            <p:nvPr/>
          </p:nvCxnSpPr>
          <p:spPr bwMode="auto">
            <a:xfrm rot="16200000" flipH="1">
              <a:off x="1589087" y="3938588"/>
              <a:ext cx="2181225" cy="30480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124200" y="39624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UA2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781800" y="41910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JB1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7620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SWA1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1828800" y="37338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AK1</a:t>
              </a: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276600" y="29718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AK2</a:t>
              </a: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UA1</a:t>
              </a:r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2590800" y="3429000"/>
              <a:ext cx="7620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SWA3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609600" cy="338138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4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Layout of the Graph</a:t>
            </a:r>
            <a:endParaRPr lang="en-US" dirty="0">
              <a:ea typeface="+mj-ea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09600" y="3165475"/>
            <a:ext cx="4953000" cy="3540125"/>
          </a:xfrm>
          <a:prstGeom prst="rect">
            <a:avLst/>
          </a:prstGeom>
          <a:gradFill rotWithShape="1">
            <a:gsLst>
              <a:gs pos="0">
                <a:srgbClr val="CADAB8"/>
              </a:gs>
              <a:gs pos="64999">
                <a:srgbClr val="E5F0DB"/>
              </a:gs>
              <a:gs pos="100000">
                <a:srgbClr val="EDF6E4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Node(id=Denver, pos=[25.0, 10.0])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Node(id=Miami, pos=[5.0, 5.5])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Node(id=New York, pos=[2.0, 14.0])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Node(id=Oakland, pos=[15.4, 12.0])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Node(id=San Francisco, pos=[15.5, 12.0])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Node(id=Seattle, pos=[16.0, 18.0])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Line(id=AK1,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=San Francisco,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=Seattle)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Line(id=AK2,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=Denver,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=Seattle)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Line(id=JB1,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=Miami,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=New York)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Line(id=SWA1,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=Denver,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=Oakland)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Line(id=SWA3,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=Oakland,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=Seattle)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Line(id=UA1,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=Denver,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=New York)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Line(id=UA2,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=Denver,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=San Francisco)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Line(id=UA3,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nodeI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=Denver,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nodeJ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=Miami)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5604" name="Group 32"/>
          <p:cNvGrpSpPr>
            <a:grpSpLocks/>
          </p:cNvGrpSpPr>
          <p:nvPr/>
        </p:nvGrpSpPr>
        <p:grpSpPr bwMode="auto">
          <a:xfrm>
            <a:off x="3048000" y="1219200"/>
            <a:ext cx="5715000" cy="2355850"/>
            <a:chOff x="-110275" y="1905000"/>
            <a:chExt cx="8471884" cy="3117850"/>
          </a:xfrm>
        </p:grpSpPr>
        <p:sp>
          <p:nvSpPr>
            <p:cNvPr id="4" name="Oval 3"/>
            <p:cNvSpPr/>
            <p:nvPr/>
          </p:nvSpPr>
          <p:spPr>
            <a:xfrm>
              <a:off x="2210080" y="4115228"/>
              <a:ext cx="178851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3045" y="2134007"/>
              <a:ext cx="176497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19830" y="2972296"/>
              <a:ext cx="178851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04885" y="2589919"/>
              <a:ext cx="178851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" name="Straight Connector 8"/>
            <p:cNvCxnSpPr>
              <a:cxnSpLocks noChangeShapeType="1"/>
              <a:stCxn id="4" idx="7"/>
              <a:endCxn id="5" idx="2"/>
            </p:cNvCxnSpPr>
            <p:nvPr/>
          </p:nvCxnSpPr>
          <p:spPr bwMode="auto">
            <a:xfrm rot="5400000" flipH="1" flipV="1">
              <a:off x="1403823" y="3181217"/>
              <a:ext cx="1916091" cy="2354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5" idx="5"/>
              <a:endCxn id="6" idx="1"/>
            </p:cNvCxnSpPr>
            <p:nvPr/>
          </p:nvCxnSpPr>
          <p:spPr bwMode="auto">
            <a:xfrm rot="16200000" flipH="1">
              <a:off x="3124621" y="1676413"/>
              <a:ext cx="710130" cy="1932059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 flipV="1">
              <a:off x="4598681" y="2680261"/>
              <a:ext cx="2106204" cy="382378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  <a:stCxn id="6" idx="2"/>
              <a:endCxn id="4" idx="6"/>
            </p:cNvCxnSpPr>
            <p:nvPr/>
          </p:nvCxnSpPr>
          <p:spPr bwMode="auto">
            <a:xfrm rot="10800000" flipV="1">
              <a:off x="2388931" y="3062639"/>
              <a:ext cx="2030900" cy="1142932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aphicFrame>
          <p:nvGraphicFramePr>
            <p:cNvPr id="25613" name="Object 2"/>
            <p:cNvGraphicFramePr>
              <a:graphicFrameLocks noChangeAspect="1"/>
            </p:cNvGraphicFramePr>
            <p:nvPr/>
          </p:nvGraphicFramePr>
          <p:xfrm>
            <a:off x="4114801" y="2438399"/>
            <a:ext cx="1196930" cy="374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1" name="Equation" r:id="rId3" imgW="507780" imgH="177723" progId="Equation.3">
                    <p:embed/>
                  </p:oleObj>
                </mc:Choice>
                <mc:Fallback>
                  <p:oleObj name="Equation" r:id="rId3" imgW="50778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1" y="2438399"/>
                          <a:ext cx="1196930" cy="374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3"/>
            <p:cNvGraphicFramePr>
              <a:graphicFrameLocks noChangeAspect="1"/>
            </p:cNvGraphicFramePr>
            <p:nvPr/>
          </p:nvGraphicFramePr>
          <p:xfrm>
            <a:off x="1019310" y="1905000"/>
            <a:ext cx="1180966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Equation" r:id="rId5" imgW="469696" imgH="177723" progId="Equation.3">
                    <p:embed/>
                  </p:oleObj>
                </mc:Choice>
                <mc:Fallback>
                  <p:oleObj name="Equation" r:id="rId5" imgW="469696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310" y="1905000"/>
                          <a:ext cx="1180966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"/>
            <p:cNvGraphicFramePr>
              <a:graphicFrameLocks noChangeAspect="1"/>
            </p:cNvGraphicFramePr>
            <p:nvPr/>
          </p:nvGraphicFramePr>
          <p:xfrm>
            <a:off x="6934201" y="2362200"/>
            <a:ext cx="1427408" cy="428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Equation" r:id="rId7" imgW="634725" imgH="203112" progId="Equation.3">
                    <p:embed/>
                  </p:oleObj>
                </mc:Choice>
                <mc:Fallback>
                  <p:oleObj name="Equation" r:id="rId7" imgW="63472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1" y="2362200"/>
                          <a:ext cx="1427408" cy="428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5"/>
            <p:cNvGraphicFramePr>
              <a:graphicFrameLocks noChangeAspect="1"/>
            </p:cNvGraphicFramePr>
            <p:nvPr/>
          </p:nvGraphicFramePr>
          <p:xfrm>
            <a:off x="-110275" y="4022785"/>
            <a:ext cx="2149967" cy="428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4" name="Equation" r:id="rId9" imgW="926698" imgH="203112" progId="Equation.3">
                    <p:embed/>
                  </p:oleObj>
                </mc:Choice>
                <mc:Fallback>
                  <p:oleObj name="Equation" r:id="rId9" imgW="92669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0275" y="4022785"/>
                          <a:ext cx="2149967" cy="428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8"/>
            <p:cNvSpPr/>
            <p:nvPr/>
          </p:nvSpPr>
          <p:spPr>
            <a:xfrm>
              <a:off x="6554274" y="4648876"/>
              <a:ext cx="176498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25618" name="Object 6"/>
            <p:cNvGraphicFramePr>
              <a:graphicFrameLocks noChangeAspect="1"/>
            </p:cNvGraphicFramePr>
            <p:nvPr/>
          </p:nvGraphicFramePr>
          <p:xfrm>
            <a:off x="6781800" y="4648200"/>
            <a:ext cx="11279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5" name="Equation" r:id="rId11" imgW="457002" imgH="177723" progId="Equation.3">
                    <p:embed/>
                  </p:oleObj>
                </mc:Choice>
                <mc:Fallback>
                  <p:oleObj name="Equation" r:id="rId11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4648200"/>
                          <a:ext cx="112797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20"/>
            <p:cNvSpPr/>
            <p:nvPr/>
          </p:nvSpPr>
          <p:spPr>
            <a:xfrm>
              <a:off x="2666620" y="4495505"/>
              <a:ext cx="178851" cy="180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25620" name="Object 7"/>
            <p:cNvGraphicFramePr>
              <a:graphicFrameLocks noChangeAspect="1"/>
            </p:cNvGraphicFramePr>
            <p:nvPr/>
          </p:nvGraphicFramePr>
          <p:xfrm>
            <a:off x="2895600" y="4572000"/>
            <a:ext cx="139950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6" name="Equation" r:id="rId13" imgW="583693" imgH="177646" progId="Equation.3">
                    <p:embed/>
                  </p:oleObj>
                </mc:Choice>
                <mc:Fallback>
                  <p:oleObj name="Equation" r:id="rId13" imgW="583693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572000"/>
                          <a:ext cx="139950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Straight Connector 41"/>
            <p:cNvCxnSpPr>
              <a:cxnSpLocks noChangeShapeType="1"/>
              <a:stCxn id="19" idx="0"/>
              <a:endCxn id="7" idx="4"/>
            </p:cNvCxnSpPr>
            <p:nvPr/>
          </p:nvCxnSpPr>
          <p:spPr bwMode="auto">
            <a:xfrm rot="5400000" flipH="1" flipV="1">
              <a:off x="5778692" y="3633257"/>
              <a:ext cx="1878274" cy="152964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19" idx="1"/>
              <a:endCxn id="6" idx="5"/>
            </p:cNvCxnSpPr>
            <p:nvPr/>
          </p:nvCxnSpPr>
          <p:spPr bwMode="auto">
            <a:xfrm rot="16200000" flipV="1">
              <a:off x="4801091" y="2895019"/>
              <a:ext cx="1548419" cy="2009719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" name="Straight Connector 50"/>
            <p:cNvCxnSpPr>
              <a:cxnSpLocks noChangeShapeType="1"/>
              <a:stCxn id="6" idx="3"/>
              <a:endCxn id="21" idx="7"/>
            </p:cNvCxnSpPr>
            <p:nvPr/>
          </p:nvCxnSpPr>
          <p:spPr bwMode="auto">
            <a:xfrm rot="5400000">
              <a:off x="2934075" y="3011178"/>
              <a:ext cx="1397149" cy="1626130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" idx="4"/>
              <a:endCxn id="21" idx="0"/>
            </p:cNvCxnSpPr>
            <p:nvPr/>
          </p:nvCxnSpPr>
          <p:spPr bwMode="auto">
            <a:xfrm rot="16200000" flipH="1">
              <a:off x="1512674" y="3252134"/>
              <a:ext cx="2180814" cy="305929"/>
            </a:xfrm>
            <a:prstGeom prst="line">
              <a:avLst/>
            </a:prstGeom>
            <a:noFill/>
            <a:ln w="63500" cmpd="thickThin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047855" y="3276939"/>
              <a:ext cx="682457" cy="304641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UA2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704885" y="3505945"/>
              <a:ext cx="609506" cy="325652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JB1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200820" y="4039593"/>
              <a:ext cx="755409" cy="304642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SWA1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1753539" y="3047932"/>
              <a:ext cx="609506" cy="304642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AK1</a:t>
              </a: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200820" y="2285278"/>
              <a:ext cx="609504" cy="306743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AK2</a:t>
              </a: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563535" y="2438648"/>
              <a:ext cx="609504" cy="285733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UA1</a:t>
              </a:r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2513656" y="2743291"/>
              <a:ext cx="762470" cy="304641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SWA3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485875" y="3657215"/>
              <a:ext cx="609506" cy="285733"/>
            </a:xfrm>
            <a:prstGeom prst="rect">
              <a:avLst/>
            </a:prstGeom>
            <a:gradFill rotWithShape="1">
              <a:gsLst>
                <a:gs pos="0">
                  <a:srgbClr val="F4E0A3"/>
                </a:gs>
                <a:gs pos="64999">
                  <a:srgbClr val="FFF3CE"/>
                </a:gs>
                <a:gs pos="100000">
                  <a:srgbClr val="FFF8DA"/>
                </a:gs>
              </a:gsLst>
              <a:lin ang="1620000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63500" dist="38100" dir="5400000" rotWithShape="0">
                <a:srgbClr val="000000">
                  <a:alpha val="34999"/>
                </a:srgbClr>
              </a:out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UA3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Layout of the Graph</a:t>
            </a:r>
            <a:endParaRPr lang="en-US" dirty="0">
              <a:ea typeface="+mj-ea"/>
            </a:endParaRPr>
          </a:p>
        </p:txBody>
      </p:sp>
      <p:sp>
        <p:nvSpPr>
          <p:cNvPr id="26626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Lucida Sans Unicode" charset="0"/>
              </a:rPr>
              <a:t>Paths </a:t>
            </a:r>
            <a:r>
              <a:rPr lang="en-US" sz="2400" dirty="0">
                <a:latin typeface="Lucida Sans Unicode" charset="0"/>
              </a:rPr>
              <a:t>from Oakland to San Francisco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8915400" cy="4800600"/>
            <a:chOff x="0" y="1792288"/>
            <a:chExt cx="8948738" cy="5065712"/>
          </a:xfrm>
        </p:grpSpPr>
        <p:grpSp>
          <p:nvGrpSpPr>
            <p:cNvPr id="26627" name="Group 32"/>
            <p:cNvGrpSpPr>
              <a:grpSpLocks/>
            </p:cNvGrpSpPr>
            <p:nvPr/>
          </p:nvGrpSpPr>
          <p:grpSpPr bwMode="auto">
            <a:xfrm>
              <a:off x="0" y="1792288"/>
              <a:ext cx="5022850" cy="2492375"/>
              <a:chOff x="221857" y="1905000"/>
              <a:chExt cx="7891329" cy="329921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655" y="4115681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361794" y="2134053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419426" y="2972515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706514" y="2590059"/>
                <a:ext cx="177082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>
                <a:cxnSpLocks noChangeShapeType="1"/>
                <a:stCxn id="4" idx="7"/>
                <a:endCxn id="5" idx="2"/>
              </p:cNvCxnSpPr>
              <p:nvPr/>
            </p:nvCxnSpPr>
            <p:spPr bwMode="auto">
              <a:xfrm rot="5400000" flipH="1" flipV="1">
                <a:off x="1403552" y="3182656"/>
                <a:ext cx="1916484" cy="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" name="Straight Connector 11"/>
              <p:cNvCxnSpPr>
                <a:cxnSpLocks noChangeShapeType="1"/>
                <a:stCxn id="5" idx="5"/>
                <a:endCxn id="6" idx="1"/>
              </p:cNvCxnSpPr>
              <p:nvPr/>
            </p:nvCxnSpPr>
            <p:spPr bwMode="auto">
              <a:xfrm rot="16200000" flipH="1">
                <a:off x="3125259" y="1676132"/>
                <a:ext cx="710276" cy="193292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Straight Connector 13"/>
              <p:cNvCxnSpPr>
                <a:cxnSpLocks noChangeShapeType="1"/>
                <a:stCxn id="6" idx="6"/>
                <a:endCxn id="7" idx="2"/>
              </p:cNvCxnSpPr>
              <p:nvPr/>
            </p:nvCxnSpPr>
            <p:spPr bwMode="auto">
              <a:xfrm flipV="1">
                <a:off x="4596507" y="2680419"/>
                <a:ext cx="2110008" cy="38245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" name="Straight Connector 23"/>
              <p:cNvCxnSpPr>
                <a:cxnSpLocks noChangeShapeType="1"/>
                <a:stCxn id="6" idx="2"/>
                <a:endCxn id="4" idx="6"/>
              </p:cNvCxnSpPr>
              <p:nvPr/>
            </p:nvCxnSpPr>
            <p:spPr bwMode="auto">
              <a:xfrm rot="10800000" flipV="1">
                <a:off x="2386735" y="3062875"/>
                <a:ext cx="2032691" cy="114316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723" name="Object 2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1" name="Equation" r:id="rId3" imgW="507780" imgH="177723" progId="Equation.3">
                      <p:embed/>
                    </p:oleObj>
                  </mc:Choice>
                  <mc:Fallback>
                    <p:oleObj name="Equation" r:id="rId3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4" name="Object 3"/>
              <p:cNvGraphicFramePr>
                <a:graphicFrameLocks noChangeAspect="1"/>
              </p:cNvGraphicFramePr>
              <p:nvPr/>
            </p:nvGraphicFramePr>
            <p:xfrm>
              <a:off x="1019310" y="1905000"/>
              <a:ext cx="118096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2" name="Equation" r:id="rId5" imgW="469696" imgH="177723" progId="Equation.3">
                      <p:embed/>
                    </p:oleObj>
                  </mc:Choice>
                  <mc:Fallback>
                    <p:oleObj name="Equation" r:id="rId5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310" y="1905000"/>
                            <a:ext cx="118096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5" name="Object 4"/>
              <p:cNvGraphicFramePr>
                <a:graphicFrameLocks noChangeAspect="1"/>
              </p:cNvGraphicFramePr>
              <p:nvPr/>
            </p:nvGraphicFramePr>
            <p:xfrm>
              <a:off x="6685778" y="2005847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3" name="Equation" r:id="rId7" imgW="634725" imgH="203112" progId="Equation.3">
                      <p:embed/>
                    </p:oleObj>
                  </mc:Choice>
                  <mc:Fallback>
                    <p:oleObj name="Equation" r:id="rId7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5778" y="2005847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6" name="Object 5"/>
              <p:cNvGraphicFramePr>
                <a:graphicFrameLocks noChangeAspect="1"/>
              </p:cNvGraphicFramePr>
              <p:nvPr/>
            </p:nvGraphicFramePr>
            <p:xfrm>
              <a:off x="221857" y="4426172"/>
              <a:ext cx="2513747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4" name="Equation" r:id="rId9" imgW="926698" imgH="203112" progId="Equation.3">
                      <p:embed/>
                    </p:oleObj>
                  </mc:Choice>
                  <mc:Fallback>
                    <p:oleObj name="Equation" r:id="rId9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857" y="4426172"/>
                            <a:ext cx="2513747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Oval 18"/>
              <p:cNvSpPr/>
              <p:nvPr/>
            </p:nvSpPr>
            <p:spPr>
              <a:xfrm>
                <a:off x="6554375" y="4647336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28" name="Object 6"/>
              <p:cNvGraphicFramePr>
                <a:graphicFrameLocks noChangeAspect="1"/>
              </p:cNvGraphicFramePr>
              <p:nvPr/>
            </p:nvGraphicFramePr>
            <p:xfrm>
              <a:off x="5967564" y="4829560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5" name="Equation" r:id="rId11" imgW="457002" imgH="177723" progId="Equation.3">
                      <p:embed/>
                    </p:oleObj>
                  </mc:Choice>
                  <mc:Fallback>
                    <p:oleObj name="Equation" r:id="rId11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7564" y="4829560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Oval 20"/>
              <p:cNvSpPr/>
              <p:nvPr/>
            </p:nvSpPr>
            <p:spPr>
              <a:xfrm>
                <a:off x="2666074" y="4496035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30" name="Object 7"/>
              <p:cNvGraphicFramePr>
                <a:graphicFrameLocks noChangeAspect="1"/>
              </p:cNvGraphicFramePr>
              <p:nvPr/>
            </p:nvGraphicFramePr>
            <p:xfrm>
              <a:off x="2895600" y="4571999"/>
              <a:ext cx="151583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6" name="Equation" r:id="rId13" imgW="583693" imgH="177646" progId="Equation.3">
                      <p:embed/>
                    </p:oleObj>
                  </mc:Choice>
                  <mc:Fallback>
                    <p:oleObj name="Equation" r:id="rId13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1999"/>
                            <a:ext cx="151583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Connector 41"/>
              <p:cNvCxnSpPr>
                <a:cxnSpLocks noChangeShapeType="1"/>
                <a:stCxn id="19" idx="0"/>
                <a:endCxn id="7" idx="4"/>
              </p:cNvCxnSpPr>
              <p:nvPr/>
            </p:nvCxnSpPr>
            <p:spPr bwMode="auto">
              <a:xfrm rot="5400000" flipH="1" flipV="1">
                <a:off x="5779459" y="3632988"/>
                <a:ext cx="1876556" cy="152141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Straight Connector 44"/>
              <p:cNvCxnSpPr>
                <a:cxnSpLocks noChangeShapeType="1"/>
                <a:stCxn id="19" idx="1"/>
                <a:endCxn id="6" idx="5"/>
              </p:cNvCxnSpPr>
              <p:nvPr/>
            </p:nvCxnSpPr>
            <p:spPr bwMode="auto">
              <a:xfrm rot="16200000" flipV="1">
                <a:off x="4801072" y="2896411"/>
                <a:ext cx="1548738" cy="200775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1" name="Straight Connector 50"/>
              <p:cNvCxnSpPr>
                <a:cxnSpLocks noChangeShapeType="1"/>
                <a:stCxn id="6" idx="3"/>
                <a:endCxn id="21" idx="7"/>
              </p:cNvCxnSpPr>
              <p:nvPr/>
            </p:nvCxnSpPr>
            <p:spPr bwMode="auto">
              <a:xfrm rot="5400000">
                <a:off x="2934871" y="3009261"/>
                <a:ext cx="1395335" cy="162864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" name="Straight Connector 53"/>
              <p:cNvCxnSpPr>
                <a:cxnSpLocks noChangeShapeType="1"/>
                <a:stCxn id="5" idx="4"/>
                <a:endCxn id="21" idx="0"/>
              </p:cNvCxnSpPr>
              <p:nvPr/>
            </p:nvCxnSpPr>
            <p:spPr bwMode="auto">
              <a:xfrm rot="16200000" flipH="1">
                <a:off x="1513091" y="3253264"/>
                <a:ext cx="2181261" cy="30428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3047672" y="3277219"/>
                <a:ext cx="683383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706514" y="3504171"/>
                <a:ext cx="608560" cy="327820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3199811" y="4037928"/>
                <a:ext cx="852982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1658458" y="3048166"/>
                <a:ext cx="703336" cy="304703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3199811" y="2285354"/>
                <a:ext cx="733265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561724" y="2438758"/>
                <a:ext cx="611053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2513935" y="2743461"/>
                <a:ext cx="940275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486901" y="3657574"/>
                <a:ext cx="608560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28" name="Group 32"/>
            <p:cNvGrpSpPr>
              <a:grpSpLocks/>
            </p:cNvGrpSpPr>
            <p:nvPr/>
          </p:nvGrpSpPr>
          <p:grpSpPr bwMode="auto">
            <a:xfrm>
              <a:off x="4419600" y="1868488"/>
              <a:ext cx="4529138" cy="2551112"/>
              <a:chOff x="205082" y="1690173"/>
              <a:chExt cx="7413848" cy="359705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208615" y="4114324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361932" y="2133370"/>
                <a:ext cx="179305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420035" y="2972757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706815" y="2589997"/>
                <a:ext cx="176706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>
                <a:cxnSpLocks noChangeShapeType="1"/>
                <a:stCxn id="68" idx="7"/>
                <a:endCxn id="69" idx="2"/>
              </p:cNvCxnSpPr>
              <p:nvPr/>
            </p:nvCxnSpPr>
            <p:spPr bwMode="auto">
              <a:xfrm rot="5400000" flipH="1" flipV="1">
                <a:off x="1402791" y="3182045"/>
                <a:ext cx="1918280" cy="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Straight Connector 72"/>
              <p:cNvCxnSpPr>
                <a:cxnSpLocks noChangeShapeType="1"/>
                <a:stCxn id="69" idx="5"/>
                <a:endCxn id="70" idx="1"/>
              </p:cNvCxnSpPr>
              <p:nvPr/>
            </p:nvCxnSpPr>
            <p:spPr bwMode="auto">
              <a:xfrm rot="16200000" flipH="1">
                <a:off x="3125854" y="1677213"/>
                <a:ext cx="709563" cy="193077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4" name="Straight Connector 73"/>
              <p:cNvCxnSpPr>
                <a:cxnSpLocks noChangeShapeType="1"/>
                <a:stCxn id="70" idx="6"/>
                <a:endCxn id="71" idx="2"/>
              </p:cNvCxnSpPr>
              <p:nvPr/>
            </p:nvCxnSpPr>
            <p:spPr bwMode="auto">
              <a:xfrm flipV="1">
                <a:off x="4596741" y="2681769"/>
                <a:ext cx="2110075" cy="380522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5" name="Straight Connector 74"/>
              <p:cNvCxnSpPr>
                <a:cxnSpLocks noChangeShapeType="1"/>
                <a:stCxn id="70" idx="2"/>
                <a:endCxn id="68" idx="6"/>
              </p:cNvCxnSpPr>
              <p:nvPr/>
            </p:nvCxnSpPr>
            <p:spPr bwMode="auto">
              <a:xfrm rot="10800000" flipV="1">
                <a:off x="2387918" y="3062291"/>
                <a:ext cx="2032117" cy="114380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95" name="Object 14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7" name="Equation" r:id="rId15" imgW="507780" imgH="177723" progId="Equation.3">
                      <p:embed/>
                    </p:oleObj>
                  </mc:Choice>
                  <mc:Fallback>
                    <p:oleObj name="Equation" r:id="rId15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6" name="Object 15"/>
              <p:cNvGraphicFramePr>
                <a:graphicFrameLocks noChangeAspect="1"/>
              </p:cNvGraphicFramePr>
              <p:nvPr/>
            </p:nvGraphicFramePr>
            <p:xfrm>
              <a:off x="1452257" y="1690173"/>
              <a:ext cx="1180967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8" name="Equation" r:id="rId16" imgW="469696" imgH="177723" progId="Equation.3">
                      <p:embed/>
                    </p:oleObj>
                  </mc:Choice>
                  <mc:Fallback>
                    <p:oleObj name="Equation" r:id="rId16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257" y="1690173"/>
                            <a:ext cx="1180967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7" name="Object 16"/>
              <p:cNvGraphicFramePr>
                <a:graphicFrameLocks noChangeAspect="1"/>
              </p:cNvGraphicFramePr>
              <p:nvPr/>
            </p:nvGraphicFramePr>
            <p:xfrm>
              <a:off x="6191522" y="2012413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9" name="Equation" r:id="rId17" imgW="634725" imgH="203112" progId="Equation.3">
                      <p:embed/>
                    </p:oleObj>
                  </mc:Choice>
                  <mc:Fallback>
                    <p:oleObj name="Equation" r:id="rId17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1522" y="2012413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8" name="Object 17"/>
              <p:cNvGraphicFramePr>
                <a:graphicFrameLocks noChangeAspect="1"/>
              </p:cNvGraphicFramePr>
              <p:nvPr/>
            </p:nvGraphicFramePr>
            <p:xfrm>
              <a:off x="205082" y="4268097"/>
              <a:ext cx="2369633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0" name="Equation" r:id="rId18" imgW="926698" imgH="203112" progId="Equation.3">
                      <p:embed/>
                    </p:oleObj>
                  </mc:Choice>
                  <mc:Fallback>
                    <p:oleObj name="Equation" r:id="rId18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082" y="4268097"/>
                            <a:ext cx="2369633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Oval 79"/>
              <p:cNvSpPr/>
              <p:nvPr/>
            </p:nvSpPr>
            <p:spPr>
              <a:xfrm>
                <a:off x="6553498" y="4649294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00" name="Object 18"/>
              <p:cNvGraphicFramePr>
                <a:graphicFrameLocks noChangeAspect="1"/>
              </p:cNvGraphicFramePr>
              <p:nvPr/>
            </p:nvGraphicFramePr>
            <p:xfrm>
              <a:off x="6066805" y="4912578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1" name="Equation" r:id="rId20" imgW="457002" imgH="177723" progId="Equation.3">
                      <p:embed/>
                    </p:oleObj>
                  </mc:Choice>
                  <mc:Fallback>
                    <p:oleObj name="Equation" r:id="rId20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6805" y="4912578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Oval 81"/>
              <p:cNvSpPr/>
              <p:nvPr/>
            </p:nvSpPr>
            <p:spPr>
              <a:xfrm>
                <a:off x="2665971" y="4494846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02" name="Object 19"/>
              <p:cNvGraphicFramePr>
                <a:graphicFrameLocks noChangeAspect="1"/>
              </p:cNvGraphicFramePr>
              <p:nvPr/>
            </p:nvGraphicFramePr>
            <p:xfrm>
              <a:off x="2895600" y="4572000"/>
              <a:ext cx="139950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2" name="Equation" r:id="rId21" imgW="583693" imgH="177646" progId="Equation.3">
                      <p:embed/>
                    </p:oleObj>
                  </mc:Choice>
                  <mc:Fallback>
                    <p:oleObj name="Equation" r:id="rId21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2000"/>
                            <a:ext cx="139950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4" name="Straight Connector 83"/>
              <p:cNvCxnSpPr>
                <a:cxnSpLocks noChangeShapeType="1"/>
                <a:stCxn id="80" idx="0"/>
                <a:endCxn id="71" idx="4"/>
              </p:cNvCxnSpPr>
              <p:nvPr/>
            </p:nvCxnSpPr>
            <p:spPr bwMode="auto">
              <a:xfrm rot="5400000" flipH="1" flipV="1">
                <a:off x="5779514" y="3633641"/>
                <a:ext cx="1877991" cy="15331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6" name="Straight Connector 95"/>
              <p:cNvCxnSpPr>
                <a:cxnSpLocks noChangeShapeType="1"/>
                <a:stCxn id="80" idx="1"/>
                <a:endCxn id="70" idx="5"/>
              </p:cNvCxnSpPr>
              <p:nvPr/>
            </p:nvCxnSpPr>
            <p:spPr bwMode="auto">
              <a:xfrm rot="16200000" flipV="1">
                <a:off x="4800644" y="2895076"/>
                <a:ext cx="1548950" cy="200873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7" name="Straight Connector 96"/>
              <p:cNvCxnSpPr>
                <a:cxnSpLocks noChangeShapeType="1"/>
                <a:stCxn id="70" idx="3"/>
                <a:endCxn id="82" idx="7"/>
              </p:cNvCxnSpPr>
              <p:nvPr/>
            </p:nvCxnSpPr>
            <p:spPr bwMode="auto">
              <a:xfrm rot="5400000">
                <a:off x="2934285" y="3009969"/>
                <a:ext cx="1396741" cy="1626733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8" name="Straight Connector 97"/>
              <p:cNvCxnSpPr>
                <a:cxnSpLocks noChangeShapeType="1"/>
                <a:stCxn id="69" idx="4"/>
                <a:endCxn id="82" idx="0"/>
              </p:cNvCxnSpPr>
              <p:nvPr/>
            </p:nvCxnSpPr>
            <p:spPr bwMode="auto">
              <a:xfrm rot="16200000" flipH="1">
                <a:off x="1513518" y="3251443"/>
                <a:ext cx="2180169" cy="30663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3047966" y="3277174"/>
                <a:ext cx="683436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566490" y="3505488"/>
                <a:ext cx="748401" cy="34694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3201285" y="4038219"/>
                <a:ext cx="870535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1577150" y="3048861"/>
                <a:ext cx="784782" cy="324564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3201285" y="2285579"/>
                <a:ext cx="608076" cy="30665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443889" y="2493746"/>
                <a:ext cx="753598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515251" y="2742205"/>
                <a:ext cx="9329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485467" y="3657697"/>
                <a:ext cx="706823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29" name="Group 32"/>
            <p:cNvGrpSpPr>
              <a:grpSpLocks/>
            </p:cNvGrpSpPr>
            <p:nvPr/>
          </p:nvGrpSpPr>
          <p:grpSpPr bwMode="auto">
            <a:xfrm>
              <a:off x="0" y="4230688"/>
              <a:ext cx="5022850" cy="2492375"/>
              <a:chOff x="221857" y="1905000"/>
              <a:chExt cx="7891329" cy="329921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209655" y="4115681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1794" y="2134053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19426" y="2972515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706514" y="2590059"/>
                <a:ext cx="177082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>
                <a:cxnSpLocks noChangeShapeType="1"/>
                <a:stCxn id="109" idx="7"/>
                <a:endCxn id="110" idx="2"/>
              </p:cNvCxnSpPr>
              <p:nvPr/>
            </p:nvCxnSpPr>
            <p:spPr bwMode="auto">
              <a:xfrm rot="5400000" flipH="1" flipV="1">
                <a:off x="1403552" y="3182656"/>
                <a:ext cx="1916484" cy="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4" name="Straight Connector 113"/>
              <p:cNvCxnSpPr>
                <a:cxnSpLocks noChangeShapeType="1"/>
                <a:stCxn id="110" idx="5"/>
                <a:endCxn id="111" idx="1"/>
              </p:cNvCxnSpPr>
              <p:nvPr/>
            </p:nvCxnSpPr>
            <p:spPr bwMode="auto">
              <a:xfrm rot="16200000" flipH="1">
                <a:off x="3125259" y="1676132"/>
                <a:ext cx="710276" cy="193292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5" name="Straight Connector 114"/>
              <p:cNvCxnSpPr>
                <a:cxnSpLocks noChangeShapeType="1"/>
                <a:stCxn id="111" idx="6"/>
                <a:endCxn id="112" idx="2"/>
              </p:cNvCxnSpPr>
              <p:nvPr/>
            </p:nvCxnSpPr>
            <p:spPr bwMode="auto">
              <a:xfrm flipV="1">
                <a:off x="4596507" y="2680419"/>
                <a:ext cx="2110008" cy="38245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6" name="Straight Connector 115"/>
              <p:cNvCxnSpPr>
                <a:cxnSpLocks noChangeShapeType="1"/>
                <a:stCxn id="111" idx="2"/>
                <a:endCxn id="109" idx="6"/>
              </p:cNvCxnSpPr>
              <p:nvPr/>
            </p:nvCxnSpPr>
            <p:spPr bwMode="auto">
              <a:xfrm rot="10800000" flipV="1">
                <a:off x="2386735" y="3062875"/>
                <a:ext cx="2032691" cy="114316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67" name="Object 20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3" name="Equation" r:id="rId22" imgW="507780" imgH="177723" progId="Equation.3">
                      <p:embed/>
                    </p:oleObj>
                  </mc:Choice>
                  <mc:Fallback>
                    <p:oleObj name="Equation" r:id="rId22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8" name="Object 21"/>
              <p:cNvGraphicFramePr>
                <a:graphicFrameLocks noChangeAspect="1"/>
              </p:cNvGraphicFramePr>
              <p:nvPr/>
            </p:nvGraphicFramePr>
            <p:xfrm>
              <a:off x="1019310" y="1905000"/>
              <a:ext cx="118096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4" name="Equation" r:id="rId23" imgW="469696" imgH="177723" progId="Equation.3">
                      <p:embed/>
                    </p:oleObj>
                  </mc:Choice>
                  <mc:Fallback>
                    <p:oleObj name="Equation" r:id="rId23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310" y="1905000"/>
                            <a:ext cx="118096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9" name="Object 22"/>
              <p:cNvGraphicFramePr>
                <a:graphicFrameLocks noChangeAspect="1"/>
              </p:cNvGraphicFramePr>
              <p:nvPr/>
            </p:nvGraphicFramePr>
            <p:xfrm>
              <a:off x="6685778" y="2005847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5" name="Equation" r:id="rId24" imgW="634725" imgH="203112" progId="Equation.3">
                      <p:embed/>
                    </p:oleObj>
                  </mc:Choice>
                  <mc:Fallback>
                    <p:oleObj name="Equation" r:id="rId24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5778" y="2005847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0" name="Object 23"/>
              <p:cNvGraphicFramePr>
                <a:graphicFrameLocks noChangeAspect="1"/>
              </p:cNvGraphicFramePr>
              <p:nvPr/>
            </p:nvGraphicFramePr>
            <p:xfrm>
              <a:off x="221857" y="4426172"/>
              <a:ext cx="2513747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6" name="Equation" r:id="rId25" imgW="926698" imgH="203112" progId="Equation.3">
                      <p:embed/>
                    </p:oleObj>
                  </mc:Choice>
                  <mc:Fallback>
                    <p:oleObj name="Equation" r:id="rId25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857" y="4426172"/>
                            <a:ext cx="2513747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" name="Oval 120"/>
              <p:cNvSpPr/>
              <p:nvPr/>
            </p:nvSpPr>
            <p:spPr>
              <a:xfrm>
                <a:off x="6554375" y="4647336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72" name="Object 24"/>
              <p:cNvGraphicFramePr>
                <a:graphicFrameLocks noChangeAspect="1"/>
              </p:cNvGraphicFramePr>
              <p:nvPr/>
            </p:nvGraphicFramePr>
            <p:xfrm>
              <a:off x="5967564" y="4829560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7" name="Equation" r:id="rId26" imgW="457002" imgH="177723" progId="Equation.3">
                      <p:embed/>
                    </p:oleObj>
                  </mc:Choice>
                  <mc:Fallback>
                    <p:oleObj name="Equation" r:id="rId26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7564" y="4829560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" name="Oval 122"/>
              <p:cNvSpPr/>
              <p:nvPr/>
            </p:nvSpPr>
            <p:spPr>
              <a:xfrm>
                <a:off x="2666074" y="4496035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74" name="Object 25"/>
              <p:cNvGraphicFramePr>
                <a:graphicFrameLocks noChangeAspect="1"/>
              </p:cNvGraphicFramePr>
              <p:nvPr/>
            </p:nvGraphicFramePr>
            <p:xfrm>
              <a:off x="2895600" y="4571999"/>
              <a:ext cx="151583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8" name="Equation" r:id="rId27" imgW="583693" imgH="177646" progId="Equation.3">
                      <p:embed/>
                    </p:oleObj>
                  </mc:Choice>
                  <mc:Fallback>
                    <p:oleObj name="Equation" r:id="rId27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1999"/>
                            <a:ext cx="151583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5" name="Straight Connector 124"/>
              <p:cNvCxnSpPr>
                <a:cxnSpLocks noChangeShapeType="1"/>
                <a:stCxn id="121" idx="0"/>
                <a:endCxn id="112" idx="4"/>
              </p:cNvCxnSpPr>
              <p:nvPr/>
            </p:nvCxnSpPr>
            <p:spPr bwMode="auto">
              <a:xfrm rot="5400000" flipH="1" flipV="1">
                <a:off x="5779459" y="3632988"/>
                <a:ext cx="1876556" cy="152141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6" name="Straight Connector 125"/>
              <p:cNvCxnSpPr>
                <a:cxnSpLocks noChangeShapeType="1"/>
                <a:stCxn id="121" idx="1"/>
                <a:endCxn id="111" idx="5"/>
              </p:cNvCxnSpPr>
              <p:nvPr/>
            </p:nvCxnSpPr>
            <p:spPr bwMode="auto">
              <a:xfrm rot="16200000" flipV="1">
                <a:off x="4801072" y="2896411"/>
                <a:ext cx="1548738" cy="200775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7" name="Straight Connector 126"/>
              <p:cNvCxnSpPr>
                <a:cxnSpLocks noChangeShapeType="1"/>
                <a:stCxn id="111" idx="3"/>
                <a:endCxn id="123" idx="7"/>
              </p:cNvCxnSpPr>
              <p:nvPr/>
            </p:nvCxnSpPr>
            <p:spPr bwMode="auto">
              <a:xfrm rot="5400000">
                <a:off x="2934871" y="3009261"/>
                <a:ext cx="1395335" cy="162864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8" name="Straight Connector 127"/>
              <p:cNvCxnSpPr>
                <a:cxnSpLocks noChangeShapeType="1"/>
                <a:stCxn id="110" idx="4"/>
                <a:endCxn id="123" idx="0"/>
              </p:cNvCxnSpPr>
              <p:nvPr/>
            </p:nvCxnSpPr>
            <p:spPr bwMode="auto">
              <a:xfrm rot="16200000" flipH="1">
                <a:off x="1513091" y="3253264"/>
                <a:ext cx="2181261" cy="30428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3047672" y="3277219"/>
                <a:ext cx="683383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706514" y="3504171"/>
                <a:ext cx="608560" cy="327820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3199811" y="4037928"/>
                <a:ext cx="852982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1658458" y="3048166"/>
                <a:ext cx="703336" cy="304703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3199811" y="2285354"/>
                <a:ext cx="733265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561724" y="2438758"/>
                <a:ext cx="611053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2513935" y="2743461"/>
                <a:ext cx="820558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486901" y="3657574"/>
                <a:ext cx="608560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30" name="Group 32"/>
            <p:cNvGrpSpPr>
              <a:grpSpLocks/>
            </p:cNvGrpSpPr>
            <p:nvPr/>
          </p:nvGrpSpPr>
          <p:grpSpPr bwMode="auto">
            <a:xfrm>
              <a:off x="4419600" y="4306888"/>
              <a:ext cx="4529138" cy="2551112"/>
              <a:chOff x="205082" y="1690173"/>
              <a:chExt cx="7413848" cy="3597055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208615" y="4114324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61932" y="2133370"/>
                <a:ext cx="179305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420035" y="2972757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706815" y="2589997"/>
                <a:ext cx="176706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42" name="Straight Connector 141"/>
              <p:cNvCxnSpPr>
                <a:cxnSpLocks noChangeShapeType="1"/>
                <a:stCxn id="138" idx="7"/>
                <a:endCxn id="139" idx="2"/>
              </p:cNvCxnSpPr>
              <p:nvPr/>
            </p:nvCxnSpPr>
            <p:spPr bwMode="auto">
              <a:xfrm rot="5400000" flipH="1" flipV="1">
                <a:off x="1402791" y="3182045"/>
                <a:ext cx="1918280" cy="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3" name="Straight Connector 142"/>
              <p:cNvCxnSpPr>
                <a:cxnSpLocks noChangeShapeType="1"/>
                <a:stCxn id="139" idx="5"/>
                <a:endCxn id="140" idx="1"/>
              </p:cNvCxnSpPr>
              <p:nvPr/>
            </p:nvCxnSpPr>
            <p:spPr bwMode="auto">
              <a:xfrm rot="16200000" flipH="1">
                <a:off x="3125854" y="1677213"/>
                <a:ext cx="709563" cy="193077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4" name="Straight Connector 143"/>
              <p:cNvCxnSpPr>
                <a:cxnSpLocks noChangeShapeType="1"/>
                <a:stCxn id="140" idx="6"/>
                <a:endCxn id="141" idx="2"/>
              </p:cNvCxnSpPr>
              <p:nvPr/>
            </p:nvCxnSpPr>
            <p:spPr bwMode="auto">
              <a:xfrm flipV="1">
                <a:off x="4596741" y="2681769"/>
                <a:ext cx="2110075" cy="380522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5" name="Straight Connector 144"/>
              <p:cNvCxnSpPr>
                <a:cxnSpLocks noChangeShapeType="1"/>
                <a:stCxn id="140" idx="2"/>
                <a:endCxn id="138" idx="6"/>
              </p:cNvCxnSpPr>
              <p:nvPr/>
            </p:nvCxnSpPr>
            <p:spPr bwMode="auto">
              <a:xfrm rot="10800000" flipV="1">
                <a:off x="2387918" y="3062291"/>
                <a:ext cx="2032117" cy="114380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39" name="Object 26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9" name="Equation" r:id="rId28" imgW="507780" imgH="177723" progId="Equation.3">
                      <p:embed/>
                    </p:oleObj>
                  </mc:Choice>
                  <mc:Fallback>
                    <p:oleObj name="Equation" r:id="rId28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0" name="Object 27"/>
              <p:cNvGraphicFramePr>
                <a:graphicFrameLocks noChangeAspect="1"/>
              </p:cNvGraphicFramePr>
              <p:nvPr/>
            </p:nvGraphicFramePr>
            <p:xfrm>
              <a:off x="1452257" y="1690173"/>
              <a:ext cx="1180967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0" name="Equation" r:id="rId29" imgW="469696" imgH="177723" progId="Equation.3">
                      <p:embed/>
                    </p:oleObj>
                  </mc:Choice>
                  <mc:Fallback>
                    <p:oleObj name="Equation" r:id="rId29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257" y="1690173"/>
                            <a:ext cx="1180967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1" name="Object 28"/>
              <p:cNvGraphicFramePr>
                <a:graphicFrameLocks noChangeAspect="1"/>
              </p:cNvGraphicFramePr>
              <p:nvPr/>
            </p:nvGraphicFramePr>
            <p:xfrm>
              <a:off x="6191522" y="2012413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1" name="Equation" r:id="rId30" imgW="634725" imgH="203112" progId="Equation.3">
                      <p:embed/>
                    </p:oleObj>
                  </mc:Choice>
                  <mc:Fallback>
                    <p:oleObj name="Equation" r:id="rId30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1522" y="2012413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2" name="Object 29"/>
              <p:cNvGraphicFramePr>
                <a:graphicFrameLocks noChangeAspect="1"/>
              </p:cNvGraphicFramePr>
              <p:nvPr/>
            </p:nvGraphicFramePr>
            <p:xfrm>
              <a:off x="205082" y="4268097"/>
              <a:ext cx="2369633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2" name="Equation" r:id="rId31" imgW="926698" imgH="203112" progId="Equation.3">
                      <p:embed/>
                    </p:oleObj>
                  </mc:Choice>
                  <mc:Fallback>
                    <p:oleObj name="Equation" r:id="rId31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082" y="4268097"/>
                            <a:ext cx="2369633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0" name="Oval 149"/>
              <p:cNvSpPr/>
              <p:nvPr/>
            </p:nvSpPr>
            <p:spPr>
              <a:xfrm>
                <a:off x="6553498" y="4649294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44" name="Object 30"/>
              <p:cNvGraphicFramePr>
                <a:graphicFrameLocks noChangeAspect="1"/>
              </p:cNvGraphicFramePr>
              <p:nvPr/>
            </p:nvGraphicFramePr>
            <p:xfrm>
              <a:off x="6066805" y="4912578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3" name="Equation" r:id="rId32" imgW="457002" imgH="177723" progId="Equation.3">
                      <p:embed/>
                    </p:oleObj>
                  </mc:Choice>
                  <mc:Fallback>
                    <p:oleObj name="Equation" r:id="rId32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6805" y="4912578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" name="Oval 151"/>
              <p:cNvSpPr/>
              <p:nvPr/>
            </p:nvSpPr>
            <p:spPr>
              <a:xfrm>
                <a:off x="2665971" y="4494846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46" name="Object 31"/>
              <p:cNvGraphicFramePr>
                <a:graphicFrameLocks noChangeAspect="1"/>
              </p:cNvGraphicFramePr>
              <p:nvPr/>
            </p:nvGraphicFramePr>
            <p:xfrm>
              <a:off x="2895600" y="4572000"/>
              <a:ext cx="139950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4" name="Equation" r:id="rId33" imgW="583693" imgH="177646" progId="Equation.3">
                      <p:embed/>
                    </p:oleObj>
                  </mc:Choice>
                  <mc:Fallback>
                    <p:oleObj name="Equation" r:id="rId33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2000"/>
                            <a:ext cx="139950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54" name="Straight Connector 153"/>
              <p:cNvCxnSpPr>
                <a:cxnSpLocks noChangeShapeType="1"/>
                <a:stCxn id="150" idx="0"/>
                <a:endCxn id="141" idx="4"/>
              </p:cNvCxnSpPr>
              <p:nvPr/>
            </p:nvCxnSpPr>
            <p:spPr bwMode="auto">
              <a:xfrm rot="5400000" flipH="1" flipV="1">
                <a:off x="5779514" y="3633641"/>
                <a:ext cx="1877991" cy="15331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5" name="Straight Connector 154"/>
              <p:cNvCxnSpPr>
                <a:cxnSpLocks noChangeShapeType="1"/>
                <a:stCxn id="150" idx="1"/>
                <a:endCxn id="140" idx="5"/>
              </p:cNvCxnSpPr>
              <p:nvPr/>
            </p:nvCxnSpPr>
            <p:spPr bwMode="auto">
              <a:xfrm rot="16200000" flipV="1">
                <a:off x="4800644" y="2895076"/>
                <a:ext cx="1548950" cy="200873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6" name="Straight Connector 155"/>
              <p:cNvCxnSpPr>
                <a:cxnSpLocks noChangeShapeType="1"/>
                <a:stCxn id="140" idx="3"/>
                <a:endCxn id="152" idx="7"/>
              </p:cNvCxnSpPr>
              <p:nvPr/>
            </p:nvCxnSpPr>
            <p:spPr bwMode="auto">
              <a:xfrm rot="5400000">
                <a:off x="2934285" y="3009969"/>
                <a:ext cx="1396741" cy="1626733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7" name="Straight Connector 156"/>
              <p:cNvCxnSpPr>
                <a:cxnSpLocks noChangeShapeType="1"/>
                <a:stCxn id="139" idx="4"/>
                <a:endCxn id="152" idx="0"/>
              </p:cNvCxnSpPr>
              <p:nvPr/>
            </p:nvCxnSpPr>
            <p:spPr bwMode="auto">
              <a:xfrm rot="16200000" flipH="1">
                <a:off x="1513518" y="3251443"/>
                <a:ext cx="2180169" cy="30663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58" name="TextBox 157"/>
              <p:cNvSpPr txBox="1">
                <a:spLocks noChangeArrowheads="1"/>
              </p:cNvSpPr>
              <p:nvPr/>
            </p:nvSpPr>
            <p:spPr bwMode="auto">
              <a:xfrm>
                <a:off x="3047966" y="3277174"/>
                <a:ext cx="683436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566490" y="3505488"/>
                <a:ext cx="748401" cy="34694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3201285" y="4038219"/>
                <a:ext cx="870535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1577150" y="3048861"/>
                <a:ext cx="784782" cy="324564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3201285" y="2285579"/>
                <a:ext cx="7458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5563425" y="2437788"/>
                <a:ext cx="753598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515251" y="2742205"/>
                <a:ext cx="9329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5443889" y="3657697"/>
                <a:ext cx="652253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7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Layout of the Graph</a:t>
            </a:r>
            <a:endParaRPr lang="en-US" dirty="0">
              <a:ea typeface="+mj-ea"/>
            </a:endParaRPr>
          </a:p>
        </p:txBody>
      </p:sp>
      <p:sp>
        <p:nvSpPr>
          <p:cNvPr id="26626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Lucida Sans Unicode" charset="0"/>
              </a:rPr>
              <a:t>Paths </a:t>
            </a:r>
            <a:r>
              <a:rPr lang="en-US" sz="2400" dirty="0">
                <a:latin typeface="Lucida Sans Unicode" charset="0"/>
              </a:rPr>
              <a:t>from Oakland to San Francisco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1981200"/>
            <a:ext cx="8915400" cy="4800600"/>
            <a:chOff x="0" y="1792288"/>
            <a:chExt cx="8948738" cy="5065712"/>
          </a:xfrm>
        </p:grpSpPr>
        <p:grpSp>
          <p:nvGrpSpPr>
            <p:cNvPr id="26627" name="Group 32"/>
            <p:cNvGrpSpPr>
              <a:grpSpLocks/>
            </p:cNvGrpSpPr>
            <p:nvPr/>
          </p:nvGrpSpPr>
          <p:grpSpPr bwMode="auto">
            <a:xfrm>
              <a:off x="0" y="1792288"/>
              <a:ext cx="5022850" cy="2492375"/>
              <a:chOff x="221857" y="1905000"/>
              <a:chExt cx="7891329" cy="329921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655" y="4115681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361794" y="2134053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419426" y="2972515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706514" y="2590059"/>
                <a:ext cx="177082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>
                <a:cxnSpLocks noChangeShapeType="1"/>
                <a:stCxn id="4" idx="7"/>
                <a:endCxn id="5" idx="2"/>
              </p:cNvCxnSpPr>
              <p:nvPr/>
            </p:nvCxnSpPr>
            <p:spPr bwMode="auto">
              <a:xfrm rot="5400000" flipH="1" flipV="1">
                <a:off x="1403552" y="3182656"/>
                <a:ext cx="1916484" cy="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" name="Straight Connector 11"/>
              <p:cNvCxnSpPr>
                <a:cxnSpLocks noChangeShapeType="1"/>
                <a:stCxn id="5" idx="5"/>
                <a:endCxn id="6" idx="1"/>
              </p:cNvCxnSpPr>
              <p:nvPr/>
            </p:nvCxnSpPr>
            <p:spPr bwMode="auto">
              <a:xfrm rot="16200000" flipH="1">
                <a:off x="3125259" y="1676132"/>
                <a:ext cx="710276" cy="193292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Straight Connector 13"/>
              <p:cNvCxnSpPr>
                <a:cxnSpLocks noChangeShapeType="1"/>
                <a:stCxn id="6" idx="6"/>
                <a:endCxn id="7" idx="2"/>
              </p:cNvCxnSpPr>
              <p:nvPr/>
            </p:nvCxnSpPr>
            <p:spPr bwMode="auto">
              <a:xfrm flipV="1">
                <a:off x="4596507" y="2680419"/>
                <a:ext cx="2110008" cy="38245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" name="Straight Connector 23"/>
              <p:cNvCxnSpPr>
                <a:cxnSpLocks noChangeShapeType="1"/>
                <a:stCxn id="6" idx="2"/>
                <a:endCxn id="4" idx="6"/>
              </p:cNvCxnSpPr>
              <p:nvPr/>
            </p:nvCxnSpPr>
            <p:spPr bwMode="auto">
              <a:xfrm rot="10800000" flipV="1">
                <a:off x="2386735" y="3062875"/>
                <a:ext cx="2032691" cy="114316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723" name="Object 2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49" name="Equation" r:id="rId3" imgW="507780" imgH="177723" progId="Equation.3">
                      <p:embed/>
                    </p:oleObj>
                  </mc:Choice>
                  <mc:Fallback>
                    <p:oleObj name="Equation" r:id="rId3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4" name="Object 3"/>
              <p:cNvGraphicFramePr>
                <a:graphicFrameLocks noChangeAspect="1"/>
              </p:cNvGraphicFramePr>
              <p:nvPr/>
            </p:nvGraphicFramePr>
            <p:xfrm>
              <a:off x="1019310" y="1905000"/>
              <a:ext cx="118096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0" name="Equation" r:id="rId5" imgW="469696" imgH="177723" progId="Equation.3">
                      <p:embed/>
                    </p:oleObj>
                  </mc:Choice>
                  <mc:Fallback>
                    <p:oleObj name="Equation" r:id="rId5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310" y="1905000"/>
                            <a:ext cx="118096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5" name="Object 4"/>
              <p:cNvGraphicFramePr>
                <a:graphicFrameLocks noChangeAspect="1"/>
              </p:cNvGraphicFramePr>
              <p:nvPr/>
            </p:nvGraphicFramePr>
            <p:xfrm>
              <a:off x="6685778" y="2005847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1" name="Equation" r:id="rId7" imgW="634725" imgH="203112" progId="Equation.3">
                      <p:embed/>
                    </p:oleObj>
                  </mc:Choice>
                  <mc:Fallback>
                    <p:oleObj name="Equation" r:id="rId7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5778" y="2005847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26" name="Object 5"/>
              <p:cNvGraphicFramePr>
                <a:graphicFrameLocks noChangeAspect="1"/>
              </p:cNvGraphicFramePr>
              <p:nvPr/>
            </p:nvGraphicFramePr>
            <p:xfrm>
              <a:off x="221857" y="4426172"/>
              <a:ext cx="2513747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2" name="Equation" r:id="rId9" imgW="926698" imgH="203112" progId="Equation.3">
                      <p:embed/>
                    </p:oleObj>
                  </mc:Choice>
                  <mc:Fallback>
                    <p:oleObj name="Equation" r:id="rId9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857" y="4426172"/>
                            <a:ext cx="2513747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Oval 18"/>
              <p:cNvSpPr/>
              <p:nvPr/>
            </p:nvSpPr>
            <p:spPr>
              <a:xfrm>
                <a:off x="6554375" y="4647336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28" name="Object 6"/>
              <p:cNvGraphicFramePr>
                <a:graphicFrameLocks noChangeAspect="1"/>
              </p:cNvGraphicFramePr>
              <p:nvPr/>
            </p:nvGraphicFramePr>
            <p:xfrm>
              <a:off x="5967564" y="4829560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3" name="Equation" r:id="rId11" imgW="457002" imgH="177723" progId="Equation.3">
                      <p:embed/>
                    </p:oleObj>
                  </mc:Choice>
                  <mc:Fallback>
                    <p:oleObj name="Equation" r:id="rId11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7564" y="4829560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Oval 20"/>
              <p:cNvSpPr/>
              <p:nvPr/>
            </p:nvSpPr>
            <p:spPr>
              <a:xfrm>
                <a:off x="2666074" y="4496035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30" name="Object 7"/>
              <p:cNvGraphicFramePr>
                <a:graphicFrameLocks noChangeAspect="1"/>
              </p:cNvGraphicFramePr>
              <p:nvPr/>
            </p:nvGraphicFramePr>
            <p:xfrm>
              <a:off x="2895600" y="4571999"/>
              <a:ext cx="151583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4" name="Equation" r:id="rId13" imgW="583693" imgH="177646" progId="Equation.3">
                      <p:embed/>
                    </p:oleObj>
                  </mc:Choice>
                  <mc:Fallback>
                    <p:oleObj name="Equation" r:id="rId13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1999"/>
                            <a:ext cx="151583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Connector 41"/>
              <p:cNvCxnSpPr>
                <a:cxnSpLocks noChangeShapeType="1"/>
                <a:stCxn id="19" idx="0"/>
                <a:endCxn id="7" idx="4"/>
              </p:cNvCxnSpPr>
              <p:nvPr/>
            </p:nvCxnSpPr>
            <p:spPr bwMode="auto">
              <a:xfrm rot="5400000" flipH="1" flipV="1">
                <a:off x="5779459" y="3632988"/>
                <a:ext cx="1876556" cy="152141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Straight Connector 44"/>
              <p:cNvCxnSpPr>
                <a:cxnSpLocks noChangeShapeType="1"/>
                <a:stCxn id="19" idx="1"/>
                <a:endCxn id="6" idx="5"/>
              </p:cNvCxnSpPr>
              <p:nvPr/>
            </p:nvCxnSpPr>
            <p:spPr bwMode="auto">
              <a:xfrm rot="16200000" flipV="1">
                <a:off x="4801072" y="2896411"/>
                <a:ext cx="1548738" cy="200775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1" name="Straight Connector 50"/>
              <p:cNvCxnSpPr>
                <a:cxnSpLocks noChangeShapeType="1"/>
                <a:stCxn id="6" idx="3"/>
                <a:endCxn id="21" idx="7"/>
              </p:cNvCxnSpPr>
              <p:nvPr/>
            </p:nvCxnSpPr>
            <p:spPr bwMode="auto">
              <a:xfrm rot="5400000">
                <a:off x="2934871" y="3009261"/>
                <a:ext cx="1395335" cy="162864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" name="Straight Connector 53"/>
              <p:cNvCxnSpPr>
                <a:cxnSpLocks noChangeShapeType="1"/>
                <a:stCxn id="5" idx="4"/>
                <a:endCxn id="21" idx="0"/>
              </p:cNvCxnSpPr>
              <p:nvPr/>
            </p:nvCxnSpPr>
            <p:spPr bwMode="auto">
              <a:xfrm rot="16200000" flipH="1">
                <a:off x="1513091" y="3253264"/>
                <a:ext cx="2181261" cy="30428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3047672" y="3277219"/>
                <a:ext cx="683383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706514" y="3504171"/>
                <a:ext cx="608560" cy="327820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3199811" y="4037928"/>
                <a:ext cx="852982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1658458" y="3048166"/>
                <a:ext cx="703336" cy="304703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3199811" y="2285354"/>
                <a:ext cx="733265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561724" y="2438758"/>
                <a:ext cx="611053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2513935" y="2743461"/>
                <a:ext cx="940275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486901" y="3657574"/>
                <a:ext cx="608560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28" name="Group 32"/>
            <p:cNvGrpSpPr>
              <a:grpSpLocks/>
            </p:cNvGrpSpPr>
            <p:nvPr/>
          </p:nvGrpSpPr>
          <p:grpSpPr bwMode="auto">
            <a:xfrm>
              <a:off x="4419600" y="1868488"/>
              <a:ext cx="4529138" cy="2551112"/>
              <a:chOff x="205082" y="1690173"/>
              <a:chExt cx="7413848" cy="359705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208615" y="4114324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361932" y="2133370"/>
                <a:ext cx="179305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420035" y="2972757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706815" y="2589997"/>
                <a:ext cx="176706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>
                <a:cxnSpLocks noChangeShapeType="1"/>
                <a:stCxn id="68" idx="7"/>
                <a:endCxn id="69" idx="2"/>
              </p:cNvCxnSpPr>
              <p:nvPr/>
            </p:nvCxnSpPr>
            <p:spPr bwMode="auto">
              <a:xfrm rot="5400000" flipH="1" flipV="1">
                <a:off x="1402791" y="3182045"/>
                <a:ext cx="1918280" cy="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3" name="Straight Connector 72"/>
              <p:cNvCxnSpPr>
                <a:cxnSpLocks noChangeShapeType="1"/>
                <a:stCxn id="69" idx="5"/>
                <a:endCxn id="70" idx="1"/>
              </p:cNvCxnSpPr>
              <p:nvPr/>
            </p:nvCxnSpPr>
            <p:spPr bwMode="auto">
              <a:xfrm rot="16200000" flipH="1">
                <a:off x="3125854" y="1677213"/>
                <a:ext cx="709563" cy="193077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4" name="Straight Connector 73"/>
              <p:cNvCxnSpPr>
                <a:cxnSpLocks noChangeShapeType="1"/>
                <a:stCxn id="70" idx="6"/>
                <a:endCxn id="71" idx="2"/>
              </p:cNvCxnSpPr>
              <p:nvPr/>
            </p:nvCxnSpPr>
            <p:spPr bwMode="auto">
              <a:xfrm flipV="1">
                <a:off x="4596741" y="2681769"/>
                <a:ext cx="2110075" cy="380522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5" name="Straight Connector 74"/>
              <p:cNvCxnSpPr>
                <a:cxnSpLocks noChangeShapeType="1"/>
                <a:stCxn id="70" idx="2"/>
                <a:endCxn id="68" idx="6"/>
              </p:cNvCxnSpPr>
              <p:nvPr/>
            </p:nvCxnSpPr>
            <p:spPr bwMode="auto">
              <a:xfrm rot="10800000" flipV="1">
                <a:off x="2387918" y="3062291"/>
                <a:ext cx="2032117" cy="114380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95" name="Object 14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5" name="Equation" r:id="rId15" imgW="507780" imgH="177723" progId="Equation.3">
                      <p:embed/>
                    </p:oleObj>
                  </mc:Choice>
                  <mc:Fallback>
                    <p:oleObj name="Equation" r:id="rId15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6" name="Object 15"/>
              <p:cNvGraphicFramePr>
                <a:graphicFrameLocks noChangeAspect="1"/>
              </p:cNvGraphicFramePr>
              <p:nvPr/>
            </p:nvGraphicFramePr>
            <p:xfrm>
              <a:off x="1452257" y="1690173"/>
              <a:ext cx="1180967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6" name="Equation" r:id="rId16" imgW="469696" imgH="177723" progId="Equation.3">
                      <p:embed/>
                    </p:oleObj>
                  </mc:Choice>
                  <mc:Fallback>
                    <p:oleObj name="Equation" r:id="rId16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257" y="1690173"/>
                            <a:ext cx="1180967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7" name="Object 16"/>
              <p:cNvGraphicFramePr>
                <a:graphicFrameLocks noChangeAspect="1"/>
              </p:cNvGraphicFramePr>
              <p:nvPr/>
            </p:nvGraphicFramePr>
            <p:xfrm>
              <a:off x="6191522" y="2012413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7" name="Equation" r:id="rId17" imgW="634725" imgH="203112" progId="Equation.3">
                      <p:embed/>
                    </p:oleObj>
                  </mc:Choice>
                  <mc:Fallback>
                    <p:oleObj name="Equation" r:id="rId17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1522" y="2012413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8" name="Object 17"/>
              <p:cNvGraphicFramePr>
                <a:graphicFrameLocks noChangeAspect="1"/>
              </p:cNvGraphicFramePr>
              <p:nvPr/>
            </p:nvGraphicFramePr>
            <p:xfrm>
              <a:off x="205082" y="4268097"/>
              <a:ext cx="2369633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8" name="Equation" r:id="rId18" imgW="926698" imgH="203112" progId="Equation.3">
                      <p:embed/>
                    </p:oleObj>
                  </mc:Choice>
                  <mc:Fallback>
                    <p:oleObj name="Equation" r:id="rId18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082" y="4268097"/>
                            <a:ext cx="2369633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Oval 79"/>
              <p:cNvSpPr/>
              <p:nvPr/>
            </p:nvSpPr>
            <p:spPr>
              <a:xfrm>
                <a:off x="6553498" y="4649294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00" name="Object 18"/>
              <p:cNvGraphicFramePr>
                <a:graphicFrameLocks noChangeAspect="1"/>
              </p:cNvGraphicFramePr>
              <p:nvPr/>
            </p:nvGraphicFramePr>
            <p:xfrm>
              <a:off x="6066805" y="4912578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9" name="Equation" r:id="rId20" imgW="457002" imgH="177723" progId="Equation.3">
                      <p:embed/>
                    </p:oleObj>
                  </mc:Choice>
                  <mc:Fallback>
                    <p:oleObj name="Equation" r:id="rId20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6805" y="4912578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Oval 81"/>
              <p:cNvSpPr/>
              <p:nvPr/>
            </p:nvSpPr>
            <p:spPr>
              <a:xfrm>
                <a:off x="2665971" y="4494846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702" name="Object 19"/>
              <p:cNvGraphicFramePr>
                <a:graphicFrameLocks noChangeAspect="1"/>
              </p:cNvGraphicFramePr>
              <p:nvPr/>
            </p:nvGraphicFramePr>
            <p:xfrm>
              <a:off x="2895600" y="4572000"/>
              <a:ext cx="139950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0" name="Equation" r:id="rId21" imgW="583693" imgH="177646" progId="Equation.3">
                      <p:embed/>
                    </p:oleObj>
                  </mc:Choice>
                  <mc:Fallback>
                    <p:oleObj name="Equation" r:id="rId21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2000"/>
                            <a:ext cx="139950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4" name="Straight Connector 83"/>
              <p:cNvCxnSpPr>
                <a:cxnSpLocks noChangeShapeType="1"/>
                <a:stCxn id="80" idx="0"/>
                <a:endCxn id="71" idx="4"/>
              </p:cNvCxnSpPr>
              <p:nvPr/>
            </p:nvCxnSpPr>
            <p:spPr bwMode="auto">
              <a:xfrm rot="5400000" flipH="1" flipV="1">
                <a:off x="5779514" y="3633641"/>
                <a:ext cx="1877991" cy="15331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6" name="Straight Connector 95"/>
              <p:cNvCxnSpPr>
                <a:cxnSpLocks noChangeShapeType="1"/>
                <a:stCxn id="80" idx="1"/>
                <a:endCxn id="70" idx="5"/>
              </p:cNvCxnSpPr>
              <p:nvPr/>
            </p:nvCxnSpPr>
            <p:spPr bwMode="auto">
              <a:xfrm rot="16200000" flipV="1">
                <a:off x="4800644" y="2895076"/>
                <a:ext cx="1548950" cy="200873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7" name="Straight Connector 96"/>
              <p:cNvCxnSpPr>
                <a:cxnSpLocks noChangeShapeType="1"/>
                <a:stCxn id="70" idx="3"/>
                <a:endCxn id="82" idx="7"/>
              </p:cNvCxnSpPr>
              <p:nvPr/>
            </p:nvCxnSpPr>
            <p:spPr bwMode="auto">
              <a:xfrm rot="5400000">
                <a:off x="2934285" y="3009969"/>
                <a:ext cx="1396741" cy="1626733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8" name="Straight Connector 97"/>
              <p:cNvCxnSpPr>
                <a:cxnSpLocks noChangeShapeType="1"/>
                <a:stCxn id="69" idx="4"/>
                <a:endCxn id="82" idx="0"/>
              </p:cNvCxnSpPr>
              <p:nvPr/>
            </p:nvCxnSpPr>
            <p:spPr bwMode="auto">
              <a:xfrm rot="16200000" flipH="1">
                <a:off x="1513518" y="3251443"/>
                <a:ext cx="2180169" cy="30663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3047966" y="3277174"/>
                <a:ext cx="683436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566490" y="3505488"/>
                <a:ext cx="748401" cy="34694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3201285" y="4038219"/>
                <a:ext cx="870535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1577150" y="3048861"/>
                <a:ext cx="784782" cy="324564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3201285" y="2285579"/>
                <a:ext cx="608076" cy="30665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443889" y="2493746"/>
                <a:ext cx="753598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515251" y="2742205"/>
                <a:ext cx="9329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485467" y="3657697"/>
                <a:ext cx="706823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29" name="Group 32"/>
            <p:cNvGrpSpPr>
              <a:grpSpLocks/>
            </p:cNvGrpSpPr>
            <p:nvPr/>
          </p:nvGrpSpPr>
          <p:grpSpPr bwMode="auto">
            <a:xfrm>
              <a:off x="0" y="4230688"/>
              <a:ext cx="5022850" cy="2492375"/>
              <a:chOff x="221857" y="1905000"/>
              <a:chExt cx="7891329" cy="329921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209655" y="4115681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1794" y="2134053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19426" y="2972515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706514" y="2590059"/>
                <a:ext cx="177082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>
                <a:cxnSpLocks noChangeShapeType="1"/>
                <a:stCxn id="109" idx="7"/>
                <a:endCxn id="110" idx="2"/>
              </p:cNvCxnSpPr>
              <p:nvPr/>
            </p:nvCxnSpPr>
            <p:spPr bwMode="auto">
              <a:xfrm rot="5400000" flipH="1" flipV="1">
                <a:off x="1403552" y="3182656"/>
                <a:ext cx="1916484" cy="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4" name="Straight Connector 113"/>
              <p:cNvCxnSpPr>
                <a:cxnSpLocks noChangeShapeType="1"/>
                <a:stCxn id="110" idx="5"/>
                <a:endCxn id="111" idx="1"/>
              </p:cNvCxnSpPr>
              <p:nvPr/>
            </p:nvCxnSpPr>
            <p:spPr bwMode="auto">
              <a:xfrm rot="16200000" flipH="1">
                <a:off x="3125259" y="1676132"/>
                <a:ext cx="710276" cy="193292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5" name="Straight Connector 114"/>
              <p:cNvCxnSpPr>
                <a:cxnSpLocks noChangeShapeType="1"/>
                <a:stCxn id="111" idx="6"/>
                <a:endCxn id="112" idx="2"/>
              </p:cNvCxnSpPr>
              <p:nvPr/>
            </p:nvCxnSpPr>
            <p:spPr bwMode="auto">
              <a:xfrm flipV="1">
                <a:off x="4596507" y="2680419"/>
                <a:ext cx="2110008" cy="38245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6" name="Straight Connector 115"/>
              <p:cNvCxnSpPr>
                <a:cxnSpLocks noChangeShapeType="1"/>
                <a:stCxn id="111" idx="2"/>
                <a:endCxn id="109" idx="6"/>
              </p:cNvCxnSpPr>
              <p:nvPr/>
            </p:nvCxnSpPr>
            <p:spPr bwMode="auto">
              <a:xfrm rot="10800000" flipV="1">
                <a:off x="2386735" y="3062875"/>
                <a:ext cx="2032691" cy="114316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67" name="Object 20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1" name="Equation" r:id="rId22" imgW="507780" imgH="177723" progId="Equation.3">
                      <p:embed/>
                    </p:oleObj>
                  </mc:Choice>
                  <mc:Fallback>
                    <p:oleObj name="Equation" r:id="rId22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8" name="Object 21"/>
              <p:cNvGraphicFramePr>
                <a:graphicFrameLocks noChangeAspect="1"/>
              </p:cNvGraphicFramePr>
              <p:nvPr/>
            </p:nvGraphicFramePr>
            <p:xfrm>
              <a:off x="1019310" y="1905000"/>
              <a:ext cx="118096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2" name="Equation" r:id="rId23" imgW="469696" imgH="177723" progId="Equation.3">
                      <p:embed/>
                    </p:oleObj>
                  </mc:Choice>
                  <mc:Fallback>
                    <p:oleObj name="Equation" r:id="rId23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310" y="1905000"/>
                            <a:ext cx="118096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9" name="Object 22"/>
              <p:cNvGraphicFramePr>
                <a:graphicFrameLocks noChangeAspect="1"/>
              </p:cNvGraphicFramePr>
              <p:nvPr/>
            </p:nvGraphicFramePr>
            <p:xfrm>
              <a:off x="6685778" y="2005847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3" name="Equation" r:id="rId24" imgW="634725" imgH="203112" progId="Equation.3">
                      <p:embed/>
                    </p:oleObj>
                  </mc:Choice>
                  <mc:Fallback>
                    <p:oleObj name="Equation" r:id="rId24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5778" y="2005847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0" name="Object 23"/>
              <p:cNvGraphicFramePr>
                <a:graphicFrameLocks noChangeAspect="1"/>
              </p:cNvGraphicFramePr>
              <p:nvPr/>
            </p:nvGraphicFramePr>
            <p:xfrm>
              <a:off x="221857" y="4426172"/>
              <a:ext cx="2513747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4" name="Equation" r:id="rId25" imgW="926698" imgH="203112" progId="Equation.3">
                      <p:embed/>
                    </p:oleObj>
                  </mc:Choice>
                  <mc:Fallback>
                    <p:oleObj name="Equation" r:id="rId25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857" y="4426172"/>
                            <a:ext cx="2513747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" name="Oval 120"/>
              <p:cNvSpPr/>
              <p:nvPr/>
            </p:nvSpPr>
            <p:spPr>
              <a:xfrm>
                <a:off x="6554375" y="4647336"/>
                <a:ext cx="177080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72" name="Object 24"/>
              <p:cNvGraphicFramePr>
                <a:graphicFrameLocks noChangeAspect="1"/>
              </p:cNvGraphicFramePr>
              <p:nvPr/>
            </p:nvGraphicFramePr>
            <p:xfrm>
              <a:off x="5967564" y="4829560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5" name="Equation" r:id="rId26" imgW="457002" imgH="177723" progId="Equation.3">
                      <p:embed/>
                    </p:oleObj>
                  </mc:Choice>
                  <mc:Fallback>
                    <p:oleObj name="Equation" r:id="rId26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7564" y="4829560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" name="Oval 122"/>
              <p:cNvSpPr/>
              <p:nvPr/>
            </p:nvSpPr>
            <p:spPr>
              <a:xfrm>
                <a:off x="2666074" y="4496035"/>
                <a:ext cx="179575" cy="1807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74" name="Object 25"/>
              <p:cNvGraphicFramePr>
                <a:graphicFrameLocks noChangeAspect="1"/>
              </p:cNvGraphicFramePr>
              <p:nvPr/>
            </p:nvGraphicFramePr>
            <p:xfrm>
              <a:off x="2895600" y="4571999"/>
              <a:ext cx="1515836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6" name="Equation" r:id="rId27" imgW="583693" imgH="177646" progId="Equation.3">
                      <p:embed/>
                    </p:oleObj>
                  </mc:Choice>
                  <mc:Fallback>
                    <p:oleObj name="Equation" r:id="rId27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1999"/>
                            <a:ext cx="1515836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5" name="Straight Connector 124"/>
              <p:cNvCxnSpPr>
                <a:cxnSpLocks noChangeShapeType="1"/>
                <a:stCxn id="121" idx="0"/>
                <a:endCxn id="112" idx="4"/>
              </p:cNvCxnSpPr>
              <p:nvPr/>
            </p:nvCxnSpPr>
            <p:spPr bwMode="auto">
              <a:xfrm rot="5400000" flipH="1" flipV="1">
                <a:off x="5779459" y="3632988"/>
                <a:ext cx="1876556" cy="152141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6" name="Straight Connector 125"/>
              <p:cNvCxnSpPr>
                <a:cxnSpLocks noChangeShapeType="1"/>
                <a:stCxn id="121" idx="1"/>
                <a:endCxn id="111" idx="5"/>
              </p:cNvCxnSpPr>
              <p:nvPr/>
            </p:nvCxnSpPr>
            <p:spPr bwMode="auto">
              <a:xfrm rot="16200000" flipV="1">
                <a:off x="4801072" y="2896411"/>
                <a:ext cx="1548738" cy="200775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7" name="Straight Connector 126"/>
              <p:cNvCxnSpPr>
                <a:cxnSpLocks noChangeShapeType="1"/>
                <a:stCxn id="111" idx="3"/>
                <a:endCxn id="123" idx="7"/>
              </p:cNvCxnSpPr>
              <p:nvPr/>
            </p:nvCxnSpPr>
            <p:spPr bwMode="auto">
              <a:xfrm rot="5400000">
                <a:off x="2934871" y="3009261"/>
                <a:ext cx="1395335" cy="1628646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8" name="Straight Connector 127"/>
              <p:cNvCxnSpPr>
                <a:cxnSpLocks noChangeShapeType="1"/>
                <a:stCxn id="110" idx="4"/>
                <a:endCxn id="123" idx="0"/>
              </p:cNvCxnSpPr>
              <p:nvPr/>
            </p:nvCxnSpPr>
            <p:spPr bwMode="auto">
              <a:xfrm rot="16200000" flipH="1">
                <a:off x="1513091" y="3253264"/>
                <a:ext cx="2181261" cy="304280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3047672" y="3277219"/>
                <a:ext cx="683383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706514" y="3504171"/>
                <a:ext cx="608560" cy="327820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3199811" y="4037928"/>
                <a:ext cx="852982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1658458" y="3048166"/>
                <a:ext cx="703336" cy="304703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3199811" y="2285354"/>
                <a:ext cx="733265" cy="306806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561724" y="2438758"/>
                <a:ext cx="611053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2513935" y="2743461"/>
                <a:ext cx="820558" cy="304705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486901" y="3657574"/>
                <a:ext cx="608560" cy="285791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  <p:grpSp>
          <p:nvGrpSpPr>
            <p:cNvPr id="26630" name="Group 32"/>
            <p:cNvGrpSpPr>
              <a:grpSpLocks/>
            </p:cNvGrpSpPr>
            <p:nvPr/>
          </p:nvGrpSpPr>
          <p:grpSpPr bwMode="auto">
            <a:xfrm>
              <a:off x="4419600" y="4306888"/>
              <a:ext cx="4529138" cy="2551112"/>
              <a:chOff x="205082" y="1690173"/>
              <a:chExt cx="7413848" cy="3597055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208615" y="4114324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61932" y="2133370"/>
                <a:ext cx="179305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420035" y="2972757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706815" y="2589997"/>
                <a:ext cx="176706" cy="1813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42" name="Straight Connector 141"/>
              <p:cNvCxnSpPr>
                <a:cxnSpLocks noChangeShapeType="1"/>
                <a:stCxn id="138" idx="7"/>
                <a:endCxn id="139" idx="2"/>
              </p:cNvCxnSpPr>
              <p:nvPr/>
            </p:nvCxnSpPr>
            <p:spPr bwMode="auto">
              <a:xfrm rot="5400000" flipH="1" flipV="1">
                <a:off x="1402791" y="3182045"/>
                <a:ext cx="1918280" cy="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3" name="Straight Connector 142"/>
              <p:cNvCxnSpPr>
                <a:cxnSpLocks noChangeShapeType="1"/>
                <a:stCxn id="139" idx="5"/>
                <a:endCxn id="140" idx="1"/>
              </p:cNvCxnSpPr>
              <p:nvPr/>
            </p:nvCxnSpPr>
            <p:spPr bwMode="auto">
              <a:xfrm rot="16200000" flipH="1">
                <a:off x="3125854" y="1677213"/>
                <a:ext cx="709563" cy="193077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4" name="Straight Connector 143"/>
              <p:cNvCxnSpPr>
                <a:cxnSpLocks noChangeShapeType="1"/>
                <a:stCxn id="140" idx="6"/>
                <a:endCxn id="141" idx="2"/>
              </p:cNvCxnSpPr>
              <p:nvPr/>
            </p:nvCxnSpPr>
            <p:spPr bwMode="auto">
              <a:xfrm flipV="1">
                <a:off x="4596741" y="2681769"/>
                <a:ext cx="2110075" cy="380522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5" name="Straight Connector 144"/>
              <p:cNvCxnSpPr>
                <a:cxnSpLocks noChangeShapeType="1"/>
                <a:stCxn id="140" idx="2"/>
                <a:endCxn id="138" idx="6"/>
              </p:cNvCxnSpPr>
              <p:nvPr/>
            </p:nvCxnSpPr>
            <p:spPr bwMode="auto">
              <a:xfrm rot="10800000" flipV="1">
                <a:off x="2387918" y="3062291"/>
                <a:ext cx="2032117" cy="1143806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26639" name="Object 26"/>
              <p:cNvGraphicFramePr>
                <a:graphicFrameLocks noChangeAspect="1"/>
              </p:cNvGraphicFramePr>
              <p:nvPr/>
            </p:nvGraphicFramePr>
            <p:xfrm>
              <a:off x="4114801" y="2438399"/>
              <a:ext cx="1196930" cy="374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7" name="Equation" r:id="rId28" imgW="507780" imgH="177723" progId="Equation.3">
                      <p:embed/>
                    </p:oleObj>
                  </mc:Choice>
                  <mc:Fallback>
                    <p:oleObj name="Equation" r:id="rId28" imgW="50778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1" y="2438399"/>
                            <a:ext cx="1196930" cy="374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0" name="Object 27"/>
              <p:cNvGraphicFramePr>
                <a:graphicFrameLocks noChangeAspect="1"/>
              </p:cNvGraphicFramePr>
              <p:nvPr/>
            </p:nvGraphicFramePr>
            <p:xfrm>
              <a:off x="1452257" y="1690173"/>
              <a:ext cx="1180967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8" name="Equation" r:id="rId29" imgW="469696" imgH="177723" progId="Equation.3">
                      <p:embed/>
                    </p:oleObj>
                  </mc:Choice>
                  <mc:Fallback>
                    <p:oleObj name="Equation" r:id="rId29" imgW="469696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257" y="1690173"/>
                            <a:ext cx="1180967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1" name="Object 28"/>
              <p:cNvGraphicFramePr>
                <a:graphicFrameLocks noChangeAspect="1"/>
              </p:cNvGraphicFramePr>
              <p:nvPr/>
            </p:nvGraphicFramePr>
            <p:xfrm>
              <a:off x="6191522" y="2012413"/>
              <a:ext cx="1427408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9" name="Equation" r:id="rId30" imgW="634725" imgH="203112" progId="Equation.3">
                      <p:embed/>
                    </p:oleObj>
                  </mc:Choice>
                  <mc:Fallback>
                    <p:oleObj name="Equation" r:id="rId30" imgW="634725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1522" y="2012413"/>
                            <a:ext cx="1427408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2" name="Object 29"/>
              <p:cNvGraphicFramePr>
                <a:graphicFrameLocks noChangeAspect="1"/>
              </p:cNvGraphicFramePr>
              <p:nvPr/>
            </p:nvGraphicFramePr>
            <p:xfrm>
              <a:off x="205082" y="4268097"/>
              <a:ext cx="2369633" cy="428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0" name="Equation" r:id="rId31" imgW="926698" imgH="203112" progId="Equation.3">
                      <p:embed/>
                    </p:oleObj>
                  </mc:Choice>
                  <mc:Fallback>
                    <p:oleObj name="Equation" r:id="rId31" imgW="92669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082" y="4268097"/>
                            <a:ext cx="2369633" cy="428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0" name="Oval 149"/>
              <p:cNvSpPr/>
              <p:nvPr/>
            </p:nvSpPr>
            <p:spPr>
              <a:xfrm>
                <a:off x="6553498" y="4649294"/>
                <a:ext cx="176706" cy="1790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44" name="Object 30"/>
              <p:cNvGraphicFramePr>
                <a:graphicFrameLocks noChangeAspect="1"/>
              </p:cNvGraphicFramePr>
              <p:nvPr/>
            </p:nvGraphicFramePr>
            <p:xfrm>
              <a:off x="6066805" y="4912578"/>
              <a:ext cx="11279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1" name="Equation" r:id="rId32" imgW="457002" imgH="177723" progId="Equation.3">
                      <p:embed/>
                    </p:oleObj>
                  </mc:Choice>
                  <mc:Fallback>
                    <p:oleObj name="Equation" r:id="rId32" imgW="457002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6805" y="4912578"/>
                            <a:ext cx="112797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" name="Oval 151"/>
              <p:cNvSpPr/>
              <p:nvPr/>
            </p:nvSpPr>
            <p:spPr>
              <a:xfrm>
                <a:off x="2665971" y="4494846"/>
                <a:ext cx="179304" cy="181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26646" name="Object 31"/>
              <p:cNvGraphicFramePr>
                <a:graphicFrameLocks noChangeAspect="1"/>
              </p:cNvGraphicFramePr>
              <p:nvPr/>
            </p:nvGraphicFramePr>
            <p:xfrm>
              <a:off x="2895600" y="4572000"/>
              <a:ext cx="139950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2" name="Equation" r:id="rId33" imgW="583693" imgH="177646" progId="Equation.3">
                      <p:embed/>
                    </p:oleObj>
                  </mc:Choice>
                  <mc:Fallback>
                    <p:oleObj name="Equation" r:id="rId33" imgW="58369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572000"/>
                            <a:ext cx="1399505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54" name="Straight Connector 153"/>
              <p:cNvCxnSpPr>
                <a:cxnSpLocks noChangeShapeType="1"/>
                <a:stCxn id="150" idx="0"/>
                <a:endCxn id="141" idx="4"/>
              </p:cNvCxnSpPr>
              <p:nvPr/>
            </p:nvCxnSpPr>
            <p:spPr bwMode="auto">
              <a:xfrm rot="5400000" flipH="1" flipV="1">
                <a:off x="5779514" y="3633641"/>
                <a:ext cx="1877991" cy="15331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5" name="Straight Connector 154"/>
              <p:cNvCxnSpPr>
                <a:cxnSpLocks noChangeShapeType="1"/>
                <a:stCxn id="150" idx="1"/>
                <a:endCxn id="140" idx="5"/>
              </p:cNvCxnSpPr>
              <p:nvPr/>
            </p:nvCxnSpPr>
            <p:spPr bwMode="auto">
              <a:xfrm rot="16200000" flipV="1">
                <a:off x="4800644" y="2895076"/>
                <a:ext cx="1548950" cy="2008730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6" name="Straight Connector 155"/>
              <p:cNvCxnSpPr>
                <a:cxnSpLocks noChangeShapeType="1"/>
                <a:stCxn id="140" idx="3"/>
                <a:endCxn id="152" idx="7"/>
              </p:cNvCxnSpPr>
              <p:nvPr/>
            </p:nvCxnSpPr>
            <p:spPr bwMode="auto">
              <a:xfrm rot="5400000">
                <a:off x="2934285" y="3009969"/>
                <a:ext cx="1396741" cy="1626733"/>
              </a:xfrm>
              <a:prstGeom prst="line">
                <a:avLst/>
              </a:prstGeom>
              <a:noFill/>
              <a:ln w="55000" cmpd="thickThin">
                <a:solidFill>
                  <a:srgbClr val="7E6BC9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7" name="Straight Connector 156"/>
              <p:cNvCxnSpPr>
                <a:cxnSpLocks noChangeShapeType="1"/>
                <a:stCxn id="139" idx="4"/>
                <a:endCxn id="152" idx="0"/>
              </p:cNvCxnSpPr>
              <p:nvPr/>
            </p:nvCxnSpPr>
            <p:spPr bwMode="auto">
              <a:xfrm rot="16200000" flipH="1">
                <a:off x="1513518" y="3251443"/>
                <a:ext cx="2180169" cy="306637"/>
              </a:xfrm>
              <a:prstGeom prst="line">
                <a:avLst/>
              </a:prstGeom>
              <a:noFill/>
              <a:ln w="63500" cmpd="thickThin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58" name="TextBox 157"/>
              <p:cNvSpPr txBox="1">
                <a:spLocks noChangeArrowheads="1"/>
              </p:cNvSpPr>
              <p:nvPr/>
            </p:nvSpPr>
            <p:spPr bwMode="auto">
              <a:xfrm>
                <a:off x="3047966" y="3277174"/>
                <a:ext cx="683436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UA2</a:t>
                </a:r>
                <a:endParaRPr lang="en-US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566490" y="3505488"/>
                <a:ext cx="748401" cy="34694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JB1</a:t>
                </a:r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3201285" y="4038219"/>
                <a:ext cx="870535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SWA1</a:t>
                </a:r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1577150" y="3048861"/>
                <a:ext cx="784782" cy="324564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AK1</a:t>
                </a: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3201285" y="2285579"/>
                <a:ext cx="7458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AK2</a:t>
                </a:r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5563425" y="2437788"/>
                <a:ext cx="753598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UA1</a:t>
                </a:r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515251" y="2742205"/>
                <a:ext cx="932902" cy="326802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SWA3</a:t>
                </a:r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5443889" y="3657697"/>
                <a:ext cx="652253" cy="304418"/>
              </a:xfrm>
              <a:prstGeom prst="rect">
                <a:avLst/>
              </a:prstGeom>
              <a:gradFill rotWithShape="1">
                <a:gsLst>
                  <a:gs pos="0">
                    <a:srgbClr val="F4E0A3"/>
                  </a:gs>
                  <a:gs pos="64999">
                    <a:srgbClr val="FFF3CE"/>
                  </a:gs>
                  <a:gs pos="100000">
                    <a:srgbClr val="FFF8DA"/>
                  </a:gs>
                </a:gsLst>
                <a:lin ang="16200000"/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81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UA3</a:t>
                </a:r>
              </a:p>
            </p:txBody>
          </p:sp>
        </p:grpSp>
      </p:grp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066800" y="2362200"/>
            <a:ext cx="7239000" cy="3970338"/>
          </a:xfrm>
          <a:prstGeom prst="rect">
            <a:avLst/>
          </a:prstGeom>
          <a:gradFill rotWithShape="1">
            <a:gsLst>
              <a:gs pos="0">
                <a:srgbClr val="CADAB8"/>
              </a:gs>
              <a:gs pos="64999">
                <a:srgbClr val="E5F0DB"/>
              </a:gs>
              <a:gs pos="100000">
                <a:srgbClr val="EDF6E4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Search for paths from Oakland  to San Francisco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Searching for path from Oakland to San Francisco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paths from node Oakland to node San Francisco: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+ path #1 (length = 27.8685124059):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nodes ['Oakland', 'Denver', 'Seattle', 'San Francisco']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lines ['SWA1', 'AK2', 'AK1']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+ path #2 (length = 19.5143644572):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nodes ['Oakland', 'Denver', 'San Francisco']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lines ['SWA1', 'UA2']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+ path #3 (length = 12.0507226621):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nodes ['Oakland', 'Seattle', 'San Francisco']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lines ['SWA3', 'AK1']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+ path #4 (length = 27.7797638709):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nodes ['Oakland', 'Seattle', 'Denver', 'San Francisco']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  travel lines ['SWA3', 'AK2', 'UA2']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&gt;&gt; shortest trip: {'path': ['Oakland', 'Seattle', 'San Francisco'], 'lines': ['SWA3', 'AK1'], '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': 12.050722662068683}</a:t>
            </a:r>
          </a:p>
        </p:txBody>
      </p:sp>
    </p:spTree>
    <p:extLst>
      <p:ext uri="{BB962C8B-B14F-4D97-AF65-F5344CB8AC3E}">
        <p14:creationId xmlns:p14="http://schemas.microsoft.com/office/powerpoint/2010/main" val="38323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Lucida Sans Unicode" charset="0"/>
              </a:rPr>
              <a:t>Design an SQL database to represent a flight network similar to the shown example.  Avoid duplication of data (except for links to keys).  Your database needs at least the following tables:</a:t>
            </a:r>
          </a:p>
          <a:p>
            <a:pPr lvl="1"/>
            <a:r>
              <a:rPr lang="en-US" sz="2000" dirty="0" smtClean="0">
                <a:latin typeface="Lucida Sans Unicode" charset="0"/>
              </a:rPr>
              <a:t>Airports, Airlines, Flights, Cities</a:t>
            </a:r>
          </a:p>
          <a:p>
            <a:endParaRPr lang="en-US" sz="2400" dirty="0" smtClean="0">
              <a:latin typeface="Lucida Sans Unicode" charset="0"/>
            </a:endParaRPr>
          </a:p>
          <a:p>
            <a:r>
              <a:rPr lang="en-US" sz="2400" dirty="0" smtClean="0">
                <a:latin typeface="Lucida Sans Unicode" charset="0"/>
              </a:rPr>
              <a:t>Document </a:t>
            </a:r>
            <a:r>
              <a:rPr lang="en-US" sz="2400" dirty="0">
                <a:latin typeface="Lucida Sans Unicode" charset="0"/>
              </a:rPr>
              <a:t>your design (database </a:t>
            </a:r>
            <a:r>
              <a:rPr lang="en-US" sz="2400" dirty="0" smtClean="0">
                <a:latin typeface="Lucida Sans Unicode" charset="0"/>
              </a:rPr>
              <a:t>layout graph</a:t>
            </a:r>
            <a:r>
              <a:rPr lang="en-US" sz="2400" dirty="0">
                <a:latin typeface="Lucida Sans Unicode" charset="0"/>
              </a:rPr>
              <a:t>)</a:t>
            </a:r>
          </a:p>
          <a:p>
            <a:endParaRPr lang="en-US" sz="2400" dirty="0" smtClean="0">
              <a:latin typeface="Lucida Sans Unicode" charset="0"/>
            </a:endParaRPr>
          </a:p>
          <a:p>
            <a:r>
              <a:rPr lang="en-US" sz="2400" dirty="0" smtClean="0">
                <a:latin typeface="Lucida Sans Unicode" charset="0"/>
              </a:rPr>
              <a:t>Develop </a:t>
            </a:r>
            <a:r>
              <a:rPr lang="en-US" sz="2400" dirty="0">
                <a:latin typeface="Lucida Sans Unicode" charset="0"/>
              </a:rPr>
              <a:t>and document a program that reads the </a:t>
            </a:r>
            <a:r>
              <a:rPr lang="en-US" sz="2400" dirty="0" smtClean="0">
                <a:latin typeface="Lucida Sans Unicode" charset="0"/>
              </a:rPr>
              <a:t>provided input and </a:t>
            </a:r>
            <a:r>
              <a:rPr lang="en-US" sz="2400" dirty="0">
                <a:latin typeface="Lucida Sans Unicode" charset="0"/>
              </a:rPr>
              <a:t>generates a “</a:t>
            </a:r>
            <a:r>
              <a:rPr lang="en-US" altLang="ja-JP" sz="2400" dirty="0" err="1">
                <a:latin typeface="Lucida Sans Unicode" charset="0"/>
              </a:rPr>
              <a:t>Graph.db</a:t>
            </a:r>
            <a:r>
              <a:rPr lang="en-US" sz="2400" dirty="0">
                <a:latin typeface="Lucida Sans Unicode" charset="0"/>
              </a:rPr>
              <a:t>”</a:t>
            </a:r>
            <a:r>
              <a:rPr lang="en-US" altLang="ja-JP" sz="2400" dirty="0">
                <a:latin typeface="Lucida Sans Unicode" charset="0"/>
              </a:rPr>
              <a:t> sqlite3 database.</a:t>
            </a:r>
            <a:endParaRPr lang="en-US" sz="2400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0" dirty="0">
                <a:solidFill>
                  <a:schemeClr val="tx1"/>
                </a:solidFill>
                <a:latin typeface="Chalkboard SE Bold"/>
                <a:cs typeface="Chalkboard SE Bold"/>
              </a:rPr>
              <a:t>Part 1: </a:t>
            </a:r>
            <a:r>
              <a:rPr lang="en-US" sz="3200" b="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 Design </a:t>
            </a:r>
            <a:r>
              <a:rPr lang="en-US" sz="3200" b="0" dirty="0">
                <a:solidFill>
                  <a:schemeClr val="tx1"/>
                </a:solidFill>
                <a:latin typeface="Chalkboard SE Bold"/>
                <a:cs typeface="Chalkboard SE Bold"/>
              </a:rPr>
              <a:t>a database representation of the </a:t>
            </a:r>
            <a:r>
              <a:rPr lang="ja-JP" altLang="en-US" sz="3200" b="0" dirty="0">
                <a:solidFill>
                  <a:schemeClr val="tx1"/>
                </a:solidFill>
                <a:latin typeface="Chalkboard SE Bold"/>
                <a:cs typeface="Chalkboard SE Bold"/>
              </a:rPr>
              <a:t>“</a:t>
            </a:r>
            <a:r>
              <a:rPr lang="en-US" sz="3200" b="0" dirty="0">
                <a:solidFill>
                  <a:schemeClr val="tx1"/>
                </a:solidFill>
                <a:latin typeface="Chalkboard SE Bold"/>
                <a:cs typeface="Chalkboard SE Bold"/>
              </a:rPr>
              <a:t>Graph Problem</a:t>
            </a:r>
            <a:r>
              <a:rPr lang="ja-JP" altLang="en-US" sz="3200" b="0" dirty="0">
                <a:solidFill>
                  <a:schemeClr val="tx1"/>
                </a:solidFill>
                <a:latin typeface="Chalkboard SE Bold"/>
                <a:cs typeface="Chalkboard SE Bold"/>
              </a:rPr>
              <a:t>”</a:t>
            </a:r>
            <a:endParaRPr lang="en-US" sz="3200" b="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</a:rPr>
              <a:t>Due Date: Thursday, November 19, 2015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Lucida Sans Unicode" charset="0"/>
              </a:rPr>
              <a:t>Develop a tool that connects to your “</a:t>
            </a:r>
            <a:r>
              <a:rPr lang="en-US" altLang="ja-JP" sz="2000" dirty="0" err="1">
                <a:solidFill>
                  <a:srgbClr val="FF0000"/>
                </a:solidFill>
                <a:latin typeface="Lucida Sans Unicode" charset="0"/>
              </a:rPr>
              <a:t>Graph.db</a:t>
            </a:r>
            <a:r>
              <a:rPr lang="en-US" sz="2000" dirty="0">
                <a:solidFill>
                  <a:srgbClr val="FF0000"/>
                </a:solidFill>
                <a:latin typeface="Lucida Sans Unicode" charset="0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Lucida Sans Unicode" charset="0"/>
              </a:rPr>
              <a:t> </a:t>
            </a:r>
            <a:r>
              <a:rPr lang="en-US" altLang="ja-JP" sz="2000" dirty="0">
                <a:latin typeface="Lucida Sans Unicode" charset="0"/>
              </a:rPr>
              <a:t>sqlite3 database through a Graph class.</a:t>
            </a:r>
          </a:p>
          <a:p>
            <a:pPr lvl="1"/>
            <a:r>
              <a:rPr lang="en-US" sz="2000" dirty="0">
                <a:latin typeface="Lucida Sans Unicode" charset="0"/>
              </a:rPr>
              <a:t>This class shall interact with the programmer exactly the same way as your traditional implementation (same methods using the same call)</a:t>
            </a:r>
          </a:p>
          <a:p>
            <a:pPr lvl="1"/>
            <a:r>
              <a:rPr lang="en-US" sz="2000" dirty="0">
                <a:latin typeface="Lucida Sans Unicode" charset="0"/>
              </a:rPr>
              <a:t>This way, your main routine and test features should work the way they are now ;</a:t>
            </a:r>
            <a:r>
              <a:rPr lang="en-US" sz="2000" dirty="0" smtClean="0">
                <a:latin typeface="Lucida Sans Unicode" charset="0"/>
              </a:rPr>
              <a:t>)</a:t>
            </a:r>
            <a:endParaRPr lang="en-US" sz="2400" dirty="0" smtClean="0">
              <a:latin typeface="Lucida Sans Unicode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Lucida Sans Unicode" charset="0"/>
              </a:rPr>
              <a:t>Do not store lines or nodes in your python class </a:t>
            </a:r>
            <a:r>
              <a:rPr lang="en-US" sz="2000" dirty="0" smtClean="0">
                <a:latin typeface="Lucida Sans Unicode" charset="0"/>
              </a:rPr>
              <a:t>but rather get that sort of info using a </a:t>
            </a:r>
            <a:r>
              <a:rPr lang="en-US" sz="2000" dirty="0" err="1" smtClean="0">
                <a:latin typeface="Lucida Sans Unicode" charset="0"/>
              </a:rPr>
              <a:t>cursor.execute</a:t>
            </a:r>
            <a:r>
              <a:rPr lang="en-US" sz="2000" dirty="0" smtClean="0">
                <a:latin typeface="Lucida Sans Unicode" charset="0"/>
              </a:rPr>
              <a:t>(‘SELECT </a:t>
            </a:r>
            <a:r>
              <a:rPr lang="is-IS" sz="2000" dirty="0" smtClean="0">
                <a:latin typeface="Lucida Sans Unicode" charset="0"/>
              </a:rPr>
              <a:t>….’) </a:t>
            </a:r>
            <a:endParaRPr lang="en-US" sz="2000" dirty="0" smtClean="0">
              <a:latin typeface="Lucida Sans Unicode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Lucida Sans Unicode" charset="0"/>
              </a:rPr>
              <a:t>Replace functions </a:t>
            </a:r>
            <a:r>
              <a:rPr lang="en-US" sz="2000" dirty="0" smtClean="0">
                <a:latin typeface="Lucida Sans Unicode" charset="0"/>
              </a:rPr>
              <a:t>such as </a:t>
            </a:r>
            <a:r>
              <a:rPr lang="en-US" sz="2000" dirty="0" err="1" smtClean="0">
                <a:latin typeface="Lucida Sans Unicode" charset="0"/>
              </a:rPr>
              <a:t>getAttachedLines</a:t>
            </a:r>
            <a:r>
              <a:rPr lang="en-US" sz="2000" dirty="0" smtClean="0">
                <a:latin typeface="Lucida Sans Unicode" charset="0"/>
              </a:rPr>
              <a:t>() or </a:t>
            </a:r>
            <a:r>
              <a:rPr lang="en-US" sz="2000" dirty="0" err="1" smtClean="0">
                <a:latin typeface="Lucida Sans Unicode" charset="0"/>
              </a:rPr>
              <a:t>getAttachedNodes</a:t>
            </a:r>
            <a:r>
              <a:rPr lang="en-US" sz="2000" dirty="0" smtClean="0">
                <a:latin typeface="Lucida Sans Unicode" charset="0"/>
              </a:rPr>
              <a:t>() to obtain their information through a single SELECT statement (NOT python)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defRPr/>
            </a:pPr>
            <a:r>
              <a:rPr lang="en-US" sz="2800" b="0" dirty="0">
                <a:solidFill>
                  <a:srgbClr val="000000"/>
                </a:solidFill>
                <a:latin typeface="Chalkboard SE Bold"/>
                <a:cs typeface="Chalkboard SE Bold"/>
              </a:rPr>
              <a:t>Part 2: </a:t>
            </a:r>
            <a:r>
              <a:rPr lang="en-US" sz="2800" b="0" dirty="0" smtClean="0">
                <a:solidFill>
                  <a:srgbClr val="000000"/>
                </a:solidFill>
                <a:latin typeface="Chalkboard SE Bold"/>
                <a:cs typeface="Chalkboard SE Bold"/>
              </a:rPr>
              <a:t>Adapt </a:t>
            </a:r>
            <a:r>
              <a:rPr lang="en-US" sz="2800" b="0" dirty="0">
                <a:solidFill>
                  <a:srgbClr val="000000"/>
                </a:solidFill>
                <a:latin typeface="Chalkboard SE Bold"/>
                <a:cs typeface="Chalkboard SE Bold"/>
              </a:rPr>
              <a:t>the Path Search Algorithm to work off the database rather than private variables.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</a:rPr>
              <a:t>Due Date: Thursday, November 19, 2015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Lucida Sans Unicode" charset="0"/>
              </a:rPr>
              <a:t>Provide </a:t>
            </a:r>
            <a:r>
              <a:rPr lang="en-US" sz="2000" dirty="0">
                <a:latin typeface="Lucida Sans Unicode" charset="0"/>
              </a:rPr>
              <a:t>full documentation on how to use your code, how you tested it, known issues, </a:t>
            </a:r>
            <a:r>
              <a:rPr lang="en-US" sz="2000" dirty="0" smtClean="0">
                <a:latin typeface="Lucida Sans Unicode" charset="0"/>
              </a:rPr>
              <a:t>…</a:t>
            </a:r>
          </a:p>
          <a:p>
            <a:endParaRPr lang="en-US" sz="2000" dirty="0">
              <a:latin typeface="Lucida Sans Unicode" charset="0"/>
            </a:endParaRPr>
          </a:p>
          <a:p>
            <a:r>
              <a:rPr lang="en-US" sz="2000" dirty="0" smtClean="0">
                <a:latin typeface="Lucida Sans Unicode" charset="0"/>
              </a:rPr>
              <a:t>Discuss key features of your implementation/code</a:t>
            </a:r>
          </a:p>
          <a:p>
            <a:endParaRPr lang="en-US" sz="2000" dirty="0">
              <a:latin typeface="Lucida Sans Unicode" charset="0"/>
            </a:endParaRPr>
          </a:p>
          <a:p>
            <a:r>
              <a:rPr lang="en-US" sz="2000" dirty="0" smtClean="0">
                <a:latin typeface="Lucida Sans Unicode" charset="0"/>
              </a:rPr>
              <a:t>Present a section with all SELECT statements with an example output to demonstrate their functionality</a:t>
            </a:r>
          </a:p>
          <a:p>
            <a:pPr marL="109537" indent="0">
              <a:buNone/>
            </a:pPr>
            <a:endParaRPr lang="en-US" sz="2000" dirty="0" smtClean="0">
              <a:latin typeface="Lucida Sans Unicode" charset="0"/>
            </a:endParaRPr>
          </a:p>
          <a:p>
            <a:r>
              <a:rPr lang="en-US" sz="2000" dirty="0" smtClean="0">
                <a:latin typeface="Lucida Sans Unicode" charset="0"/>
              </a:rPr>
              <a:t>Present the answers for a flights </a:t>
            </a:r>
            <a:r>
              <a:rPr lang="en-US" sz="2000" dirty="0" smtClean="0">
                <a:solidFill>
                  <a:srgbClr val="FF0000"/>
                </a:solidFill>
                <a:latin typeface="Lucida Sans Unicode" charset="0"/>
              </a:rPr>
              <a:t>Seattle to Miami </a:t>
            </a:r>
            <a:r>
              <a:rPr lang="en-US" sz="2000" dirty="0" smtClean="0">
                <a:latin typeface="Lucida Sans Unicode" charset="0"/>
              </a:rPr>
              <a:t>and the </a:t>
            </a:r>
            <a:r>
              <a:rPr lang="en-US" sz="2000" dirty="0" smtClean="0">
                <a:solidFill>
                  <a:srgbClr val="FF0000"/>
                </a:solidFill>
                <a:latin typeface="Lucida Sans Unicode" charset="0"/>
              </a:rPr>
              <a:t>Miami to Seattle </a:t>
            </a:r>
            <a:r>
              <a:rPr lang="en-US" sz="2000" dirty="0" smtClean="0">
                <a:latin typeface="Lucida Sans Unicode" charset="0"/>
              </a:rPr>
              <a:t>and identify the flight with the shortest travel time (don’t forget about the layover).</a:t>
            </a:r>
            <a:endParaRPr lang="en-US" sz="2000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defRPr/>
            </a:pPr>
            <a:r>
              <a:rPr lang="en-US" dirty="0"/>
              <a:t>Common to both parts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</a:rPr>
              <a:t>Due Date: Thursday, November 19, 2015</a:t>
            </a:r>
          </a:p>
        </p:txBody>
      </p:sp>
    </p:spTree>
    <p:extLst>
      <p:ext uri="{BB962C8B-B14F-4D97-AF65-F5344CB8AC3E}">
        <p14:creationId xmlns:p14="http://schemas.microsoft.com/office/powerpoint/2010/main" val="1136848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pex">
      <a:dk1>
        <a:sysClr val="windowText" lastClr="000000"/>
      </a:dk1>
      <a:lt1>
        <a:sysClr val="window" lastClr="C7EDCC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778</Words>
  <Application>Microsoft Office PowerPoint</Application>
  <PresentationFormat>全屏显示(4:3)</PresentationFormat>
  <Paragraphs>157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Chalkboard</vt:lpstr>
      <vt:lpstr>Chalkboard SE Bold</vt:lpstr>
      <vt:lpstr>Chalkduster</vt:lpstr>
      <vt:lpstr>Lucida Sans Unicode</vt:lpstr>
      <vt:lpstr>ＭＳ Ｐゴシック</vt:lpstr>
      <vt:lpstr>Verdana</vt:lpstr>
      <vt:lpstr>Wingdings</vt:lpstr>
      <vt:lpstr>Arial</vt:lpstr>
      <vt:lpstr>Baskerville Old Face</vt:lpstr>
      <vt:lpstr>Calibri</vt:lpstr>
      <vt:lpstr>Wingdings 2</vt:lpstr>
      <vt:lpstr>Wingdings 3</vt:lpstr>
      <vt:lpstr>Concourse</vt:lpstr>
      <vt:lpstr>Equation</vt:lpstr>
      <vt:lpstr>CEE 505 Engineering Computing</vt:lpstr>
      <vt:lpstr>Midterm Project</vt:lpstr>
      <vt:lpstr>Layout of the Graph</vt:lpstr>
      <vt:lpstr>Layout of the Graph</vt:lpstr>
      <vt:lpstr>Layout of the Graph</vt:lpstr>
      <vt:lpstr>Layout of the Graph</vt:lpstr>
      <vt:lpstr>Part 1:  Design a database representation of the “Graph Problem”</vt:lpstr>
      <vt:lpstr>Part 2: Adapt the Path Search Algorithm to work off the database rather than private variables.</vt:lpstr>
      <vt:lpstr>Common to both parts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Changming Feng</cp:lastModifiedBy>
  <cp:revision>395</cp:revision>
  <dcterms:created xsi:type="dcterms:W3CDTF">2006-08-16T00:00:00Z</dcterms:created>
  <dcterms:modified xsi:type="dcterms:W3CDTF">2015-11-19T22:04:18Z</dcterms:modified>
</cp:coreProperties>
</file>