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</p:sldIdLst>
  <p:sldSz cx="9144000" cy="6858000" type="screen4x3"/>
  <p:notesSz cx="6888163" cy="9623425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95" autoAdjust="0"/>
    <p:restoredTop sz="90929"/>
  </p:normalViewPr>
  <p:slideViewPr>
    <p:cSldViewPr>
      <p:cViewPr varScale="1">
        <p:scale>
          <a:sx n="75" d="100"/>
          <a:sy n="75" d="100"/>
        </p:scale>
        <p:origin x="108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"/>
    </p:cViewPr>
  </p:sorterViewPr>
  <p:notesViewPr>
    <p:cSldViewPr>
      <p:cViewPr varScale="1">
        <p:scale>
          <a:sx n="55" d="100"/>
          <a:sy n="55" d="100"/>
        </p:scale>
        <p:origin x="-1872" y="-78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B5820E3-0B6B-4477-8D5F-E56F5FA264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6C72D26-4234-4ACF-AE60-563FEFF2AA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155FEFB-D386-4D9B-B677-B030C8124D3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21DDE24-3B9A-4294-8903-24942B2A89C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fld id="{D4F2CDFC-076F-4101-A548-F9BCAA79D1B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2F500A4-7C77-471D-BFA3-03A9882ABF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37850B8-5F93-4E1C-A686-AC0CD17E69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F9EEC67-4B54-48B0-8E5B-2BAB2361531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2C9B5A3-B416-4ED2-92C6-1CA8AAC6DA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C6CE7360-D0BC-4BAC-B705-0F9E47DB51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5C24F6D9-1928-43A4-958D-58AFF07F20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>
                <a:ea typeface="굴림" panose="020B0600000101010101" pitchFamily="50" charset="-127"/>
              </a:defRPr>
            </a:lvl1pPr>
          </a:lstStyle>
          <a:p>
            <a:fld id="{94086A01-1E54-45FC-8B42-F2837645CB6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EEB0D5C-BCC6-43F0-85F5-DE3C5C72DD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63CA3FF-6C99-453A-B109-12F56A39E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562B47E-A32D-4301-8FBB-EBACAA99B9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29CF854-A0D6-443F-9756-C1921B874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1026">
            <a:extLst>
              <a:ext uri="{FF2B5EF4-FFF2-40B4-BE49-F238E27FC236}">
                <a16:creationId xmlns:a16="http://schemas.microsoft.com/office/drawing/2014/main" id="{72806EAA-E118-40CC-877F-9BA139A72B6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0659" name="Group 1027">
              <a:extLst>
                <a:ext uri="{FF2B5EF4-FFF2-40B4-BE49-F238E27FC236}">
                  <a16:creationId xmlns:a16="http://schemas.microsoft.com/office/drawing/2014/main" id="{E973DCC1-6BF5-439D-8934-F0363C24E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0660" name="Rectangle 1028">
                <a:extLst>
                  <a:ext uri="{FF2B5EF4-FFF2-40B4-BE49-F238E27FC236}">
                    <a16:creationId xmlns:a16="http://schemas.microsoft.com/office/drawing/2014/main" id="{6984889C-0C64-4724-A267-6707CB4A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1" name="Rectangle 1029">
                <a:extLst>
                  <a:ext uri="{FF2B5EF4-FFF2-40B4-BE49-F238E27FC236}">
                    <a16:creationId xmlns:a16="http://schemas.microsoft.com/office/drawing/2014/main" id="{2779E372-B9CF-47F8-891E-EDE830165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662" name="Group 1030">
              <a:extLst>
                <a:ext uri="{FF2B5EF4-FFF2-40B4-BE49-F238E27FC236}">
                  <a16:creationId xmlns:a16="http://schemas.microsoft.com/office/drawing/2014/main" id="{EAB8E058-0887-441A-862E-698E1FC6F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0663" name="Rectangle 1031">
                <a:extLst>
                  <a:ext uri="{FF2B5EF4-FFF2-40B4-BE49-F238E27FC236}">
                    <a16:creationId xmlns:a16="http://schemas.microsoft.com/office/drawing/2014/main" id="{BF517424-F09A-4C78-998F-4F1BA30EF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4" name="Rectangle 1032">
                <a:extLst>
                  <a:ext uri="{FF2B5EF4-FFF2-40B4-BE49-F238E27FC236}">
                    <a16:creationId xmlns:a16="http://schemas.microsoft.com/office/drawing/2014/main" id="{277B56F3-5B0D-46E8-A490-C82D4AD29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65" name="Rectangle 1033">
              <a:extLst>
                <a:ext uri="{FF2B5EF4-FFF2-40B4-BE49-F238E27FC236}">
                  <a16:creationId xmlns:a16="http://schemas.microsoft.com/office/drawing/2014/main" id="{13B47B0D-55C9-4D6C-810B-A0CEDF2E8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Rectangle 1034">
              <a:extLst>
                <a:ext uri="{FF2B5EF4-FFF2-40B4-BE49-F238E27FC236}">
                  <a16:creationId xmlns:a16="http://schemas.microsoft.com/office/drawing/2014/main" id="{2C34AA34-1432-4197-86CE-238C095F5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7" name="Rectangle 1035">
              <a:extLst>
                <a:ext uri="{FF2B5EF4-FFF2-40B4-BE49-F238E27FC236}">
                  <a16:creationId xmlns:a16="http://schemas.microsoft.com/office/drawing/2014/main" id="{C7A597FD-EEAC-4EF4-8CE8-AD485DBE3A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68" name="Rectangle 1036">
            <a:extLst>
              <a:ext uri="{FF2B5EF4-FFF2-40B4-BE49-F238E27FC236}">
                <a16:creationId xmlns:a16="http://schemas.microsoft.com/office/drawing/2014/main" id="{4C20C7C2-6E8B-40A2-ACEF-1DC2933FF8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0669" name="Rectangle 1037">
            <a:extLst>
              <a:ext uri="{FF2B5EF4-FFF2-40B4-BE49-F238E27FC236}">
                <a16:creationId xmlns:a16="http://schemas.microsoft.com/office/drawing/2014/main" id="{D54076C5-9996-4E71-B2A9-D2B22F2EC6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70670" name="Rectangle 1038">
            <a:extLst>
              <a:ext uri="{FF2B5EF4-FFF2-40B4-BE49-F238E27FC236}">
                <a16:creationId xmlns:a16="http://schemas.microsoft.com/office/drawing/2014/main" id="{C9680858-1977-42BE-9D06-0E1A3E72DF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bg2"/>
                </a:solidFill>
                <a:ea typeface="+mn-ea"/>
              </a:defRPr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0671" name="Rectangle 1039">
            <a:extLst>
              <a:ext uri="{FF2B5EF4-FFF2-40B4-BE49-F238E27FC236}">
                <a16:creationId xmlns:a16="http://schemas.microsoft.com/office/drawing/2014/main" id="{0D2B867E-2650-47B9-A640-19C06412F9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0672" name="Rectangle 1040">
            <a:extLst>
              <a:ext uri="{FF2B5EF4-FFF2-40B4-BE49-F238E27FC236}">
                <a16:creationId xmlns:a16="http://schemas.microsoft.com/office/drawing/2014/main" id="{5647AFF0-C6F0-4FC4-BF81-1DC9F46AD0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96B6C59-7A67-4E72-9CC4-12C7C37770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7303-F8DA-44A3-9809-D8C9EC01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D9AD41-8716-4815-A609-A19D4992E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0E52FB-0EFF-4127-BE52-D92CC7CB3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794B19-17A3-4FD5-824C-38F08C2E95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2AC476-4DDB-4535-96E1-6A4D110551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16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115CC6-9B2B-457E-9648-56515445A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20764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5C8B-9AEF-4D56-8716-E6630CED9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769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3D2C8-5372-4F37-B8DD-5B96F0612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6696A1-AC59-494B-9CF4-F87FBABE2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4F6EEC-EF22-4607-9B11-AEE764A855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67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E67B5-8EC9-4401-B36D-F4622495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D5842-5B00-4F60-85F6-BBE4B011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86CDED-ECD3-4B1E-8222-2A5566422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DAD83-3076-47EF-B905-6CE8BC0F1B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56A11E-9490-49FC-9D96-DD400EB5EC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42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FBDA-D4A5-45CF-AA2D-88480D13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96F892-9832-448C-AA61-465730E5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DE46A-8B99-4F76-BC87-D564F31A3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68D4C1-B810-4D6E-9B82-80451CBB3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BA7C00-D6C2-40EB-929F-4A57539BBFE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962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415D6-C619-4A29-8EA9-09671F00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88CC9-6B0B-4020-AA48-0B6DAC3AC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F16454-87E0-4B08-9EAE-3FCE39C7F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BEB4E-2094-48AA-B803-DD85FAB251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C6E2-5CA3-496F-A0CA-1580A0239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187200-4996-4616-BBD3-F5DB4F0742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3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6E662-0B93-4263-AAA6-2ED6D06A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6C1BC-E920-40B8-9E89-2AD5C7259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656FD-A030-4C77-A7E7-E5C1CB16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0FCFDB-4D31-45A0-9991-294F449AD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F5D7D3-E650-4BB7-948C-F4EB380D5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01C4E28-C7F5-4463-8DC9-62D9E2CD3E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E9BC42E-6E36-48FB-9D99-3E4429F85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9CDC-978A-4DBE-9908-4DCB85CD45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619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16B6B-C2D7-4D23-A537-A27000F6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A74B8B-3E03-427F-91B7-072A4F4BA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94DBF-438B-4C9E-AA5C-B6F19DF4B7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F8C43D-0792-45C1-B3FE-53CB5F9C03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833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2E11BC1-35CA-46AE-8B1E-9FC9880569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56B24B-EC45-405C-A89B-376BE3CB41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0A3DB3-C266-49B6-B2D4-A895C4F6E0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05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B04ED-9975-488D-AF9D-3BC12FC0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A64B2-0B3E-44DC-912E-49819FA1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D52A4-62D3-4F70-8634-F5341C34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0DCEB-CFAB-4947-AF4D-D247D4F61F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07022-9564-452B-B119-8CB728EF9E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AFA54B-8929-4E7B-B90A-92C3908858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504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3175-AB04-45CB-90A1-713A5A18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8F392-594C-497A-9BFE-91D3C8192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8AABC-A8D2-469A-8A29-1573772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E78FF-D204-4B67-A1AA-2BBCE3DDCC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F7A94-7597-41E8-87EF-E96E0F3D0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CBE8C6-B6E8-4A13-91BD-E8D5775E3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785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E40F322-E7FE-4756-839C-E1967824AF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BF1841C-79FF-41A4-AE7B-0D10BD81EC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C36940AE-DBE0-4EDC-93F6-31D31E60B9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BBCB021C-0292-402D-BF10-B082F65308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E856450C-A7E3-405A-80A1-7513B3A105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6466E6F7-6B95-4818-819A-A0A4ADAC0E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74060D2E-8D1A-4F77-BC43-04A4B8FEF0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8964DD5-A6F8-41EF-AE35-2A4E9C24E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64B52B96-12B7-4C95-8567-BB620888B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7D2070CF-A893-469D-B5F6-B0FF40C498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ea typeface="+mn-ea"/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40CFF475-B843-4D60-9526-66EA9CC8E1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>
                <a:ea typeface="+mn-ea"/>
              </a:defRPr>
            </a:lvl1pPr>
          </a:lstStyle>
          <a:p>
            <a:fld id="{74FD30F8-CACE-4C30-8EB1-EEF54057A82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9646" name="Rectangle 14">
            <a:extLst>
              <a:ext uri="{FF2B5EF4-FFF2-40B4-BE49-F238E27FC236}">
                <a16:creationId xmlns:a16="http://schemas.microsoft.com/office/drawing/2014/main" id="{F8B57A1E-6775-4453-9A00-62D93246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>
                <a:ea typeface="굴림" panose="020B0600000101010101" pitchFamily="50" charset="-127"/>
              </a:rPr>
              <a:t>Prof. Kangseung Lee</a:t>
            </a:r>
          </a:p>
        </p:txBody>
      </p:sp>
      <p:cxnSp>
        <p:nvCxnSpPr>
          <p:cNvPr id="69647" name="AutoShape 15">
            <a:extLst>
              <a:ext uri="{FF2B5EF4-FFF2-40B4-BE49-F238E27FC236}">
                <a16:creationId xmlns:a16="http://schemas.microsoft.com/office/drawing/2014/main" id="{5CA1AD7D-C8BB-47BF-976E-896796DB4CE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324600"/>
            <a:ext cx="914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Monotype Sorts" pitchFamily="2" charset="2"/>
        <a:buChar char="*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6BE61D1-093B-431C-B280-D26BA102DF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981200"/>
            <a:ext cx="2971800" cy="762000"/>
          </a:xfrm>
        </p:spPr>
        <p:txBody>
          <a:bodyPr/>
          <a:lstStyle/>
          <a:p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제 </a:t>
            </a:r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2C2D3B2-F2ED-44FC-BD7E-A9F9AD4D09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ko-KR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113FD-117F-4F8E-80D9-C3EC18444A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CFDE1-A6A9-4B7C-9228-8D763F43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DE8E9-3350-46E0-8710-3EBAD87F2389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92EE7CD6-55E2-431F-9341-E5F1A01C1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이진화에서 임계값 선택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7A37406-40C3-4551-B50B-BD2A076AD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000"/>
              <a:t>물체와 배경을 분리하는 가장 손쉬운 방법은 이진화</a:t>
            </a:r>
          </a:p>
          <a:p>
            <a:pPr>
              <a:lnSpc>
                <a:spcPct val="130000"/>
              </a:lnSpc>
            </a:pPr>
            <a:endParaRPr lang="ko-KR" altLang="en-US" sz="2000"/>
          </a:p>
          <a:p>
            <a:pPr>
              <a:lnSpc>
                <a:spcPct val="130000"/>
              </a:lnSpc>
            </a:pPr>
            <a:r>
              <a:rPr lang="ko-KR" altLang="en-US" sz="2000"/>
              <a:t>이진화는 어떤 임계값을 정하고 픽셀의 명도 값이 임계값보다 작으면 </a:t>
            </a:r>
            <a:r>
              <a:rPr lang="en-US" altLang="ko-KR" sz="2000"/>
              <a:t>0</a:t>
            </a:r>
            <a:r>
              <a:rPr lang="ko-KR" altLang="en-US" sz="2000"/>
              <a:t>으로 크면 </a:t>
            </a:r>
            <a:r>
              <a:rPr lang="en-US" altLang="ko-KR" sz="2000"/>
              <a:t>1</a:t>
            </a:r>
            <a:r>
              <a:rPr lang="ko-KR" altLang="en-US" sz="2000"/>
              <a:t>로 만드는 과정이다</a:t>
            </a:r>
            <a:r>
              <a:rPr lang="en-US" altLang="ko-KR" sz="2000"/>
              <a:t>. </a:t>
            </a:r>
            <a:r>
              <a:rPr lang="ko-KR" altLang="en-US" sz="2000"/>
              <a:t>이때 가장 중요한 것이 임계값의 선택 문제</a:t>
            </a:r>
          </a:p>
          <a:p>
            <a:pPr>
              <a:lnSpc>
                <a:spcPct val="130000"/>
              </a:lnSpc>
            </a:pPr>
            <a:endParaRPr lang="ko-KR" altLang="en-US" sz="2000"/>
          </a:p>
          <a:p>
            <a:pPr>
              <a:lnSpc>
                <a:spcPct val="130000"/>
              </a:lnSpc>
            </a:pPr>
            <a:r>
              <a:rPr lang="ko-KR" altLang="en-US" sz="2000"/>
              <a:t>가장 간단한 임계값 선택 방법은 히스토그램을 사용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3413D0E3-9594-4704-8AC6-22EEFA3C97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2D62A4A4-9A6E-4EE6-BA36-75FF6AC62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326323-0851-4A55-9983-3BC3BA00FB3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ABBBEF9-96B9-4C3D-92D5-B8AABD756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이진화에서 임계값 선택</a:t>
            </a:r>
          </a:p>
        </p:txBody>
      </p:sp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8239549B-FB2D-4FE1-B368-882E64DD2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057400"/>
          <a:ext cx="57404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0" name="비트맵 이미지" r:id="rId3" imgW="5742857" imgH="3304762" progId="Paint.Picture">
                  <p:embed/>
                </p:oleObj>
              </mc:Choice>
              <mc:Fallback>
                <p:oleObj name="비트맵 이미지" r:id="rId3" imgW="5742857" imgH="330476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5740400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Text Box 6">
            <a:extLst>
              <a:ext uri="{FF2B5EF4-FFF2-40B4-BE49-F238E27FC236}">
                <a16:creationId xmlns:a16="http://schemas.microsoft.com/office/drawing/2014/main" id="{AC42A297-BFFF-4EB2-9C10-DC308FBE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86400"/>
            <a:ext cx="533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3.2  </a:t>
            </a:r>
            <a:r>
              <a:rPr lang="ko-KR" altLang="en-US" sz="1800">
                <a:ea typeface="굴림" panose="020B0600000101010101" pitchFamily="50" charset="-127"/>
              </a:rPr>
              <a:t>쌍봉선 모양의 히스토그램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8F9481EF-F3B9-49B2-A5C4-C91BB5EB1C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F107783-134C-4870-AA6F-E145B8091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09734-6FD4-42E4-A99C-6BA6BAB7946F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039F97F-A5D5-4B51-9825-34A0A9C8F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 균일화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(Histogram Equaliza- tion)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CD6874AC-1856-4CAC-B250-E21D82034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73914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ko-KR" sz="2000">
                <a:ea typeface="굴림" panose="020B0600000101010101" pitchFamily="50" charset="-127"/>
              </a:rPr>
              <a:t>1. </a:t>
            </a:r>
            <a:r>
              <a:rPr lang="ko-KR" altLang="en-US" sz="2000">
                <a:ea typeface="굴림" panose="020B0600000101010101" pitchFamily="50" charset="-127"/>
              </a:rPr>
              <a:t>균일화되어야 할 영상의 축적 히스토그램을 구한다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en-US" altLang="ko-KR" sz="2000">
                <a:ea typeface="굴림" panose="020B0600000101010101" pitchFamily="50" charset="-127"/>
              </a:rPr>
              <a:t>2. </a:t>
            </a:r>
            <a:r>
              <a:rPr lang="ko-KR" altLang="en-US" sz="2000">
                <a:ea typeface="굴림" panose="020B0600000101010101" pitchFamily="50" charset="-127"/>
              </a:rPr>
              <a:t>축적 히스토그램의 값을 정규화한다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en-US" altLang="ko-KR" sz="2000">
                <a:ea typeface="굴림" panose="020B0600000101010101" pitchFamily="50" charset="-127"/>
              </a:rPr>
              <a:t>3. </a:t>
            </a:r>
            <a:r>
              <a:rPr lang="ko-KR" altLang="en-US" sz="2000">
                <a:ea typeface="굴림" panose="020B0600000101010101" pitchFamily="50" charset="-127"/>
              </a:rPr>
              <a:t>정규화된 축적 히스토그램을 그레이 스케일 사상 함수로 이용하여 그레이 레벨값을 매핑한다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</p:txBody>
      </p:sp>
      <p:graphicFrame>
        <p:nvGraphicFramePr>
          <p:cNvPr id="114693" name="Object 5">
            <a:extLst>
              <a:ext uri="{FF2B5EF4-FFF2-40B4-BE49-F238E27FC236}">
                <a16:creationId xmlns:a16="http://schemas.microsoft.com/office/drawing/2014/main" id="{D49B5BBE-9337-4571-A21D-84BC38780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343400"/>
          <a:ext cx="1828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4" name="비트맵 이미지" r:id="rId3" imgW="1828571" imgH="676369" progId="Paint.Picture">
                  <p:embed/>
                </p:oleObj>
              </mc:Choice>
              <mc:Fallback>
                <p:oleObj name="비트맵 이미지" r:id="rId3" imgW="1828571" imgH="67636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1828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5" name="Text Box 7">
            <a:extLst>
              <a:ext uri="{FF2B5EF4-FFF2-40B4-BE49-F238E27FC236}">
                <a16:creationId xmlns:a16="http://schemas.microsoft.com/office/drawing/2014/main" id="{5ECD0166-6593-44BD-8BAB-A57D1F687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67200"/>
            <a:ext cx="4953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 i="1" baseline="-25000">
                <a:ea typeface="굴림" panose="020B0600000101010101" pitchFamily="50" charset="-127"/>
              </a:rPr>
              <a:t>t</a:t>
            </a:r>
            <a:r>
              <a:rPr lang="en-US" altLang="ko-KR" sz="2000" i="1">
                <a:ea typeface="굴림" panose="020B0600000101010101" pitchFamily="50" charset="-127"/>
              </a:rPr>
              <a:t> </a:t>
            </a:r>
            <a:r>
              <a:rPr lang="ko-KR" altLang="en-US" sz="2000">
                <a:ea typeface="굴림" panose="020B0600000101010101" pitchFamily="50" charset="-127"/>
              </a:rPr>
              <a:t>은 영상에서의 픽셀의 총 갯수이고 는 명도의 최대값</a:t>
            </a:r>
          </a:p>
          <a:p>
            <a:r>
              <a:rPr lang="en-US" altLang="ko-KR" sz="2000">
                <a:ea typeface="굴림" panose="020B0600000101010101" pitchFamily="50" charset="-127"/>
              </a:rPr>
              <a:t>H(i)</a:t>
            </a:r>
            <a:r>
              <a:rPr lang="ko-KR" altLang="en-US" sz="2000">
                <a:ea typeface="굴림" panose="020B0600000101010101" pitchFamily="50" charset="-127"/>
              </a:rPr>
              <a:t>는 축적 히스토그램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6F889983-C03E-4A14-A835-D9226AE164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7A1FE3AB-C56B-40B4-86BF-2E400C6DD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F6A810-C52A-4583-B157-A0631BB39F1D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F5C9F5-8DDE-4080-A30E-C6F35EF48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 균일화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(Histogram Equaliza- tion)</a:t>
            </a:r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9BB643CB-296D-4650-9078-E5E144D6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3434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(a) </a:t>
            </a:r>
            <a:r>
              <a:rPr lang="ko-KR" altLang="en-US" sz="1800">
                <a:ea typeface="굴림" panose="020B0600000101010101" pitchFamily="50" charset="-127"/>
              </a:rPr>
              <a:t>원영상</a:t>
            </a:r>
          </a:p>
        </p:txBody>
      </p:sp>
      <p:pic>
        <p:nvPicPr>
          <p:cNvPr id="116742" name="Picture 6">
            <a:extLst>
              <a:ext uri="{FF2B5EF4-FFF2-40B4-BE49-F238E27FC236}">
                <a16:creationId xmlns:a16="http://schemas.microsoft.com/office/drawing/2014/main" id="{CBB58D06-DD75-4410-9789-3A374DA09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2743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3" name="Picture 7">
            <a:extLst>
              <a:ext uri="{FF2B5EF4-FFF2-40B4-BE49-F238E27FC236}">
                <a16:creationId xmlns:a16="http://schemas.microsoft.com/office/drawing/2014/main" id="{2C4AB0A1-4B0B-4E17-9CC5-99105A2D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2667000" cy="20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44" name="Rectangle 8">
            <a:extLst>
              <a:ext uri="{FF2B5EF4-FFF2-40B4-BE49-F238E27FC236}">
                <a16:creationId xmlns:a16="http://schemas.microsoft.com/office/drawing/2014/main" id="{946518EB-4E41-4BD2-9D55-BD2B4623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27525"/>
            <a:ext cx="3236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(b) </a:t>
            </a:r>
            <a:r>
              <a:rPr lang="ko-KR" altLang="en-US" sz="1800">
                <a:ea typeface="굴림" panose="020B0600000101010101" pitchFamily="50" charset="-127"/>
              </a:rPr>
              <a:t>히스토그램 균일화된 영상</a:t>
            </a:r>
          </a:p>
        </p:txBody>
      </p:sp>
      <p:sp>
        <p:nvSpPr>
          <p:cNvPr id="116745" name="Text Box 9">
            <a:extLst>
              <a:ext uri="{FF2B5EF4-FFF2-40B4-BE49-F238E27FC236}">
                <a16:creationId xmlns:a16="http://schemas.microsoft.com/office/drawing/2014/main" id="{8D8DF90D-3954-4910-ABFF-73C0BAAA7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0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3.3  </a:t>
            </a:r>
            <a:r>
              <a:rPr lang="ko-KR" altLang="en-US" sz="1800">
                <a:ea typeface="굴림" panose="020B0600000101010101" pitchFamily="50" charset="-127"/>
              </a:rPr>
              <a:t>히스토그램의 균일화의 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A46FB438-CFAD-42A8-B5EA-04D9D0D03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B0153370-C2D2-45EF-A6FC-9D16AB74FE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6B513-6570-4A20-BB65-B3A35597E00A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B3FBCB99-35F1-4679-9D98-B549A0CDB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 균일화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(Histogram Equaliza- tion)</a:t>
            </a: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EB12FE59-D393-4556-AC4F-8005BD6F0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(a) </a:t>
            </a:r>
            <a:r>
              <a:rPr lang="ko-KR" altLang="en-US" sz="1800">
                <a:ea typeface="굴림" panose="020B0600000101010101" pitchFamily="50" charset="-127"/>
              </a:rPr>
              <a:t>원영상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18B07EC3-2E6A-4D50-8322-9109DC14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13325"/>
            <a:ext cx="2779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(b) </a:t>
            </a:r>
            <a:r>
              <a:rPr lang="ko-KR" altLang="en-US" sz="1800">
                <a:ea typeface="굴림" panose="020B0600000101010101" pitchFamily="50" charset="-127"/>
              </a:rPr>
              <a:t>원영상의 히스토그램 </a:t>
            </a:r>
          </a:p>
        </p:txBody>
      </p:sp>
      <p:pic>
        <p:nvPicPr>
          <p:cNvPr id="117768" name="Picture 8">
            <a:extLst>
              <a:ext uri="{FF2B5EF4-FFF2-40B4-BE49-F238E27FC236}">
                <a16:creationId xmlns:a16="http://schemas.microsoft.com/office/drawing/2014/main" id="{A2D12C43-2665-427F-9FEF-D8925A3BA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24765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9" name="Picture 9">
            <a:extLst>
              <a:ext uri="{FF2B5EF4-FFF2-40B4-BE49-F238E27FC236}">
                <a16:creationId xmlns:a16="http://schemas.microsoft.com/office/drawing/2014/main" id="{77D9EE38-54AE-4BCA-B5E9-82CEF77C6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2971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7CD890A4-EC51-48B2-ABFF-7BE5226FC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1BA62CEA-6C31-47AB-BF3D-4ECB356F1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B9D50-DDB3-48D8-834E-428EFCD0A36F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D0AF5234-80D0-4180-B5D9-F81DF269B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 균일화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(Histogram Equaliza- tion)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74F0CB36-D5FE-4BB7-8CA2-04A6BD1C2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054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(c) </a:t>
            </a:r>
            <a:r>
              <a:rPr lang="ko-KR" altLang="en-US" sz="1800">
                <a:ea typeface="굴림" panose="020B0600000101010101" pitchFamily="50" charset="-127"/>
              </a:rPr>
              <a:t>원영상의 축척 히스토그램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7379EB73-B692-4C6F-978D-2375C6EE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13325"/>
            <a:ext cx="3236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(d) </a:t>
            </a:r>
            <a:r>
              <a:rPr lang="ko-KR" altLang="en-US" sz="1800">
                <a:ea typeface="굴림" panose="020B0600000101010101" pitchFamily="50" charset="-127"/>
              </a:rPr>
              <a:t>히스토그램 균일화된 영상</a:t>
            </a:r>
          </a:p>
        </p:txBody>
      </p:sp>
      <p:pic>
        <p:nvPicPr>
          <p:cNvPr id="119815" name="Picture 7">
            <a:extLst>
              <a:ext uri="{FF2B5EF4-FFF2-40B4-BE49-F238E27FC236}">
                <a16:creationId xmlns:a16="http://schemas.microsoft.com/office/drawing/2014/main" id="{715F94D5-7BF4-41D1-8DB6-9696760A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2819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816" name="Picture 8">
            <a:extLst>
              <a:ext uri="{FF2B5EF4-FFF2-40B4-BE49-F238E27FC236}">
                <a16:creationId xmlns:a16="http://schemas.microsoft.com/office/drawing/2014/main" id="{BE9E5EC6-16F6-4BD0-901B-8EAE1C42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24765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146FF7A7-3D0A-4A93-BD97-3C017B7221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54820872-98D5-43D8-8361-2AF724969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B1F598-993E-47A5-AD75-6261F0BE1244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1492BF77-946D-4B7F-8CCF-FA9320A9B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 균일화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(Histogram Equaliza- tion)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6C5936DF-0C1F-4AD4-B3AD-F268C1A8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292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(e) </a:t>
            </a:r>
            <a:r>
              <a:rPr lang="ko-KR" altLang="en-US" sz="1800">
                <a:ea typeface="굴림" panose="020B0600000101010101" pitchFamily="50" charset="-127"/>
              </a:rPr>
              <a:t>균일화된 영상의 히스토그램</a:t>
            </a: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21C56B6D-1007-4D6D-BB23-B8BCC57D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13325"/>
            <a:ext cx="3938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(f) </a:t>
            </a:r>
            <a:r>
              <a:rPr lang="ko-KR" altLang="en-US" sz="1800">
                <a:ea typeface="굴림" panose="020B0600000101010101" pitchFamily="50" charset="-127"/>
              </a:rPr>
              <a:t>균일화된 영상의 축적 히스토그램</a:t>
            </a:r>
          </a:p>
        </p:txBody>
      </p:sp>
      <p:pic>
        <p:nvPicPr>
          <p:cNvPr id="120839" name="Picture 7">
            <a:extLst>
              <a:ext uri="{FF2B5EF4-FFF2-40B4-BE49-F238E27FC236}">
                <a16:creationId xmlns:a16="http://schemas.microsoft.com/office/drawing/2014/main" id="{31AE5613-1A7D-418B-89A8-8D721FCB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2819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40" name="Picture 8">
            <a:extLst>
              <a:ext uri="{FF2B5EF4-FFF2-40B4-BE49-F238E27FC236}">
                <a16:creationId xmlns:a16="http://schemas.microsoft.com/office/drawing/2014/main" id="{44FBE8A9-02C7-4244-99D7-8BD2D63FE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2819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41" name="Text Box 9">
            <a:extLst>
              <a:ext uri="{FF2B5EF4-FFF2-40B4-BE49-F238E27FC236}">
                <a16:creationId xmlns:a16="http://schemas.microsoft.com/office/drawing/2014/main" id="{F42F5952-55D7-4602-93C4-7E40F52DD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562600"/>
            <a:ext cx="58674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그림 </a:t>
            </a:r>
            <a:r>
              <a:rPr lang="en-US" altLang="ko-KR" sz="1800">
                <a:ea typeface="굴림" panose="020B0600000101010101" pitchFamily="50" charset="-127"/>
              </a:rPr>
              <a:t>3.4  </a:t>
            </a:r>
            <a:r>
              <a:rPr lang="ko-KR" altLang="en-US" sz="1800">
                <a:ea typeface="굴림" panose="020B0600000101010101" pitchFamily="50" charset="-127"/>
              </a:rPr>
              <a:t>히스토그램 균일화의 예</a:t>
            </a:r>
          </a:p>
          <a:p>
            <a:pPr>
              <a:lnSpc>
                <a:spcPct val="80000"/>
              </a:lnSpc>
            </a:pPr>
            <a:r>
              <a:rPr lang="en-US" altLang="ko-KR" sz="1800">
                <a:ea typeface="굴림" panose="020B0600000101010101" pitchFamily="50" charset="-127"/>
              </a:rPr>
              <a:t>(</a:t>
            </a:r>
            <a:r>
              <a:rPr lang="ko-KR" altLang="en-US" sz="1800">
                <a:ea typeface="굴림" panose="020B0600000101010101" pitchFamily="50" charset="-127"/>
              </a:rPr>
              <a:t>출처</a:t>
            </a:r>
            <a:r>
              <a:rPr lang="en-US" altLang="ko-KR" sz="1800">
                <a:ea typeface="굴림" panose="020B0600000101010101" pitchFamily="50" charset="-127"/>
              </a:rPr>
              <a:t>:Digital Image Processing(DIP) with Khoros 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792CBF-7A05-4962-8358-C6D74C68F2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CB19E-0A20-4D99-ACF6-4F117B310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BE5D-985B-4505-A730-46F647859A3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463BE7D-3802-4910-8B21-4F8A359F5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- Contents -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DB7CA38-1DDF-4284-BF0F-3910FEBB3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419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히스토그램이란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3.2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히스토그램의 용도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ko-KR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 균일화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(Histogram Equalization)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D491F-C2C0-49C0-98AD-688D5EE03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E1F3B-9D29-49F4-B09A-7915A29FF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34523-FD58-43CF-A88A-3E3F53198D9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FE055226-338F-4858-ADD3-9EAC6C705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히스토그램이란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D8FE4BD2-0CB5-412E-A2B9-DC6E502EA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2000"/>
              <a:t>가장 간단하면서 유용한 툴 중의 하나가 히스토그램</a:t>
            </a:r>
            <a:r>
              <a:rPr lang="en-US" altLang="ko-KR" sz="2000"/>
              <a:t>(histogram)</a:t>
            </a:r>
          </a:p>
          <a:p>
            <a:pPr>
              <a:lnSpc>
                <a:spcPct val="120000"/>
              </a:lnSpc>
            </a:pPr>
            <a:endParaRPr lang="en-US" altLang="ko-KR" sz="2000"/>
          </a:p>
          <a:p>
            <a:pPr>
              <a:lnSpc>
                <a:spcPct val="120000"/>
              </a:lnSpc>
            </a:pPr>
            <a:r>
              <a:rPr lang="ko-KR" altLang="en-US" sz="2000"/>
              <a:t>히스토그램은 영상의 명도 내용을 요약한 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D76B5-7AB7-4C71-B89D-96EE07FA8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3D8308-7BA2-4AB8-93C5-2F3CB0A5F1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B0748B-8266-4869-9C6E-D335C8A3FA8E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53A3F99-704E-4C99-9137-CFF8E51BA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히스토그램의 정의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3C95F6-DB36-4D9F-9F3D-F0AD009E3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ko-KR" altLang="en-US" sz="2000"/>
              <a:t>명도 히스토그램 </a:t>
            </a:r>
            <a:r>
              <a:rPr lang="en-US" altLang="ko-KR" sz="2000"/>
              <a:t>h(g)</a:t>
            </a:r>
            <a:r>
              <a:rPr lang="ko-KR" altLang="en-US" sz="2000"/>
              <a:t>이란 각 명도에 대해 영상 안에서 그 명도를 가지는 픽셀의 갯수를 보여주는 함수</a:t>
            </a:r>
          </a:p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ko-KR" altLang="en-US" sz="2000"/>
              <a:t>히스토그램의 수평축은 명도값이고 수직 축은 픽셀의 개수</a:t>
            </a:r>
          </a:p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ko-KR" altLang="en-US" sz="2000"/>
              <a:t>축적 히스토그램 </a:t>
            </a:r>
            <a:r>
              <a:rPr lang="en-US" altLang="ko-KR" sz="2000"/>
              <a:t>H(g)</a:t>
            </a:r>
            <a:r>
              <a:rPr lang="ko-KR" altLang="en-US" sz="2000"/>
              <a:t>은 어떤 값보다 작거나 같은 값을 갖는 픽셀들의 갯수를 나타냄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FB898C4D-405E-48F7-BF11-ACCF15F054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CD7D0215-25FB-4916-8AC1-F6CF850B58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92B30-51B3-4B64-AA7C-F455C23F2007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B9F4043-5846-4746-AB8D-EEBBD33EE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히스토그램의 정의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181A84F1-7091-4065-96BD-2944D23AA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					(3.1)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/>
              <a:t>     </a:t>
            </a:r>
            <a:r>
              <a:rPr lang="ko-KR" altLang="en-US" sz="2000"/>
              <a:t>가 된다</a:t>
            </a:r>
            <a:r>
              <a:rPr lang="en-US" altLang="ko-KR" sz="2000"/>
              <a:t>. </a:t>
            </a:r>
            <a:r>
              <a:rPr lang="ko-KR" altLang="en-US" sz="2000"/>
              <a:t>여기서</a:t>
            </a:r>
          </a:p>
          <a:p>
            <a:pPr lvl="4" algn="just"/>
            <a:endParaRPr lang="ko-KR" altLang="en-US"/>
          </a:p>
          <a:p>
            <a:endParaRPr lang="ko-KR" altLang="en-US" sz="2000"/>
          </a:p>
          <a:p>
            <a:endParaRPr lang="ko-KR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ko-KR" altLang="en-US" sz="2000"/>
              <a:t>    축적 히스토그램을 이용하여 히스토그램을 정의하면</a:t>
            </a:r>
          </a:p>
          <a:p>
            <a:pPr lvl="4" algn="just">
              <a:buFont typeface="Wingdings" panose="05000000000000000000" pitchFamily="2" charset="2"/>
              <a:buNone/>
            </a:pPr>
            <a:endParaRPr lang="ko-KR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ko-KR" altLang="en-US"/>
              <a:t>	     	          		  </a:t>
            </a:r>
            <a:r>
              <a:rPr lang="en-US" altLang="ko-KR"/>
              <a:t>(3.2)</a:t>
            </a:r>
          </a:p>
          <a:p>
            <a:endParaRPr lang="en-US" altLang="ko-KR"/>
          </a:p>
        </p:txBody>
      </p:sp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B48C8B39-6F84-479C-A0E8-0BC7BE725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70200"/>
          <a:ext cx="1905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9" name="비트맵 이미지" r:id="rId3" imgW="1267002" imgH="371527" progId="Paint.Picture">
                  <p:embed/>
                </p:oleObj>
              </mc:Choice>
              <mc:Fallback>
                <p:oleObj name="비트맵 이미지" r:id="rId3" imgW="1267002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70200"/>
                        <a:ext cx="1905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>
            <a:extLst>
              <a:ext uri="{FF2B5EF4-FFF2-40B4-BE49-F238E27FC236}">
                <a16:creationId xmlns:a16="http://schemas.microsoft.com/office/drawing/2014/main" id="{F036166B-67C6-455A-88A3-72547A625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72000"/>
          <a:ext cx="3200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0" name="비트맵 이미지" r:id="rId5" imgW="2238687" imgH="352474" progId="Paint.Picture">
                  <p:embed/>
                </p:oleObj>
              </mc:Choice>
              <mc:Fallback>
                <p:oleObj name="비트맵 이미지" r:id="rId5" imgW="2238687" imgH="352474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3200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>
            <a:extLst>
              <a:ext uri="{FF2B5EF4-FFF2-40B4-BE49-F238E27FC236}">
                <a16:creationId xmlns:a16="http://schemas.microsoft.com/office/drawing/2014/main" id="{30C43E59-E7C3-43D9-B4B6-3BF691E48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771650"/>
          <a:ext cx="3962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1" name="비트맵 이미지" r:id="rId7" imgW="2619048" imgH="314286" progId="Paint.Picture">
                  <p:embed/>
                </p:oleObj>
              </mc:Choice>
              <mc:Fallback>
                <p:oleObj name="비트맵 이미지" r:id="rId7" imgW="2619048" imgH="314286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71650"/>
                        <a:ext cx="39624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DED487FE-7F5E-445F-94DB-A6E2382B35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9A242A66-7AB2-4959-8245-23C6CD1159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AB6D1-0884-4091-A05F-037DD5A31A42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7170E381-F8DF-4863-9C90-AC370821E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히스토그램의 정의</a:t>
            </a:r>
          </a:p>
        </p:txBody>
      </p:sp>
      <p:pic>
        <p:nvPicPr>
          <p:cNvPr id="108551" name="Picture 7">
            <a:extLst>
              <a:ext uri="{FF2B5EF4-FFF2-40B4-BE49-F238E27FC236}">
                <a16:creationId xmlns:a16="http://schemas.microsoft.com/office/drawing/2014/main" id="{8BCAB8A6-D2B4-46ED-9510-9CA910DF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52" name="Text Box 8">
            <a:extLst>
              <a:ext uri="{FF2B5EF4-FFF2-40B4-BE49-F238E27FC236}">
                <a16:creationId xmlns:a16="http://schemas.microsoft.com/office/drawing/2014/main" id="{FFCA601E-69DA-4DF9-8A65-5D072E318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81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(a) </a:t>
            </a:r>
            <a:r>
              <a:rPr lang="ko-KR" altLang="en-US" sz="1800">
                <a:ea typeface="굴림" panose="020B0600000101010101" pitchFamily="50" charset="-127"/>
              </a:rPr>
              <a:t>원 영상 </a:t>
            </a:r>
          </a:p>
        </p:txBody>
      </p:sp>
      <p:pic>
        <p:nvPicPr>
          <p:cNvPr id="108553" name="Picture 9">
            <a:extLst>
              <a:ext uri="{FF2B5EF4-FFF2-40B4-BE49-F238E27FC236}">
                <a16:creationId xmlns:a16="http://schemas.microsoft.com/office/drawing/2014/main" id="{7C228E41-1EF6-4672-9590-F18D6720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22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54" name="Text Box 10">
            <a:extLst>
              <a:ext uri="{FF2B5EF4-FFF2-40B4-BE49-F238E27FC236}">
                <a16:creationId xmlns:a16="http://schemas.microsoft.com/office/drawing/2014/main" id="{9DC909A8-82CD-4208-8147-9D8F518FA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(b) </a:t>
            </a:r>
            <a:r>
              <a:rPr lang="ko-KR" altLang="en-US" sz="1800">
                <a:ea typeface="굴림" panose="020B0600000101010101" pitchFamily="50" charset="-127"/>
              </a:rPr>
              <a:t>히스토그램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93D2FB4B-E283-4769-85E7-3E2AA58FA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6A39C0C9-E438-43AE-AABB-E8298D706A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936507-F64E-435A-9532-F136FA6C1D32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CA4A45CD-5290-421E-8F7A-819EA8073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히스토그램의 정의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8186CC67-B27F-4056-82DD-DB4E941EF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816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╜┼╕φ ┴▀░φ╡±" charset="0"/>
                <a:ea typeface="신명 중고딕" charset="-127"/>
              </a:rPr>
              <a:t>(c)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축적 히스토그램</a:t>
            </a:r>
          </a:p>
        </p:txBody>
      </p:sp>
      <p:sp>
        <p:nvSpPr>
          <p:cNvPr id="109574" name="Text Box 6">
            <a:extLst>
              <a:ext uri="{FF2B5EF4-FFF2-40B4-BE49-F238E27FC236}">
                <a16:creationId xmlns:a16="http://schemas.microsoft.com/office/drawing/2014/main" id="{5ED3BF91-AE2C-48A1-84D0-3A187E29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743200"/>
            <a:ext cx="3886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>
                <a:latin typeface="신명 중고딕" charset="-127"/>
                <a:ea typeface="신명 중고딕" charset="-127"/>
              </a:rPr>
              <a:t>그림 </a:t>
            </a:r>
            <a:r>
              <a:rPr lang="en-US" altLang="ko-KR" sz="1800">
                <a:latin typeface="╜┼╕φ ┴▀░φ╡±" charset="0"/>
                <a:ea typeface="신명 중고딕" charset="-127"/>
              </a:rPr>
              <a:t>3.1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영상과 히스토그램</a:t>
            </a:r>
          </a:p>
          <a:p>
            <a:r>
              <a:rPr lang="en-US" altLang="ko-KR" sz="1800">
                <a:latin typeface="╜┼╕φ ┴▀░φ╡±" charset="0"/>
                <a:ea typeface="휴먼명조" charset="-127"/>
              </a:rPr>
              <a:t>(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출처</a:t>
            </a:r>
            <a:r>
              <a:rPr lang="en-US" altLang="ko-KR" sz="1800">
                <a:latin typeface="╜┼╕φ ┴▀░φ╡±" charset="0"/>
                <a:ea typeface="신명 중고딕" charset="-127"/>
              </a:rPr>
              <a:t>:Digital Image Processing(DIP) with Khoros</a:t>
            </a:r>
            <a:r>
              <a:rPr lang="en-US" altLang="ko-KR" sz="1800">
                <a:latin typeface="신명 중고딕" charset="-127"/>
                <a:ea typeface="신명 중고딕" charset="-127"/>
              </a:rPr>
              <a:t> 2)</a:t>
            </a:r>
          </a:p>
        </p:txBody>
      </p:sp>
      <p:pic>
        <p:nvPicPr>
          <p:cNvPr id="109575" name="Picture 7">
            <a:extLst>
              <a:ext uri="{FF2B5EF4-FFF2-40B4-BE49-F238E27FC236}">
                <a16:creationId xmlns:a16="http://schemas.microsoft.com/office/drawing/2014/main" id="{C426F15D-8750-406E-852F-8F25B0A2C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17FB2E12-1164-414C-AB93-254CE88A49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875A190-4D1A-4907-B712-7631A7A37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737E6-0D0D-4FEB-9999-B697DC097804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49F753E6-08E2-42DB-8EC4-3C0391EC2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히스토그램의 성질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F64DBB4-24D8-412F-B7FF-A7049E653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7848600" cy="30861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ko-KR" altLang="en-US" sz="2000"/>
              <a:t>영상이 히스토그램으로 압축될 때 모든 공간적인 정보는 사라짐</a:t>
            </a:r>
          </a:p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ko-KR" altLang="en-US" sz="2000"/>
              <a:t>픽셀들이 어디에 위치하는지에 대해서는 전혀 정보를 주지 않음</a:t>
            </a:r>
          </a:p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ko-KR" altLang="en-US" sz="2000"/>
              <a:t>상당히 다른 영상들도 같은 히스토그램을 가질 수 있음</a:t>
            </a:r>
          </a:p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ko-KR" altLang="en-US" sz="2000"/>
              <a:t>히스토그램을 합하면 모든 픽셀의 갯수가 된다</a:t>
            </a:r>
            <a:r>
              <a:rPr lang="en-US" altLang="ko-KR" sz="2000"/>
              <a:t>. </a:t>
            </a:r>
            <a:r>
              <a:rPr lang="ko-KR" altLang="en-US" sz="2000"/>
              <a:t>즉 </a:t>
            </a:r>
            <a:r>
              <a:rPr lang="en-US" altLang="ko-KR" sz="2000"/>
              <a:t>256</a:t>
            </a:r>
            <a:r>
              <a:rPr lang="ko-KR" altLang="en-US" sz="2000"/>
              <a:t>단계의 명도를 가지는 영상의 경우</a:t>
            </a:r>
          </a:p>
          <a:p>
            <a:pPr>
              <a:lnSpc>
                <a:spcPct val="130000"/>
              </a:lnSpc>
              <a:spcBef>
                <a:spcPct val="100000"/>
              </a:spcBef>
            </a:pPr>
            <a:endParaRPr lang="en-US" altLang="ko-KR" sz="2800"/>
          </a:p>
        </p:txBody>
      </p:sp>
      <p:graphicFrame>
        <p:nvGraphicFramePr>
          <p:cNvPr id="110598" name="Object 6">
            <a:extLst>
              <a:ext uri="{FF2B5EF4-FFF2-40B4-BE49-F238E27FC236}">
                <a16:creationId xmlns:a16="http://schemas.microsoft.com/office/drawing/2014/main" id="{8BF5CA4A-FAFF-43B5-A483-3F77AA740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029200"/>
          <a:ext cx="58388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6" name="비트맵 이미지" r:id="rId3" imgW="5838095" imgH="676369" progId="Paint.Picture">
                  <p:embed/>
                </p:oleObj>
              </mc:Choice>
              <mc:Fallback>
                <p:oleObj name="비트맵 이미지" r:id="rId3" imgW="5838095" imgH="67636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58388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1AB65C-29EA-4336-8841-AA02AA7A80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83E6B-1C49-48A3-A137-5F1A2577E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00118F-9ED5-4816-8FAB-4EE443A3E552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65DA6FEA-4D41-4B2A-8804-F10328260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3.2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히스토그램의 용도 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35E9386-E528-44B4-9991-AF0BC8CA4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3.2.1 </a:t>
            </a:r>
            <a:r>
              <a:rPr lang="ko-KR" altLang="en-US" b="1"/>
              <a:t>영상의 디지털화 점검</a:t>
            </a:r>
          </a:p>
          <a:p>
            <a:pPr lvl="1">
              <a:lnSpc>
                <a:spcPct val="120000"/>
              </a:lnSpc>
            </a:pPr>
            <a:r>
              <a:rPr lang="ko-KR" altLang="en-US" sz="2000"/>
              <a:t>영상을 디지털화할 때는 가능한 명도를 최대한 넓게 사용하여야 좋은 품질의 영상을 얻을 수 있음</a:t>
            </a:r>
          </a:p>
          <a:p>
            <a:pPr lvl="1">
              <a:lnSpc>
                <a:spcPct val="120000"/>
              </a:lnSpc>
            </a:pPr>
            <a:r>
              <a:rPr lang="ko-KR" altLang="en-US" sz="2000"/>
              <a:t>히스토그램은 영상이 적절하게 디지털화되고 있는지를 나타내주는 시각적인 지표</a:t>
            </a:r>
          </a:p>
          <a:p>
            <a:pPr lvl="1">
              <a:lnSpc>
                <a:spcPct val="120000"/>
              </a:lnSpc>
            </a:pPr>
            <a:r>
              <a:rPr lang="ko-KR" altLang="en-US" sz="2000"/>
              <a:t>영상이 디지타이저가 처리할 수 있는 범위를 넘어서는 밝기영역을 가진다면 히스토그램에서 한쪽 끝에서만 값이 나타날 것</a:t>
            </a:r>
          </a:p>
          <a:p>
            <a:pPr lvl="1">
              <a:lnSpc>
                <a:spcPct val="120000"/>
              </a:lnSpc>
            </a:pPr>
            <a:r>
              <a:rPr lang="ko-KR" altLang="en-US" sz="2000"/>
              <a:t>히스토그램을 주기적으로 체크한다면 문제를 조기에 발견할 수 있음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휴먼고딕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휴먼고딕" pitchFamily="2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774</TotalTime>
  <Words>551</Words>
  <Application>Microsoft Office PowerPoint</Application>
  <PresentationFormat>화면 슬라이드 쇼(4:3)</PresentationFormat>
  <Paragraphs>102</Paragraphs>
  <Slides>16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3" baseType="lpstr">
      <vt:lpstr>굴림</vt:lpstr>
      <vt:lpstr>Times New Roman</vt:lpstr>
      <vt:lpstr>Tahoma</vt:lpstr>
      <vt:lpstr>Wingdings</vt:lpstr>
      <vt:lpstr>Monotype Sorts</vt:lpstr>
      <vt:lpstr>HCI Columbine</vt:lpstr>
      <vt:lpstr/>
      <vt:lpstr>HCI Tulip</vt:lpstr>
      <vt:lpstr>╜┼╕φ ┴▀░φ╡±</vt:lpstr>
      <vt:lpstr>신명 중고딕</vt:lpstr>
      <vt:lpstr>휴먼명조</vt:lpstr>
      <vt:lpstr>┼┬-╕≡└╜╞╝R</vt:lpstr>
      <vt:lpstr>┼┬-┴╢░ó╞╝R</vt:lpstr>
      <vt:lpstr>HCI Hollyhock</vt:lpstr>
      <vt:lpstr>휴먼고딕</vt:lpstr>
      <vt:lpstr>조화</vt:lpstr>
      <vt:lpstr>비트맵 이미지</vt:lpstr>
      <vt:lpstr>제 3 장</vt:lpstr>
      <vt:lpstr>- Contents -</vt:lpstr>
      <vt:lpstr>3.1  히스토그램이란?</vt:lpstr>
      <vt:lpstr>3.1.1 히스토그램의 정의</vt:lpstr>
      <vt:lpstr>3.1.1 히스토그램의 정의</vt:lpstr>
      <vt:lpstr>3.1.1 히스토그램의 정의</vt:lpstr>
      <vt:lpstr>3.1.1 히스토그램의 정의</vt:lpstr>
      <vt:lpstr>3.1.2 히스토그램의 성질</vt:lpstr>
      <vt:lpstr>3.2  히스토그램의 용도 </vt:lpstr>
      <vt:lpstr>3.2.2 이진화에서 임계값 선택</vt:lpstr>
      <vt:lpstr>3.2.2 이진화에서 임계값 선택</vt:lpstr>
      <vt:lpstr>3.3 히스토그램 균일화      (Histogram Equaliza- tion)</vt:lpstr>
      <vt:lpstr>3.3 히스토그램 균일화      (Histogram Equaliza- tion)</vt:lpstr>
      <vt:lpstr>3.3 히스토그램 균일화      (Histogram Equaliza- tion)</vt:lpstr>
      <vt:lpstr>3.3 히스토그램 균일화      (Histogram Equaliza- tion)</vt:lpstr>
      <vt:lpstr>3.3 히스토그램 균일화      (Histogram Equaliza- 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Jino</dc:creator>
  <cp:lastModifiedBy>leeKS</cp:lastModifiedBy>
  <cp:revision>174</cp:revision>
  <dcterms:created xsi:type="dcterms:W3CDTF">2002-02-24T04:52:01Z</dcterms:created>
  <dcterms:modified xsi:type="dcterms:W3CDTF">2020-08-30T04:10:38Z</dcterms:modified>
</cp:coreProperties>
</file>