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55"/>
  </p:notesMasterIdLst>
  <p:handoutMasterIdLst>
    <p:handoutMasterId r:id="rId56"/>
  </p:handoutMasterIdLst>
  <p:sldIdLst>
    <p:sldId id="258" r:id="rId2"/>
    <p:sldId id="257" r:id="rId3"/>
    <p:sldId id="263" r:id="rId4"/>
    <p:sldId id="264" r:id="rId5"/>
    <p:sldId id="289" r:id="rId6"/>
    <p:sldId id="298" r:id="rId7"/>
    <p:sldId id="265" r:id="rId8"/>
    <p:sldId id="267" r:id="rId9"/>
    <p:sldId id="268" r:id="rId10"/>
    <p:sldId id="299" r:id="rId11"/>
    <p:sldId id="300" r:id="rId12"/>
    <p:sldId id="301" r:id="rId13"/>
    <p:sldId id="303" r:id="rId14"/>
    <p:sldId id="304" r:id="rId15"/>
    <p:sldId id="302" r:id="rId16"/>
    <p:sldId id="305" r:id="rId17"/>
    <p:sldId id="306" r:id="rId18"/>
    <p:sldId id="307" r:id="rId19"/>
    <p:sldId id="308" r:id="rId20"/>
    <p:sldId id="269" r:id="rId21"/>
    <p:sldId id="270" r:id="rId22"/>
    <p:sldId id="271" r:id="rId23"/>
    <p:sldId id="318" r:id="rId24"/>
    <p:sldId id="319" r:id="rId25"/>
    <p:sldId id="320" r:id="rId26"/>
    <p:sldId id="272" r:id="rId27"/>
    <p:sldId id="290" r:id="rId28"/>
    <p:sldId id="273" r:id="rId29"/>
    <p:sldId id="274" r:id="rId30"/>
    <p:sldId id="309" r:id="rId31"/>
    <p:sldId id="311" r:id="rId32"/>
    <p:sldId id="310" r:id="rId33"/>
    <p:sldId id="293" r:id="rId34"/>
    <p:sldId id="312" r:id="rId35"/>
    <p:sldId id="292" r:id="rId36"/>
    <p:sldId id="275" r:id="rId37"/>
    <p:sldId id="276" r:id="rId38"/>
    <p:sldId id="321" r:id="rId39"/>
    <p:sldId id="322" r:id="rId40"/>
    <p:sldId id="323" r:id="rId41"/>
    <p:sldId id="294" r:id="rId42"/>
    <p:sldId id="313" r:id="rId43"/>
    <p:sldId id="314" r:id="rId44"/>
    <p:sldId id="315" r:id="rId45"/>
    <p:sldId id="316" r:id="rId46"/>
    <p:sldId id="317" r:id="rId47"/>
    <p:sldId id="295" r:id="rId48"/>
    <p:sldId id="324" r:id="rId49"/>
    <p:sldId id="325" r:id="rId50"/>
    <p:sldId id="326" r:id="rId51"/>
    <p:sldId id="327" r:id="rId52"/>
    <p:sldId id="328" r:id="rId53"/>
    <p:sldId id="329" r:id="rId54"/>
  </p:sldIdLst>
  <p:sldSz cx="9144000" cy="6858000" type="screen4x3"/>
  <p:notesSz cx="6888163" cy="96234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04"/>
    </p:cViewPr>
  </p:sorterViewPr>
  <p:notesViewPr>
    <p:cSldViewPr>
      <p:cViewPr varScale="1">
        <p:scale>
          <a:sx n="55" d="100"/>
          <a:sy n="55" d="100"/>
        </p:scale>
        <p:origin x="-1872" y="-78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8" Type="http://schemas.openxmlformats.org/officeDocument/2006/relationships/slide" Target="slides/slide8.xml"/><Relationship Id="rId51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452FC9F-6589-4F0B-9626-C676D00943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58DC207-120C-452C-B93D-4E5B098A60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C8C2407C-E1EF-473E-AD12-04783ABE54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3741E0CA-5E69-476B-B2AB-8FFE5A3A67D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49784862-9871-4E99-AD8C-500FD5AC200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A068115-B8DA-4909-9E5B-2D6FF91E36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D64F019-2136-473F-BDF7-DB091C26F7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9897DD17-5FF1-4C77-9DC1-DA482A835E2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3A6A859B-E06D-4619-A3BE-68AEDC66AC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3A74062E-98A8-477E-8379-D87F172EAF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27CC5CE1-97EC-42A1-AC08-D0DC6E160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5E0F27CE-DEC5-4F5A-9FE3-16CE1158F3A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D6430AD6-B6C8-44DF-8A74-E1AD6A9324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FDFF157E-4EAC-44CA-A5B8-6E3132152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E9C7646-75C6-4AF2-A169-AB7CC5B2F5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FC4C7FF-3D13-48EB-975D-B56FD5EB0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>
            <a:extLst>
              <a:ext uri="{FF2B5EF4-FFF2-40B4-BE49-F238E27FC236}">
                <a16:creationId xmlns:a16="http://schemas.microsoft.com/office/drawing/2014/main" id="{454567A0-4B99-4DCB-86FA-23307DE368D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0659" name="Group 3">
              <a:extLst>
                <a:ext uri="{FF2B5EF4-FFF2-40B4-BE49-F238E27FC236}">
                  <a16:creationId xmlns:a16="http://schemas.microsoft.com/office/drawing/2014/main" id="{FE9CEDC4-4F86-4772-ABDF-725F06E8E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0660" name="Rectangle 4">
                <a:extLst>
                  <a:ext uri="{FF2B5EF4-FFF2-40B4-BE49-F238E27FC236}">
                    <a16:creationId xmlns:a16="http://schemas.microsoft.com/office/drawing/2014/main" id="{E6CBE530-A788-40D3-B2CE-8309214F1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1" name="Rectangle 5">
                <a:extLst>
                  <a:ext uri="{FF2B5EF4-FFF2-40B4-BE49-F238E27FC236}">
                    <a16:creationId xmlns:a16="http://schemas.microsoft.com/office/drawing/2014/main" id="{EA646D35-BE0A-4D63-A722-635199C5B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662" name="Group 6">
              <a:extLst>
                <a:ext uri="{FF2B5EF4-FFF2-40B4-BE49-F238E27FC236}">
                  <a16:creationId xmlns:a16="http://schemas.microsoft.com/office/drawing/2014/main" id="{EF13409B-58A4-4006-A436-4B6A837C5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0663" name="Rectangle 7">
                <a:extLst>
                  <a:ext uri="{FF2B5EF4-FFF2-40B4-BE49-F238E27FC236}">
                    <a16:creationId xmlns:a16="http://schemas.microsoft.com/office/drawing/2014/main" id="{BBA4A1B8-6CF9-45D5-9237-17753F57B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4" name="Rectangle 8">
                <a:extLst>
                  <a:ext uri="{FF2B5EF4-FFF2-40B4-BE49-F238E27FC236}">
                    <a16:creationId xmlns:a16="http://schemas.microsoft.com/office/drawing/2014/main" id="{1EDED017-7DAE-4321-8660-7D13D5883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65" name="Rectangle 9">
              <a:extLst>
                <a:ext uri="{FF2B5EF4-FFF2-40B4-BE49-F238E27FC236}">
                  <a16:creationId xmlns:a16="http://schemas.microsoft.com/office/drawing/2014/main" id="{ECEA10C9-5EED-401F-8982-6DD6DFAE3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Rectangle 10">
              <a:extLst>
                <a:ext uri="{FF2B5EF4-FFF2-40B4-BE49-F238E27FC236}">
                  <a16:creationId xmlns:a16="http://schemas.microsoft.com/office/drawing/2014/main" id="{5886F3EC-0E95-490E-91D3-4DD39AC4A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7" name="Rectangle 11">
              <a:extLst>
                <a:ext uri="{FF2B5EF4-FFF2-40B4-BE49-F238E27FC236}">
                  <a16:creationId xmlns:a16="http://schemas.microsoft.com/office/drawing/2014/main" id="{F4739D46-140A-478B-B824-5A626576C6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A43D7122-CFBC-4ED1-90A7-48F44A173F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49866179-C484-423F-841B-5EB80E7A17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C6391151-6092-4925-90E1-230F9BE4FB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4C7214FB-8BD0-4E44-8FDD-6D96AD03A0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1C79F5C5-1958-4241-8874-64E54849FC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8BAF09-88EF-4BEB-9726-03C5BE56505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C664A-585A-47B2-A30B-2B8C5E23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DD2D32-D1EA-43A4-8983-7F957AD87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0DD0E-C336-481A-A8F3-1786D642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8DB39-C013-43F9-954B-ACA5D618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48E3-C94F-46D9-88FB-C4808A8D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1A434-5BF5-4FE0-986F-F630FE67AB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2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5DB2F-3253-4EB4-85A7-1EB32DC7B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20764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9D45F-79F0-4815-8930-2A0BFC747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769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E9884-9BF9-45B3-B921-B598159B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B86DE-1F6F-4E29-B2B4-1ADBB1A9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C4A7A-45C8-437A-AD40-AA7EC9DF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DF96C-51C8-472C-B9C0-3798EFDA45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27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9C83-5579-456B-8C32-FC14DD9D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FEBC1-3FFE-4DD7-AB4D-1D6B650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ECBF7-C415-4CCC-86D4-C074AADE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6E5C6-ACFE-4553-AE8A-EB2B5D1D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373ED-0635-450F-B191-ABC0D8F0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9FE9C-A6F2-44A2-8993-AB52877CE6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74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B88E2-F47E-48F1-97A5-CE2C331A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88C14-BDFE-48EA-8EF6-195560FB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CD673-CD29-4F7A-85CC-53396FDD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C1090-D98F-420E-AABE-C7BC1F9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2FF2F-CE9D-4306-B0B4-76C9D305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2B5D2-0D9E-45E3-8A5F-FDB6268027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787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2B81D-2193-427D-9EEE-657228ED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3D0E3-A6E5-4B4A-99F8-7F198C3F3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AB78D4-3D77-44A3-8EF2-5A3E21472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20393-D9F5-44F6-AB75-08B50D40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7E494-F23E-4899-91E5-387A2A2F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ACD6F-FAC0-4200-9BE8-B58C5C13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FB0D8-9F79-40E4-AF25-3110E128F6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51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31F56-325D-442C-85F7-F989C7DF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3E954-8C3B-4C4F-A5EB-20ED4775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B28B0-96AE-472F-95A7-2B5D3578C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C0BF44-1AEB-475E-B583-ACB2E8C3E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D2BD03-F220-4574-8913-5B7D35B8F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C2BD07-E7BE-446E-BC6B-7FC215DC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48348A-2B18-43B8-A454-93D4A39C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286DD7-4E6C-46D3-9D6E-5C6B49E8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B1901-7CC2-45DF-9F2F-EDAB7AEAF03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02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770B1-8549-4705-A766-8D2171DB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88F2E-1D98-4642-9B38-6CDF6DB5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ABA993-D0FB-40B4-91F9-0F02F8FF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F54AFD-BF0D-4209-A841-D7520C5F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080F7-B75D-41DC-A419-A583818501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1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A16497-FB35-485B-A9AC-19A4E893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6A6F72-AD0C-4412-B74D-4503A012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B22E43-386F-4138-BD50-452CC05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EADE0-8205-4BEE-99A2-5FA1B5A520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284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463EB-D646-4D96-94D0-1FACA1F6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F175A-C91C-45A4-A15D-0C5EF0CE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BD7F5-B074-4B0F-827F-30A4BFC17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743B6-EFBF-4799-B3DD-F12C5D5A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3CECF-0D1E-4F08-8629-C9737869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14B48-5909-433C-9EA7-F7134641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6ECF1-72A4-491A-AB01-AECCA11EBB3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6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E7FB8-CE00-4A03-B6FC-144F6229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A5F969-18CC-4C7F-806C-F655CE5C8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6E0FB-7374-4579-B4D5-F00A110C2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985B6-7388-43ED-B0E0-2F206901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EE155-F038-47F0-BB65-C8F8C6B5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D1FAA0-781B-4FFB-AB80-57900ABB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56594-D27D-4BFB-9376-F0D6CF6B87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22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0F63862-A42C-4F27-9FA5-B73E8F028E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6CD661D-7FC2-41FD-90C0-EAF65545D3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A2BD7C8A-4FF4-4BBC-B670-786ECF2E34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3689E7A7-5C0F-46F0-A210-4F3A0CA270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81031C76-DA16-4D1E-B24E-467ACF6BC8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1CB93B32-9CE9-427B-A575-C9E70C0688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AF901CFC-1628-4CBA-B6C8-5357DE696F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ADF16535-5A77-4745-8A1C-E89BB952D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CE123E4A-03CB-4010-85A1-FC912459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E8189403-FE84-44F5-8CA2-BD9E6EB558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DD193B04-807D-4D1D-B351-155E2BF55E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F9510CD1-CC86-49DF-940F-658E2E1196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fld id="{E3148875-AF9B-462D-80CA-4CE3312338D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86386B7D-E078-4A2B-B1E7-AC403DB271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24600"/>
            <a:ext cx="937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Monotype Sorts" pitchFamily="2" charset="2"/>
        <a:buChar char="*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oleObject" Target="../embeddings/oleObject3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FED04DE-6E04-40F8-9748-E55A12E9D8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981200"/>
            <a:ext cx="2971800" cy="762000"/>
          </a:xfrm>
        </p:spPr>
        <p:txBody>
          <a:bodyPr/>
          <a:lstStyle/>
          <a:p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제 </a:t>
            </a:r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6 </a:t>
            </a:r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D0EFE6B-5F87-48F6-BEBC-E0443BF3B2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pPr algn="l"/>
            <a:r>
              <a:rPr lang="en-US" altLang="ko-KR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ko-KR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픽셀 그룹 처리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A0E5D898-2FA3-4294-8BD5-D39AFFB7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104D742-29C8-4878-9875-E444F4CD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B8F8CC7-41CB-463D-B75E-7814731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BCC7-597A-4962-8E23-6ABF3C6AD3C8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A85954C-495F-4E2D-971C-4EE7DAB0B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6.3.1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고주파 차단 공간 필터</a:t>
            </a:r>
          </a:p>
          <a:p>
            <a:pPr marL="0" lvl="4" algn="just">
              <a:spcAft>
                <a:spcPts val="1125"/>
              </a:spcAft>
              <a:buClrTx/>
              <a:buSzTx/>
              <a:buFontTx/>
              <a:buNone/>
            </a:pP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(Low-Pass Spacial Filter)</a:t>
            </a: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D7A244DF-F460-46B0-AD36-85E5BA26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8640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>
                <a:latin typeface="½Å¸í Áß°íµñ" charset="0"/>
                <a:ea typeface="신명 중고딕" charset="-127"/>
              </a:rPr>
              <a:t>6.2 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일정한 밝기에서의 고주파 차단 필터의 동작</a:t>
            </a:r>
          </a:p>
        </p:txBody>
      </p:sp>
      <p:graphicFrame>
        <p:nvGraphicFramePr>
          <p:cNvPr id="82952" name="Object 8">
            <a:extLst>
              <a:ext uri="{FF2B5EF4-FFF2-40B4-BE49-F238E27FC236}">
                <a16:creationId xmlns:a16="http://schemas.microsoft.com/office/drawing/2014/main" id="{1D82BB18-4601-4C6B-A770-15F19A611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288" y="1828800"/>
          <a:ext cx="6831012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8" name="비트맵 이미지" r:id="rId3" imgW="6830378" imgH="3400900" progId="Paint.Picture">
                  <p:embed/>
                </p:oleObj>
              </mc:Choice>
              <mc:Fallback>
                <p:oleObj name="비트맵 이미지" r:id="rId3" imgW="6830378" imgH="3400900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828800"/>
                        <a:ext cx="6831012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D119480E-4E49-4603-BE69-6693746B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074017A-F79D-4A7B-B528-26C50581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A5F622D-34C7-4C24-9572-73D8DD8C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47DF-FB1A-4B56-93AA-DFEF2FA399AF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C6A9622E-D1C7-43F0-9490-216AA325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6.3.1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고주파 차단 공간 필터</a:t>
            </a:r>
          </a:p>
          <a:p>
            <a:pPr marL="0" lvl="4" algn="just">
              <a:spcAft>
                <a:spcPts val="1125"/>
              </a:spcAft>
              <a:buClrTx/>
              <a:buSzTx/>
              <a:buFontTx/>
              <a:buNone/>
            </a:pP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</a:t>
            </a: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(Low-Pass Spacial Filter)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DA51C288-EF76-4E17-8ED9-10CBF7FC4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63880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 </a:t>
            </a:r>
            <a:r>
              <a:rPr lang="en-US" altLang="ko-KR" sz="1800"/>
              <a:t>6.3  </a:t>
            </a:r>
            <a:r>
              <a:rPr lang="ko-KR" altLang="en-US" sz="1800"/>
              <a:t>일정하지 않은 밝기에서의 고주파 차단 필터의 동작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F1156595-9533-42A7-B2F2-27E954FCA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1143000"/>
          </a:xfrm>
          <a:noFill/>
          <a:ln/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높은 공간 주파수가 있는 영상에서 고주파 차단 필터를 적용시켜보면 그림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6.3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과 같다</a:t>
            </a:r>
          </a:p>
        </p:txBody>
      </p:sp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7F828519-7A0F-4CEC-B190-D8175CFE9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2314575"/>
          <a:ext cx="6523038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2" name="비트맵 이미지" r:id="rId3" imgW="6523810" imgH="3323810" progId="Paint.Picture">
                  <p:embed/>
                </p:oleObj>
              </mc:Choice>
              <mc:Fallback>
                <p:oleObj name="비트맵 이미지" r:id="rId3" imgW="6523810" imgH="332381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314575"/>
                        <a:ext cx="6523038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9134-BB4C-493E-8F81-861629DD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8C65A-66D4-48CA-9964-52C4D9D4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5A61-0B86-4689-88C2-596E8D7D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54D0-B53E-4A24-A6FE-8FF0677EAE62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01730CE-7123-4F34-9A07-3BB467ABA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6.3.1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고주파 차단 공간 필터</a:t>
            </a:r>
          </a:p>
          <a:p>
            <a:pPr marL="0" lvl="4" algn="just">
              <a:spcAft>
                <a:spcPts val="1125"/>
              </a:spcAft>
              <a:buClrTx/>
              <a:buSzTx/>
              <a:buFontTx/>
              <a:buNone/>
            </a:pP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</a:t>
            </a: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(Low-Pass Spacial Filter)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845E215C-7F36-4D82-A5F3-41398B9AA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48200"/>
          </a:xfrm>
          <a:noFill/>
          <a:ln/>
        </p:spPr>
        <p:txBody>
          <a:bodyPr/>
          <a:lstStyle/>
          <a:p>
            <a:pPr algn="just">
              <a:lnSpc>
                <a:spcPct val="160000"/>
              </a:lnSpc>
            </a:pP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그림 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 </a:t>
            </a:r>
          </a:p>
          <a:p>
            <a:pPr lvl="1" algn="just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 결과는 </a:t>
            </a:r>
            <a:r>
              <a:rPr lang="en-US" altLang="ko-KR" sz="2000">
                <a:solidFill>
                  <a:srgbClr val="000000"/>
                </a:solidFill>
              </a:rPr>
              <a:t>0</a:t>
            </a:r>
            <a:r>
              <a:rPr lang="ko-KR" altLang="en-US" sz="2000">
                <a:solidFill>
                  <a:srgbClr val="000000"/>
                </a:solidFill>
              </a:rPr>
              <a:t>과 </a:t>
            </a:r>
            <a:r>
              <a:rPr lang="en-US" altLang="ko-KR" sz="2000">
                <a:solidFill>
                  <a:srgbClr val="000000"/>
                </a:solidFill>
              </a:rPr>
              <a:t>255 </a:t>
            </a:r>
            <a:r>
              <a:rPr lang="ko-KR" altLang="en-US" sz="2000">
                <a:solidFill>
                  <a:srgbClr val="000000"/>
                </a:solidFill>
              </a:rPr>
              <a:t>사이의 중간값이 됨</a:t>
            </a:r>
          </a:p>
          <a:p>
            <a:pPr lvl="1" algn="just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이것은 정확하게 고주파 차단 필터 안에서 예상했던 고주파 성분의 약화임</a:t>
            </a:r>
          </a:p>
          <a:p>
            <a:pPr lvl="1" algn="just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고주파 차단 필터의 시각적 작용은 영상을 희미하게 하는 것</a:t>
            </a:r>
          </a:p>
          <a:p>
            <a:pPr lvl="1" algn="just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즉 느리게 변화하는 영역은 약간 변하거나 변화되지 않은 채로 남겨지고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빠르게 변화하는 영역은 느리게 변화되는 성분만을 산출하기 위해 평균화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A03DA0D-AD0B-409B-9F0C-A77E375B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EA0F1D0-834C-4286-A94A-0C553A0E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A1B1BA6-F290-4DF6-8954-3BF4B13C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1DB-3566-40C1-8DC5-BD1CFDE63BA0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0904125E-1E32-4154-8E2E-5538B9FE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Bef>
                <a:spcPts val="1975"/>
              </a:spcBef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6.3.2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저주파 차단 공간 필터</a:t>
            </a:r>
          </a:p>
          <a:p>
            <a:pPr algn="just">
              <a:spcAft>
                <a:spcPts val="1125"/>
              </a:spcAft>
              <a:buClrTx/>
              <a:buSzTx/>
              <a:buFontTx/>
              <a:buNone/>
            </a:pP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</a:t>
            </a: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(High-Pass Spacial Filter)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A823255-8D71-40B7-8D01-D007A26AE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029200"/>
          </a:xfrm>
          <a:noFill/>
          <a:ln/>
        </p:spPr>
        <p:txBody>
          <a:bodyPr/>
          <a:lstStyle/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저주파 차단 필터는 고주파 차단 필터의 작용과 반대</a:t>
            </a:r>
          </a:p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이 필터는 저주파 성분은 손대지 않고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고주파 성분은 강화시킴</a:t>
            </a:r>
          </a:p>
          <a:p>
            <a:pPr lvl="1" algn="just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  <a:latin typeface="휴먼명조" charset="-127"/>
              <a:ea typeface="휴먼명조" charset="-127"/>
            </a:endParaRPr>
          </a:p>
          <a:p>
            <a:pPr lvl="1" algn="just">
              <a:lnSpc>
                <a:spcPct val="220000"/>
              </a:lnSpc>
            </a:pPr>
            <a:endParaRPr lang="ko-KR" altLang="en-US" sz="2000">
              <a:solidFill>
                <a:srgbClr val="000000"/>
              </a:solidFill>
              <a:latin typeface="휴먼명조" charset="-127"/>
              <a:ea typeface="휴먼명조" charset="-127"/>
            </a:endParaRPr>
          </a:p>
          <a:p>
            <a:pPr lvl="1" algn="just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  <a:latin typeface="휴먼명조" charset="-127"/>
              <a:ea typeface="휴먼명조" charset="-127"/>
            </a:endParaRPr>
          </a:p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즉 처리되는 입력 픽셀 그룹 안의 중앙 픽셀이 가장 큰 영향을 미치고 주위 픽셀들은 그 영향을 반대로 하려고 하는 것</a:t>
            </a:r>
          </a:p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만약 중앙 픽셀이 이웃 픽셀들과 매우 틀린 밝기를 가지고 있다면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둘러싸고 있는 픽셀의 작용은 무시되고 출력값은 원래의 중앙 픽셀값의 강화된 버전이 될 것이다</a:t>
            </a:r>
            <a:endParaRPr lang="ko-KR" altLang="en-US" sz="2000">
              <a:solidFill>
                <a:srgbClr val="000000"/>
              </a:solidFill>
            </a:endParaRP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5DE5BB85-1DF5-47A1-A0D9-52C8CD6EB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8088" y="2543175"/>
          <a:ext cx="16478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6" name="비트맵 이미지" r:id="rId3" imgW="1647619" imgH="1419048" progId="Paint.Picture">
                  <p:embed/>
                </p:oleObj>
              </mc:Choice>
              <mc:Fallback>
                <p:oleObj name="비트맵 이미지" r:id="rId3" imgW="1647619" imgH="141904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2543175"/>
                        <a:ext cx="164782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14D55E81-FA5A-41DC-BC20-4477D2F8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7CD61E69-8930-4FEF-A43A-262E2FD0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EF7A64F-20CA-4A1C-87D2-A02E8C60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2B4B-DF11-4508-BB6B-A0740D2132D2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88066" name="Rectangle 1026">
            <a:extLst>
              <a:ext uri="{FF2B5EF4-FFF2-40B4-BE49-F238E27FC236}">
                <a16:creationId xmlns:a16="http://schemas.microsoft.com/office/drawing/2014/main" id="{BF24BAE3-0A45-4FEE-BAAD-5D66043A8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Bef>
                <a:spcPts val="1975"/>
              </a:spcBef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6.3.2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저주파 차단 공간 필터</a:t>
            </a:r>
          </a:p>
          <a:p>
            <a:pPr algn="just">
              <a:spcAft>
                <a:spcPts val="1125"/>
              </a:spcAft>
              <a:buClrTx/>
              <a:buSzTx/>
              <a:buFontTx/>
              <a:buNone/>
            </a:pP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</a:t>
            </a: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(High-Pass Spacial Filter)</a:t>
            </a:r>
          </a:p>
        </p:txBody>
      </p:sp>
      <p:sp>
        <p:nvSpPr>
          <p:cNvPr id="88067" name="Rectangle 1027">
            <a:extLst>
              <a:ext uri="{FF2B5EF4-FFF2-40B4-BE49-F238E27FC236}">
                <a16:creationId xmlns:a16="http://schemas.microsoft.com/office/drawing/2014/main" id="{6E5B19F0-6D8F-4FA0-9B91-84170EDF6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2057400"/>
          </a:xfrm>
          <a:noFill/>
          <a:ln/>
        </p:spPr>
        <p:txBody>
          <a:bodyPr/>
          <a:lstStyle/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만일 둘러싸고 있는 픽셀의 밝기가 중앙 픽셀의 가중치에 대항할 만큼 충분히 크다면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궁극적인 결과는 픽셀들의 평균한 것과 비슷하게 됨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저주파 차단 필터링이 영상 안의 고주파 성분을 강화하기 때문에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출력 영상은 더 날카로운 영상이 되고 시각적으로는 더 좋은 영상을 생성</a:t>
            </a:r>
          </a:p>
        </p:txBody>
      </p:sp>
      <p:sp>
        <p:nvSpPr>
          <p:cNvPr id="88069" name="Text Box 1029">
            <a:extLst>
              <a:ext uri="{FF2B5EF4-FFF2-40B4-BE49-F238E27FC236}">
                <a16:creationId xmlns:a16="http://schemas.microsoft.com/office/drawing/2014/main" id="{5FD4C874-CB63-4833-929B-F775F6DC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43600"/>
            <a:ext cx="487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 </a:t>
            </a:r>
            <a:r>
              <a:rPr lang="en-US" altLang="ko-KR" sz="1800"/>
              <a:t>6.5  </a:t>
            </a:r>
            <a:r>
              <a:rPr lang="ko-KR" altLang="en-US" sz="1800"/>
              <a:t>저주파 차단 필터의 예</a:t>
            </a:r>
          </a:p>
        </p:txBody>
      </p:sp>
      <p:graphicFrame>
        <p:nvGraphicFramePr>
          <p:cNvPr id="88070" name="Object 1030">
            <a:extLst>
              <a:ext uri="{FF2B5EF4-FFF2-40B4-BE49-F238E27FC236}">
                <a16:creationId xmlns:a16="http://schemas.microsoft.com/office/drawing/2014/main" id="{1B7E3F88-AAAA-42C3-85E7-4E4BEF501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05200"/>
          <a:ext cx="5105400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0" name="비트맵 이미지" r:id="rId3" imgW="5229955" imgH="2600000" progId="Paint.Picture">
                  <p:embed/>
                </p:oleObj>
              </mc:Choice>
              <mc:Fallback>
                <p:oleObj name="비트맵 이미지" r:id="rId3" imgW="5229955" imgH="2600000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5105400" cy="253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068B6-6073-45EC-A9D7-FFD0FAC7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D009A-6C43-4B2C-B873-3AA26A45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2B2AC-5FDA-4582-802E-9B41263D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CBFB-64A7-4A8F-9CF5-FAB3A6BA3FB0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B2EE651-64B7-432D-9E57-80E6B8FE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Bef>
                <a:spcPts val="2825"/>
              </a:spcBef>
              <a:spcAft>
                <a:spcPts val="2263"/>
              </a:spcAft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6.4 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에지 검출</a:t>
            </a: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(Edge Detection)</a:t>
            </a:r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E21B6CD0-17FE-4465-999B-BD0B13160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029200"/>
          </a:xfrm>
          <a:noFill/>
          <a:ln/>
        </p:spPr>
        <p:txBody>
          <a:bodyPr/>
          <a:lstStyle/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에지</a:t>
            </a:r>
            <a:r>
              <a:rPr lang="en-US" altLang="ko-KR" sz="2000">
                <a:solidFill>
                  <a:srgbClr val="000000"/>
                </a:solidFill>
              </a:rPr>
              <a:t>(edge)</a:t>
            </a:r>
            <a:r>
              <a:rPr lang="ko-KR" altLang="en-US" sz="2000">
                <a:solidFill>
                  <a:srgbClr val="000000"/>
                </a:solidFill>
              </a:rPr>
              <a:t>는 영상에서 픽셀의 밝기가 낮은 값에서 높은 값으로 또는 그 반대로 변하는 부분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에지는 많은 정보를 가지고 있다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에지는 물체의 위치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모양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크기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표면의 무늬 등에 대한 정보를 알려줌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에지</a:t>
            </a:r>
          </a:p>
          <a:p>
            <a:pPr lvl="2" algn="just">
              <a:lnSpc>
                <a:spcPct val="13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대개 픽셀 값의 불연속이나 픽셀 미분값의 불연속점에 존재함</a:t>
            </a:r>
          </a:p>
          <a:p>
            <a:pPr lvl="2" algn="just">
              <a:lnSpc>
                <a:spcPct val="130000"/>
              </a:lnSpc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    ① 스텝 불연속점 </a:t>
            </a:r>
            <a:r>
              <a:rPr lang="en-US" altLang="ko-KR" sz="1800">
                <a:solidFill>
                  <a:srgbClr val="000000"/>
                </a:solidFill>
              </a:rPr>
              <a:t>: </a:t>
            </a:r>
            <a:r>
              <a:rPr lang="ko-KR" altLang="en-US" sz="1800">
                <a:solidFill>
                  <a:srgbClr val="000000"/>
                </a:solidFill>
              </a:rPr>
              <a:t>영상의 밝기가 갑자기 변하는 곳</a:t>
            </a:r>
          </a:p>
          <a:p>
            <a:pPr lvl="2" algn="just">
              <a:lnSpc>
                <a:spcPct val="130000"/>
              </a:lnSpc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    ② 라인 불연속점 </a:t>
            </a:r>
            <a:r>
              <a:rPr lang="en-US" altLang="ko-KR" sz="1800">
                <a:solidFill>
                  <a:srgbClr val="000000"/>
                </a:solidFill>
              </a:rPr>
              <a:t>: </a:t>
            </a:r>
            <a:r>
              <a:rPr lang="ko-KR" altLang="en-US" sz="1800">
                <a:solidFill>
                  <a:srgbClr val="000000"/>
                </a:solidFill>
              </a:rPr>
              <a:t>영상의 밝기가 갑자기 변화하나 조금 지나면</a:t>
            </a:r>
          </a:p>
          <a:p>
            <a:pPr lvl="2" algn="just">
              <a:lnSpc>
                <a:spcPct val="130000"/>
              </a:lnSpc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                             다시 돌아오는 곳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에지 검출은 오래전부터 활발히 연구된 분야이지만 모든 종류의 영상에 대하여 완벽하게 에지를 검출하는 방법은 아직은 없다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708828D8-255F-443A-AB1E-9EE9144F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758CA91A-123B-4B06-BBA2-91267552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6D2533C-9D3D-4A4E-814B-663BB5ED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00F2-5C02-44C9-91AD-8B258141A2A5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6922E51-E7FC-420C-9CB7-620379F9B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Bef>
                <a:spcPts val="2825"/>
              </a:spcBef>
              <a:spcAft>
                <a:spcPts val="2263"/>
              </a:spcAft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6.4 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에지 검출</a:t>
            </a: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(Edge Detection)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EDF6336-E691-4F04-8C51-4AC742508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4900" y="3810000"/>
            <a:ext cx="7277100" cy="25146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많은 에지 검출 방법이 있지만 크게 나누어 보면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차 미분값을 이용한  방법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 미분값을 이용한 방법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그 밖의 방법</a:t>
            </a: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2F109156-BCC3-43A8-88ED-DADFC04E8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7388" y="1524000"/>
          <a:ext cx="52292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4" name="비트맵 이미지" r:id="rId3" imgW="5229955" imgH="1724266" progId="Paint.Picture">
                  <p:embed/>
                </p:oleObj>
              </mc:Choice>
              <mc:Fallback>
                <p:oleObj name="비트맵 이미지" r:id="rId3" imgW="5229955" imgH="172426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1524000"/>
                        <a:ext cx="52292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>
            <a:extLst>
              <a:ext uri="{FF2B5EF4-FFF2-40B4-BE49-F238E27FC236}">
                <a16:creationId xmlns:a16="http://schemas.microsoft.com/office/drawing/2014/main" id="{7B5AF1EC-B2FA-40F7-A63C-F1678924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76600"/>
            <a:ext cx="487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 </a:t>
            </a:r>
            <a:r>
              <a:rPr lang="en-US" altLang="ko-KR" sz="1800"/>
              <a:t>6.6  </a:t>
            </a:r>
            <a:r>
              <a:rPr lang="ko-KR" altLang="en-US" sz="1800"/>
              <a:t>에지의 종류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FDC48-BE4E-48E9-9B62-33C16A76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0BEA0-B6B9-49A0-BE47-3B7A89F8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1D428-2900-400E-AF1F-D36DCCA3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CBD5-2694-4CD4-8D78-B2C596014B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2F67D35A-311D-484C-BB8C-E9881D14F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Bef>
                <a:spcPts val="2825"/>
              </a:spcBef>
              <a:spcAft>
                <a:spcPts val="2263"/>
              </a:spcAft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6.4 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에지 검출</a:t>
            </a: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(Edge Detection)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C7CE26A-3FB0-4623-88BA-9B6F7657B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277100" cy="48006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차 미분을 이용한 에지 검출 방법 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차분</a:t>
            </a:r>
            <a:r>
              <a:rPr lang="en-US" altLang="ko-KR" sz="2000">
                <a:solidFill>
                  <a:srgbClr val="000000"/>
                </a:solidFill>
              </a:rPr>
              <a:t>(difference) </a:t>
            </a:r>
            <a:r>
              <a:rPr lang="ko-KR" altLang="en-US" sz="2000">
                <a:solidFill>
                  <a:srgbClr val="000000"/>
                </a:solidFill>
              </a:rPr>
              <a:t>필터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소벨</a:t>
            </a:r>
            <a:r>
              <a:rPr lang="en-US" altLang="ko-KR" sz="2000">
                <a:solidFill>
                  <a:srgbClr val="000000"/>
                </a:solidFill>
              </a:rPr>
              <a:t>(Sobel) </a:t>
            </a:r>
            <a:r>
              <a:rPr lang="ko-KR" altLang="en-US" sz="2000">
                <a:solidFill>
                  <a:srgbClr val="000000"/>
                </a:solidFill>
              </a:rPr>
              <a:t>필터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로버츠</a:t>
            </a:r>
            <a:r>
              <a:rPr lang="en-US" altLang="ko-KR" sz="2000">
                <a:solidFill>
                  <a:srgbClr val="000000"/>
                </a:solidFill>
              </a:rPr>
              <a:t>(Roberts) </a:t>
            </a:r>
            <a:r>
              <a:rPr lang="ko-KR" altLang="en-US" sz="2000">
                <a:solidFill>
                  <a:srgbClr val="000000"/>
                </a:solidFill>
              </a:rPr>
              <a:t>필터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커쉬</a:t>
            </a:r>
            <a:r>
              <a:rPr lang="en-US" altLang="ko-KR" sz="2000">
                <a:solidFill>
                  <a:srgbClr val="000000"/>
                </a:solidFill>
              </a:rPr>
              <a:t>(Kirsch) </a:t>
            </a:r>
            <a:r>
              <a:rPr lang="ko-KR" altLang="en-US" sz="2000">
                <a:solidFill>
                  <a:srgbClr val="000000"/>
                </a:solidFill>
              </a:rPr>
              <a:t>필터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로빈슨</a:t>
            </a:r>
            <a:r>
              <a:rPr lang="en-US" altLang="ko-KR" sz="2000">
                <a:solidFill>
                  <a:srgbClr val="000000"/>
                </a:solidFill>
              </a:rPr>
              <a:t>(Robinson) </a:t>
            </a:r>
            <a:r>
              <a:rPr lang="ko-KR" altLang="en-US" sz="2000">
                <a:solidFill>
                  <a:srgbClr val="000000"/>
                </a:solidFill>
              </a:rPr>
              <a:t>필터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프레위트</a:t>
            </a:r>
            <a:r>
              <a:rPr lang="en-US" altLang="ko-KR" sz="2000">
                <a:solidFill>
                  <a:srgbClr val="000000"/>
                </a:solidFill>
              </a:rPr>
              <a:t>(Prewitt) </a:t>
            </a:r>
            <a:r>
              <a:rPr lang="ko-KR" altLang="en-US" sz="2000">
                <a:solidFill>
                  <a:srgbClr val="000000"/>
                </a:solidFill>
              </a:rPr>
              <a:t>필터 등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이러한 에지 검출 연산은 모두 픽셀 밝기의 기울기</a:t>
            </a:r>
            <a:r>
              <a:rPr lang="en-US" altLang="ko-KR" sz="2000">
                <a:solidFill>
                  <a:srgbClr val="000000"/>
                </a:solidFill>
              </a:rPr>
              <a:t>(slope)</a:t>
            </a:r>
            <a:r>
              <a:rPr lang="ko-KR" altLang="en-US" sz="2000">
                <a:solidFill>
                  <a:srgbClr val="000000"/>
                </a:solidFill>
              </a:rPr>
              <a:t>를 기초로 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C7E4807-BD86-43B8-9699-4B6C682F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1AC37087-7C37-41E2-9010-74323B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3073373-992F-4817-A736-B63DF088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7C7E-84EA-4E82-8114-70BDB8BC79D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BD929717-7A6D-4E92-BD4A-B9FBE1E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Bef>
                <a:spcPts val="2825"/>
              </a:spcBef>
              <a:spcAft>
                <a:spcPts val="2263"/>
              </a:spcAft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6.4 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에지 검출</a:t>
            </a: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(Edge Detection)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3F154D9-6073-44A7-8D58-6D78F0F51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4900" y="5105400"/>
            <a:ext cx="7277100" cy="1066800"/>
          </a:xfrm>
          <a:noFill/>
          <a:ln/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에지의 정의에 의하면 에지에서는 급격한 밝기 변화가 있기 때문에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큰 기울기는 에지의 존재를 나타냄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2DA93365-1458-46D1-A6B6-D438508AE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14888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 </a:t>
            </a:r>
            <a:r>
              <a:rPr lang="en-US" altLang="ko-KR" sz="1800"/>
              <a:t>6.7  </a:t>
            </a:r>
            <a:r>
              <a:rPr lang="ko-KR" altLang="en-US" sz="1800"/>
              <a:t>밝기의 기울기 개념</a:t>
            </a:r>
          </a:p>
        </p:txBody>
      </p:sp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738316C2-4003-4005-9EC7-011525279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447800"/>
          <a:ext cx="5867400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8" name="비트맵 이미지" r:id="rId3" imgW="5342857" imgH="3057143" progId="Paint.Picture">
                  <p:embed/>
                </p:oleObj>
              </mc:Choice>
              <mc:Fallback>
                <p:oleObj name="비트맵 이미지" r:id="rId3" imgW="5342857" imgH="305714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5867400" cy="335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38C1F-FAE8-468A-8BB9-65A02883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91C00-69D2-4C4F-8B91-4BA096AA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D0DCB-096A-4739-A397-60B2FCB1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E8AB-8998-45E9-BBD6-DC6DCAC829D2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5FBE084C-FEA9-4490-BBB5-EC5C132D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Bef>
                <a:spcPts val="2825"/>
              </a:spcBef>
              <a:spcAft>
                <a:spcPts val="2263"/>
              </a:spcAft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6.4 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에지 검출</a:t>
            </a: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(Edge Detection)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8913737-A751-4403-8C03-415D65452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277100" cy="4953000"/>
          </a:xfrm>
          <a:noFill/>
          <a:ln/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차 미분을 이용한 에지 검출 방법 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라플라시안 에지 필터</a:t>
            </a:r>
            <a:r>
              <a:rPr lang="en-US" altLang="ko-KR" sz="2000">
                <a:solidFill>
                  <a:srgbClr val="000000"/>
                </a:solidFill>
              </a:rPr>
              <a:t>(Laplacian edge filter)</a:t>
            </a:r>
          </a:p>
          <a:p>
            <a:pPr lvl="2" algn="just">
              <a:lnSpc>
                <a:spcPct val="12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픽셀의 밝기값을 </a:t>
            </a:r>
            <a:r>
              <a:rPr lang="en-US" altLang="ko-KR" sz="1800">
                <a:solidFill>
                  <a:srgbClr val="000000"/>
                </a:solidFill>
              </a:rPr>
              <a:t>2</a:t>
            </a:r>
            <a:r>
              <a:rPr lang="ko-KR" altLang="en-US" sz="1800">
                <a:solidFill>
                  <a:srgbClr val="000000"/>
                </a:solidFill>
              </a:rPr>
              <a:t>차 미분하면 에지 부근에서 영점 통과</a:t>
            </a:r>
            <a:r>
              <a:rPr lang="en-US" altLang="ko-KR" sz="1800">
                <a:solidFill>
                  <a:srgbClr val="000000"/>
                </a:solidFill>
              </a:rPr>
              <a:t>(zero crossing) </a:t>
            </a:r>
            <a:r>
              <a:rPr lang="ko-KR" altLang="en-US" sz="1800">
                <a:solidFill>
                  <a:srgbClr val="000000"/>
                </a:solidFill>
              </a:rPr>
              <a:t>현상이 나타남</a:t>
            </a:r>
          </a:p>
          <a:p>
            <a:pPr lvl="2" algn="just">
              <a:lnSpc>
                <a:spcPct val="12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따라서 </a:t>
            </a:r>
            <a:r>
              <a:rPr lang="en-US" altLang="ko-KR" sz="1800">
                <a:solidFill>
                  <a:srgbClr val="000000"/>
                </a:solidFill>
              </a:rPr>
              <a:t>2</a:t>
            </a:r>
            <a:r>
              <a:rPr lang="ko-KR" altLang="en-US" sz="1800">
                <a:solidFill>
                  <a:srgbClr val="000000"/>
                </a:solidFill>
              </a:rPr>
              <a:t>차 미분값을 조사하여 영점 통과한 지점만을 표시하면 이것이 에지가 됨</a:t>
            </a:r>
          </a:p>
          <a:p>
            <a:pPr algn="just">
              <a:lnSpc>
                <a:spcPct val="120000"/>
              </a:lnSpc>
            </a:pP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에지 검출의 그밖의 방법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최적화</a:t>
            </a:r>
            <a:r>
              <a:rPr lang="en-US" altLang="ko-KR" sz="2000">
                <a:solidFill>
                  <a:srgbClr val="000000"/>
                </a:solidFill>
              </a:rPr>
              <a:t>(optimization)</a:t>
            </a:r>
            <a:r>
              <a:rPr lang="ko-KR" altLang="en-US" sz="2000">
                <a:solidFill>
                  <a:srgbClr val="000000"/>
                </a:solidFill>
              </a:rPr>
              <a:t>를 이용한 에지 검출을 들 수 있다</a:t>
            </a:r>
          </a:p>
          <a:p>
            <a:pPr algn="just">
              <a:lnSpc>
                <a:spcPct val="120000"/>
              </a:lnSpc>
            </a:pP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많이 쓰이는 최적화 방법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고전적인 그라디언트 강하법</a:t>
            </a:r>
            <a:r>
              <a:rPr lang="en-US" altLang="ko-KR" sz="2000">
                <a:solidFill>
                  <a:srgbClr val="000000"/>
                </a:solidFill>
              </a:rPr>
              <a:t>(gradient descent)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시뮬레이티드 어닐링</a:t>
            </a:r>
            <a:r>
              <a:rPr lang="en-US" altLang="ko-KR" sz="2000">
                <a:solidFill>
                  <a:srgbClr val="000000"/>
                </a:solidFill>
              </a:rPr>
              <a:t>(simulated annealing) </a:t>
            </a:r>
            <a:r>
              <a:rPr lang="ko-KR" altLang="en-US" sz="2000">
                <a:solidFill>
                  <a:srgbClr val="000000"/>
                </a:solidFill>
              </a:rPr>
              <a:t>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EEDF2-7110-49A7-80F7-19C3539E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6A833-90E2-43AB-A769-E6F19953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ED9A7-1295-4FF6-BBF5-CA9CA20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2D3-2BDE-4D5F-AB68-B1894A9F9D0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3185B73-B85A-42BF-9DE6-55F52425E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- Contents -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82809AE-A102-4E88-9723-754DB0C35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4196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6.1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컨벌루션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(Convolution)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6.2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컨벌루션과 공간 주파수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공간 필터링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(Spacial Filtering)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EC28C473-0808-46F9-B88F-21732A21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AB6E633-B0EA-47F3-946F-361401B4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7A90778-DD96-4EC0-8DF7-C20C97BA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8E7A-9329-441E-9993-A1227F1ACAC8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45B68A0-4A1A-45C0-81EE-EDE09DF01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724400"/>
          </a:xfrm>
        </p:spPr>
        <p:txBody>
          <a:bodyPr/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6.4.1.1 </a:t>
            </a:r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그라디언트</a:t>
            </a:r>
            <a:r>
              <a:rPr lang="en-US" altLang="ko-KR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(Gradient)</a:t>
            </a:r>
            <a:r>
              <a:rPr lang="en-US" altLang="ko-KR" sz="2000">
                <a:solidFill>
                  <a:srgbClr val="000000"/>
                </a:solidFill>
              </a:rPr>
              <a:t>		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그라디언트는 함수에서 변화를 나타내는데 사용되는 척도</a:t>
            </a:r>
          </a:p>
          <a:p>
            <a:pPr lvl="1" algn="just">
              <a:lnSpc>
                <a:spcPct val="15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그라디언트의 크기</a:t>
            </a:r>
          </a:p>
          <a:p>
            <a:pPr lvl="1" algn="just">
              <a:lnSpc>
                <a:spcPct val="15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altLang="ko-KR" sz="2000">
              <a:solidFill>
                <a:srgbClr val="000000"/>
              </a:solidFill>
              <a:latin typeface="휴먼명조" charset="-127"/>
              <a:ea typeface="휴먼명조" charset="-127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D440720F-1ACD-45AA-9775-889B71B27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6.4.1 1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 미분 에지 연산자</a:t>
            </a:r>
          </a:p>
        </p:txBody>
      </p:sp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BE782106-60C6-4945-9127-0F5F03088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2967038"/>
          <a:ext cx="4467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2" name="비트맵 이미지" r:id="rId3" imgW="4466667" imgH="923810" progId="Paint.Picture">
                  <p:embed/>
                </p:oleObj>
              </mc:Choice>
              <mc:Fallback>
                <p:oleObj name="비트맵 이미지" r:id="rId3" imgW="4466667" imgH="923810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967038"/>
                        <a:ext cx="44672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63EE0B33-579F-4093-9E1C-B79EA4D55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600575"/>
          <a:ext cx="4543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비트맵 이미지" r:id="rId5" imgW="4544059" imgH="428798" progId="Paint.Picture">
                  <p:embed/>
                </p:oleObj>
              </mc:Choice>
              <mc:Fallback>
                <p:oleObj name="비트맵 이미지" r:id="rId5" imgW="4544059" imgH="428798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00575"/>
                        <a:ext cx="45434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>
            <a:extLst>
              <a:ext uri="{FF2B5EF4-FFF2-40B4-BE49-F238E27FC236}">
                <a16:creationId xmlns:a16="http://schemas.microsoft.com/office/drawing/2014/main" id="{412480D5-E744-4AA3-9B7B-5876F983A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181600"/>
          <a:ext cx="47720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" name="비트맵 이미지" r:id="rId7" imgW="4772691" imgH="961905" progId="Paint.Picture">
                  <p:embed/>
                </p:oleObj>
              </mc:Choice>
              <mc:Fallback>
                <p:oleObj name="비트맵 이미지" r:id="rId7" imgW="4772691" imgH="961905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47720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32536B9-E153-4F10-9BA1-3E4A843C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197284E-4E56-4B59-B303-236AB2CC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E05EA8C-B137-4837-B13E-788B48B9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DB24-2FD7-4DD9-9274-59C6FF72E80F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7F6FD2F6-CC30-4AF5-A565-073D1CEDB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그라디언트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(Gradient)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EE3239DB-4103-4C50-A495-547CAB916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648200"/>
          </a:xfrm>
          <a:noFill/>
          <a:ln/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그라디언트 벡터 방향</a:t>
            </a:r>
          </a:p>
          <a:p>
            <a:pPr lvl="1" algn="just">
              <a:lnSpc>
                <a:spcPct val="15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그라디언트의 크기가 큰 곳이 에지라고 할 수 있음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그라디언트 연산자</a:t>
            </a: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수평과 수직 성분을 검출하는 연산자로 이루어짐</a:t>
            </a: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이들 연산자는 대개 컨벌루션을 이용하여 구현</a:t>
            </a:r>
          </a:p>
          <a:p>
            <a:pPr lvl="2" algn="just">
              <a:lnSpc>
                <a:spcPct val="150000"/>
              </a:lnSpc>
              <a:buFontTx/>
              <a:buChar char="•"/>
            </a:pPr>
            <a:endParaRPr lang="en-US" altLang="ko-KR" sz="1800">
              <a:solidFill>
                <a:srgbClr val="000000"/>
              </a:solidFill>
            </a:endParaRPr>
          </a:p>
        </p:txBody>
      </p:sp>
      <p:graphicFrame>
        <p:nvGraphicFramePr>
          <p:cNvPr id="21515" name="Object 11">
            <a:extLst>
              <a:ext uri="{FF2B5EF4-FFF2-40B4-BE49-F238E27FC236}">
                <a16:creationId xmlns:a16="http://schemas.microsoft.com/office/drawing/2014/main" id="{FF0B603B-02A3-4A5C-90D6-42E16D0DF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2286000"/>
          <a:ext cx="48101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6" name="비트맵 이미지" r:id="rId3" imgW="4809524" imgH="619211" progId="Paint.Picture">
                  <p:embed/>
                </p:oleObj>
              </mc:Choice>
              <mc:Fallback>
                <p:oleObj name="비트맵 이미지" r:id="rId3" imgW="4809524" imgH="619211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286000"/>
                        <a:ext cx="48101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64AFC-14E9-42F3-8F2D-E0A3E44D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87742-8F5E-49B8-AFF8-1E5E8CBE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08E5C-0BA1-439C-A3C1-6DFD71CC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BE7-15D1-4929-8884-CDF742EBBCE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D97D0E4-967E-4BF9-AD50-20651E6F2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1524000"/>
            <a:ext cx="7696200" cy="4724400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가장 간단한 에지 검출 연산은 차분 연산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(difference operation)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이 연산으로 수평과 수직의 에지 정보를 검출할 수 있음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수평 에지를 구하기 위해서는</a:t>
            </a: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영상을 왼쪽으로 한 픽셀만큼 이동</a:t>
            </a: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원래 영상으로부터 그것을 빼면 됨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수직 에지 검출은 영상을 위쪽으로 한 픽셀 이동하고 초기 영상에서 뺌으로서 수행됨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19AD679C-87B7-4BEA-9B7A-3D924D26B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620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차분 연산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(Difference Operation)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D5114FE-13F0-40C2-9531-8A40510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8AB2F453-D53D-4A99-B440-539D107C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48F1E73-736B-4DFE-97FD-F0532A40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6A9D-1AC2-41B4-ACE8-88A5BB57AB52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A40F67F7-E333-48D2-9E42-516446F9B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2514600"/>
            <a:ext cx="7886700" cy="3733800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양의 </a:t>
            </a:r>
            <a:r>
              <a:rPr lang="en-US" altLang="ko-KR" sz="2000" i="1">
                <a:solidFill>
                  <a:srgbClr val="000000"/>
                </a:solidFill>
              </a:rPr>
              <a:t>j</a:t>
            </a:r>
            <a:r>
              <a:rPr lang="ko-KR" altLang="en-US" sz="2000">
                <a:solidFill>
                  <a:srgbClr val="000000"/>
                </a:solidFill>
              </a:rPr>
              <a:t>는 양의 </a:t>
            </a:r>
            <a:r>
              <a:rPr lang="en-US" altLang="ko-KR" sz="2000" i="1">
                <a:solidFill>
                  <a:srgbClr val="000000"/>
                </a:solidFill>
              </a:rPr>
              <a:t>x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방향에 해당하고 양의 </a:t>
            </a:r>
            <a:r>
              <a:rPr lang="en-US" altLang="ko-KR" sz="2000" i="1">
                <a:solidFill>
                  <a:srgbClr val="000000"/>
                </a:solidFill>
              </a:rPr>
              <a:t>i</a:t>
            </a:r>
            <a:r>
              <a:rPr lang="ko-KR" altLang="en-US" sz="2000">
                <a:solidFill>
                  <a:srgbClr val="000000"/>
                </a:solidFill>
              </a:rPr>
              <a:t>는 음의 </a:t>
            </a:r>
            <a:r>
              <a:rPr lang="en-US" altLang="ko-KR" sz="2000" i="1">
                <a:solidFill>
                  <a:srgbClr val="000000"/>
                </a:solidFill>
              </a:rPr>
              <a:t>y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방향에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 해당함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간단한 컨벌루션 마스크를 이용한 그룹 처리를 이용하여 구현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마스크에서 계수들의 합이 </a:t>
            </a:r>
            <a:r>
              <a:rPr lang="en-US" altLang="ko-KR" sz="2000">
                <a:solidFill>
                  <a:srgbClr val="000000"/>
                </a:solidFill>
              </a:rPr>
              <a:t>0</a:t>
            </a:r>
            <a:r>
              <a:rPr lang="ko-KR" altLang="en-US" sz="2000">
                <a:solidFill>
                  <a:srgbClr val="000000"/>
                </a:solidFill>
              </a:rPr>
              <a:t>이 되는 것을 주의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20522F0-0301-4A7B-AA90-52DB1401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620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차분 연산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(Difference Operation)</a:t>
            </a:r>
          </a:p>
        </p:txBody>
      </p:sp>
      <p:graphicFrame>
        <p:nvGraphicFramePr>
          <p:cNvPr id="102404" name="Object 4">
            <a:extLst>
              <a:ext uri="{FF2B5EF4-FFF2-40B4-BE49-F238E27FC236}">
                <a16:creationId xmlns:a16="http://schemas.microsoft.com/office/drawing/2014/main" id="{8BDEA775-A231-4252-B5D7-C9A99DF70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0175" y="1524000"/>
          <a:ext cx="50006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0" name="비트맵 이미지" r:id="rId3" imgW="5001323" imgH="923810" progId="Paint.Picture">
                  <p:embed/>
                </p:oleObj>
              </mc:Choice>
              <mc:Fallback>
                <p:oleObj name="비트맵 이미지" r:id="rId3" imgW="5001323" imgH="92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524000"/>
                        <a:ext cx="50006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extLst>
              <a:ext uri="{FF2B5EF4-FFF2-40B4-BE49-F238E27FC236}">
                <a16:creationId xmlns:a16="http://schemas.microsoft.com/office/drawing/2014/main" id="{D11854D4-7021-4025-B4BA-1DBB5F88B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6475" y="4281488"/>
          <a:ext cx="46577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" name="비트맵 이미지" r:id="rId5" imgW="4657143" imgH="1267002" progId="Paint.Picture">
                  <p:embed/>
                </p:oleObj>
              </mc:Choice>
              <mc:Fallback>
                <p:oleObj name="비트맵 이미지" r:id="rId5" imgW="4657143" imgH="126700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4281488"/>
                        <a:ext cx="46577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DDEE4710-4FDD-4679-B8B9-10D83B9B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E1C9A9D7-99B6-4C29-A2A7-31F4EBAA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0990165-0198-4E46-B01F-E2BADA15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ADA8-59B9-4394-B402-68C62FDC9957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A2C5CE26-CA18-44F9-9579-A937157B2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381125"/>
            <a:ext cx="7886700" cy="2857500"/>
          </a:xfrm>
        </p:spPr>
        <p:txBody>
          <a:bodyPr/>
          <a:lstStyle/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앞 식을 사용하면 실제로 </a:t>
            </a:r>
            <a:r>
              <a:rPr lang="en-US" altLang="ko-KR" sz="2000">
                <a:solidFill>
                  <a:srgbClr val="000000"/>
                </a:solidFill>
              </a:rPr>
              <a:t>Gx</a:t>
            </a:r>
            <a:r>
              <a:rPr lang="ko-KR" altLang="en-US" sz="2000">
                <a:solidFill>
                  <a:srgbClr val="000000"/>
                </a:solidFill>
              </a:rPr>
              <a:t>는 보간된 점              에서의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 편미분의 근사값이 되고 </a:t>
            </a:r>
            <a:r>
              <a:rPr lang="en-US" altLang="ko-KR" sz="2000">
                <a:solidFill>
                  <a:srgbClr val="000000"/>
                </a:solidFill>
              </a:rPr>
              <a:t>Gy</a:t>
            </a:r>
            <a:r>
              <a:rPr lang="ko-KR" altLang="en-US" sz="2000">
                <a:solidFill>
                  <a:srgbClr val="000000"/>
                </a:solidFill>
              </a:rPr>
              <a:t>는              에서의 편미분의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 근사값이 됨</a:t>
            </a:r>
          </a:p>
          <a:p>
            <a:pPr lvl="1" algn="just">
              <a:lnSpc>
                <a:spcPct val="14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Gx</a:t>
            </a:r>
            <a:r>
              <a:rPr lang="ko-KR" altLang="en-US" sz="2000">
                <a:solidFill>
                  <a:srgbClr val="000000"/>
                </a:solidFill>
              </a:rPr>
              <a:t>와 </a:t>
            </a:r>
            <a:r>
              <a:rPr lang="en-US" altLang="ko-KR" sz="2000">
                <a:solidFill>
                  <a:srgbClr val="000000"/>
                </a:solidFill>
              </a:rPr>
              <a:t>Gy</a:t>
            </a:r>
            <a:r>
              <a:rPr lang="ko-KR" altLang="en-US" sz="2000">
                <a:solidFill>
                  <a:srgbClr val="000000"/>
                </a:solidFill>
              </a:rPr>
              <a:t>가 각기 다른 위치에서 계산되는 것</a:t>
            </a:r>
          </a:p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이런 이유로 실제로는 아래와 같은 </a:t>
            </a:r>
            <a:r>
              <a:rPr lang="en-US" altLang="ko-KR" sz="2000">
                <a:solidFill>
                  <a:srgbClr val="000000"/>
                </a:solidFill>
              </a:rPr>
              <a:t>2×2 </a:t>
            </a:r>
            <a:r>
              <a:rPr lang="ko-KR" altLang="en-US" sz="2000">
                <a:solidFill>
                  <a:srgbClr val="000000"/>
                </a:solidFill>
              </a:rPr>
              <a:t>마스크가 </a:t>
            </a:r>
            <a:r>
              <a:rPr lang="en-US" altLang="ko-KR" sz="2000" i="1">
                <a:solidFill>
                  <a:srgbClr val="000000"/>
                </a:solidFill>
              </a:rPr>
              <a:t>x, y </a:t>
            </a:r>
            <a:r>
              <a:rPr lang="ko-KR" altLang="en-US" sz="2000">
                <a:solidFill>
                  <a:srgbClr val="000000"/>
                </a:solidFill>
              </a:rPr>
              <a:t>편미분 값을 계산하는데 많이 쓰임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D14DD9A-1DD9-4AD5-BFEA-B2FFA0D83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620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차분 연산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(Difference Operation)</a:t>
            </a:r>
          </a:p>
        </p:txBody>
      </p:sp>
      <p:graphicFrame>
        <p:nvGraphicFramePr>
          <p:cNvPr id="103430" name="Object 6">
            <a:extLst>
              <a:ext uri="{FF2B5EF4-FFF2-40B4-BE49-F238E27FC236}">
                <a16:creationId xmlns:a16="http://schemas.microsoft.com/office/drawing/2014/main" id="{C12286E7-3834-4A84-AA3F-DDB53CDA9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3150" y="1385888"/>
          <a:ext cx="1038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4" name="비트맵 이미지" r:id="rId3" imgW="1038370" imgH="581106" progId="Paint.Picture">
                  <p:embed/>
                </p:oleObj>
              </mc:Choice>
              <mc:Fallback>
                <p:oleObj name="비트맵 이미지" r:id="rId3" imgW="1038370" imgH="58110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1385888"/>
                        <a:ext cx="1038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>
            <a:extLst>
              <a:ext uri="{FF2B5EF4-FFF2-40B4-BE49-F238E27FC236}">
                <a16:creationId xmlns:a16="http://schemas.microsoft.com/office/drawing/2014/main" id="{710D49BD-B3ED-4BD3-A347-E58E4675A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962150"/>
          <a:ext cx="1000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5" name="비트맵 이미지" r:id="rId5" imgW="1000000" imgH="504762" progId="Paint.Picture">
                  <p:embed/>
                </p:oleObj>
              </mc:Choice>
              <mc:Fallback>
                <p:oleObj name="비트맵 이미지" r:id="rId5" imgW="1000000" imgH="50476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62150"/>
                        <a:ext cx="1000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>
            <a:extLst>
              <a:ext uri="{FF2B5EF4-FFF2-40B4-BE49-F238E27FC236}">
                <a16:creationId xmlns:a16="http://schemas.microsoft.com/office/drawing/2014/main" id="{C09C327B-DE33-4509-B8E8-996E4BA7B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4486275"/>
          <a:ext cx="57626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6" name="비트맵 이미지" r:id="rId7" imgW="5761905" imgH="1076475" progId="Paint.Picture">
                  <p:embed/>
                </p:oleObj>
              </mc:Choice>
              <mc:Fallback>
                <p:oleObj name="비트맵 이미지" r:id="rId7" imgW="5761905" imgH="107647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486275"/>
                        <a:ext cx="57626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Text Box 9">
            <a:extLst>
              <a:ext uri="{FF2B5EF4-FFF2-40B4-BE49-F238E27FC236}">
                <a16:creationId xmlns:a16="http://schemas.microsoft.com/office/drawing/2014/main" id="{8C8EC130-6157-44E3-AF32-5D4250657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05488"/>
            <a:ext cx="6400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 </a:t>
            </a:r>
            <a:r>
              <a:rPr lang="en-US" altLang="ko-KR" sz="1800"/>
              <a:t>6.8  1</a:t>
            </a:r>
            <a:r>
              <a:rPr lang="ko-KR" altLang="en-US" sz="1800"/>
              <a:t>차원 미분 필터 </a:t>
            </a:r>
            <a:r>
              <a:rPr lang="en-US" altLang="ko-KR" sz="1800"/>
              <a:t>(2×2 </a:t>
            </a:r>
            <a:r>
              <a:rPr lang="ko-KR" altLang="en-US" sz="1800"/>
              <a:t>마스크</a:t>
            </a:r>
            <a:r>
              <a:rPr lang="en-US" altLang="ko-KR" sz="180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DC766FFA-238C-4F91-B5FC-4092B98C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D66A365E-66BB-425B-8A7A-2882A3B6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435B8E3-88AB-4CDD-A7AC-355932A9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CB97-50FE-43E8-BEA9-A35CF65B1145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61908F4E-9CD1-421B-9E9A-0F4BD8F97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381125"/>
            <a:ext cx="7886700" cy="2657475"/>
          </a:xfrm>
        </p:spPr>
        <p:txBody>
          <a:bodyPr/>
          <a:lstStyle/>
          <a:p>
            <a:pPr lvl="1" algn="just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2×2 </a:t>
            </a:r>
            <a:r>
              <a:rPr lang="ko-KR" altLang="en-US" sz="2000">
                <a:solidFill>
                  <a:srgbClr val="000000"/>
                </a:solidFill>
              </a:rPr>
              <a:t>마스크에서는 네 개의 픽셀의 중앙에 위치에서 </a:t>
            </a:r>
            <a:r>
              <a:rPr lang="en-US" altLang="ko-KR" sz="2000" i="1">
                <a:solidFill>
                  <a:srgbClr val="000000"/>
                </a:solidFill>
              </a:rPr>
              <a:t>x, y </a:t>
            </a:r>
            <a:r>
              <a:rPr lang="ko-KR" altLang="en-US" sz="2000">
                <a:solidFill>
                  <a:srgbClr val="000000"/>
                </a:solidFill>
              </a:rPr>
              <a:t>방향의 그라디언트 값이 계산됨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이것은 실제 영상에 존재하는 정수 좌표가 아니기 때문에 약간의 혼란을 가져올 수 있음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개선된 방법은 </a:t>
            </a:r>
            <a:r>
              <a:rPr lang="en-US" altLang="ko-KR" sz="2000">
                <a:solidFill>
                  <a:srgbClr val="000000"/>
                </a:solidFill>
              </a:rPr>
              <a:t>3×3</a:t>
            </a:r>
            <a:r>
              <a:rPr lang="ko-KR" altLang="en-US" sz="2000">
                <a:solidFill>
                  <a:srgbClr val="000000"/>
                </a:solidFill>
              </a:rPr>
              <a:t>의 마스크를 이용하여 중앙 픽셀에서 그라디언트를 계산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670FB10-E757-4781-8F9D-D835AD4AE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620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차분 연산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(Difference Operation)</a:t>
            </a:r>
          </a:p>
        </p:txBody>
      </p:sp>
      <p:sp>
        <p:nvSpPr>
          <p:cNvPr id="104455" name="Text Box 7">
            <a:extLst>
              <a:ext uri="{FF2B5EF4-FFF2-40B4-BE49-F238E27FC236}">
                <a16:creationId xmlns:a16="http://schemas.microsoft.com/office/drawing/2014/main" id="{5086D1A9-03A8-4A18-A995-C5E6A16CA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43600"/>
            <a:ext cx="716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 </a:t>
            </a:r>
            <a:r>
              <a:rPr lang="en-US" altLang="ko-KR" sz="1800"/>
              <a:t>6.9  1</a:t>
            </a:r>
            <a:r>
              <a:rPr lang="ko-KR" altLang="en-US" sz="1800"/>
              <a:t>차 공간 차분 필터</a:t>
            </a:r>
            <a:r>
              <a:rPr lang="en-US" altLang="ko-KR" sz="1800"/>
              <a:t>(3×3 </a:t>
            </a:r>
            <a:r>
              <a:rPr lang="ko-KR" altLang="en-US" sz="1800"/>
              <a:t>마스크</a:t>
            </a:r>
            <a:r>
              <a:rPr lang="en-US" altLang="ko-KR" sz="1800"/>
              <a:t>: </a:t>
            </a:r>
            <a:r>
              <a:rPr lang="ko-KR" altLang="en-US" sz="1800"/>
              <a:t>주목 픽셀은 중심 픽셀</a:t>
            </a:r>
            <a:r>
              <a:rPr lang="en-US" altLang="ko-KR" sz="1800"/>
              <a:t>)</a:t>
            </a:r>
          </a:p>
        </p:txBody>
      </p:sp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0F7D9216-38AF-4855-9F55-43732CE7D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3088" y="4105275"/>
          <a:ext cx="545782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name="비트맵 이미지" r:id="rId3" imgW="5458587" imgH="1914286" progId="Paint.Picture">
                  <p:embed/>
                </p:oleObj>
              </mc:Choice>
              <mc:Fallback>
                <p:oleObj name="비트맵 이미지" r:id="rId3" imgW="5458587" imgH="1914286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105275"/>
                        <a:ext cx="5457825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651B3CD-AD0A-4E4C-81C6-84C6A6C8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996CAC0-4316-4107-917D-011C18E5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86E5B71-8604-461F-8A82-BF4C6867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66BE-7A7E-4F81-8F50-0DF6F731A5B2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EA7BF027-FAAC-43CA-B4CF-152A046AA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그라디언트 연산자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F06DB370-BF54-4E93-AE34-EC6248F7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그라디언트 연산자는 수평과 수직 에지를 검출</a:t>
            </a:r>
          </a:p>
        </p:txBody>
      </p:sp>
      <p:graphicFrame>
        <p:nvGraphicFramePr>
          <p:cNvPr id="23567" name="Object 15">
            <a:extLst>
              <a:ext uri="{FF2B5EF4-FFF2-40B4-BE49-F238E27FC236}">
                <a16:creationId xmlns:a16="http://schemas.microsoft.com/office/drawing/2014/main" id="{9812751B-7333-4C11-86C2-D5ADCE4B5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1675" y="2009775"/>
          <a:ext cx="526732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8" name="비트맵 이미지" r:id="rId3" imgW="5266667" imgH="4315427" progId="Paint.Picture">
                  <p:embed/>
                </p:oleObj>
              </mc:Choice>
              <mc:Fallback>
                <p:oleObj name="비트맵 이미지" r:id="rId3" imgW="5266667" imgH="4315427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009775"/>
                        <a:ext cx="526732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6D67568-3E11-4D66-81F7-44C060C9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7E23207A-1E6B-4D2F-98DD-6F69D70C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403BD0C-F057-4CBA-8D11-0FAF05C0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A3BF-B990-4FF2-B1D9-4515CFBB71C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1CE91A9-F18F-4119-BF4C-733FC2816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876800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마스크 계수의 합이 모두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0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이 됨을 주의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Gx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와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Gy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의 벡터 합</a:t>
            </a:r>
          </a:p>
          <a:p>
            <a:pPr lvl="1" algn="just">
              <a:lnSpc>
                <a:spcPct val="150000"/>
              </a:lnSpc>
            </a:pPr>
            <a:endParaRPr lang="ko-KR" altLang="en-US" sz="2000">
              <a:solidFill>
                <a:srgbClr val="000000"/>
              </a:solidFill>
              <a:latin typeface="휴먼명조" charset="-127"/>
              <a:ea typeface="휴먼명조" charset="-127"/>
            </a:endParaRPr>
          </a:p>
          <a:p>
            <a:pPr lvl="1" algn="just">
              <a:lnSpc>
                <a:spcPct val="15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에지의 방향은 다음 식으로 구해짐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FDEAB52E-E2DD-425E-856D-8F73A9577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그라디언트 연산자</a:t>
            </a:r>
          </a:p>
        </p:txBody>
      </p:sp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2A76A8B7-C85E-401A-87D7-0C95B76FD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667000"/>
          <a:ext cx="4886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비트맵 이미지" r:id="rId3" imgW="4885714" imgH="466543" progId="Paint.Picture">
                  <p:embed/>
                </p:oleObj>
              </mc:Choice>
              <mc:Fallback>
                <p:oleObj name="비트맵 이미지" r:id="rId3" imgW="4885714" imgH="466543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48863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094A34C7-1775-437C-82E4-4BF3B4254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571875"/>
          <a:ext cx="48863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비트맵 이미지" r:id="rId5" imgW="4885714" imgH="314286" progId="Paint.Picture">
                  <p:embed/>
                </p:oleObj>
              </mc:Choice>
              <mc:Fallback>
                <p:oleObj name="비트맵 이미지" r:id="rId5" imgW="4885714" imgH="314286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71875"/>
                        <a:ext cx="48863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>
            <a:extLst>
              <a:ext uri="{FF2B5EF4-FFF2-40B4-BE49-F238E27FC236}">
                <a16:creationId xmlns:a16="http://schemas.microsoft.com/office/drawing/2014/main" id="{BB8255ED-2E30-4770-B878-44C816264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4752975"/>
          <a:ext cx="5229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비트맵 이미지" r:id="rId7" imgW="5229955" imgH="581106" progId="Paint.Picture">
                  <p:embed/>
                </p:oleObj>
              </mc:Choice>
              <mc:Fallback>
                <p:oleObj name="비트맵 이미지" r:id="rId7" imgW="5229955" imgH="581106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752975"/>
                        <a:ext cx="5229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198A6-312C-49C2-AD3B-061ECAB1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AF051-E880-42B5-85E0-1DE5A60C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DDA51-E6B9-4E3A-9EBC-048BC9CC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86C-7ECD-4ADD-9182-0E89C9185271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FE4FD23B-D366-4A72-B8D7-00CF51DCE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315200" cy="4724400"/>
          </a:xfrm>
        </p:spPr>
        <p:txBody>
          <a:bodyPr/>
          <a:lstStyle/>
          <a:p>
            <a:pPr lvl="1" algn="just">
              <a:lnSpc>
                <a:spcPct val="14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Roberts </a:t>
            </a:r>
            <a:r>
              <a:rPr lang="ko-KR" altLang="en-US" sz="2000">
                <a:solidFill>
                  <a:srgbClr val="000000"/>
                </a:solidFill>
              </a:rPr>
              <a:t>연산자는 잡음에 더 민감함</a:t>
            </a:r>
          </a:p>
          <a:p>
            <a:pPr lvl="1" algn="just">
              <a:lnSpc>
                <a:spcPct val="14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Sobel </a:t>
            </a:r>
            <a:r>
              <a:rPr lang="ko-KR" altLang="en-US" sz="2000">
                <a:solidFill>
                  <a:srgbClr val="000000"/>
                </a:solidFill>
              </a:rPr>
              <a:t>연산자는 가장 많이 쓰이는 연산자중의 하나임</a:t>
            </a:r>
          </a:p>
          <a:p>
            <a:pPr lvl="2" algn="just">
              <a:lnSpc>
                <a:spcPct val="14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이 연산자는 마스크의 중심에 위치한 픽셀에 더 강조를 둠</a:t>
            </a:r>
          </a:p>
          <a:p>
            <a:pPr lvl="2" algn="just">
              <a:lnSpc>
                <a:spcPct val="14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반면 </a:t>
            </a:r>
            <a:r>
              <a:rPr lang="en-US" altLang="ko-KR" sz="1800">
                <a:solidFill>
                  <a:srgbClr val="000000"/>
                </a:solidFill>
              </a:rPr>
              <a:t>Prewitt </a:t>
            </a:r>
            <a:r>
              <a:rPr lang="ko-KR" altLang="en-US" sz="1800">
                <a:solidFill>
                  <a:srgbClr val="000000"/>
                </a:solidFill>
              </a:rPr>
              <a:t>연산자는 중심에 가깝다고 해서 더 강조하지 않는다</a:t>
            </a:r>
          </a:p>
          <a:p>
            <a:pPr lvl="1" algn="just">
              <a:lnSpc>
                <a:spcPct val="14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Sobel </a:t>
            </a:r>
            <a:r>
              <a:rPr lang="ko-KR" altLang="en-US" sz="2000">
                <a:solidFill>
                  <a:srgbClr val="000000"/>
                </a:solidFill>
              </a:rPr>
              <a:t>연산자는 수직이나 수평방향보다 </a:t>
            </a:r>
            <a:r>
              <a:rPr lang="ko-KR" altLang="en-US" sz="2000">
                <a:solidFill>
                  <a:schemeClr val="hlink"/>
                </a:solidFill>
              </a:rPr>
              <a:t>대각선 방향</a:t>
            </a:r>
            <a:r>
              <a:rPr lang="ko-KR" altLang="en-US" sz="2000"/>
              <a:t>의</a:t>
            </a:r>
            <a:r>
              <a:rPr lang="ko-KR" altLang="en-US" sz="2000">
                <a:solidFill>
                  <a:srgbClr val="000000"/>
                </a:solidFill>
              </a:rPr>
              <a:t> 에지에 더 민감함</a:t>
            </a:r>
          </a:p>
          <a:p>
            <a:pPr lvl="1" algn="just">
              <a:lnSpc>
                <a:spcPct val="14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Prewitt </a:t>
            </a:r>
            <a:r>
              <a:rPr lang="ko-KR" altLang="en-US" sz="2000">
                <a:solidFill>
                  <a:srgbClr val="000000"/>
                </a:solidFill>
              </a:rPr>
              <a:t>연산자는 대각선보다 수평이나 </a:t>
            </a:r>
            <a:r>
              <a:rPr lang="ko-KR" altLang="en-US" sz="2000">
                <a:solidFill>
                  <a:schemeClr val="hlink"/>
                </a:solidFill>
              </a:rPr>
              <a:t>수직 에지</a:t>
            </a:r>
            <a:r>
              <a:rPr lang="ko-KR" altLang="en-US" sz="2000"/>
              <a:t>에</a:t>
            </a:r>
            <a:r>
              <a:rPr lang="ko-KR" altLang="en-US" sz="2000">
                <a:solidFill>
                  <a:srgbClr val="000000"/>
                </a:solidFill>
              </a:rPr>
              <a:t> 더 민감함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1CF7F17-0B11-465D-8779-FBCE69514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그라디언트 연산자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28573C2-F98E-4560-A1C4-6666E83B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02F9FB6-3D3E-4CD4-BF30-AF347881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C5796BF-6E96-4FFB-A504-E4227E3D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214-2B70-4892-888D-8D11A369832D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CBBA91B0-E57B-4C6E-B19E-1ED854FB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8800"/>
            <a:ext cx="612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6.10  Sobel </a:t>
            </a:r>
            <a:r>
              <a:rPr lang="ko-KR" altLang="en-US" sz="1800"/>
              <a:t>연산자 적용의 예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8796E1D-9925-4D62-974B-4E404F1CE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그라디언트 연산자</a:t>
            </a:r>
          </a:p>
        </p:txBody>
      </p:sp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F48519BC-3414-4A41-87C0-B025B1EE5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1905000"/>
          <a:ext cx="6523038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비트맵 이미지" r:id="rId3" imgW="6523810" imgH="3362794" progId="Paint.Picture">
                  <p:embed/>
                </p:oleObj>
              </mc:Choice>
              <mc:Fallback>
                <p:oleObj name="비트맵 이미지" r:id="rId3" imgW="6523810" imgH="3362794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905000"/>
                        <a:ext cx="6523038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87BA1-5872-4566-92FF-BF83AC69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E3FAB-B497-48C8-B1A8-3B33202F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14D38-1AE6-4457-8862-6D2EE06F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0EAA-AB8F-467E-8C84-043EB7F2EB8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D36F49D-F34C-4B3F-AB84-84939B70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6.1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컨벌루션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(Convolution)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C931E3A-EF5A-4E36-A45B-99063BEA0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524000"/>
            <a:ext cx="8153400" cy="4876800"/>
          </a:xfrm>
          <a:noFill/>
          <a:ln/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컨벌루션은 영상 처리에서 영상 스무딩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예리화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에지 검출 등을 하기 위하여 많이 쓰이는 도구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컨벌루션은 입력 픽셀의 이웃에 있는 픽셀들의 가중치 합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가중치는 작은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차원 배열로 주어짐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배열의 크기는 대개 중심이 쉽게 정해지도록 홀수임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 배열은 흔히 컨벌루션 커널</a:t>
            </a:r>
            <a:r>
              <a:rPr lang="en-US" altLang="ko-KR" sz="2000">
                <a:solidFill>
                  <a:srgbClr val="000000"/>
                </a:solidFill>
              </a:rPr>
              <a:t>(kernel), </a:t>
            </a:r>
            <a:r>
              <a:rPr lang="ko-KR" altLang="en-US" sz="2000">
                <a:solidFill>
                  <a:srgbClr val="000000"/>
                </a:solidFill>
              </a:rPr>
              <a:t>컨벌루션 윈도우</a:t>
            </a:r>
            <a:r>
              <a:rPr lang="en-US" altLang="ko-KR" sz="2000">
                <a:solidFill>
                  <a:srgbClr val="000000"/>
                </a:solidFill>
              </a:rPr>
              <a:t>(window) </a:t>
            </a:r>
            <a:r>
              <a:rPr lang="ko-KR" altLang="en-US" sz="2000">
                <a:solidFill>
                  <a:srgbClr val="000000"/>
                </a:solidFill>
              </a:rPr>
              <a:t>또는 컨벌루션 마스크</a:t>
            </a:r>
            <a:r>
              <a:rPr lang="en-US" altLang="ko-KR" sz="2000">
                <a:solidFill>
                  <a:srgbClr val="000000"/>
                </a:solidFill>
              </a:rPr>
              <a:t>(mask)</a:t>
            </a:r>
            <a:r>
              <a:rPr lang="ko-KR" altLang="en-US" sz="2000">
                <a:solidFill>
                  <a:srgbClr val="000000"/>
                </a:solidFill>
              </a:rPr>
              <a:t>라 불림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실제적으로는 </a:t>
            </a:r>
            <a:r>
              <a:rPr lang="en-US" altLang="ko-KR" sz="2000">
                <a:solidFill>
                  <a:srgbClr val="000000"/>
                </a:solidFill>
              </a:rPr>
              <a:t>3×3</a:t>
            </a:r>
            <a:r>
              <a:rPr lang="ko-KR" altLang="en-US" sz="2000">
                <a:solidFill>
                  <a:srgbClr val="000000"/>
                </a:solidFill>
              </a:rPr>
              <a:t>과 </a:t>
            </a:r>
            <a:r>
              <a:rPr lang="en-US" altLang="ko-KR" sz="2000">
                <a:solidFill>
                  <a:srgbClr val="000000"/>
                </a:solidFill>
              </a:rPr>
              <a:t>5×5 </a:t>
            </a:r>
            <a:r>
              <a:rPr lang="ko-KR" altLang="en-US" sz="2000">
                <a:solidFill>
                  <a:srgbClr val="000000"/>
                </a:solidFill>
              </a:rPr>
              <a:t>크기의 커널들이 공간 필터링 연산에 많이 사용</a:t>
            </a:r>
            <a:endParaRPr lang="ko-KR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9D5F3FB-3656-44F5-951A-058C50CC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6E8F908-C80F-47C4-B4B9-88A0CFA0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3E1644A-CC83-4A6B-8B55-9291BF26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BCA9-F8E0-4C31-A665-2F99508B9C40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93186" name="Text Box 1026">
            <a:extLst>
              <a:ext uri="{FF2B5EF4-FFF2-40B4-BE49-F238E27FC236}">
                <a16:creationId xmlns:a16="http://schemas.microsoft.com/office/drawing/2014/main" id="{E24BB6BE-F04B-4793-88A9-6CEF3368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5410200"/>
            <a:ext cx="6129337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6.10  Sobel </a:t>
            </a:r>
            <a:r>
              <a:rPr lang="ko-KR" altLang="en-US" sz="1800"/>
              <a:t>연산자 적용의 예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/>
              <a:t>(</a:t>
            </a:r>
            <a:r>
              <a:rPr lang="ko-KR" altLang="en-US" sz="1800"/>
              <a:t>출처</a:t>
            </a:r>
            <a:r>
              <a:rPr lang="en-US" altLang="ko-KR" sz="1800"/>
              <a:t>:Digital Image Processing(DIP) with Khoros 2) </a:t>
            </a:r>
          </a:p>
        </p:txBody>
      </p:sp>
      <p:sp>
        <p:nvSpPr>
          <p:cNvPr id="93187" name="Rectangle 1027">
            <a:extLst>
              <a:ext uri="{FF2B5EF4-FFF2-40B4-BE49-F238E27FC236}">
                <a16:creationId xmlns:a16="http://schemas.microsoft.com/office/drawing/2014/main" id="{C1E9F6F1-F8AC-43DA-8497-DB691E8B2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그라디언트 연산자</a:t>
            </a:r>
          </a:p>
        </p:txBody>
      </p:sp>
      <p:graphicFrame>
        <p:nvGraphicFramePr>
          <p:cNvPr id="93189" name="Object 1029">
            <a:extLst>
              <a:ext uri="{FF2B5EF4-FFF2-40B4-BE49-F238E27FC236}">
                <a16:creationId xmlns:a16="http://schemas.microsoft.com/office/drawing/2014/main" id="{EB3416BE-1B2B-4104-8E94-15F493BFE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1138" y="1828800"/>
          <a:ext cx="6181725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비트맵 이미지" r:id="rId3" imgW="6180952" imgH="3400900" progId="Paint.Picture">
                  <p:embed/>
                </p:oleObj>
              </mc:Choice>
              <mc:Fallback>
                <p:oleObj name="비트맵 이미지" r:id="rId3" imgW="6180952" imgH="3400900" progId="Paint.Picture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1828800"/>
                        <a:ext cx="6181725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A7ECB23C-9BAB-4667-8848-0FFD6CF1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AD3F287-EBFC-4089-8513-CF9DD4FF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6EF8D7C-D485-4149-B03E-D4B7E4C7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D50C-652E-4C6F-AF3B-758AA30E15D3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95234" name="Text Box 2">
            <a:extLst>
              <a:ext uri="{FF2B5EF4-FFF2-40B4-BE49-F238E27FC236}">
                <a16:creationId xmlns:a16="http://schemas.microsoft.com/office/drawing/2014/main" id="{8E38B78B-0134-4F66-A09C-C5620C548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5410200"/>
            <a:ext cx="6129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latin typeface="½Å¸í Áß°íµñ" charset="0"/>
                <a:ea typeface="신명 중고딕" charset="-127"/>
              </a:rPr>
              <a:t>6.11 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여러 에지 검출 연산자들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58F24CA-D0A8-4686-99C7-280425CD9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그라디언트 연산자</a:t>
            </a:r>
          </a:p>
        </p:txBody>
      </p:sp>
      <p:graphicFrame>
        <p:nvGraphicFramePr>
          <p:cNvPr id="95237" name="Object 5">
            <a:extLst>
              <a:ext uri="{FF2B5EF4-FFF2-40B4-BE49-F238E27FC236}">
                <a16:creationId xmlns:a16="http://schemas.microsoft.com/office/drawing/2014/main" id="{72B59425-C121-423B-B3CE-35877834D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5563" y="1971675"/>
          <a:ext cx="65230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비트맵 이미지" r:id="rId3" imgW="6523810" imgH="3362794" progId="Paint.Picture">
                  <p:embed/>
                </p:oleObj>
              </mc:Choice>
              <mc:Fallback>
                <p:oleObj name="비트맵 이미지" r:id="rId3" imgW="6523810" imgH="336279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1971675"/>
                        <a:ext cx="6523037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111094F-B576-45FA-A275-2B7FFC21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0E1CC5A-E7F4-4691-8342-B5017073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FCDFBC6-FBCB-4329-8C70-99F381BD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45C-AD43-4BE9-BAE1-8CD45435A047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94210" name="Text Box 2">
            <a:extLst>
              <a:ext uri="{FF2B5EF4-FFF2-40B4-BE49-F238E27FC236}">
                <a16:creationId xmlns:a16="http://schemas.microsoft.com/office/drawing/2014/main" id="{C788A6EE-83CF-4499-ACC0-82728231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5257800"/>
            <a:ext cx="6129337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6.11  </a:t>
            </a:r>
            <a:r>
              <a:rPr lang="ko-KR" altLang="en-US" sz="1800"/>
              <a:t>여러 에지 검출 연산자들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/>
              <a:t>(</a:t>
            </a:r>
            <a:r>
              <a:rPr lang="ko-KR" altLang="en-US" sz="1800"/>
              <a:t>출처</a:t>
            </a:r>
            <a:r>
              <a:rPr lang="en-US" altLang="ko-KR" sz="1800"/>
              <a:t>:Digital Image Processing(DIP) with Khoros 2) 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9B436A6-62AC-4BA0-96C2-0B11099CE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그라디언트 연산자</a:t>
            </a:r>
          </a:p>
        </p:txBody>
      </p:sp>
      <p:graphicFrame>
        <p:nvGraphicFramePr>
          <p:cNvPr id="94213" name="Object 5">
            <a:extLst>
              <a:ext uri="{FF2B5EF4-FFF2-40B4-BE49-F238E27FC236}">
                <a16:creationId xmlns:a16="http://schemas.microsoft.com/office/drawing/2014/main" id="{5A09D69C-3FF6-45CC-B07B-B5AAEA320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5075" y="1690688"/>
          <a:ext cx="6675438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2" name="비트맵 이미지" r:id="rId3" imgW="6676190" imgH="3476190" progId="Paint.Picture">
                  <p:embed/>
                </p:oleObj>
              </mc:Choice>
              <mc:Fallback>
                <p:oleObj name="비트맵 이미지" r:id="rId3" imgW="6676190" imgH="347619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690688"/>
                        <a:ext cx="6675438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77601706-FCEF-40F4-844E-8F761FFA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9EC4E733-A3A2-49D0-999A-4060E929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EC392A2-2622-4C74-A8E0-E5E7A379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7412-87CB-4BE5-B8C8-76A552E4A6C2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3895FE8-17F5-4162-B92C-201E203E3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컴패스 그라디언트 연산자</a:t>
            </a: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88AA2862-E39F-4088-BC23-5E9BE0FD2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4900" y="1295400"/>
            <a:ext cx="7353300" cy="1219200"/>
          </a:xfrm>
          <a:noFill/>
          <a:ln/>
        </p:spPr>
        <p:txBody>
          <a:bodyPr/>
          <a:lstStyle/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컴패스 그라디언트 연산자는 </a:t>
            </a:r>
            <a:r>
              <a:rPr lang="en-US" altLang="ko-KR" sz="1800">
                <a:solidFill>
                  <a:srgbClr val="000000"/>
                </a:solidFill>
                <a:latin typeface="HCI Tulip" charset="0"/>
                <a:ea typeface="휴먼명조" charset="-127"/>
              </a:rPr>
              <a:t>8</a:t>
            </a:r>
            <a:r>
              <a:rPr lang="ko-KR" altLang="en-US" sz="18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개의 방향으로 에지를 찾음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마스크가 작아지면 일반적으로 잡음의 영향을 받기 쉽고 마스크가 커지면 계산 시간이 많이 걸림</a:t>
            </a:r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id="{37E8CF21-7719-40EF-B48C-1A871351D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77000"/>
            <a:ext cx="601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09" name="Line 9">
            <a:extLst>
              <a:ext uri="{FF2B5EF4-FFF2-40B4-BE49-F238E27FC236}">
                <a16:creationId xmlns:a16="http://schemas.microsoft.com/office/drawing/2014/main" id="{5B896C06-3E10-469D-804E-F82F9453B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77000"/>
            <a:ext cx="601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6810" name="Object 10">
            <a:extLst>
              <a:ext uri="{FF2B5EF4-FFF2-40B4-BE49-F238E27FC236}">
                <a16:creationId xmlns:a16="http://schemas.microsoft.com/office/drawing/2014/main" id="{F7F8B29D-A000-4582-A6B7-72240141F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2428875"/>
          <a:ext cx="5762625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비트맵 이미지" r:id="rId3" imgW="5761905" imgH="3895238" progId="Paint.Picture">
                  <p:embed/>
                </p:oleObj>
              </mc:Choice>
              <mc:Fallback>
                <p:oleObj name="비트맵 이미지" r:id="rId3" imgW="5761905" imgH="3895238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428875"/>
                        <a:ext cx="5762625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D11D245A-D5FC-4FE0-9FBD-8B2457E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4E032836-64B1-47F7-97E9-E8CB2DB3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E27CC4C-F8B7-4D04-8854-60D94C0C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6E32-65A0-49F7-869C-612BAFE3B16B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BEF47DEF-59CE-4FC6-AB35-775575D4F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컴패스 그라디언트 연산자</a:t>
            </a:r>
          </a:p>
        </p:txBody>
      </p:sp>
      <p:sp>
        <p:nvSpPr>
          <p:cNvPr id="96260" name="Line 4">
            <a:extLst>
              <a:ext uri="{FF2B5EF4-FFF2-40B4-BE49-F238E27FC236}">
                <a16:creationId xmlns:a16="http://schemas.microsoft.com/office/drawing/2014/main" id="{14871E75-FA85-4E74-AE49-4F45055C7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77000"/>
            <a:ext cx="601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61" name="Line 5">
            <a:extLst>
              <a:ext uri="{FF2B5EF4-FFF2-40B4-BE49-F238E27FC236}">
                <a16:creationId xmlns:a16="http://schemas.microsoft.com/office/drawing/2014/main" id="{6EB1EE54-EB19-49EC-B619-A011544D5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77000"/>
            <a:ext cx="601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6263" name="Object 7">
            <a:extLst>
              <a:ext uri="{FF2B5EF4-FFF2-40B4-BE49-F238E27FC236}">
                <a16:creationId xmlns:a16="http://schemas.microsoft.com/office/drawing/2014/main" id="{383E736E-DF88-4E07-8AA4-D98AB93D9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1600200"/>
          <a:ext cx="5916613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비트맵 이미지" r:id="rId3" imgW="5915851" imgH="3933333" progId="Paint.Picture">
                  <p:embed/>
                </p:oleObj>
              </mc:Choice>
              <mc:Fallback>
                <p:oleObj name="비트맵 이미지" r:id="rId3" imgW="5915851" imgH="393333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1600200"/>
                        <a:ext cx="5916613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5" name="Text Box 9">
            <a:extLst>
              <a:ext uri="{FF2B5EF4-FFF2-40B4-BE49-F238E27FC236}">
                <a16:creationId xmlns:a16="http://schemas.microsoft.com/office/drawing/2014/main" id="{BC6B0C03-B058-4320-826D-36EE00AD6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653088"/>
            <a:ext cx="678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6.12  Prewitt, Kirsch, Robinson </a:t>
            </a:r>
            <a:r>
              <a:rPr lang="ko-KR" altLang="en-US" sz="1800"/>
              <a:t>등의 여러 방향 마스크들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7977C9E8-7E41-4ED7-9856-21F4A4FE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148C0379-4AF9-4CEB-A4DA-A9080D8D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25565DB-0D39-42F2-947E-785E9E61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CD-02FF-463D-BA75-A9BB276A66B1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74755" name="Rectangle 1027">
            <a:extLst>
              <a:ext uri="{FF2B5EF4-FFF2-40B4-BE49-F238E27FC236}">
                <a16:creationId xmlns:a16="http://schemas.microsoft.com/office/drawing/2014/main" id="{25D27E61-9C91-4895-9261-7EEBBEF6C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6.4.1.4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컴패스 그라디언트 연산자</a:t>
            </a:r>
          </a:p>
        </p:txBody>
      </p:sp>
      <p:sp>
        <p:nvSpPr>
          <p:cNvPr id="74759" name="Rectangle 1031">
            <a:extLst>
              <a:ext uri="{FF2B5EF4-FFF2-40B4-BE49-F238E27FC236}">
                <a16:creationId xmlns:a16="http://schemas.microsoft.com/office/drawing/2014/main" id="{FF59C853-0654-45D6-A1A5-CC90285E5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3314700" cy="39624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1800">
                <a:solidFill>
                  <a:srgbClr val="000000"/>
                </a:solidFill>
              </a:rPr>
              <a:t>Prewitt </a:t>
            </a:r>
            <a:r>
              <a:rPr lang="ko-KR" altLang="en-US" sz="1800">
                <a:solidFill>
                  <a:srgbClr val="000000"/>
                </a:solidFill>
              </a:rPr>
              <a:t>연산은 </a:t>
            </a:r>
            <a:r>
              <a:rPr lang="en-US" altLang="ko-KR" sz="1800">
                <a:solidFill>
                  <a:srgbClr val="000000"/>
                </a:solidFill>
              </a:rPr>
              <a:t>8</a:t>
            </a:r>
            <a:r>
              <a:rPr lang="ko-KR" altLang="en-US" sz="1800">
                <a:solidFill>
                  <a:srgbClr val="000000"/>
                </a:solidFill>
              </a:rPr>
              <a:t>개의 </a:t>
            </a:r>
            <a:r>
              <a:rPr lang="en-US" altLang="ko-KR" sz="1800">
                <a:solidFill>
                  <a:srgbClr val="000000"/>
                </a:solidFill>
              </a:rPr>
              <a:t>3×3 </a:t>
            </a:r>
            <a:r>
              <a:rPr lang="ko-KR" altLang="en-US" sz="1800">
                <a:solidFill>
                  <a:srgbClr val="000000"/>
                </a:solidFill>
              </a:rPr>
              <a:t>커널을 사용하여</a:t>
            </a:r>
            <a:r>
              <a:rPr lang="en-US" altLang="ko-KR" sz="1800">
                <a:solidFill>
                  <a:srgbClr val="000000"/>
                </a:solidFill>
              </a:rPr>
              <a:t>, 8</a:t>
            </a:r>
            <a:r>
              <a:rPr lang="ko-KR" altLang="en-US" sz="1800">
                <a:solidFill>
                  <a:srgbClr val="000000"/>
                </a:solidFill>
              </a:rPr>
              <a:t>개의 기울기 영상을 초기 영상으로부터 만들 수 있다</a:t>
            </a:r>
          </a:p>
        </p:txBody>
      </p:sp>
      <p:sp>
        <p:nvSpPr>
          <p:cNvPr id="74761" name="Text Box 1033">
            <a:extLst>
              <a:ext uri="{FF2B5EF4-FFF2-40B4-BE49-F238E27FC236}">
                <a16:creationId xmlns:a16="http://schemas.microsoft.com/office/drawing/2014/main" id="{25065BFB-FE88-43A6-BC19-CEA56D845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24400"/>
            <a:ext cx="2819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6.13  Prewitt        </a:t>
            </a:r>
            <a:r>
              <a:rPr lang="ko-KR" altLang="en-US" sz="1800"/>
              <a:t>그라디언트 연산과       라플라시안 연산의 </a:t>
            </a:r>
            <a:r>
              <a:rPr lang="en-US" altLang="ko-KR" sz="1800"/>
              <a:t>1</a:t>
            </a:r>
            <a:r>
              <a:rPr lang="ko-KR" altLang="en-US" sz="1800"/>
              <a:t>차원 데이터 적용 예</a:t>
            </a:r>
          </a:p>
        </p:txBody>
      </p:sp>
      <p:graphicFrame>
        <p:nvGraphicFramePr>
          <p:cNvPr id="74762" name="Object 1034">
            <a:extLst>
              <a:ext uri="{FF2B5EF4-FFF2-40B4-BE49-F238E27FC236}">
                <a16:creationId xmlns:a16="http://schemas.microsoft.com/office/drawing/2014/main" id="{4B2CF76A-26D0-4362-B86A-C8E42820D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395413"/>
          <a:ext cx="3462338" cy="477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비트맵 이미지" r:id="rId3" imgW="3057143" imgH="4219048" progId="Paint.Picture">
                  <p:embed/>
                </p:oleObj>
              </mc:Choice>
              <mc:Fallback>
                <p:oleObj name="비트맵 이미지" r:id="rId3" imgW="3057143" imgH="4219048" progId="Paint.Picture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395413"/>
                        <a:ext cx="3462338" cy="477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383558E1-8447-42EB-BAA6-EF7690F5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A642776-759A-4EA3-8A5E-34479C5E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7793324-8FD5-470A-BC6A-84AC5A0E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C94-5669-43E3-B592-C1097E222ADA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5B1C580-525F-45FE-8E9D-5CA269E55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39100" cy="5029200"/>
          </a:xfrm>
        </p:spPr>
        <p:txBody>
          <a:bodyPr/>
          <a:lstStyle/>
          <a:p>
            <a:pPr algn="just"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6.4.2.1 2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차 미분 연산자</a:t>
            </a:r>
          </a:p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에지는 영상의 밝기값의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 미분값의 영점 통과 지점을 찾아도 검출될 수 있다</a:t>
            </a:r>
            <a:r>
              <a:rPr lang="ko-KR" altLang="en-US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94394EE2-1BC7-461B-A15E-BC7562201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620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6.4.2 2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 미분 에지 연산자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81AC1BF0-683D-4A30-AB2E-D5E49708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38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6.14  </a:t>
            </a:r>
            <a:r>
              <a:rPr lang="ko-KR" altLang="en-US" sz="1800"/>
              <a:t>각종 영상 단면 패턴에 대한 그라디언트 및 라플라시안 출력 패턴</a:t>
            </a:r>
          </a:p>
        </p:txBody>
      </p:sp>
      <p:graphicFrame>
        <p:nvGraphicFramePr>
          <p:cNvPr id="41994" name="Object 10">
            <a:extLst>
              <a:ext uri="{FF2B5EF4-FFF2-40B4-BE49-F238E27FC236}">
                <a16:creationId xmlns:a16="http://schemas.microsoft.com/office/drawing/2014/main" id="{3271F43A-573F-4AFA-931A-D1F0E1C8B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128963"/>
          <a:ext cx="5973763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76" name="비트맵 이미지" r:id="rId3" imgW="6001588" imgH="2828571" progId="Paint.Picture">
                  <p:embed/>
                </p:oleObj>
              </mc:Choice>
              <mc:Fallback>
                <p:oleObj name="비트맵 이미지" r:id="rId3" imgW="6001588" imgH="2828571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8963"/>
                        <a:ext cx="5973763" cy="281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399F8-7432-4196-9C6F-D56C70B4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305AA-FE2B-47A3-ABAF-F9172204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9AB69-2386-40E7-B652-571102FC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426A-427F-4F17-9375-91A8E98E3ACC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B6E2AFFA-9081-4CC6-8CB9-86D2B8DA7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029200"/>
          </a:xfrm>
        </p:spPr>
        <p:txBody>
          <a:bodyPr/>
          <a:lstStyle/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실제의 영상을 가지고 디지털 처리를 하는 경우에는 라플라시안 값의 부호의 변화점을 구하는 것이 훨씬 나은 방법임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영점 교차법은 물체 인식 등의 분야에서 널리 사용하는 기법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만약 서서히 변하는 경사</a:t>
            </a:r>
            <a:r>
              <a:rPr lang="en-US" altLang="ko-KR" sz="2000">
                <a:solidFill>
                  <a:srgbClr val="000000"/>
                </a:solidFill>
              </a:rPr>
              <a:t>(ramp)</a:t>
            </a:r>
            <a:r>
              <a:rPr lang="ko-KR" altLang="en-US" sz="2000">
                <a:solidFill>
                  <a:srgbClr val="000000"/>
                </a:solidFill>
              </a:rPr>
              <a:t>형 에지라면 상당히 큰 영역에 걸쳐 출력이 발생함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에지의 중심을 찾기가 힘들어짐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따라서 그라디언트로 에지를 찾은 후에는 세선화</a:t>
            </a:r>
            <a:r>
              <a:rPr lang="en-US" altLang="ko-KR" sz="2000">
                <a:solidFill>
                  <a:srgbClr val="000000"/>
                </a:solidFill>
              </a:rPr>
              <a:t>(thining)</a:t>
            </a:r>
            <a:r>
              <a:rPr lang="ko-KR" altLang="en-US" sz="2000">
                <a:solidFill>
                  <a:srgbClr val="000000"/>
                </a:solidFill>
              </a:rPr>
              <a:t>처리라는 것을 거쳐서 한 픽셀 두께의 에지를 만들어냄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에지의 정확도면에서 볼 때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 미분을 사용하는 에지 검출기가 더 좋은 에지 국한성을 보임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E0221FB-92EE-4E09-B9C6-A578CEB4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6.4.2 2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 미분 에지 연산자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41427EE9-9C52-4BDB-B7BA-BF72DC0C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EB451A2C-618F-4BFC-ABC2-7396C34C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61CEF59-51DB-4FA2-B44B-A0B9D1A2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0A4-4EC6-4325-AAB3-6C6F1074C468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05474" name="Rectangle 1026">
            <a:extLst>
              <a:ext uri="{FF2B5EF4-FFF2-40B4-BE49-F238E27FC236}">
                <a16:creationId xmlns:a16="http://schemas.microsoft.com/office/drawing/2014/main" id="{5C12DEE9-58BF-460B-A53D-207B39218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990600"/>
          </a:xfrm>
        </p:spPr>
        <p:txBody>
          <a:bodyPr/>
          <a:lstStyle/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라플라시안</a:t>
            </a:r>
            <a:r>
              <a:rPr lang="en-US" altLang="ko-KR" sz="2000">
                <a:solidFill>
                  <a:srgbClr val="000000"/>
                </a:solidFill>
              </a:rPr>
              <a:t>(Laplacian)</a:t>
            </a:r>
            <a:r>
              <a:rPr lang="ko-KR" altLang="en-US" sz="2000">
                <a:solidFill>
                  <a:srgbClr val="000000"/>
                </a:solidFill>
              </a:rPr>
              <a:t>은 대표적인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 미분 연산자이다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이것은 다른 연산자하고는 달리 모든 방향의 에지를 찾음</a:t>
            </a:r>
          </a:p>
        </p:txBody>
      </p:sp>
      <p:sp>
        <p:nvSpPr>
          <p:cNvPr id="105475" name="Rectangle 1027">
            <a:extLst>
              <a:ext uri="{FF2B5EF4-FFF2-40B4-BE49-F238E27FC236}">
                <a16:creationId xmlns:a16="http://schemas.microsoft.com/office/drawing/2014/main" id="{5CAADF01-8583-4B89-B306-38B8112D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6.4.2 2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 미분 에지 연산자</a:t>
            </a:r>
          </a:p>
        </p:txBody>
      </p:sp>
      <p:graphicFrame>
        <p:nvGraphicFramePr>
          <p:cNvPr id="105476" name="Object 1028">
            <a:extLst>
              <a:ext uri="{FF2B5EF4-FFF2-40B4-BE49-F238E27FC236}">
                <a16:creationId xmlns:a16="http://schemas.microsoft.com/office/drawing/2014/main" id="{FAA40E9C-3129-4BD3-8247-0895FBE3B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188" y="2924175"/>
          <a:ext cx="53816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8" name="비트맵 이미지" r:id="rId3" imgW="5380952" imgH="1571844" progId="Paint.Picture">
                  <p:embed/>
                </p:oleObj>
              </mc:Choice>
              <mc:Fallback>
                <p:oleObj name="비트맵 이미지" r:id="rId3" imgW="5380952" imgH="1571844" progId="Paint.Picture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2924175"/>
                        <a:ext cx="53816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1029">
            <a:extLst>
              <a:ext uri="{FF2B5EF4-FFF2-40B4-BE49-F238E27FC236}">
                <a16:creationId xmlns:a16="http://schemas.microsoft.com/office/drawing/2014/main" id="{9E342213-A290-4BD5-928C-08BF55571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838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latin typeface="½Å¸í Áß°íµñ" charset="0"/>
                <a:ea typeface="휴먼명조" charset="-127"/>
              </a:rPr>
              <a:t>6.15 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라플라시안 필터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02790-E01C-4511-B7DE-ABC7D7A6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D380B-18C8-49F2-915A-FA7891C1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2A627-0076-4811-A32B-32E01C75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C865-BD22-4146-9685-5C3573309960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17E831F-8B95-4CA2-BA9E-44FE50460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86700" cy="4724400"/>
          </a:xfrm>
        </p:spPr>
        <p:txBody>
          <a:bodyPr/>
          <a:lstStyle/>
          <a:p>
            <a:pPr marL="914400" lvl="1" indent="-457200" algn="just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라플라시안 연산은 그라디언트 연산보다 더 날카로운 에지 피크를 생성해냄</a:t>
            </a:r>
          </a:p>
          <a:p>
            <a:pPr marL="914400" lvl="1" indent="-457200" algn="just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라플라시안은 하나의 마스크로 어떤 방향의 밝기 기울기도 검출할 수 있음</a:t>
            </a:r>
          </a:p>
          <a:p>
            <a:pPr marL="914400" lvl="1" indent="-457200" algn="just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인간의 시각 시스템에서도 라플라시안과 같은 에지 강화 연산이 일어남</a:t>
            </a:r>
          </a:p>
          <a:p>
            <a:pPr marL="2171700" lvl="4" indent="-342900" algn="just">
              <a:lnSpc>
                <a:spcPct val="140000"/>
              </a:lnSpc>
              <a:spcBef>
                <a:spcPts val="1700"/>
              </a:spcBef>
              <a:spcAft>
                <a:spcPts val="1125"/>
              </a:spcAft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A186C68-504A-471D-82F1-61F249208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6.4.2 2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 미분 에지 연산자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21891DB5-9B32-4E34-A119-F77BF9BC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67D77F51-8B80-43EF-8D8D-4F1AB69F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347FDDAB-FE8E-445D-BF8F-0FC89832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AAE-58BB-46ED-94FB-CEE17710C13E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654AB68-AD75-45CA-BE8B-E0B62B31C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6.1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컨벌루션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(Convolution)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0698AF13-8DF9-4623-8295-729741430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9436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6.1  </a:t>
            </a:r>
            <a:r>
              <a:rPr lang="ko-KR" altLang="en-US" sz="1800"/>
              <a:t>컨벌루션의 설명</a:t>
            </a:r>
          </a:p>
        </p:txBody>
      </p:sp>
      <p:graphicFrame>
        <p:nvGraphicFramePr>
          <p:cNvPr id="15376" name="Object 16">
            <a:extLst>
              <a:ext uri="{FF2B5EF4-FFF2-40B4-BE49-F238E27FC236}">
                <a16:creationId xmlns:a16="http://schemas.microsoft.com/office/drawing/2014/main" id="{1EC7B3B0-61B7-471D-889F-29BD168709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319213"/>
          <a:ext cx="2443163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비트맵 이미지" r:id="rId3" imgW="2600000" imgH="1380952" progId="Paint.Picture">
                  <p:embed/>
                </p:oleObj>
              </mc:Choice>
              <mc:Fallback>
                <p:oleObj name="비트맵 이미지" r:id="rId3" imgW="2600000" imgH="1380952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319213"/>
                        <a:ext cx="2443163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>
            <a:extLst>
              <a:ext uri="{FF2B5EF4-FFF2-40B4-BE49-F238E27FC236}">
                <a16:creationId xmlns:a16="http://schemas.microsoft.com/office/drawing/2014/main" id="{5E6BF54D-CEC1-4ED0-8977-0191F3076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590800"/>
          <a:ext cx="4484688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비트맵 이미지" r:id="rId5" imgW="5590476" imgH="4238095" progId="Paint.Picture">
                  <p:embed/>
                </p:oleObj>
              </mc:Choice>
              <mc:Fallback>
                <p:oleObj name="비트맵 이미지" r:id="rId5" imgW="5590476" imgH="4238095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0"/>
                        <a:ext cx="4484688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8A000-853A-414E-9C98-D4D1A4DF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731F4-AA2D-4246-9827-1CC4DD2B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8618C-E5AB-4141-A87D-5345E927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09E2-5C86-4E9F-8C69-1810B3426560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C0A1D642-376B-4602-AB33-B22B8169E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62900" cy="4724400"/>
          </a:xfrm>
        </p:spPr>
        <p:txBody>
          <a:bodyPr/>
          <a:lstStyle/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라플라시안 연산자의 출력 영상은 영상의 에지에서 부호의 변화를 보임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즉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영점 교차</a:t>
            </a:r>
            <a:r>
              <a:rPr lang="en-US" altLang="ko-KR" sz="2000">
                <a:solidFill>
                  <a:srgbClr val="000000"/>
                </a:solidFill>
              </a:rPr>
              <a:t>(zero crossing)</a:t>
            </a:r>
            <a:r>
              <a:rPr lang="ko-KR" altLang="en-US" sz="2000">
                <a:solidFill>
                  <a:srgbClr val="000000"/>
                </a:solidFill>
              </a:rPr>
              <a:t>로 알려져 있음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라플라시안 연산자의 문제점은 잡음에 대한 민감성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에지 강화를 위한 방법은 컴퓨터비전 응용에서 주요한 역할을 함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조립라인에서의 물질 점검이나 물체 인식과 같은 응용에서 우선 사용됨</a:t>
            </a:r>
          </a:p>
          <a:p>
            <a:pPr marL="2171700" lvl="4" indent="-342900" algn="just">
              <a:lnSpc>
                <a:spcPct val="140000"/>
              </a:lnSpc>
              <a:spcBef>
                <a:spcPts val="1700"/>
              </a:spcBef>
              <a:spcAft>
                <a:spcPts val="1125"/>
              </a:spcAft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9C48DF2-2223-4733-96F1-33A04BAEB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6.4.2 2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 미분 에지 연산자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DFDD3-4AE4-4943-AAD2-A5C08184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9338A-025B-4CF5-AD88-172B36AC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A4A63-70D6-4D7E-BCCF-7F55C1D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3EDD-1BD1-4EEE-8F7B-E7A41FF559DD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A72243E-3FFD-42B3-A285-DD512DC69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924800" cy="5029200"/>
          </a:xfrm>
        </p:spPr>
        <p:txBody>
          <a:bodyPr/>
          <a:lstStyle/>
          <a:p>
            <a:pPr marL="381000" indent="-381000" algn="just">
              <a:lnSpc>
                <a:spcPct val="19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라플라시안 연산자를 직접적으로 입력 영상에 적용시키면 잡음을 강조하므로 원영상을 먼저 가우스 함수를 이용하여 평활화한 다음에 라플라시안 연산을 적용하는 방법이 사용됨</a:t>
            </a:r>
          </a:p>
          <a:p>
            <a:pPr marL="381000" indent="-381000" algn="just">
              <a:lnSpc>
                <a:spcPct val="19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인간의 시각에 관한 생물학적특성에서 힌트를 얻은 것으로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Marr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와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Hildreth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에 의해 연구</a:t>
            </a:r>
          </a:p>
          <a:p>
            <a:pPr marL="381000" indent="-381000" algn="just">
              <a:lnSpc>
                <a:spcPct val="19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가우스형 라플라시안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또는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LoG</a:t>
            </a:r>
            <a:r>
              <a:rPr lang="en-US" altLang="ko-KR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필터라고 부른다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.</a:t>
            </a: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9E6D994-C31B-45FD-A190-EFCC1A877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가우스형 라플라시안 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(Laplacian Of Gaussian)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68C2A-2018-4921-9252-BF2CAD50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5DE64-FA45-4023-804E-1F1B4CA1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03F9E-C24E-44EA-B99C-E4E94DF3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09E5-3797-4161-9DCC-176893CB96C1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F66E6341-795E-49B1-8F16-7C957679E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5029200"/>
          </a:xfrm>
        </p:spPr>
        <p:txBody>
          <a:bodyPr/>
          <a:lstStyle/>
          <a:p>
            <a:pPr marL="381000" indent="-381000" algn="just">
              <a:lnSpc>
                <a:spcPct val="170000"/>
              </a:lnSpc>
            </a:pP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가우스형 라플라시안의 특징</a:t>
            </a:r>
          </a:p>
          <a:p>
            <a:pPr marL="381000" indent="-381000" algn="just"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	</a:t>
            </a:r>
            <a:r>
              <a:rPr lang="en-US" altLang="ko-KR" sz="2000">
                <a:solidFill>
                  <a:srgbClr val="000000"/>
                </a:solidFill>
              </a:rPr>
              <a:t>1. </a:t>
            </a:r>
            <a:r>
              <a:rPr lang="ko-KR" altLang="en-US" sz="2000">
                <a:solidFill>
                  <a:srgbClr val="000000"/>
                </a:solidFill>
              </a:rPr>
              <a:t>평활화 필터는 가우시안이다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marL="381000" indent="-381000" algn="just"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	2. </a:t>
            </a:r>
            <a:r>
              <a:rPr lang="ko-KR" altLang="en-US" sz="2000">
                <a:solidFill>
                  <a:srgbClr val="000000"/>
                </a:solidFill>
              </a:rPr>
              <a:t>에지 강화 연산자는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 미분 연산자인 라플라시안이다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marL="381000" indent="-381000" algn="just"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	3. </a:t>
            </a:r>
            <a:r>
              <a:rPr lang="ko-KR" altLang="en-US" sz="2000">
                <a:solidFill>
                  <a:srgbClr val="000000"/>
                </a:solidFill>
              </a:rPr>
              <a:t>에지 검출 기준은 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 미분값의 영점 교차의 존재이고 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차   </a:t>
            </a:r>
          </a:p>
          <a:p>
            <a:pPr marL="381000" indent="-381000" algn="just"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      미분값의 최대값에 대응됨</a:t>
            </a:r>
          </a:p>
          <a:p>
            <a:pPr marL="381000" indent="-381000" algn="just"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	</a:t>
            </a:r>
            <a:r>
              <a:rPr lang="en-US" altLang="ko-KR" sz="2000">
                <a:solidFill>
                  <a:srgbClr val="000000"/>
                </a:solidFill>
              </a:rPr>
              <a:t>4. </a:t>
            </a:r>
            <a:r>
              <a:rPr lang="ko-KR" altLang="en-US" sz="2000">
                <a:solidFill>
                  <a:srgbClr val="000000"/>
                </a:solidFill>
              </a:rPr>
              <a:t>에지 위치는 선형 보간법을 이용해 서브 픽셀 해상도로 </a:t>
            </a:r>
          </a:p>
          <a:p>
            <a:pPr marL="381000" indent="-381000" algn="just"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      추정할 수 있다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marL="381000" indent="-381000" algn="just"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이 방법에서는 먼저 영상이 가우시안 필터와 컨벌루션됨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057B619-1939-4BB9-9BB7-7CEB29A55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가우스형 라플라시안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(Laplacian Of Gaussian)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DB20A138-1130-4413-8D26-587FE3D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53F4528A-2A7E-4B25-B500-35D0534F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7891D1D7-5135-4C30-A1B6-0014E711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7C5-9D09-4BDD-A7F5-E264C99E4CB8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9297DE8-E329-437E-B783-9925431F7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5029200"/>
          </a:xfrm>
        </p:spPr>
        <p:txBody>
          <a:bodyPr/>
          <a:lstStyle/>
          <a:p>
            <a:pPr marL="381000" indent="-381000"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LoG </a:t>
            </a:r>
            <a:r>
              <a:rPr lang="ko-KR" altLang="en-US" sz="2000">
                <a:solidFill>
                  <a:srgbClr val="000000"/>
                </a:solidFill>
              </a:rPr>
              <a:t>연산자의 출력 </a:t>
            </a:r>
            <a:r>
              <a:rPr lang="en-US" altLang="ko-KR" sz="2000">
                <a:solidFill>
                  <a:srgbClr val="000000"/>
                </a:solidFill>
              </a:rPr>
              <a:t>h(x,y)</a:t>
            </a:r>
            <a:r>
              <a:rPr lang="ko-KR" altLang="en-US" sz="2000">
                <a:solidFill>
                  <a:srgbClr val="000000"/>
                </a:solidFill>
              </a:rPr>
              <a:t>은 컨벌루션 연산을 통하여 얻을 수 있다 </a:t>
            </a:r>
          </a:p>
          <a:p>
            <a:pPr marL="381000" indent="-381000"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130000"/>
              </a:lnSpc>
              <a:buClr>
                <a:schemeClr val="folHlink"/>
              </a:buClr>
              <a:buFontTx/>
              <a:buChar char="•"/>
            </a:pPr>
            <a:r>
              <a:rPr lang="ko-KR" altLang="en-US" sz="2400">
                <a:solidFill>
                  <a:srgbClr val="000000"/>
                </a:solidFill>
              </a:rPr>
              <a:t>  </a:t>
            </a:r>
            <a:r>
              <a:rPr lang="ko-KR" altLang="en-US" sz="1800">
                <a:solidFill>
                  <a:srgbClr val="000000"/>
                </a:solidFill>
              </a:rPr>
              <a:t> 는 라플라시안 연산</a:t>
            </a:r>
          </a:p>
          <a:p>
            <a:pPr marL="914400" lvl="1" indent="-457200" algn="just">
              <a:lnSpc>
                <a:spcPct val="130000"/>
              </a:lnSpc>
              <a:buClr>
                <a:schemeClr val="folHlink"/>
              </a:buClr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*는 컨벌루션 연산</a:t>
            </a:r>
          </a:p>
          <a:p>
            <a:pPr marL="914400" lvl="1" indent="-457200" algn="just">
              <a:lnSpc>
                <a:spcPct val="130000"/>
              </a:lnSpc>
              <a:buClr>
                <a:schemeClr val="folHlink"/>
              </a:buClr>
              <a:buFontTx/>
              <a:buChar char="•"/>
            </a:pPr>
            <a:r>
              <a:rPr lang="en-US" altLang="ko-KR" sz="1800">
                <a:solidFill>
                  <a:srgbClr val="000000"/>
                </a:solidFill>
              </a:rPr>
              <a:t>g(x,y)</a:t>
            </a:r>
            <a:r>
              <a:rPr lang="ko-KR" altLang="en-US" sz="1800">
                <a:solidFill>
                  <a:srgbClr val="000000"/>
                </a:solidFill>
              </a:rPr>
              <a:t>는 </a:t>
            </a:r>
            <a:r>
              <a:rPr lang="en-US" altLang="ko-KR" sz="1800">
                <a:solidFill>
                  <a:srgbClr val="000000"/>
                </a:solidFill>
              </a:rPr>
              <a:t>2</a:t>
            </a:r>
            <a:r>
              <a:rPr lang="ko-KR" altLang="en-US" sz="1800">
                <a:solidFill>
                  <a:srgbClr val="000000"/>
                </a:solidFill>
              </a:rPr>
              <a:t>차원 가우시안 함수</a:t>
            </a:r>
          </a:p>
          <a:p>
            <a:pPr marL="914400" lvl="1" indent="-457200" algn="just">
              <a:lnSpc>
                <a:spcPct val="130000"/>
              </a:lnSpc>
              <a:buClr>
                <a:schemeClr val="folHlink"/>
              </a:buClr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컨벌루션에 대한 미분 법칙을 이용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FD78642-45FD-4D64-9ECD-8A8BAC549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가우스형 라플라시안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(Laplacian Of Gaussian)</a:t>
            </a: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FE5FA046-E629-4B58-847E-E18F899DE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505075"/>
          <a:ext cx="6219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비트맵 이미지" r:id="rId3" imgW="6219048" imgH="466543" progId="Paint.Picture">
                  <p:embed/>
                </p:oleObj>
              </mc:Choice>
              <mc:Fallback>
                <p:oleObj name="비트맵 이미지" r:id="rId3" imgW="6219048" imgH="4665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05075"/>
                        <a:ext cx="62198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032DB3D5-C3EB-4336-9A05-CF66ABF41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2175" y="3124200"/>
          <a:ext cx="3524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3" name="비트맵 이미지" r:id="rId5" imgW="352474" imgH="314286" progId="Paint.Picture">
                  <p:embed/>
                </p:oleObj>
              </mc:Choice>
              <mc:Fallback>
                <p:oleObj name="비트맵 이미지" r:id="rId5" imgW="352474" imgH="31428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3124200"/>
                        <a:ext cx="3524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id="{17A67D67-9668-44F0-98BE-688E3E2D0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800600"/>
          <a:ext cx="6181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4" name="비트맵 이미지" r:id="rId7" imgW="6180952" imgH="466543" progId="Paint.Picture">
                  <p:embed/>
                </p:oleObj>
              </mc:Choice>
              <mc:Fallback>
                <p:oleObj name="비트맵 이미지" r:id="rId7" imgW="6180952" imgH="46654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61817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>
            <a:extLst>
              <a:ext uri="{FF2B5EF4-FFF2-40B4-BE49-F238E27FC236}">
                <a16:creationId xmlns:a16="http://schemas.microsoft.com/office/drawing/2014/main" id="{C93007FA-6FE3-4BA1-A2A3-BF4FA8512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181600"/>
          <a:ext cx="62595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비트맵 이미지" r:id="rId9" imgW="6257143" imgH="847843" progId="Paint.Picture">
                  <p:embed/>
                </p:oleObj>
              </mc:Choice>
              <mc:Fallback>
                <p:oleObj name="비트맵 이미지" r:id="rId9" imgW="6257143" imgH="84784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81600"/>
                        <a:ext cx="625951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60558BD-CB76-4BA4-AF91-E579749B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1CCC1D6E-19C3-4982-8F20-36CD1C21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6075781-BA46-4C8C-A176-F87CB85D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3D8E-DDCF-49FC-BA42-2A77039E0FC9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CE6687E-DCBD-43FC-B45C-D984328B9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가우스형 라플라시안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(Laplacian Of Gaussian)</a:t>
            </a:r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F5B7EF3F-59ED-48EE-9D48-CDF3E71FB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3810000"/>
            <a:ext cx="7315200" cy="2590800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LoG</a:t>
            </a:r>
            <a:r>
              <a:rPr lang="ko-KR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를 구하는 방법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1. </a:t>
            </a:r>
            <a:r>
              <a:rPr lang="ko-KR" altLang="en-US" sz="2000"/>
              <a:t>영상을 가우시안 평활화 필터와 커벌루션을 시킨후 그 결과값의 라플라시안을 계산한다</a:t>
            </a:r>
            <a:r>
              <a:rPr lang="en-US" altLang="ko-KR" sz="2000"/>
              <a:t>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2. LoG</a:t>
            </a:r>
            <a:r>
              <a:rPr lang="ko-KR" altLang="en-US" sz="2000"/>
              <a:t>에 해당하는 선형 필터로 영상을 컨벌루션한다</a:t>
            </a:r>
            <a:r>
              <a:rPr lang="en-US" altLang="ko-KR" sz="2000"/>
              <a:t>.</a:t>
            </a:r>
          </a:p>
        </p:txBody>
      </p:sp>
      <p:graphicFrame>
        <p:nvGraphicFramePr>
          <p:cNvPr id="99337" name="Object 9">
            <a:extLst>
              <a:ext uri="{FF2B5EF4-FFF2-40B4-BE49-F238E27FC236}">
                <a16:creationId xmlns:a16="http://schemas.microsoft.com/office/drawing/2014/main" id="{5A07D117-3444-42C5-B187-1A604DA3A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238" y="1590675"/>
          <a:ext cx="229552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비트맵 이미지" r:id="rId3" imgW="2295238" imgH="1838095" progId="Paint.Picture">
                  <p:embed/>
                </p:oleObj>
              </mc:Choice>
              <mc:Fallback>
                <p:oleObj name="비트맵 이미지" r:id="rId3" imgW="2295238" imgH="183809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1590675"/>
                        <a:ext cx="2295525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>
            <a:extLst>
              <a:ext uri="{FF2B5EF4-FFF2-40B4-BE49-F238E27FC236}">
                <a16:creationId xmlns:a16="http://schemas.microsoft.com/office/drawing/2014/main" id="{81A5DA38-D5D1-41E8-B6DE-2EA6105E9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3352800"/>
            <a:ext cx="6129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latin typeface="½Å¸í Áß°íµñ" charset="0"/>
                <a:ea typeface="휴먼명조" charset="-127"/>
              </a:rPr>
              <a:t>6.16  </a:t>
            </a:r>
            <a:r>
              <a:rPr lang="en-US" altLang="ko-KR" sz="1800">
                <a:latin typeface="휴먼명조" charset="-127"/>
                <a:ea typeface="휴먼명조" charset="-127"/>
              </a:rPr>
              <a:t>     </a:t>
            </a:r>
            <a:r>
              <a:rPr lang="ko-KR" altLang="en-US" sz="1800">
                <a:latin typeface="휴먼명조" charset="-127"/>
                <a:ea typeface="휴먼명조" charset="-127"/>
              </a:rPr>
              <a:t>의 </a:t>
            </a:r>
            <a:r>
              <a:rPr lang="en-US" altLang="ko-KR" sz="1800">
                <a:latin typeface="HCI Tulip" charset="0"/>
                <a:ea typeface="휴먼명조" charset="-127"/>
              </a:rPr>
              <a:t>1</a:t>
            </a:r>
            <a:r>
              <a:rPr lang="ko-KR" altLang="en-US" sz="1800">
                <a:latin typeface="휴먼명조" charset="-127"/>
                <a:ea typeface="휴먼명조" charset="-127"/>
              </a:rPr>
              <a:t>차원 표시</a:t>
            </a:r>
          </a:p>
        </p:txBody>
      </p:sp>
      <p:graphicFrame>
        <p:nvGraphicFramePr>
          <p:cNvPr id="99339" name="Object 11">
            <a:extLst>
              <a:ext uri="{FF2B5EF4-FFF2-40B4-BE49-F238E27FC236}">
                <a16:creationId xmlns:a16="http://schemas.microsoft.com/office/drawing/2014/main" id="{6D9EE5BC-284D-470A-BBB7-B847D027A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3352800"/>
          <a:ext cx="42386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비트맵 이미지" r:id="rId5" imgW="542857" imgH="352474" progId="Paint.Picture">
                  <p:embed/>
                </p:oleObj>
              </mc:Choice>
              <mc:Fallback>
                <p:oleObj name="비트맵 이미지" r:id="rId5" imgW="542857" imgH="352474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352800"/>
                        <a:ext cx="423863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29A298AF-E6BF-4729-89EB-124DA42E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2946F6FC-D3CD-442F-BBA1-18C27802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23149A95-2FD7-434C-8397-5C7D131D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CE4-C9BF-4152-AB18-FD37E00BEA7D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735A6F03-7603-433B-A2C9-B86C4EBC2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가우스형 라플라시안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(Laplacian Of Gaussian)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44CE6DC-DD61-4397-8945-9DB9F5CAD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3962400"/>
            <a:ext cx="7315200" cy="2590800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altLang="ko-KR" sz="2000"/>
              <a:t> </a:t>
            </a:r>
            <a:r>
              <a:rPr lang="ko-KR" altLang="en-US" sz="2000"/>
              <a:t>식에서     는 흐려짐 크기를 나타내는 공간 정수</a:t>
            </a:r>
          </a:p>
          <a:p>
            <a:pPr lvl="1">
              <a:lnSpc>
                <a:spcPct val="200000"/>
              </a:lnSpc>
            </a:pPr>
            <a:r>
              <a:rPr lang="ko-KR" altLang="en-US" sz="2000"/>
              <a:t>    의 값을 크게 하면 평균화를 위한 범위가 크게 되며</a:t>
            </a:r>
            <a:r>
              <a:rPr lang="en-US" altLang="ko-KR" sz="2000"/>
              <a:t>, </a:t>
            </a:r>
            <a:r>
              <a:rPr lang="ko-KR" altLang="en-US" sz="2000"/>
              <a:t>흐려진 영상에서 대충의 에지를 검출하는 것이 가능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21D9CA5B-5AB3-4A33-8721-98050A150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3429000"/>
            <a:ext cx="6129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6.16  5×5 </a:t>
            </a:r>
            <a:r>
              <a:rPr lang="ko-KR" altLang="en-US" sz="1800"/>
              <a:t>가우시안 형 라플라시안 마스크</a:t>
            </a:r>
          </a:p>
        </p:txBody>
      </p:sp>
      <p:graphicFrame>
        <p:nvGraphicFramePr>
          <p:cNvPr id="100359" name="Object 7">
            <a:extLst>
              <a:ext uri="{FF2B5EF4-FFF2-40B4-BE49-F238E27FC236}">
                <a16:creationId xmlns:a16="http://schemas.microsoft.com/office/drawing/2014/main" id="{0435A9BE-8119-4F25-B607-15C1E074B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3688" y="1676400"/>
          <a:ext cx="34766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2" name="비트맵 이미지" r:id="rId3" imgW="3476190" imgH="1724266" progId="Paint.Picture">
                  <p:embed/>
                </p:oleObj>
              </mc:Choice>
              <mc:Fallback>
                <p:oleObj name="비트맵 이미지" r:id="rId3" imgW="3476190" imgH="172426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676400"/>
                        <a:ext cx="34766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>
            <a:extLst>
              <a:ext uri="{FF2B5EF4-FFF2-40B4-BE49-F238E27FC236}">
                <a16:creationId xmlns:a16="http://schemas.microsoft.com/office/drawing/2014/main" id="{A936CE3B-A32A-44EA-B7B6-47940A534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267200"/>
          <a:ext cx="2016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name="비트맵 이미지" r:id="rId5" imgW="200159" imgH="314286" progId="Paint.Picture">
                  <p:embed/>
                </p:oleObj>
              </mc:Choice>
              <mc:Fallback>
                <p:oleObj name="비트맵 이미지" r:id="rId5" imgW="200159" imgH="314286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67200"/>
                        <a:ext cx="20161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>
            <a:extLst>
              <a:ext uri="{FF2B5EF4-FFF2-40B4-BE49-F238E27FC236}">
                <a16:creationId xmlns:a16="http://schemas.microsoft.com/office/drawing/2014/main" id="{D46AAC60-BAEE-420B-90AB-3AC67227B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943475"/>
          <a:ext cx="2016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비트맵 이미지" r:id="rId7" imgW="200159" imgH="314286" progId="Paint.Picture">
                  <p:embed/>
                </p:oleObj>
              </mc:Choice>
              <mc:Fallback>
                <p:oleObj name="비트맵 이미지" r:id="rId7" imgW="200159" imgH="31428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43475"/>
                        <a:ext cx="20161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88C3153-8E6A-419D-8409-04299A15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552F0AB-776B-429F-AB85-090E4C69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FAF3B7E-362C-4D3E-9ECE-2A94B66A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7F2-C80D-45E4-9AF5-E88AC055F0C9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209A1746-7AE2-41C7-803A-44B351B64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가우스형 라플라시안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(Laplacian Of Gaussian)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220B48FD-5FF2-4C63-84BE-A77BAC849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5410200"/>
            <a:ext cx="6129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6.17  </a:t>
            </a:r>
            <a:r>
              <a:rPr lang="ko-KR" altLang="en-US" sz="1800"/>
              <a:t>라플라시안 필터의 예</a:t>
            </a:r>
          </a:p>
        </p:txBody>
      </p:sp>
      <p:graphicFrame>
        <p:nvGraphicFramePr>
          <p:cNvPr id="101385" name="Object 9">
            <a:extLst>
              <a:ext uri="{FF2B5EF4-FFF2-40B4-BE49-F238E27FC236}">
                <a16:creationId xmlns:a16="http://schemas.microsoft.com/office/drawing/2014/main" id="{37AB428D-826D-40A2-AF41-A5211B41B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5075" y="2057400"/>
          <a:ext cx="6675438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6" name="비트맵 이미지" r:id="rId3" imgW="6676190" imgH="3172268" progId="Paint.Picture">
                  <p:embed/>
                </p:oleObj>
              </mc:Choice>
              <mc:Fallback>
                <p:oleObj name="비트맵 이미지" r:id="rId3" imgW="6676190" imgH="3172268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2057400"/>
                        <a:ext cx="6675438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2DB05-B261-4DCF-A134-B517F380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B0333-5901-4C78-B01D-EDA9CE28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26781-9D9E-4596-9C28-95536EC4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A9C6-D473-4511-8D19-C20684FB05B0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13D9106F-D25F-40BB-95D6-519763C7D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696200" cy="5029200"/>
          </a:xfrm>
        </p:spPr>
        <p:txBody>
          <a:bodyPr/>
          <a:lstStyle/>
          <a:p>
            <a:pPr marL="914400" lvl="1" indent="-457200" algn="just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상수 가중치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마스크 값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가 곱해진 요소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픽셀 밝기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들의 선형적인 합으로 계산할 수 없는 또다른 공간 필터가 있는데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이들을 비선형 공간 필터라 함</a:t>
            </a:r>
          </a:p>
          <a:p>
            <a:pPr marL="914400" lvl="1" indent="-457200" algn="just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비선형 공간 필터의 한 예로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중간값</a:t>
            </a:r>
            <a:r>
              <a:rPr lang="en-US" altLang="ko-KR" sz="2000">
                <a:solidFill>
                  <a:srgbClr val="000000"/>
                </a:solidFill>
              </a:rPr>
              <a:t>(median) </a:t>
            </a:r>
            <a:r>
              <a:rPr lang="ko-KR" altLang="en-US" sz="2000">
                <a:solidFill>
                  <a:srgbClr val="000000"/>
                </a:solidFill>
              </a:rPr>
              <a:t>필터</a:t>
            </a:r>
          </a:p>
          <a:p>
            <a:pPr marL="1295400" lvl="2" indent="-381000" algn="just">
              <a:lnSpc>
                <a:spcPct val="16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중간값 필터는 영상으로부터 충격 잡음을 제거하는 데 매우 적당함</a:t>
            </a:r>
          </a:p>
          <a:p>
            <a:pPr marL="1295400" lvl="2" indent="-381000" algn="just">
              <a:lnSpc>
                <a:spcPct val="16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중간값 필터링은 커널 내의 픽셀 밝기를 조사하여 중앙 픽셀 밝기값을 커널 내의 픽셀들의 중간값으로 설정함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AF40A3D-E6CE-4682-9B75-3405AA32B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6.5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비선형 공간 필터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F555EBA-DE16-431C-9196-390CE1BC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E9EEC27-87F6-48FD-9944-8F6ACD78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0509F56-6B33-412D-924D-C47892AA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7E51-4F60-4355-8521-11EFC42C29D7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2A6AF9C-42D9-4D31-955D-4C8ABD016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6.5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비선형 공간 필터</a:t>
            </a:r>
          </a:p>
        </p:txBody>
      </p:sp>
      <p:graphicFrame>
        <p:nvGraphicFramePr>
          <p:cNvPr id="108549" name="Object 5">
            <a:extLst>
              <a:ext uri="{FF2B5EF4-FFF2-40B4-BE49-F238E27FC236}">
                <a16:creationId xmlns:a16="http://schemas.microsoft.com/office/drawing/2014/main" id="{621EFC4A-3DE6-4522-B0D4-2880C08C8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1360488"/>
          <a:ext cx="4916487" cy="49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비트맵 이미지" r:id="rId3" imgW="5687219" imgH="5687219" progId="Paint.Picture">
                  <p:embed/>
                </p:oleObj>
              </mc:Choice>
              <mc:Fallback>
                <p:oleObj name="비트맵 이미지" r:id="rId3" imgW="5687219" imgH="568721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360488"/>
                        <a:ext cx="4916487" cy="491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Text Box 6">
            <a:extLst>
              <a:ext uri="{FF2B5EF4-FFF2-40B4-BE49-F238E27FC236}">
                <a16:creationId xmlns:a16="http://schemas.microsoft.com/office/drawing/2014/main" id="{5412A988-AB5D-4BE8-858B-ECC1F77AD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4102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latin typeface="½Å¸í Áß°íµñ" charset="0"/>
                <a:ea typeface="휴먼명조" charset="-127"/>
              </a:rPr>
              <a:t>6.18 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중간값 필터의 동작 설명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5AFCD-0BC2-4075-BF25-6B7950CF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864DB-B26E-446B-A00B-83E147DD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89CFA-0BF2-44B1-92BE-A5793578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6EE4-A7AB-41C6-BC8D-55141F963B0E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CC5F4855-D64E-4E44-B9F2-CF64AECB7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6.5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비선형 공간 필터</a:t>
            </a:r>
          </a:p>
        </p:txBody>
      </p: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23021F8E-08F8-467D-9A8C-EF7F18084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295400"/>
          <a:ext cx="6557962" cy="498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비트맵 이미지" r:id="rId3" imgW="7478169" imgH="5687219" progId="Paint.Picture">
                  <p:embed/>
                </p:oleObj>
              </mc:Choice>
              <mc:Fallback>
                <p:oleObj name="비트맵 이미지" r:id="rId3" imgW="7478169" imgH="568721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295400"/>
                        <a:ext cx="6557962" cy="498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8E88BFF4-4DA9-4818-869A-341DBA8D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A87F214-6D84-4176-995B-FDE2FF02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B1AEBDA-7641-4B31-9391-B63A2323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9A0E-F1F9-44E6-9677-ED99830280BA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71682" name="Rectangle 1026">
            <a:extLst>
              <a:ext uri="{FF2B5EF4-FFF2-40B4-BE49-F238E27FC236}">
                <a16:creationId xmlns:a16="http://schemas.microsoft.com/office/drawing/2014/main" id="{729CC19D-1371-40C7-BD46-A74D6A4E1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>
                <a:latin typeface="ÅÂ-Á¶°¢Æ¼R" charset="0"/>
              </a:rPr>
              <a:t>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컨벌루션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(Convolution)</a:t>
            </a:r>
          </a:p>
        </p:txBody>
      </p:sp>
      <p:sp>
        <p:nvSpPr>
          <p:cNvPr id="71688" name="Rectangle 1032">
            <a:extLst>
              <a:ext uri="{FF2B5EF4-FFF2-40B4-BE49-F238E27FC236}">
                <a16:creationId xmlns:a16="http://schemas.microsoft.com/office/drawing/2014/main" id="{56FBAFB3-9360-4721-8C32-F17F3D279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공간 컨벌루션 처리 식은 아래와 같다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컨벌루션 처리가 수행될 때 최종 결과값은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0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과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255(8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비트 출력 영상에 대한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)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사이의 값이어야 한다는 것은 중요함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이것은 보통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255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이상은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255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로 그리고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0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이하는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0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으로 만듦으로써 해결됨</a:t>
            </a:r>
          </a:p>
        </p:txBody>
      </p:sp>
      <p:graphicFrame>
        <p:nvGraphicFramePr>
          <p:cNvPr id="71691" name="Object 1035">
            <a:extLst>
              <a:ext uri="{FF2B5EF4-FFF2-40B4-BE49-F238E27FC236}">
                <a16:creationId xmlns:a16="http://schemas.microsoft.com/office/drawing/2014/main" id="{7CAB69AF-53C3-4151-9ED9-21FFAB617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0675" y="2438400"/>
          <a:ext cx="55721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비트맵 이미지" r:id="rId3" imgW="5571429" imgH="1228571" progId="Paint.Picture">
                  <p:embed/>
                </p:oleObj>
              </mc:Choice>
              <mc:Fallback>
                <p:oleObj name="비트맵 이미지" r:id="rId3" imgW="5571429" imgH="1228571" progId="Paint.Picture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438400"/>
                        <a:ext cx="55721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F9AA8-C86B-4C5F-8F38-08D75E01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E5941-4049-40C7-9EE8-F957AA53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A3814-094F-462D-9350-BFDACEC3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3C14-ACF4-4B09-95AB-72D91922A65E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F36D55C-0D02-4B22-82E2-696FCF73F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696200" cy="5029200"/>
          </a:xfrm>
        </p:spPr>
        <p:txBody>
          <a:bodyPr/>
          <a:lstStyle/>
          <a:p>
            <a:pPr marL="914400" lvl="1" indent="-457200" algn="just">
              <a:lnSpc>
                <a:spcPct val="190000"/>
              </a:lnSpc>
            </a:pPr>
            <a:r>
              <a:rPr lang="ko-KR" altLang="en-US" sz="2400">
                <a:solidFill>
                  <a:srgbClr val="000000"/>
                </a:solidFill>
              </a:rPr>
              <a:t>중간값 필터링은 평균화 필터링보다</a:t>
            </a:r>
          </a:p>
          <a:p>
            <a:pPr marL="1295400" lvl="2" indent="-381000" algn="just">
              <a:lnSpc>
                <a:spcPct val="19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잡음 제거의 효과가 크다</a:t>
            </a:r>
          </a:p>
          <a:p>
            <a:pPr marL="1295400" lvl="2" indent="-381000" algn="just">
              <a:lnSpc>
                <a:spcPct val="19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작은 명도값의 변동을 평활화할 수 있다</a:t>
            </a:r>
          </a:p>
          <a:p>
            <a:pPr marL="1295400" lvl="2" indent="-381000" algn="just">
              <a:lnSpc>
                <a:spcPct val="19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영상의 에지 부분의 흐림을 적게 하는 등의 장점이 있음</a:t>
            </a:r>
          </a:p>
          <a:p>
            <a:pPr marL="914400" lvl="1" indent="-457200" algn="just">
              <a:lnSpc>
                <a:spcPct val="190000"/>
              </a:lnSpc>
            </a:pPr>
            <a:r>
              <a:rPr lang="ko-KR" altLang="en-US" sz="2400">
                <a:solidFill>
                  <a:srgbClr val="000000"/>
                </a:solidFill>
              </a:rPr>
              <a:t>또다른 매우 중요한 비선형 공간 필터 요소는 영상 형태 처리 연산</a:t>
            </a:r>
            <a:r>
              <a:rPr lang="en-US" altLang="ko-KR" sz="2400">
                <a:solidFill>
                  <a:srgbClr val="000000"/>
                </a:solidFill>
              </a:rPr>
              <a:t>(morphological operation)</a:t>
            </a:r>
            <a:r>
              <a:rPr lang="ko-KR" altLang="en-US" sz="2400">
                <a:solidFill>
                  <a:srgbClr val="000000"/>
                </a:solidFill>
              </a:rPr>
              <a:t>임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E6AE3AC1-445C-4C3B-96E9-9F386C52A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6.5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비선형 공간 필터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1B648BB-B13A-41FD-83B0-96A1F508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43B5BE7-3CC3-4CAE-A2D2-D4FB154A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9619A21-6668-4F0D-BF7A-A3966B8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DF0B-F274-4FFA-89AB-EFE5C550C4CF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8888B6A3-96E6-45A8-A714-EAE5CA7A9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6.5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비선형 공간 필터</a:t>
            </a:r>
          </a:p>
        </p:txBody>
      </p:sp>
      <p:graphicFrame>
        <p:nvGraphicFramePr>
          <p:cNvPr id="111621" name="Object 5">
            <a:extLst>
              <a:ext uri="{FF2B5EF4-FFF2-40B4-BE49-F238E27FC236}">
                <a16:creationId xmlns:a16="http://schemas.microsoft.com/office/drawing/2014/main" id="{0431B6FD-39B3-43BB-A044-C5FA54D4D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1971675"/>
          <a:ext cx="6792912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비트맵 이미지" r:id="rId3" imgW="6792273" imgH="3285714" progId="Paint.Picture">
                  <p:embed/>
                </p:oleObj>
              </mc:Choice>
              <mc:Fallback>
                <p:oleObj name="비트맵 이미지" r:id="rId3" imgW="6792273" imgH="328571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971675"/>
                        <a:ext cx="6792912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>
            <a:extLst>
              <a:ext uri="{FF2B5EF4-FFF2-40B4-BE49-F238E27FC236}">
                <a16:creationId xmlns:a16="http://schemas.microsoft.com/office/drawing/2014/main" id="{F230BAB1-F523-4958-9EB9-FD08D07C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5410200"/>
            <a:ext cx="6129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6.19  </a:t>
            </a:r>
            <a:r>
              <a:rPr lang="ko-KR" altLang="en-US" sz="1800"/>
              <a:t>중간값 필터링의 예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D749207-E699-4D49-91F3-AAA11BA0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EFB52DF-E5DF-4131-87EF-084ADBBB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DC2E02A-0D76-4297-BA21-6BFA05D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2C08-CB4C-47CC-A033-9356A5852730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6E012750-20F0-4927-A8A0-DDF2DB0FC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6.5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비선형 공간 필터</a:t>
            </a: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76DF9823-9365-458E-AE49-E45C395B4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5410200"/>
            <a:ext cx="6129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6.19  </a:t>
            </a:r>
            <a:r>
              <a:rPr lang="ko-KR" altLang="en-US" sz="1800"/>
              <a:t>중간값 필터링의 예</a:t>
            </a:r>
          </a:p>
        </p:txBody>
      </p:sp>
      <p:graphicFrame>
        <p:nvGraphicFramePr>
          <p:cNvPr id="112645" name="Object 5">
            <a:extLst>
              <a:ext uri="{FF2B5EF4-FFF2-40B4-BE49-F238E27FC236}">
                <a16:creationId xmlns:a16="http://schemas.microsoft.com/office/drawing/2014/main" id="{0A0982E0-F9BC-4608-82C1-2CEF58140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1933575"/>
          <a:ext cx="6865938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비트맵 이미지" r:id="rId3" imgW="6866667" imgH="3323810" progId="Paint.Picture">
                  <p:embed/>
                </p:oleObj>
              </mc:Choice>
              <mc:Fallback>
                <p:oleObj name="비트맵 이미지" r:id="rId3" imgW="6866667" imgH="332381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933575"/>
                        <a:ext cx="6865938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8586E376-ACBC-4FBB-8E4C-949F485E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FA9C07C-6866-4574-9566-52BB359A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B11C8F6-108B-485D-A619-00AAFD69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B74-70A4-48D2-9F94-8AA0D37CCF1D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7B21B77-BC55-4B34-B5A8-F085906FE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6.5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비선형 공간 필터</a:t>
            </a:r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686FB4BF-AAB4-42D9-88DB-8A5550B87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5410200"/>
            <a:ext cx="6129337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6.19  </a:t>
            </a:r>
            <a:r>
              <a:rPr lang="ko-KR" altLang="en-US" sz="1800"/>
              <a:t>중간값 필터링의 예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/>
              <a:t>(</a:t>
            </a:r>
            <a:r>
              <a:rPr lang="ko-KR" altLang="en-US" sz="1800"/>
              <a:t>출처</a:t>
            </a:r>
            <a:r>
              <a:rPr lang="en-US" altLang="ko-KR" sz="1800"/>
              <a:t>:Digital Image Processing(DIP) with Khoros 2)</a:t>
            </a:r>
          </a:p>
        </p:txBody>
      </p:sp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08C80CFF-9D11-4A64-BB5F-01C6644E2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5075" y="1933575"/>
          <a:ext cx="6675438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비트맵 이미지" r:id="rId3" imgW="6676190" imgH="3323810" progId="Paint.Picture">
                  <p:embed/>
                </p:oleObj>
              </mc:Choice>
              <mc:Fallback>
                <p:oleObj name="비트맵 이미지" r:id="rId3" imgW="6676190" imgH="332381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933575"/>
                        <a:ext cx="6675438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13598-65DF-4C02-A8E1-DD5CD776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C3C9F-3B80-43D4-ABAC-54A7D4FF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B976B-51CF-476E-89ED-21425EFB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2301-5B75-4498-84DB-8980DA0B00F4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1E294D4-DD8B-49AA-83B7-CD3AD6544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>
                <a:latin typeface="ÅÂ-Á¶°¢Æ¼R" charset="0"/>
              </a:rPr>
              <a:t>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컨벌루션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(Convolution)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52346DD-26C3-4A75-B06E-3B4F613FA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컨벌루션 함수를 구현할 때 첫 번째 닥치는 어려움은 영상의 가장자리 부분을 어떻게 처리하느냐 하는 것</a:t>
            </a:r>
          </a:p>
          <a:p>
            <a:pPr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첫 번째 방법은 컨벌루션 마스크내의 비어있는 값들을 모두 </a:t>
            </a:r>
            <a:r>
              <a:rPr lang="en-US" altLang="ko-KR" sz="2000">
                <a:solidFill>
                  <a:srgbClr val="000000"/>
                </a:solidFill>
              </a:rPr>
              <a:t>0</a:t>
            </a:r>
            <a:r>
              <a:rPr lang="ko-KR" altLang="en-US" sz="2000">
                <a:solidFill>
                  <a:srgbClr val="000000"/>
                </a:solidFill>
              </a:rPr>
              <a:t>라고 가정하는 것</a:t>
            </a:r>
          </a:p>
          <a:p>
            <a:pPr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다음 방법은 컨벌루션을 시작할 때 </a:t>
            </a:r>
            <a:r>
              <a:rPr lang="en-US" altLang="ko-KR" sz="2000">
                <a:solidFill>
                  <a:srgbClr val="000000"/>
                </a:solidFill>
              </a:rPr>
              <a:t>3×3 </a:t>
            </a:r>
            <a:r>
              <a:rPr lang="ko-KR" altLang="en-US" sz="2000">
                <a:solidFill>
                  <a:srgbClr val="000000"/>
                </a:solidFill>
              </a:rPr>
              <a:t>마스크의 경우 </a:t>
            </a:r>
            <a:r>
              <a:rPr lang="en-US" altLang="ko-KR" sz="2000">
                <a:solidFill>
                  <a:srgbClr val="000000"/>
                </a:solidFill>
              </a:rPr>
              <a:t>(0, 0)</a:t>
            </a:r>
            <a:r>
              <a:rPr lang="ko-KR" altLang="en-US" sz="2000">
                <a:solidFill>
                  <a:srgbClr val="000000"/>
                </a:solidFill>
              </a:rPr>
              <a:t>에서 시작하지 말고 </a:t>
            </a:r>
            <a:r>
              <a:rPr lang="en-US" altLang="ko-KR" sz="2000">
                <a:solidFill>
                  <a:srgbClr val="000000"/>
                </a:solidFill>
              </a:rPr>
              <a:t>(1, 1)</a:t>
            </a:r>
            <a:r>
              <a:rPr lang="ko-KR" altLang="en-US" sz="2000">
                <a:solidFill>
                  <a:srgbClr val="000000"/>
                </a:solidFill>
              </a:rPr>
              <a:t>부터 시작하는 것이다</a:t>
            </a:r>
          </a:p>
          <a:p>
            <a:pPr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출력 영상을 입력 영상과 같은 크기로 만들기 위해 출력 영상의 가장자리 부분을 한 줄 복사함</a:t>
            </a:r>
          </a:p>
          <a:p>
            <a:pPr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분리 가능한 컨벌루션은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차원 마스크를 사용하는 대신 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차원 마스크를 이용한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번의 컨벌루션으로 수행될 수 있음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FC46B25-8DF2-46D0-9651-696FFFF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95BBC47-87FF-4CCD-8963-F5E20F3F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690EAC6-2F66-4178-A46A-1ACF3350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24CA-2DAD-436F-875A-A056BBC97022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9CFECE26-57D2-4A98-B3DF-382BFC9BD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391400" cy="1066800"/>
          </a:xfrm>
          <a:noFill/>
          <a:ln/>
        </p:spPr>
        <p:txBody>
          <a:bodyPr/>
          <a:lstStyle/>
          <a:p>
            <a:pPr lvl="1">
              <a:lnSpc>
                <a:spcPct val="140000"/>
              </a:lnSpc>
            </a:pPr>
            <a:r>
              <a:rPr lang="en-US" altLang="ko-KR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밝기 변화가 빠른 곳은 고주파에 해당하며 밝기 변화가 느린 곳은 저주파에 해당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46A33E3C-D58D-468F-A879-509912F0F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6.2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컨벌루션과 공간 주파수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A4934A79-FC26-4507-9458-53085A3BA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1FC5E-E5C2-4F53-A3A0-4653BCE3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7937D-A66F-4906-83DC-BCC7DCDC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CAB-204B-4DCD-9465-1B5DC82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C1D-EB59-4835-B4D6-30F0CE78ACED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D5FB013-C682-4D43-94BF-C32C51604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010400" cy="44196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공간 필터링 연산</a:t>
            </a:r>
          </a:p>
          <a:p>
            <a:pPr lvl="1">
              <a:lnSpc>
                <a:spcPct val="160000"/>
              </a:lnSpc>
            </a:pPr>
            <a:r>
              <a:rPr lang="ko-KR" altLang="en-US" sz="2000"/>
              <a:t>고주파 차단</a:t>
            </a:r>
            <a:r>
              <a:rPr lang="en-US" altLang="ko-KR" sz="2000"/>
              <a:t>(low-pass)</a:t>
            </a:r>
          </a:p>
          <a:p>
            <a:pPr lvl="1">
              <a:lnSpc>
                <a:spcPct val="160000"/>
              </a:lnSpc>
            </a:pPr>
            <a:r>
              <a:rPr lang="ko-KR" altLang="en-US" sz="2000"/>
              <a:t>저주파 차단</a:t>
            </a:r>
            <a:r>
              <a:rPr lang="en-US" altLang="ko-KR" sz="2000"/>
              <a:t>(high-pass)</a:t>
            </a:r>
          </a:p>
          <a:p>
            <a:pPr lvl="1">
              <a:lnSpc>
                <a:spcPct val="160000"/>
              </a:lnSpc>
            </a:pPr>
            <a:r>
              <a:rPr lang="ko-KR" altLang="en-US" sz="2000"/>
              <a:t>에지 강화 필터</a:t>
            </a:r>
            <a:r>
              <a:rPr lang="en-US" altLang="ko-KR" sz="2000"/>
              <a:t>(edge enhancement filter)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DA353886-EF0E-4FA8-9B4F-5019BA5DB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086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6.3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공간 필터링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(Spacial Filtering)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67D8418-5E32-4CA7-AC3A-DF27AE1A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4579AC1-D589-4695-B93C-3BB9E895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677D2B1-98C8-4605-8F5D-D45D5305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FC75-5389-4A50-9B5A-39D721267F64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FEE52FB-35AC-46C7-AD53-B26730E4C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7162800" cy="4572000"/>
          </a:xfrm>
        </p:spPr>
        <p:txBody>
          <a:bodyPr/>
          <a:lstStyle/>
          <a:p>
            <a:pPr algn="just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latin typeface="휴먼명조" charset="-127"/>
                <a:ea typeface="휴먼명조" charset="-127"/>
              </a:rPr>
              <a:t>고주파 차단 공간 필터는 영상의 낮은 주파수 성분을 건드리지 않은 채 남겨두는 작용을 함</a:t>
            </a: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latin typeface="휴먼명조" charset="-127"/>
                <a:ea typeface="휴먼명조" charset="-127"/>
              </a:rPr>
              <a:t>고주파 차단 컨벌루션 마스크는 </a:t>
            </a:r>
            <a:r>
              <a:rPr lang="en-US" altLang="ko-KR" sz="2000">
                <a:latin typeface="HCI Tulip" charset="0"/>
                <a:ea typeface="휴먼명조" charset="-127"/>
              </a:rPr>
              <a:t>1/9 </a:t>
            </a:r>
            <a:r>
              <a:rPr lang="ko-KR" altLang="en-US" sz="2000">
                <a:latin typeface="휴먼명조" charset="-127"/>
                <a:ea typeface="휴먼명조" charset="-127"/>
              </a:rPr>
              <a:t>값을 가지는 총 </a:t>
            </a:r>
            <a:r>
              <a:rPr lang="en-US" altLang="ko-KR" sz="2000">
                <a:latin typeface="HCI Tulip" charset="0"/>
                <a:ea typeface="휴먼명조" charset="-127"/>
              </a:rPr>
              <a:t>9</a:t>
            </a:r>
            <a:r>
              <a:rPr lang="ko-KR" altLang="en-US" sz="2000">
                <a:latin typeface="휴먼명조" charset="-127"/>
                <a:ea typeface="휴먼명조" charset="-127"/>
              </a:rPr>
              <a:t>개의 계수로 구성</a:t>
            </a: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latin typeface="휴먼명조" charset="-127"/>
              <a:ea typeface="휴먼명조" charset="-127"/>
            </a:endParaRP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latin typeface="휴먼명조" charset="-127"/>
              <a:ea typeface="휴먼명조" charset="-127"/>
            </a:endParaRP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latin typeface="휴먼명조" charset="-127"/>
              <a:ea typeface="휴먼명조" charset="-127"/>
            </a:endParaRP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latin typeface="휴먼명조" charset="-127"/>
              <a:ea typeface="휴먼명조" charset="-127"/>
            </a:endParaRP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latin typeface="휴먼명조" charset="-127"/>
              <a:ea typeface="휴먼명조" charset="-127"/>
            </a:endParaRP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latin typeface="휴먼명조" charset="-127"/>
                <a:ea typeface="휴먼명조" charset="-127"/>
              </a:rPr>
              <a:t>이것은 종종 박스필터</a:t>
            </a:r>
            <a:r>
              <a:rPr lang="en-US" altLang="ko-KR" sz="2000">
                <a:latin typeface="HCI Tulip" charset="0"/>
                <a:ea typeface="휴먼명조" charset="-127"/>
              </a:rPr>
              <a:t>(box filter)</a:t>
            </a:r>
            <a:r>
              <a:rPr lang="ko-KR" altLang="en-US" sz="2000">
                <a:latin typeface="휴먼명조" charset="-127"/>
                <a:ea typeface="휴먼명조" charset="-127"/>
              </a:rPr>
              <a:t>로 불림</a:t>
            </a: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latin typeface="휴먼명조" charset="-127"/>
                <a:ea typeface="휴먼명조" charset="-127"/>
              </a:rPr>
              <a:t>동일한 밝기 값을 가진 </a:t>
            </a:r>
            <a:r>
              <a:rPr lang="en-US" altLang="ko-KR" sz="2000">
                <a:latin typeface="HCI Tulip" charset="0"/>
                <a:ea typeface="휴먼명조" charset="-127"/>
              </a:rPr>
              <a:t>3</a:t>
            </a:r>
            <a:r>
              <a:rPr lang="en-US" altLang="ko-KR" sz="2000">
                <a:latin typeface="휴먼명조" charset="-127"/>
                <a:ea typeface="휴먼명조" charset="-127"/>
              </a:rPr>
              <a:t>×</a:t>
            </a:r>
            <a:r>
              <a:rPr lang="en-US" altLang="ko-KR" sz="2000">
                <a:latin typeface="HCI Tulip" charset="0"/>
                <a:ea typeface="휴먼명조" charset="-127"/>
              </a:rPr>
              <a:t>3 </a:t>
            </a:r>
            <a:r>
              <a:rPr lang="ko-KR" altLang="en-US" sz="2000">
                <a:latin typeface="휴먼명조" charset="-127"/>
                <a:ea typeface="휴먼명조" charset="-127"/>
              </a:rPr>
              <a:t>크기의 그룹의 경우에는 고주파 차단 필터를 적용시켜도 단순히 각 픽셀의 값이 변화되지 않음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AFC61ADE-F0AF-4AD9-B43A-6F4CEC12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6.3.1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고주파 차단 공간 필터</a:t>
            </a:r>
          </a:p>
          <a:p>
            <a:pPr marL="0" lvl="4" algn="just">
              <a:spcAft>
                <a:spcPts val="1125"/>
              </a:spcAft>
              <a:buClrTx/>
              <a:buSzTx/>
              <a:buFontTx/>
              <a:buNone/>
            </a:pP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</a:t>
            </a: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(Low-Pass Spacial Filter)</a:t>
            </a:r>
          </a:p>
        </p:txBody>
      </p:sp>
      <p:graphicFrame>
        <p:nvGraphicFramePr>
          <p:cNvPr id="19466" name="Object 10">
            <a:extLst>
              <a:ext uri="{FF2B5EF4-FFF2-40B4-BE49-F238E27FC236}">
                <a16:creationId xmlns:a16="http://schemas.microsoft.com/office/drawing/2014/main" id="{72DAEAA7-4D72-4C84-A93E-0A53F91F42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5675" y="3152775"/>
          <a:ext cx="22193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비트맵 이미지" r:id="rId3" imgW="2219635" imgH="1419048" progId="Paint.Picture">
                  <p:embed/>
                </p:oleObj>
              </mc:Choice>
              <mc:Fallback>
                <p:oleObj name="비트맵 이미지" r:id="rId3" imgW="2219635" imgH="1419048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3152775"/>
                        <a:ext cx="221932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2277</TotalTime>
  <Words>2582</Words>
  <Application>Microsoft Office PowerPoint</Application>
  <PresentationFormat>화면 슬라이드 쇼(4:3)</PresentationFormat>
  <Paragraphs>419</Paragraphs>
  <Slides>53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71" baseType="lpstr">
      <vt:lpstr>굴림</vt:lpstr>
      <vt:lpstr>Times New Roman</vt:lpstr>
      <vt:lpstr>Tahoma</vt:lpstr>
      <vt:lpstr>Wingdings</vt:lpstr>
      <vt:lpstr>Monotype Sorts</vt:lpstr>
      <vt:lpstr>HCI Columbine</vt:lpstr>
      <vt:lpstr>ÅÂ-Á¶°¢Æ¼R</vt:lpstr>
      <vt:lpstr>HCI Tulip</vt:lpstr>
      <vt:lpstr>½Å¸í Áß°íµñ</vt:lpstr>
      <vt:lpstr>휴먼명조</vt:lpstr>
      <vt:lpstr>ÅÂ-¸ðÀ½Æ¼R</vt:lpstr>
      <vt:lpstr>신명 중고딕</vt:lpstr>
      <vt:lpstr>HCI Hollyhock</vt:lpstr>
      <vt:lpstr>휴먼고딕</vt:lpstr>
      <vt:lpstr>태-모음티R</vt:lpstr>
      <vt:lpstr>태-조각티R</vt:lpstr>
      <vt:lpstr>조화</vt:lpstr>
      <vt:lpstr>비트맵 이미지</vt:lpstr>
      <vt:lpstr>제 6 장</vt:lpstr>
      <vt:lpstr>- Contents -</vt:lpstr>
      <vt:lpstr>   6.1  컨벌루션(Convolution)</vt:lpstr>
      <vt:lpstr>  6.1  컨벌루션(Convolution)</vt:lpstr>
      <vt:lpstr>    6.1  컨벌루션(Convolution)</vt:lpstr>
      <vt:lpstr>    6.1  컨벌루션(Convolution)</vt:lpstr>
      <vt:lpstr>6.2  컨벌루션과 공간 주파수</vt:lpstr>
      <vt:lpstr>6.3  공간 필터링(Spacial Filtering)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6.4.1 1차 미분 에지 연산자</vt:lpstr>
      <vt:lpstr>6.4.1.1 그라디언트(Gradient)</vt:lpstr>
      <vt:lpstr>6.4.1.2 차분 연산(Difference Operation)</vt:lpstr>
      <vt:lpstr>6.4.1.2 차분 연산(Difference Operation)</vt:lpstr>
      <vt:lpstr>6.4.1.2 차분 연산(Difference Operation)</vt:lpstr>
      <vt:lpstr>6.4.1.2 차분 연산(Difference Operation)</vt:lpstr>
      <vt:lpstr>6.4.1.3 그라디언트 연산자</vt:lpstr>
      <vt:lpstr>6.4.1.3 그라디언트 연산자</vt:lpstr>
      <vt:lpstr>6.4.1.3 그라디언트 연산자</vt:lpstr>
      <vt:lpstr>6.4.1.3 그라디언트 연산자</vt:lpstr>
      <vt:lpstr>6.4.1.3 그라디언트 연산자</vt:lpstr>
      <vt:lpstr>6.4.1.3 그라디언트 연산자</vt:lpstr>
      <vt:lpstr>6.4.1.3 그라디언트 연산자</vt:lpstr>
      <vt:lpstr>6.4.1.4 컴패스 그라디언트 연산자</vt:lpstr>
      <vt:lpstr>6.4.1.4 컴패스 그라디언트 연산자</vt:lpstr>
      <vt:lpstr>6.4.1.4 컴패스 그라디언트 연산자</vt:lpstr>
      <vt:lpstr>6.4.2 2차 미분 에지 연산자</vt:lpstr>
      <vt:lpstr>6.4.2 2차 미분 에지 연산자</vt:lpstr>
      <vt:lpstr>6.4.2 2차 미분 에지 연산자</vt:lpstr>
      <vt:lpstr>6.4.2 2차 미분 에지 연산자</vt:lpstr>
      <vt:lpstr>6.4.2 2차 미분 에지 연산자</vt:lpstr>
      <vt:lpstr>6.4.2.2 가우스형 라플라시안             (Laplacian Of Gaussian)</vt:lpstr>
      <vt:lpstr>6.4.2.2 가우스형 라플라시안           (Laplacian Of Gaussian)</vt:lpstr>
      <vt:lpstr>6.4.2.2 가우스형 라플라시안            (Laplacian Of Gaussian)</vt:lpstr>
      <vt:lpstr>6.4.2.2 가우스형 라플라시안            (Laplacian Of Gaussian)</vt:lpstr>
      <vt:lpstr>6.4.2.2 가우스형 라플라시안           (Laplacian Of Gaussian)</vt:lpstr>
      <vt:lpstr>6.4.2.2 가우스형 라플라시안            (Laplacian Of Gaussian)</vt:lpstr>
      <vt:lpstr>6.5  비선형 공간 필터</vt:lpstr>
      <vt:lpstr>6.5  비선형 공간 필터</vt:lpstr>
      <vt:lpstr>6.5  비선형 공간 필터</vt:lpstr>
      <vt:lpstr>6.5  비선형 공간 필터</vt:lpstr>
      <vt:lpstr>6.5  비선형 공간 필터</vt:lpstr>
      <vt:lpstr>6.5  비선형 공간 필터</vt:lpstr>
      <vt:lpstr>6.5  비선형 공간 필터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Jino</dc:creator>
  <cp:lastModifiedBy>leeKS</cp:lastModifiedBy>
  <cp:revision>64</cp:revision>
  <dcterms:created xsi:type="dcterms:W3CDTF">2002-02-24T04:52:01Z</dcterms:created>
  <dcterms:modified xsi:type="dcterms:W3CDTF">2020-08-30T04:13:46Z</dcterms:modified>
</cp:coreProperties>
</file>