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20"/>
  </p:notesMasterIdLst>
  <p:handoutMasterIdLst>
    <p:handoutMasterId r:id="rId21"/>
  </p:handoutMasterIdLst>
  <p:sldIdLst>
    <p:sldId id="258" r:id="rId2"/>
    <p:sldId id="257" r:id="rId3"/>
    <p:sldId id="263" r:id="rId4"/>
    <p:sldId id="289" r:id="rId5"/>
    <p:sldId id="309" r:id="rId6"/>
    <p:sldId id="298" r:id="rId7"/>
    <p:sldId id="265" r:id="rId8"/>
    <p:sldId id="310" r:id="rId9"/>
    <p:sldId id="311" r:id="rId10"/>
    <p:sldId id="312" r:id="rId11"/>
    <p:sldId id="313" r:id="rId12"/>
    <p:sldId id="267" r:id="rId13"/>
    <p:sldId id="314" r:id="rId14"/>
    <p:sldId id="315" r:id="rId15"/>
    <p:sldId id="316" r:id="rId16"/>
    <p:sldId id="268" r:id="rId17"/>
    <p:sldId id="317" r:id="rId18"/>
    <p:sldId id="318" r:id="rId19"/>
  </p:sldIdLst>
  <p:sldSz cx="9144000" cy="6858000" type="screen4x3"/>
  <p:notesSz cx="6888163" cy="9623425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1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95" autoAdjust="0"/>
    <p:restoredTop sz="93592" autoAdjust="0"/>
  </p:normalViewPr>
  <p:slideViewPr>
    <p:cSldViewPr>
      <p:cViewPr varScale="1">
        <p:scale>
          <a:sx n="80" d="100"/>
          <a:sy n="80" d="100"/>
        </p:scale>
        <p:origin x="94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8"/>
    </p:cViewPr>
  </p:sorterViewPr>
  <p:notesViewPr>
    <p:cSldViewPr>
      <p:cViewPr varScale="1">
        <p:scale>
          <a:sx n="55" d="100"/>
          <a:sy n="55" d="100"/>
        </p:scale>
        <p:origin x="-1872" y="-78"/>
      </p:cViewPr>
      <p:guideLst>
        <p:guide orient="horz" pos="3031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669F1C5-6F03-4A31-8941-EF06F70667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endParaRPr lang="en-US" altLang="ko-KR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39EDEB0-FC5F-4D9C-BF8B-08277A80E87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endParaRPr lang="en-US" altLang="ko-KR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8819A1BD-2CCA-4977-B4EB-B427F227899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endParaRPr lang="en-US" altLang="ko-KR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EA79582D-46A7-464C-B8D2-EB8802DDFCC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fld id="{8EFD3A63-8B0F-4774-A92D-D6CC3AFA4D3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AA98FE0-5CAC-42A6-8A18-3B50B5F105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endParaRPr lang="en-US" altLang="ko-KR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75C4515-D8D6-499F-AB29-9A386496E70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endParaRPr lang="en-US" altLang="ko-KR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AB04AC58-DC2A-49D5-A09D-087ABB6053A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EE3BD771-5664-4A44-81F7-741BB4C119D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81E4ADB1-8C52-4997-9A0B-1DEDD2C97B2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endParaRPr lang="en-US" altLang="ko-KR"/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B280761D-6671-429B-8781-829BB76C5E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fld id="{601D06B1-B62F-467A-A8D9-BB37054C6E6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426C8E0-205B-419A-92BF-448444E9072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AD75823-CB4E-4B10-9924-1A5B324611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698842E-4C04-405F-947A-C3B6AC9CF5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21A363A-3E02-4DE2-A6B7-1E97F2825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1026">
            <a:extLst>
              <a:ext uri="{FF2B5EF4-FFF2-40B4-BE49-F238E27FC236}">
                <a16:creationId xmlns:a16="http://schemas.microsoft.com/office/drawing/2014/main" id="{F8081660-F981-4C54-B285-222F3F5CD4C9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70659" name="Group 1027">
              <a:extLst>
                <a:ext uri="{FF2B5EF4-FFF2-40B4-BE49-F238E27FC236}">
                  <a16:creationId xmlns:a16="http://schemas.microsoft.com/office/drawing/2014/main" id="{A4B7F796-CE0B-47DA-BAA9-BAD3FC1306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0660" name="Rectangle 1028">
                <a:extLst>
                  <a:ext uri="{FF2B5EF4-FFF2-40B4-BE49-F238E27FC236}">
                    <a16:creationId xmlns:a16="http://schemas.microsoft.com/office/drawing/2014/main" id="{C5B3762C-ABC0-4E45-B189-464299A8F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0661" name="Rectangle 1029">
                <a:extLst>
                  <a:ext uri="{FF2B5EF4-FFF2-40B4-BE49-F238E27FC236}">
                    <a16:creationId xmlns:a16="http://schemas.microsoft.com/office/drawing/2014/main" id="{6DB2284F-EF5F-4776-8802-FA41A6649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0662" name="Group 1030">
              <a:extLst>
                <a:ext uri="{FF2B5EF4-FFF2-40B4-BE49-F238E27FC236}">
                  <a16:creationId xmlns:a16="http://schemas.microsoft.com/office/drawing/2014/main" id="{BFA62BA3-3BDB-4496-A249-853C1BEF51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0663" name="Rectangle 1031">
                <a:extLst>
                  <a:ext uri="{FF2B5EF4-FFF2-40B4-BE49-F238E27FC236}">
                    <a16:creationId xmlns:a16="http://schemas.microsoft.com/office/drawing/2014/main" id="{1D5BA4B2-C2F7-471F-B3E7-79FBB2B3F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0664" name="Rectangle 1032">
                <a:extLst>
                  <a:ext uri="{FF2B5EF4-FFF2-40B4-BE49-F238E27FC236}">
                    <a16:creationId xmlns:a16="http://schemas.microsoft.com/office/drawing/2014/main" id="{C94AB9A5-130E-4857-9029-32294A207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0665" name="Rectangle 1033">
              <a:extLst>
                <a:ext uri="{FF2B5EF4-FFF2-40B4-BE49-F238E27FC236}">
                  <a16:creationId xmlns:a16="http://schemas.microsoft.com/office/drawing/2014/main" id="{597EA2DC-0606-4D84-9E81-2DDB39B86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66" name="Rectangle 1034">
              <a:extLst>
                <a:ext uri="{FF2B5EF4-FFF2-40B4-BE49-F238E27FC236}">
                  <a16:creationId xmlns:a16="http://schemas.microsoft.com/office/drawing/2014/main" id="{81F15DA7-27EF-493A-A0C4-90BDC4455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67" name="Rectangle 1035">
              <a:extLst>
                <a:ext uri="{FF2B5EF4-FFF2-40B4-BE49-F238E27FC236}">
                  <a16:creationId xmlns:a16="http://schemas.microsoft.com/office/drawing/2014/main" id="{5C1CCEE8-0BB1-42D1-BC84-766FBA7731D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0668" name="Rectangle 1036">
            <a:extLst>
              <a:ext uri="{FF2B5EF4-FFF2-40B4-BE49-F238E27FC236}">
                <a16:creationId xmlns:a16="http://schemas.microsoft.com/office/drawing/2014/main" id="{E08E7E03-43C4-493A-A66A-8F7C5FBCBC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70669" name="Rectangle 1037">
            <a:extLst>
              <a:ext uri="{FF2B5EF4-FFF2-40B4-BE49-F238E27FC236}">
                <a16:creationId xmlns:a16="http://schemas.microsoft.com/office/drawing/2014/main" id="{C38324B7-1BEA-46FA-A224-59DC16BB38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70670" name="Rectangle 1038">
            <a:extLst>
              <a:ext uri="{FF2B5EF4-FFF2-40B4-BE49-F238E27FC236}">
                <a16:creationId xmlns:a16="http://schemas.microsoft.com/office/drawing/2014/main" id="{A950A168-D4F1-4F42-A23B-9CC2F590EC9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0671" name="Rectangle 1039">
            <a:extLst>
              <a:ext uri="{FF2B5EF4-FFF2-40B4-BE49-F238E27FC236}">
                <a16:creationId xmlns:a16="http://schemas.microsoft.com/office/drawing/2014/main" id="{F52FA946-41FC-4C37-9B26-7A3E1378B72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70672" name="Rectangle 1040">
            <a:extLst>
              <a:ext uri="{FF2B5EF4-FFF2-40B4-BE49-F238E27FC236}">
                <a16:creationId xmlns:a16="http://schemas.microsoft.com/office/drawing/2014/main" id="{8F8EB6D5-ECA9-42FE-BE31-216C8133492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5714291-6C49-44A8-9860-A9853103CE2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D604F-CAAF-4EB5-8AF1-304DC34B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011BCF-1060-4061-B781-B33199F5A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4083FE-43D3-44A5-AAD1-F5EE4607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CABB9-05A9-42F0-906C-75B512A7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3D90C-BAE3-4572-8FE3-9A6785AC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185CDE-EDCA-4C18-8277-7E869311D46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484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7E72E4-AA94-4CAC-A708-EE8822DF2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2076450" cy="5867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138B1B-1732-4711-A741-EEDDABE14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200"/>
            <a:ext cx="607695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5BC8E-7CD5-4BDF-AD21-23CD30AB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BC6B9-2DBE-43EA-A806-8C855416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D4F34-B3F6-4300-88A5-1F5B90C7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BD52F8-ACF6-4EE2-B764-58E5093D71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69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1A118-98DB-4C9B-A183-1F87FC02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418114-BA35-47A9-B994-7F6B43794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C5B6F-98E2-4E1B-8B43-0424AB92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3EC90-A9AE-46F0-91A8-6CF11B2E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937F9-45F6-45AE-B6B3-6E7B1118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E1A4B2-348E-4C26-A137-88D1888C267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193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AE79A-2A39-4D1D-B00E-55A72003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2E618B-AC7E-4B12-8F7A-F4C2707EF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28400-31CF-48D3-81D8-D9A40EB0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2674E4-43BE-4D3F-821A-C6037AEB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9D631-FC88-40E3-81F2-466AB09E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64197-BFA2-49A4-B9D4-503002F9CCF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698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74326-9A52-4877-8E13-D17E93EC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1143DC-339C-4DB2-BAB9-DF28CD565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FC8784-7D80-47FE-9438-CAE9B696B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8288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DCB740-9081-4E21-B819-CC110D5BA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B018E2-CF35-4401-B231-A97BE75B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8D483D-DF73-4D71-AE7A-D104936C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401F77-5365-4A38-BA4D-B360CCFE6E1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619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D9EB9-6FF8-474E-B009-5888F9F2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9120AA-BF63-4B37-8F04-3A152618F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3867EC-0C30-4CC4-A151-B9AF71DD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86BA0D-06E8-45CC-9B12-9855BB7B0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184906-293F-4C2F-B7BB-F93C07DFD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CE4A50-0C45-4E0A-9A94-1A2810FA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AE96ED-E65E-47FD-8853-B1208A16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E5ABBF-66B1-4591-B3CF-9CF6F83D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4EE0A-0AB8-4664-B726-4BD77A22F2B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172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4D3FF-DD68-4BE6-A1B8-12B6170C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A97811-0A7E-4A64-A117-B364F94B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C06ABE-5C4F-496A-A9B9-D55199B1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574871-432E-42E2-893F-DA716F5C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BEC917-96C2-4712-BBD5-151443901D2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160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19D2DE-82B8-4170-BF83-8222C901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8F00DE-12B1-4E10-8F5A-9414F859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1A24AA-673F-4F65-9AFC-3D5A135B3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29B34-E6BD-4C71-84F0-E720FDDCB42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90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E4338-9A56-4041-B55A-784D9A83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A1EA50-39E4-4FFF-B188-DAB253F22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5AAF36-88B1-4974-81CA-FADD91124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EBBC96-0872-4FFE-83BD-BA06D57A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0A8399-70C6-47A1-BD38-0F5F8CAB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0C65D6-6DE2-4544-91E5-9CF096B5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AFE60-BE6C-4784-A572-E57DE39FAAC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972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CEA50-9B47-4C72-8227-8E696923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E1CB05-AA96-46BA-BACC-3304D186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BE7155-B8F4-4652-A0B7-D6F1FF94C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C3C7AF-00D2-4789-9870-D36F2F5F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4C2BE9-DE1F-4A10-B754-44828514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F5628-35C7-4471-B98C-EF581C72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30A682-CCE4-4866-9E3C-2B653D3D3CB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443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7B8AA3B-12F2-4D1B-8E94-7CB27E7E1F3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794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 b="0">
              <a:effectLst/>
              <a:latin typeface="Tahoma" panose="020B0604030504040204" pitchFamily="34" charset="0"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4C2A743-3C28-4647-B52F-AB8E5C8D7FE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794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 b="0">
              <a:effectLst/>
              <a:latin typeface="Tahoma" panose="020B0604030504040204" pitchFamily="34" charset="0"/>
            </a:endParaRP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588C5B6D-F491-488B-8936-C1A293A8FC2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0017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 b="0">
              <a:effectLst/>
              <a:latin typeface="Tahoma" panose="020B0604030504040204" pitchFamily="34" charset="0"/>
            </a:endParaRPr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AB705582-5529-4D73-B447-E789DAAD06D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0017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 b="0">
              <a:effectLst/>
              <a:latin typeface="Tahoma" panose="020B0604030504040204" pitchFamily="34" charset="0"/>
            </a:endParaRP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AB83EB2B-B569-4E78-8C41-8B1B4CDAEBC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286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 b="0">
              <a:effectLst/>
              <a:latin typeface="Tahoma" panose="020B0604030504040204" pitchFamily="34" charset="0"/>
            </a:endParaRPr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3DD5A3C4-99EB-4028-B064-FE82EC7D50D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714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 b="0">
              <a:effectLst/>
              <a:latin typeface="Tahoma" panose="020B0604030504040204" pitchFamily="34" charset="0"/>
            </a:endParaRPr>
          </a:p>
        </p:txBody>
      </p:sp>
      <p:sp>
        <p:nvSpPr>
          <p:cNvPr id="69640" name="Rectangle 8">
            <a:extLst>
              <a:ext uri="{FF2B5EF4-FFF2-40B4-BE49-F238E27FC236}">
                <a16:creationId xmlns:a16="http://schemas.microsoft.com/office/drawing/2014/main" id="{73C4037C-7392-47D6-8A08-EB5297C741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620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 b="0">
              <a:effectLst/>
              <a:latin typeface="Tahoma" panose="020B0604030504040204" pitchFamily="34" charset="0"/>
            </a:endParaRP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F4A9E70A-AE64-4745-BBD3-A796DA592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50963" y="762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69642" name="Rectangle 10">
            <a:extLst>
              <a:ext uri="{FF2B5EF4-FFF2-40B4-BE49-F238E27FC236}">
                <a16:creationId xmlns:a16="http://schemas.microsoft.com/office/drawing/2014/main" id="{886EAFF5-03EB-4C27-B061-979E6EF04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8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 </a:t>
            </a:r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 둘째 수준</a:t>
            </a:r>
          </a:p>
          <a:p>
            <a:pPr lvl="2"/>
            <a:r>
              <a:rPr lang="ko-KR" altLang="en-US"/>
              <a:t> 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9643" name="Rectangle 11">
            <a:extLst>
              <a:ext uri="{FF2B5EF4-FFF2-40B4-BE49-F238E27FC236}">
                <a16:creationId xmlns:a16="http://schemas.microsoft.com/office/drawing/2014/main" id="{2976C46F-40DA-49D5-ABC7-62F7B77E160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246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 b="0">
                <a:effectLst/>
              </a:defRPr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9644" name="Rectangle 12">
            <a:extLst>
              <a:ext uri="{FF2B5EF4-FFF2-40B4-BE49-F238E27FC236}">
                <a16:creationId xmlns:a16="http://schemas.microsoft.com/office/drawing/2014/main" id="{D62A3AC2-86CC-4F84-B1A8-961A7EC0BB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 b="0">
                <a:effectLst/>
              </a:defRPr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9645" name="Rectangle 13">
            <a:extLst>
              <a:ext uri="{FF2B5EF4-FFF2-40B4-BE49-F238E27FC236}">
                <a16:creationId xmlns:a16="http://schemas.microsoft.com/office/drawing/2014/main" id="{3F3D51A4-5BA7-4FF8-A172-6AC4FEF9F74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400" b="0">
                <a:effectLst/>
              </a:defRPr>
            </a:lvl1pPr>
          </a:lstStyle>
          <a:p>
            <a:fld id="{30F0F980-CE67-4403-91BA-2B0072E8D44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9646" name="Line 14">
            <a:extLst>
              <a:ext uri="{FF2B5EF4-FFF2-40B4-BE49-F238E27FC236}">
                <a16:creationId xmlns:a16="http://schemas.microsoft.com/office/drawing/2014/main" id="{5F7A4E47-EFAD-428B-B269-407DA8C253F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24600"/>
            <a:ext cx="915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q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Ø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Monotype Sorts" pitchFamily="2" charset="2"/>
        <a:buChar char="*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A4BDE7D-64FB-4055-8EAE-6CAC7CED977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00200" y="1981200"/>
            <a:ext cx="2971800" cy="762000"/>
          </a:xfrm>
        </p:spPr>
        <p:txBody>
          <a:bodyPr/>
          <a:lstStyle/>
          <a:p>
            <a:r>
              <a:rPr lang="ko-KR" altLang="en-US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제 </a:t>
            </a:r>
            <a:r>
              <a:rPr lang="en-US" altLang="ko-KR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7 </a:t>
            </a:r>
            <a:r>
              <a:rPr lang="ko-KR" altLang="en-US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장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6E1C6D9-653D-44B5-8D1D-8A6D0B37F32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/>
          <a:p>
            <a:pPr algn="l"/>
            <a:r>
              <a:rPr lang="en-US" altLang="ko-KR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ko-KR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주파수 영역 처리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2E698069-3AC7-4BB0-9AD6-14221A51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664F8D5-4C48-47CC-B91C-FF4C64CE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9A2DB167-6060-49C6-A208-7757BC32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11FB-63FF-4652-9FB6-BE637010F91E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FC214BAC-01DA-4FAA-BF6C-C4AC0A747B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55626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7.2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이산 푸리에 변환</a:t>
            </a:r>
          </a:p>
        </p:txBody>
      </p:sp>
      <p:sp>
        <p:nvSpPr>
          <p:cNvPr id="96259" name="Text Box 3">
            <a:extLst>
              <a:ext uri="{FF2B5EF4-FFF2-40B4-BE49-F238E27FC236}">
                <a16:creationId xmlns:a16="http://schemas.microsoft.com/office/drawing/2014/main" id="{D6449CD7-EBB5-4D25-9287-FF9659847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814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ko-KR" altLang="ko-KR" b="0">
              <a:effectLst/>
            </a:endParaRPr>
          </a:p>
        </p:txBody>
      </p:sp>
      <p:sp>
        <p:nvSpPr>
          <p:cNvPr id="96260" name="Text Box 4">
            <a:extLst>
              <a:ext uri="{FF2B5EF4-FFF2-40B4-BE49-F238E27FC236}">
                <a16:creationId xmlns:a16="http://schemas.microsoft.com/office/drawing/2014/main" id="{450B03A6-477A-4602-B340-E549D3806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976938"/>
            <a:ext cx="822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>
                <a:effectLst/>
              </a:rPr>
              <a:t>그림 </a:t>
            </a:r>
            <a:r>
              <a:rPr lang="en-US" altLang="ko-KR" sz="1800" b="0">
                <a:effectLst/>
              </a:rPr>
              <a:t>7.6  </a:t>
            </a:r>
            <a:r>
              <a:rPr lang="ko-KR" altLang="en-US" sz="1800" b="0">
                <a:effectLst/>
              </a:rPr>
              <a:t>알고리즘을 따른 간단한 예제</a:t>
            </a:r>
          </a:p>
        </p:txBody>
      </p:sp>
      <p:graphicFrame>
        <p:nvGraphicFramePr>
          <p:cNvPr id="96262" name="Object 6">
            <a:extLst>
              <a:ext uri="{FF2B5EF4-FFF2-40B4-BE49-F238E27FC236}">
                <a16:creationId xmlns:a16="http://schemas.microsoft.com/office/drawing/2014/main" id="{7A2080A3-6E48-4252-9555-43B379E8B5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343025"/>
          <a:ext cx="4881563" cy="468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3" name="비트맵 이미지" r:id="rId3" imgW="5649114" imgH="5420482" progId="Paint.Picture">
                  <p:embed/>
                </p:oleObj>
              </mc:Choice>
              <mc:Fallback>
                <p:oleObj name="비트맵 이미지" r:id="rId3" imgW="5649114" imgH="5420482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343025"/>
                        <a:ext cx="4881563" cy="468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BAD12024-95C5-4F4C-9BE2-9F0B4F12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21BF6643-4E65-4007-A8E3-3344BD25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5BCA9C6-31D0-408D-A538-BB7FE738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D529-2A7E-413B-88B6-B25E721A179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6FDFC92E-B8B7-429A-9933-315139C49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55626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7.2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이산 푸리에 변환</a:t>
            </a:r>
          </a:p>
        </p:txBody>
      </p:sp>
      <p:sp>
        <p:nvSpPr>
          <p:cNvPr id="97283" name="Text Box 3">
            <a:extLst>
              <a:ext uri="{FF2B5EF4-FFF2-40B4-BE49-F238E27FC236}">
                <a16:creationId xmlns:a16="http://schemas.microsoft.com/office/drawing/2014/main" id="{60276F85-6E69-4339-846D-5246D462C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814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ko-KR" altLang="ko-KR" b="0">
              <a:effectLst/>
            </a:endParaRPr>
          </a:p>
        </p:txBody>
      </p:sp>
      <p:sp>
        <p:nvSpPr>
          <p:cNvPr id="97284" name="Text Box 4">
            <a:extLst>
              <a:ext uri="{FF2B5EF4-FFF2-40B4-BE49-F238E27FC236}">
                <a16:creationId xmlns:a16="http://schemas.microsoft.com/office/drawing/2014/main" id="{993F417C-4420-4F08-BEE0-5C585113B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482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>
                <a:effectLst/>
              </a:rPr>
              <a:t>그림 </a:t>
            </a:r>
            <a:r>
              <a:rPr lang="en-US" altLang="ko-KR" sz="1800" b="0">
                <a:effectLst/>
              </a:rPr>
              <a:t>7.7  DFT </a:t>
            </a:r>
            <a:r>
              <a:rPr lang="ko-KR" altLang="en-US" sz="1800" b="0">
                <a:effectLst/>
              </a:rPr>
              <a:t>계수의 순서에 익숙해져야 한다</a:t>
            </a:r>
          </a:p>
        </p:txBody>
      </p:sp>
      <p:graphicFrame>
        <p:nvGraphicFramePr>
          <p:cNvPr id="97286" name="Object 6">
            <a:extLst>
              <a:ext uri="{FF2B5EF4-FFF2-40B4-BE49-F238E27FC236}">
                <a16:creationId xmlns:a16="http://schemas.microsoft.com/office/drawing/2014/main" id="{B4161BC9-38C9-440A-B219-B20141B58A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8" y="2243138"/>
          <a:ext cx="5305425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7" name="비트맵 이미지" r:id="rId3" imgW="5304762" imgH="2371429" progId="Paint.Picture">
                  <p:embed/>
                </p:oleObj>
              </mc:Choice>
              <mc:Fallback>
                <p:oleObj name="비트맵 이미지" r:id="rId3" imgW="5304762" imgH="2371429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2243138"/>
                        <a:ext cx="5305425" cy="237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FFB1B7-0984-47FF-A446-B8530783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30F1EC-2EFE-42A0-A71F-F41035FA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D23E5-6CAF-46AB-ABCE-8C2E6135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6053-E284-48D5-981E-889F39D3A603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6A7BE271-1D73-4D97-B379-65D6E4ADD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010400" cy="38862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>
                <a:latin typeface="휴먼명조" charset="-127"/>
                <a:ea typeface="휴먼명조" charset="-127"/>
              </a:rPr>
              <a:t> </a:t>
            </a:r>
            <a:r>
              <a:rPr lang="en-US" altLang="ko-KR" sz="2000"/>
              <a:t>4</a:t>
            </a:r>
            <a:r>
              <a:rPr lang="ko-KR" altLang="en-US" sz="2000"/>
              <a:t>개의 꼭지점 부분에 저주파 성분이 분포하며</a:t>
            </a:r>
            <a:r>
              <a:rPr lang="en-US" altLang="ko-KR" sz="2000"/>
              <a:t>, </a:t>
            </a:r>
            <a:r>
              <a:rPr lang="ko-KR" altLang="en-US" sz="2000"/>
              <a:t>고주파 성분은 중심에 존재</a:t>
            </a:r>
          </a:p>
          <a:p>
            <a:pPr lvl="1">
              <a:lnSpc>
                <a:spcPct val="150000"/>
              </a:lnSpc>
            </a:pPr>
            <a:r>
              <a:rPr lang="ko-KR" altLang="en-US" sz="2000"/>
              <a:t> 이런 구조로 주파수 영역에서 필터 처리를 하는 것은 불편하므로 주파수 </a:t>
            </a:r>
            <a:r>
              <a:rPr lang="en-US" altLang="ko-KR" sz="2000"/>
              <a:t>4</a:t>
            </a:r>
            <a:r>
              <a:rPr lang="ko-KR" altLang="en-US" sz="2000"/>
              <a:t>분 면을 이동함</a:t>
            </a:r>
          </a:p>
          <a:p>
            <a:pPr lvl="1">
              <a:lnSpc>
                <a:spcPct val="150000"/>
              </a:lnSpc>
            </a:pPr>
            <a:r>
              <a:rPr lang="ko-KR" altLang="en-US" sz="2000"/>
              <a:t>그림 </a:t>
            </a:r>
            <a:r>
              <a:rPr lang="en-US" altLang="ko-KR" sz="2000"/>
              <a:t>7.8(c)</a:t>
            </a:r>
            <a:r>
              <a:rPr lang="ko-KR" altLang="en-US" sz="2000"/>
              <a:t>와 같이 순서를 바꾸는 샤플링</a:t>
            </a:r>
            <a:r>
              <a:rPr lang="en-US" altLang="ko-KR" sz="2000"/>
              <a:t>(shuffling)</a:t>
            </a:r>
            <a:r>
              <a:rPr lang="ko-KR" altLang="en-US" sz="2000"/>
              <a:t>을 한다</a:t>
            </a:r>
            <a:endParaRPr lang="ko-KR" altLang="en-US" sz="1600"/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E1C2C8D1-CBAF-45F5-A515-74B98E51D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0866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7.3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이산 푸리에 변환의 구현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AA4BEE04-671C-496A-AEDD-0CDD4738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87BBDA83-82A3-4CC6-A144-2A778B0F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0CCEA2FF-D829-4DB8-AF83-EABDADB8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E393-464E-40A7-9085-3B5ACD4D1DB6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982ECBCA-49A6-4553-B2A7-AB2CCF6B5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0866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7.3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이산 푸리에 변환의 구현</a:t>
            </a:r>
          </a:p>
        </p:txBody>
      </p:sp>
      <p:graphicFrame>
        <p:nvGraphicFramePr>
          <p:cNvPr id="98309" name="Object 5">
            <a:extLst>
              <a:ext uri="{FF2B5EF4-FFF2-40B4-BE49-F238E27FC236}">
                <a16:creationId xmlns:a16="http://schemas.microsoft.com/office/drawing/2014/main" id="{06D46FBC-21F6-4E25-8686-651EE87C70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925" y="1957388"/>
          <a:ext cx="8313738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1" name="비트맵 이미지" r:id="rId3" imgW="8314286" imgH="2943636" progId="Paint.Picture">
                  <p:embed/>
                </p:oleObj>
              </mc:Choice>
              <mc:Fallback>
                <p:oleObj name="비트맵 이미지" r:id="rId3" imgW="8314286" imgH="2943636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1957388"/>
                        <a:ext cx="8313738" cy="294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Text Box 6">
            <a:extLst>
              <a:ext uri="{FF2B5EF4-FFF2-40B4-BE49-F238E27FC236}">
                <a16:creationId xmlns:a16="http://schemas.microsoft.com/office/drawing/2014/main" id="{42DE9806-F0F2-417A-9DB9-9DBD78E6D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0292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>
                <a:effectLst/>
              </a:rPr>
              <a:t>그림 </a:t>
            </a:r>
            <a:r>
              <a:rPr lang="en-US" altLang="ko-KR" sz="1800" b="0">
                <a:effectLst/>
              </a:rPr>
              <a:t>7.8  2</a:t>
            </a:r>
            <a:r>
              <a:rPr lang="ko-KR" altLang="en-US" sz="1800" b="0">
                <a:effectLst/>
              </a:rPr>
              <a:t>차원 이산 푸리에 변환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7FAD0115-BF0B-42BD-BD3B-198B333F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7BC08B03-76DC-4B2A-8200-CFEC1180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1FD23D2-70B6-4C33-A801-09ABEB23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68A6-AEC8-4B1A-8FE0-A6ABEBE4F0FA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99330" name="Rectangle 1026">
            <a:extLst>
              <a:ext uri="{FF2B5EF4-FFF2-40B4-BE49-F238E27FC236}">
                <a16:creationId xmlns:a16="http://schemas.microsoft.com/office/drawing/2014/main" id="{2747254A-AF43-45DA-A264-231643773C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0866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7.3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이산 푸리에 변환의 구현</a:t>
            </a:r>
          </a:p>
        </p:txBody>
      </p:sp>
      <p:sp>
        <p:nvSpPr>
          <p:cNvPr id="99332" name="Text Box 1028">
            <a:extLst>
              <a:ext uri="{FF2B5EF4-FFF2-40B4-BE49-F238E27FC236}">
                <a16:creationId xmlns:a16="http://schemas.microsoft.com/office/drawing/2014/main" id="{4DFE7AB7-8536-45B9-88F6-90E99F0D9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953125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>
                <a:effectLst/>
              </a:rPr>
              <a:t>그림  </a:t>
            </a:r>
            <a:r>
              <a:rPr lang="en-US" altLang="ko-KR" sz="1800" b="0">
                <a:effectLst/>
              </a:rPr>
              <a:t>7.9  </a:t>
            </a:r>
            <a:r>
              <a:rPr lang="ko-KR" altLang="en-US" sz="1800" b="0">
                <a:effectLst/>
              </a:rPr>
              <a:t>푸리에 변환의 예</a:t>
            </a:r>
          </a:p>
        </p:txBody>
      </p:sp>
      <p:graphicFrame>
        <p:nvGraphicFramePr>
          <p:cNvPr id="99333" name="Object 1029">
            <a:extLst>
              <a:ext uri="{FF2B5EF4-FFF2-40B4-BE49-F238E27FC236}">
                <a16:creationId xmlns:a16="http://schemas.microsoft.com/office/drawing/2014/main" id="{89F6344C-C44C-402C-A286-9334F580D9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2650" y="1371600"/>
          <a:ext cx="7423150" cy="466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4" name="비트맵 이미지" r:id="rId3" imgW="8202170" imgH="5152381" progId="Paint.Picture">
                  <p:embed/>
                </p:oleObj>
              </mc:Choice>
              <mc:Fallback>
                <p:oleObj name="비트맵 이미지" r:id="rId3" imgW="8202170" imgH="5152381" progId="Paint.Picture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1371600"/>
                        <a:ext cx="7423150" cy="466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28896140-B1EA-492E-A6F8-707458D4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ECAE99B3-7203-4E8F-8733-7E6BB443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644E3497-6BBC-49E2-B252-0867D7E8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3C03-6565-495F-977A-C6CEA20A4D2E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108FAF7E-883A-47C7-A19D-83A3C472B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0866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7.3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이산 푸리에 변환의 구현</a:t>
            </a:r>
          </a:p>
        </p:txBody>
      </p:sp>
      <p:sp>
        <p:nvSpPr>
          <p:cNvPr id="100355" name="Text Box 3">
            <a:extLst>
              <a:ext uri="{FF2B5EF4-FFF2-40B4-BE49-F238E27FC236}">
                <a16:creationId xmlns:a16="http://schemas.microsoft.com/office/drawing/2014/main" id="{C4623122-9398-4220-8400-F6D88AB44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638800"/>
            <a:ext cx="822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>
                <a:effectLst/>
              </a:rPr>
              <a:t>그림  </a:t>
            </a:r>
            <a:r>
              <a:rPr lang="en-US" altLang="ko-KR" sz="1800" b="0">
                <a:effectLst/>
              </a:rPr>
              <a:t>7.9  </a:t>
            </a:r>
            <a:r>
              <a:rPr lang="ko-KR" altLang="en-US" sz="1800" b="0">
                <a:effectLst/>
              </a:rPr>
              <a:t>푸리에 변환의 예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effectLst/>
              </a:rPr>
              <a:t>(</a:t>
            </a:r>
            <a:r>
              <a:rPr lang="ko-KR" altLang="en-US" sz="1800" b="0">
                <a:effectLst/>
              </a:rPr>
              <a:t>출처</a:t>
            </a:r>
            <a:r>
              <a:rPr lang="en-US" altLang="ko-KR" sz="1800" b="0">
                <a:effectLst/>
              </a:rPr>
              <a:t>:Digital Image Processing(DIP) with Khoros 2)</a:t>
            </a:r>
          </a:p>
        </p:txBody>
      </p:sp>
      <p:graphicFrame>
        <p:nvGraphicFramePr>
          <p:cNvPr id="100357" name="Object 5">
            <a:extLst>
              <a:ext uri="{FF2B5EF4-FFF2-40B4-BE49-F238E27FC236}">
                <a16:creationId xmlns:a16="http://schemas.microsoft.com/office/drawing/2014/main" id="{DC6365A4-A7FA-4E28-AE6E-36FCE4F5DE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963" y="1566863"/>
          <a:ext cx="7699375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8" name="비트맵 이미지" r:id="rId3" imgW="8085714" imgH="4200000" progId="Paint.Picture">
                  <p:embed/>
                </p:oleObj>
              </mc:Choice>
              <mc:Fallback>
                <p:oleObj name="비트맵 이미지" r:id="rId3" imgW="8085714" imgH="420000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1566863"/>
                        <a:ext cx="7699375" cy="400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7F4172CF-412B-4357-9C8D-E5D0E2F1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1CA8100-F3E1-4A64-A7F8-0354EF88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F5E74A0-85C2-426F-8D6C-35DBC655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86AD-6CFB-4DFB-AD15-EAE3E3270C11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8B68D6AB-2DE1-4900-9ABC-343F5BE50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800" y="1600200"/>
            <a:ext cx="7162800" cy="1828800"/>
          </a:xfrm>
        </p:spPr>
        <p:txBody>
          <a:bodyPr/>
          <a:lstStyle/>
          <a:p>
            <a:pPr algn="just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latin typeface="휴먼명조" charset="-127"/>
                <a:ea typeface="휴먼명조" charset="-127"/>
              </a:rPr>
              <a:t>스펙트럼의 전형적인 조작은 고주파 억제나 저주파 억제</a:t>
            </a:r>
          </a:p>
          <a:p>
            <a:pPr algn="just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latin typeface="휴먼명조" charset="-127"/>
                <a:ea typeface="휴먼명조" charset="-127"/>
              </a:rPr>
              <a:t>공간 고주파 억제는 원점을 중심으로 하는 원의 바깥에 있는 스펙트럼 실수부나 허수부를 </a:t>
            </a:r>
            <a:r>
              <a:rPr lang="en-US" altLang="ko-KR" sz="2000">
                <a:latin typeface="HCI Tulip" charset="0"/>
                <a:ea typeface="휴먼명조" charset="-127"/>
              </a:rPr>
              <a:t>0</a:t>
            </a:r>
            <a:r>
              <a:rPr lang="ko-KR" altLang="en-US" sz="2000">
                <a:latin typeface="휴먼명조" charset="-127"/>
                <a:ea typeface="휴먼명조" charset="-127"/>
              </a:rPr>
              <a:t>으로 만듦으로써 가능</a:t>
            </a:r>
          </a:p>
          <a:p>
            <a:pPr algn="just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latin typeface="휴먼명조" charset="-127"/>
                <a:ea typeface="휴먼명조" charset="-127"/>
              </a:rPr>
              <a:t>공간 저주파 억제는 반대 절차에 의해 수행</a:t>
            </a:r>
          </a:p>
          <a:p>
            <a:pPr algn="just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en-US" altLang="ko-KR" sz="2000">
              <a:latin typeface="휴먼명조" charset="-127"/>
              <a:ea typeface="휴먼명조" charset="-127"/>
            </a:endParaRP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F6D151E9-93C8-4A68-95FF-BE5B7BA04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33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>
              <a:spcAft>
                <a:spcPts val="2263"/>
              </a:spcAft>
              <a:buClrTx/>
              <a:buSzTx/>
              <a:buFontTx/>
              <a:buNone/>
            </a:pPr>
            <a:r>
              <a:rPr lang="en-US" altLang="ko-KR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7.4  </a:t>
            </a:r>
            <a:r>
              <a:rPr lang="ko-KR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푸리에 변환을 이용한 주파수 필터링</a:t>
            </a:r>
          </a:p>
        </p:txBody>
      </p:sp>
      <p:graphicFrame>
        <p:nvGraphicFramePr>
          <p:cNvPr id="19467" name="Object 11">
            <a:extLst>
              <a:ext uri="{FF2B5EF4-FFF2-40B4-BE49-F238E27FC236}">
                <a16:creationId xmlns:a16="http://schemas.microsoft.com/office/drawing/2014/main" id="{5DA887D3-7DAB-4085-864F-20FC91FAC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5525" y="3419475"/>
          <a:ext cx="7094538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비트맵 이미지" r:id="rId3" imgW="7095238" imgH="2371429" progId="Paint.Picture">
                  <p:embed/>
                </p:oleObj>
              </mc:Choice>
              <mc:Fallback>
                <p:oleObj name="비트맵 이미지" r:id="rId3" imgW="7095238" imgH="2371429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3419475"/>
                        <a:ext cx="7094538" cy="237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Text Box 12">
            <a:extLst>
              <a:ext uri="{FF2B5EF4-FFF2-40B4-BE49-F238E27FC236}">
                <a16:creationId xmlns:a16="http://schemas.microsoft.com/office/drawing/2014/main" id="{B3525BF1-CA61-48F9-ABD8-B213A2EB3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43600"/>
            <a:ext cx="609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>
                <a:effectLst/>
              </a:rPr>
              <a:t>그림 </a:t>
            </a:r>
            <a:r>
              <a:rPr lang="en-US" altLang="ko-KR" sz="1800" b="0">
                <a:effectLst/>
              </a:rPr>
              <a:t>7.10  </a:t>
            </a:r>
            <a:r>
              <a:rPr lang="ko-KR" altLang="en-US" sz="1800" b="0">
                <a:effectLst/>
              </a:rPr>
              <a:t>로패스 필터의 예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28DC9138-F8B2-4C86-A068-BAD1F3B3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639D7AC8-BF50-403A-9314-6AE4ECC8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DFD3349-8E9B-4874-8DC4-BCD94343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D1F5-BA83-48D6-86FA-8746D6800F6E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608980F3-02E6-421B-9E65-E493B46CB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33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>
              <a:spcAft>
                <a:spcPts val="2263"/>
              </a:spcAft>
              <a:buClrTx/>
              <a:buSzTx/>
              <a:buFontTx/>
              <a:buNone/>
            </a:pPr>
            <a:r>
              <a:rPr lang="en-US" altLang="ko-KR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7.4  </a:t>
            </a:r>
            <a:r>
              <a:rPr lang="ko-KR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푸리에 변환을 이용한 주파수 필터링</a:t>
            </a:r>
          </a:p>
        </p:txBody>
      </p:sp>
      <p:sp>
        <p:nvSpPr>
          <p:cNvPr id="101381" name="Text Box 5">
            <a:extLst>
              <a:ext uri="{FF2B5EF4-FFF2-40B4-BE49-F238E27FC236}">
                <a16:creationId xmlns:a16="http://schemas.microsoft.com/office/drawing/2014/main" id="{490CC299-46EA-42BB-856D-C017CC8DE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616450"/>
            <a:ext cx="6096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>
                <a:effectLst/>
              </a:rPr>
              <a:t>그림 </a:t>
            </a:r>
            <a:r>
              <a:rPr lang="en-US" altLang="ko-KR" sz="1800" b="0">
                <a:effectLst/>
              </a:rPr>
              <a:t>7.10  </a:t>
            </a:r>
            <a:r>
              <a:rPr lang="ko-KR" altLang="en-US" sz="1800" b="0">
                <a:effectLst/>
              </a:rPr>
              <a:t>로패스 필터의 예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effectLst/>
              </a:rPr>
              <a:t>(</a:t>
            </a:r>
            <a:r>
              <a:rPr lang="ko-KR" altLang="en-US" sz="1800" b="0">
                <a:effectLst/>
              </a:rPr>
              <a:t>출처</a:t>
            </a:r>
            <a:r>
              <a:rPr lang="en-US" altLang="ko-KR" sz="1800" b="0">
                <a:effectLst/>
              </a:rPr>
              <a:t>:Digital Image Processing(DIP)with Khoros 2)</a:t>
            </a:r>
          </a:p>
        </p:txBody>
      </p:sp>
      <p:graphicFrame>
        <p:nvGraphicFramePr>
          <p:cNvPr id="101383" name="Object 7">
            <a:extLst>
              <a:ext uri="{FF2B5EF4-FFF2-40B4-BE49-F238E27FC236}">
                <a16:creationId xmlns:a16="http://schemas.microsoft.com/office/drawing/2014/main" id="{E99C479D-927E-4641-84AB-B46A14D867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6475" y="2057400"/>
          <a:ext cx="7132638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4" name="비트맵 이미지" r:id="rId3" imgW="7133333" imgH="2371429" progId="Paint.Picture">
                  <p:embed/>
                </p:oleObj>
              </mc:Choice>
              <mc:Fallback>
                <p:oleObj name="비트맵 이미지" r:id="rId3" imgW="7133333" imgH="2371429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2057400"/>
                        <a:ext cx="7132638" cy="237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D412728C-8664-4902-84A8-0CD2B764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F71A4BF6-9189-4B4F-AFA6-DE34A819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DA94AD01-5591-4136-972C-EDA047BA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FD6E-3CAE-4039-B95E-99D7E08A5642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954CF677-036C-4EDD-9C83-E260259EA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33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>
              <a:spcAft>
                <a:spcPts val="2263"/>
              </a:spcAft>
              <a:buClrTx/>
              <a:buSzTx/>
              <a:buFontTx/>
              <a:buNone/>
            </a:pPr>
            <a:r>
              <a:rPr lang="en-US" altLang="ko-KR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7.4  </a:t>
            </a:r>
            <a:r>
              <a:rPr lang="ko-KR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푸리에 변환을 이용한 주파수 필터링</a:t>
            </a:r>
          </a:p>
        </p:txBody>
      </p:sp>
      <p:sp>
        <p:nvSpPr>
          <p:cNvPr id="102403" name="Text Box 3">
            <a:extLst>
              <a:ext uri="{FF2B5EF4-FFF2-40B4-BE49-F238E27FC236}">
                <a16:creationId xmlns:a16="http://schemas.microsoft.com/office/drawing/2014/main" id="{0E4CF90F-EAC5-4F9C-80C3-F6611F597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695950"/>
            <a:ext cx="6096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>
                <a:effectLst/>
              </a:rPr>
              <a:t>그림 </a:t>
            </a:r>
            <a:r>
              <a:rPr lang="en-US" altLang="ko-KR" sz="1800" b="0">
                <a:effectLst/>
              </a:rPr>
              <a:t>7.11  </a:t>
            </a:r>
            <a:r>
              <a:rPr lang="ko-KR" altLang="en-US" sz="1800" b="0">
                <a:effectLst/>
              </a:rPr>
              <a:t>하이 패스 필터의 예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effectLst/>
              </a:rPr>
              <a:t>(</a:t>
            </a:r>
            <a:r>
              <a:rPr lang="ko-KR" altLang="en-US" sz="1800" b="0">
                <a:effectLst/>
              </a:rPr>
              <a:t>출처</a:t>
            </a:r>
            <a:r>
              <a:rPr lang="en-US" altLang="ko-KR" sz="1800" b="0">
                <a:effectLst/>
              </a:rPr>
              <a:t>:Digital Image Processing (DIP) with Khoros 2) </a:t>
            </a:r>
          </a:p>
        </p:txBody>
      </p:sp>
      <p:graphicFrame>
        <p:nvGraphicFramePr>
          <p:cNvPr id="102405" name="Object 5">
            <a:extLst>
              <a:ext uri="{FF2B5EF4-FFF2-40B4-BE49-F238E27FC236}">
                <a16:creationId xmlns:a16="http://schemas.microsoft.com/office/drawing/2014/main" id="{CC0C7382-670A-49FB-AF47-E5C0EF09C5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0" y="1436688"/>
          <a:ext cx="7304088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6" name="비트맵 이미지" r:id="rId3" imgW="7780952" imgH="4544059" progId="Paint.Picture">
                  <p:embed/>
                </p:oleObj>
              </mc:Choice>
              <mc:Fallback>
                <p:oleObj name="비트맵 이미지" r:id="rId3" imgW="7780952" imgH="4544059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1436688"/>
                        <a:ext cx="7304088" cy="426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50F30-F754-490C-8331-2CF898BA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79D80-8207-493C-B06D-6775EAA8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89714-98AF-4812-9301-64FFBCFC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FB42-4C8D-4B03-A551-502625AB1FC3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903837BA-D61D-4437-BB32-50D5F6F161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pPr algn="ctr"/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- Contents -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B1282D1-9CB9-4FFE-B42D-3416F274A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315200" cy="441960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7.1  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푸리에 변환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7.2  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이산 푸리에 변환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7.3  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이산 푸리에 변환의 구현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7.4  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푸리에 변환을 이용한 주파수 필터링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9927116C-C400-4847-B495-A9262370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478E7664-1E62-4A9C-B309-F7051B89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F8F6EDB5-1F47-4050-A3B3-A07D4D9A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09CD-7598-4832-8F6B-880439DC94FE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41DF28E-CD01-4D25-B20C-8B8131E8A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7.1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푸리에 변환</a:t>
            </a:r>
          </a:p>
        </p:txBody>
      </p:sp>
      <p:sp>
        <p:nvSpPr>
          <p:cNvPr id="14344" name="Text Box 8">
            <a:extLst>
              <a:ext uri="{FF2B5EF4-FFF2-40B4-BE49-F238E27FC236}">
                <a16:creationId xmlns:a16="http://schemas.microsoft.com/office/drawing/2014/main" id="{2048BF7D-AD6D-4E61-8041-20414BB0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943600"/>
            <a:ext cx="777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>
                <a:effectLst/>
              </a:rPr>
              <a:t>그림 </a:t>
            </a:r>
            <a:r>
              <a:rPr lang="en-US" altLang="ko-KR" sz="1800" b="0">
                <a:effectLst/>
              </a:rPr>
              <a:t>7.1  </a:t>
            </a:r>
            <a:r>
              <a:rPr lang="ko-KR" altLang="en-US" sz="1800" b="0">
                <a:effectLst/>
              </a:rPr>
              <a:t>비사인파 곡선을 </a:t>
            </a:r>
            <a:r>
              <a:rPr lang="en-US" altLang="ko-KR" sz="1800" b="0">
                <a:effectLst/>
              </a:rPr>
              <a:t>3</a:t>
            </a:r>
            <a:r>
              <a:rPr lang="ko-KR" altLang="en-US" sz="1800" b="0">
                <a:effectLst/>
              </a:rPr>
              <a:t>개의 사인파를 이용하여 합성하는 예</a:t>
            </a:r>
          </a:p>
        </p:txBody>
      </p:sp>
      <p:graphicFrame>
        <p:nvGraphicFramePr>
          <p:cNvPr id="14345" name="Object 9">
            <a:extLst>
              <a:ext uri="{FF2B5EF4-FFF2-40B4-BE49-F238E27FC236}">
                <a16:creationId xmlns:a16="http://schemas.microsoft.com/office/drawing/2014/main" id="{96EDA909-A977-414C-82A5-019E5921B6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9763" y="1371600"/>
          <a:ext cx="5329237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비트맵 이미지" r:id="rId3" imgW="4105848" imgH="3552381" progId="Paint.Picture">
                  <p:embed/>
                </p:oleObj>
              </mc:Choice>
              <mc:Fallback>
                <p:oleObj name="비트맵 이미지" r:id="rId3" imgW="4105848" imgH="3552381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1371600"/>
                        <a:ext cx="5329237" cy="461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75ECB-9BEA-4682-B2E9-5F4D9BDDC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D36E8-F016-4A0E-B160-3C99C0061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F0453-2C47-4035-87A9-89B05A0C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4046-F341-4F1E-A2B9-1824E3918AB7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F2E88B82-D99F-4504-AD42-2A73B905A1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>
                <a:latin typeface="ÅÂ-Á¶°¢Æ¼R" charset="0"/>
              </a:rPr>
              <a:t>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7.1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푸리에 변환</a:t>
            </a:r>
          </a:p>
        </p:txBody>
      </p:sp>
      <p:sp>
        <p:nvSpPr>
          <p:cNvPr id="71688" name="Rectangle 8">
            <a:extLst>
              <a:ext uri="{FF2B5EF4-FFF2-40B4-BE49-F238E27FC236}">
                <a16:creationId xmlns:a16="http://schemas.microsoft.com/office/drawing/2014/main" id="{8E786C97-7FE5-4AA2-BE4F-6F3FAD8415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7391400" cy="3657600"/>
          </a:xfrm>
          <a:noFill/>
          <a:ln/>
        </p:spPr>
        <p:txBody>
          <a:bodyPr/>
          <a:lstStyle/>
          <a:p>
            <a:pPr>
              <a:lnSpc>
                <a:spcPct val="17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기본적인 개념은 사인파</a:t>
            </a:r>
            <a:r>
              <a:rPr lang="en-US" altLang="ko-KR" sz="2000">
                <a:solidFill>
                  <a:srgbClr val="000000"/>
                </a:solidFill>
              </a:rPr>
              <a:t>(sinusoidal signals)</a:t>
            </a:r>
            <a:r>
              <a:rPr lang="ko-KR" altLang="en-US" sz="2000">
                <a:solidFill>
                  <a:srgbClr val="000000"/>
                </a:solidFill>
              </a:rPr>
              <a:t>들을 합하여 비사인파</a:t>
            </a:r>
            <a:r>
              <a:rPr lang="en-US" altLang="ko-KR" sz="2000">
                <a:solidFill>
                  <a:srgbClr val="000000"/>
                </a:solidFill>
              </a:rPr>
              <a:t>(non-sin- usoidal signal)</a:t>
            </a:r>
            <a:r>
              <a:rPr lang="ko-KR" altLang="en-US" sz="2000">
                <a:solidFill>
                  <a:srgbClr val="000000"/>
                </a:solidFill>
              </a:rPr>
              <a:t>을 합성할 수 있고 또 반대 방향으로도 할 수 있다는 것</a:t>
            </a:r>
          </a:p>
          <a:p>
            <a:pPr>
              <a:lnSpc>
                <a:spcPct val="17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푸리에 분석을 파형에 적용함으로써 그 파형을 이루는 각각의 사인파에 대한 정보를 얻을 수 있다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58C2B6CA-2649-468C-9612-DAE86445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667BF040-4BA4-469A-9BD9-7230ED70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96DC84D3-1CDC-4E56-8E78-8396A1AB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EB9B-11D0-4621-B139-BE81A2626D8F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93245D16-9E74-422D-A22F-38E8A869B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>
                <a:latin typeface="ÅÂ-Á¶°¢Æ¼R" charset="0"/>
              </a:rPr>
              <a:t>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7.1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푸리에 변환</a:t>
            </a:r>
          </a:p>
        </p:txBody>
      </p:sp>
      <p:sp>
        <p:nvSpPr>
          <p:cNvPr id="93190" name="Text Box 6">
            <a:extLst>
              <a:ext uri="{FF2B5EF4-FFF2-40B4-BE49-F238E27FC236}">
                <a16:creationId xmlns:a16="http://schemas.microsoft.com/office/drawing/2014/main" id="{D51B041E-4A2F-4E1D-A2AB-C06082EF2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715000"/>
            <a:ext cx="487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>
                <a:effectLst/>
              </a:rPr>
              <a:t>그림 </a:t>
            </a:r>
            <a:r>
              <a:rPr lang="en-US" altLang="ko-KR" sz="1800" b="0">
                <a:effectLst/>
              </a:rPr>
              <a:t>7.3  </a:t>
            </a:r>
            <a:r>
              <a:rPr lang="ko-KR" altLang="en-US" sz="1800" b="0">
                <a:effectLst/>
              </a:rPr>
              <a:t>그림 </a:t>
            </a:r>
            <a:r>
              <a:rPr lang="en-US" altLang="ko-KR" sz="1800" b="0">
                <a:effectLst/>
              </a:rPr>
              <a:t>7.1</a:t>
            </a:r>
            <a:r>
              <a:rPr lang="ko-KR" altLang="en-US" sz="1800" b="0">
                <a:effectLst/>
              </a:rPr>
              <a:t>의 비사인파를 공간 영역과 공간 주파수 영역에서 표시한 예</a:t>
            </a:r>
          </a:p>
        </p:txBody>
      </p:sp>
      <p:graphicFrame>
        <p:nvGraphicFramePr>
          <p:cNvPr id="93192" name="Object 8">
            <a:extLst>
              <a:ext uri="{FF2B5EF4-FFF2-40B4-BE49-F238E27FC236}">
                <a16:creationId xmlns:a16="http://schemas.microsoft.com/office/drawing/2014/main" id="{B48639AE-C886-4599-8886-EDFCEAFCC4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1163" y="1371600"/>
          <a:ext cx="5786437" cy="433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3" name="비트맵 이미지" r:id="rId3" imgW="4866667" imgH="3648584" progId="Paint.Picture">
                  <p:embed/>
                </p:oleObj>
              </mc:Choice>
              <mc:Fallback>
                <p:oleObj name="비트맵 이미지" r:id="rId3" imgW="4866667" imgH="3648584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1371600"/>
                        <a:ext cx="5786437" cy="433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2AF0EDB8-3F8A-4C17-B6E2-42F04111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04DDDC5A-61F6-4A55-9451-8A932B38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819F4AF2-DF22-40BC-951D-CF119653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E75-749E-4AC6-9700-45D8DA3BBCD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43D5B1B3-55D7-4A9B-943F-6909BFE07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>
                <a:latin typeface="ÅÂ-Á¶°¢Æ¼R" charset="0"/>
              </a:rPr>
              <a:t> 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7.1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푸리에 변환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6DF1A4D5-BB46-48DC-A392-57BD70263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1524000"/>
          </a:xfrm>
          <a:noFill/>
          <a:ln/>
        </p:spPr>
        <p:txBody>
          <a:bodyPr/>
          <a:lstStyle/>
          <a:p>
            <a:pPr>
              <a:lnSpc>
                <a:spcPct val="140000"/>
              </a:lnSpc>
            </a:pP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푸리에 변환</a:t>
            </a:r>
          </a:p>
          <a:p>
            <a:pPr lvl="1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진폭과 위상을 동시에 표시해야 하므로 복소수를 사용하여 표시하면 편리</a:t>
            </a:r>
          </a:p>
          <a:p>
            <a:pPr lvl="1">
              <a:lnSpc>
                <a:spcPct val="14000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lvl="1">
              <a:lnSpc>
                <a:spcPct val="140000"/>
              </a:lnSpc>
            </a:pPr>
            <a:endParaRPr lang="ko-KR" altLang="en-US" sz="2400">
              <a:solidFill>
                <a:srgbClr val="000000"/>
              </a:solidFill>
              <a:latin typeface="휴먼명조" charset="-127"/>
              <a:ea typeface="휴먼명조" charset="-127"/>
            </a:endParaRPr>
          </a:p>
          <a:p>
            <a:pPr lvl="1">
              <a:lnSpc>
                <a:spcPct val="140000"/>
              </a:lnSpc>
            </a:pPr>
            <a:endParaRPr lang="en-US" altLang="ko-KR" sz="2400">
              <a:solidFill>
                <a:srgbClr val="000000"/>
              </a:solidFill>
            </a:endParaRPr>
          </a:p>
        </p:txBody>
      </p:sp>
      <p:graphicFrame>
        <p:nvGraphicFramePr>
          <p:cNvPr id="81925" name="Object 5">
            <a:extLst>
              <a:ext uri="{FF2B5EF4-FFF2-40B4-BE49-F238E27FC236}">
                <a16:creationId xmlns:a16="http://schemas.microsoft.com/office/drawing/2014/main" id="{86B1FB48-EB3F-4293-AAF2-CE72F183F3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190875"/>
          <a:ext cx="2371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8" name="비트맵 이미지" r:id="rId3" imgW="2371429" imgH="390580" progId="Paint.Picture">
                  <p:embed/>
                </p:oleObj>
              </mc:Choice>
              <mc:Fallback>
                <p:oleObj name="비트맵 이미지" r:id="rId3" imgW="2371429" imgH="39058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90875"/>
                        <a:ext cx="23717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>
            <a:extLst>
              <a:ext uri="{FF2B5EF4-FFF2-40B4-BE49-F238E27FC236}">
                <a16:creationId xmlns:a16="http://schemas.microsoft.com/office/drawing/2014/main" id="{D247FAC5-68D7-4BE3-AE8F-DB8DB4C1EA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914775"/>
          <a:ext cx="31718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9" name="비트맵 이미지" r:id="rId5" imgW="3172268" imgH="809738" progId="Paint.Picture">
                  <p:embed/>
                </p:oleObj>
              </mc:Choice>
              <mc:Fallback>
                <p:oleObj name="비트맵 이미지" r:id="rId5" imgW="3172268" imgH="809738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14775"/>
                        <a:ext cx="31718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>
            <a:extLst>
              <a:ext uri="{FF2B5EF4-FFF2-40B4-BE49-F238E27FC236}">
                <a16:creationId xmlns:a16="http://schemas.microsoft.com/office/drawing/2014/main" id="{60BBEA36-A4EF-416E-A2C4-BAB5598A67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800600"/>
          <a:ext cx="511492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0" name="비트맵 이미지" r:id="rId7" imgW="5114286" imgH="1419048" progId="Paint.Picture">
                  <p:embed/>
                </p:oleObj>
              </mc:Choice>
              <mc:Fallback>
                <p:oleObj name="비트맵 이미지" r:id="rId7" imgW="5114286" imgH="1419048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00600"/>
                        <a:ext cx="5114925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56E8C216-F9FF-46F3-B561-5A3353E0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6BFCC68-AB32-4E23-BAE6-931000E9B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08F99A78-AC08-4218-8E5C-B4F3EF91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5A9A-1995-4A37-8E21-B705802EC730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0F1BBB08-CF00-4D05-A9A4-CA520DE5DF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391400" cy="4724400"/>
          </a:xfrm>
          <a:noFill/>
          <a:ln/>
        </p:spPr>
        <p:txBody>
          <a:bodyPr/>
          <a:lstStyle/>
          <a:p>
            <a:pPr lvl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000000"/>
                </a:solidFill>
              </a:rPr>
              <a:t>DFT  :</a:t>
            </a:r>
          </a:p>
          <a:p>
            <a:pPr lvl="1">
              <a:lnSpc>
                <a:spcPct val="280000"/>
              </a:lnSpc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000000"/>
                </a:solidFill>
              </a:rPr>
              <a:t>IDFT :</a:t>
            </a:r>
          </a:p>
          <a:p>
            <a:pPr lvl="1">
              <a:lnSpc>
                <a:spcPct val="160000"/>
              </a:lnSpc>
            </a:pPr>
            <a:r>
              <a:rPr lang="en-US" altLang="ko-KR" sz="2000">
                <a:solidFill>
                  <a:srgbClr val="000000"/>
                </a:solidFill>
              </a:rPr>
              <a:t> </a:t>
            </a:r>
            <a:r>
              <a:rPr lang="ko-KR" altLang="en-US" sz="2000">
                <a:solidFill>
                  <a:srgbClr val="000000"/>
                </a:solidFill>
              </a:rPr>
              <a:t>오일러 공식을 이용하면 식 </a:t>
            </a:r>
            <a:r>
              <a:rPr lang="en-US" altLang="ko-KR" sz="2000">
                <a:solidFill>
                  <a:srgbClr val="000000"/>
                </a:solidFill>
              </a:rPr>
              <a:t>(7.3)</a:t>
            </a:r>
            <a:r>
              <a:rPr lang="ko-KR" altLang="en-US" sz="2000">
                <a:solidFill>
                  <a:srgbClr val="000000"/>
                </a:solidFill>
              </a:rPr>
              <a:t>이 삼각함수와 입력 신호값의 곱셈을 모든 신호에 대해 더한 형태가 되므로 계산이 가능함 </a:t>
            </a:r>
          </a:p>
          <a:p>
            <a:pPr lvl="1">
              <a:lnSpc>
                <a:spcPct val="16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푸리에 변환이 분리 가능한</a:t>
            </a:r>
            <a:r>
              <a:rPr lang="en-US" altLang="ko-KR" sz="2000">
                <a:solidFill>
                  <a:srgbClr val="000000"/>
                </a:solidFill>
              </a:rPr>
              <a:t>(separable) </a:t>
            </a:r>
            <a:r>
              <a:rPr lang="ko-KR" altLang="en-US" sz="2000">
                <a:solidFill>
                  <a:srgbClr val="000000"/>
                </a:solidFill>
              </a:rPr>
              <a:t>연산이기 때문에 </a:t>
            </a:r>
            <a:r>
              <a:rPr lang="en-US" altLang="ko-KR" sz="2000">
                <a:solidFill>
                  <a:srgbClr val="000000"/>
                </a:solidFill>
              </a:rPr>
              <a:t>1</a:t>
            </a:r>
            <a:r>
              <a:rPr lang="ko-KR" altLang="en-US" sz="2000">
                <a:solidFill>
                  <a:srgbClr val="000000"/>
                </a:solidFill>
              </a:rPr>
              <a:t>차원 </a:t>
            </a:r>
            <a:r>
              <a:rPr lang="en-US" altLang="ko-KR" sz="2000">
                <a:solidFill>
                  <a:srgbClr val="000000"/>
                </a:solidFill>
              </a:rPr>
              <a:t>FFT</a:t>
            </a:r>
            <a:r>
              <a:rPr lang="ko-KR" altLang="en-US" sz="2000">
                <a:solidFill>
                  <a:srgbClr val="000000"/>
                </a:solidFill>
              </a:rPr>
              <a:t>를 수평과 수직으로 </a:t>
            </a:r>
            <a:r>
              <a:rPr lang="en-US" altLang="ko-KR" sz="2000">
                <a:solidFill>
                  <a:srgbClr val="000000"/>
                </a:solidFill>
              </a:rPr>
              <a:t>2</a:t>
            </a:r>
            <a:r>
              <a:rPr lang="ko-KR" altLang="en-US" sz="2000">
                <a:solidFill>
                  <a:srgbClr val="000000"/>
                </a:solidFill>
              </a:rPr>
              <a:t>번 실행하여 </a:t>
            </a:r>
            <a:r>
              <a:rPr lang="en-US" altLang="ko-KR" sz="2000">
                <a:solidFill>
                  <a:srgbClr val="000000"/>
                </a:solidFill>
              </a:rPr>
              <a:t>2</a:t>
            </a:r>
            <a:r>
              <a:rPr lang="ko-KR" altLang="en-US" sz="2000">
                <a:solidFill>
                  <a:srgbClr val="000000"/>
                </a:solidFill>
              </a:rPr>
              <a:t>차원 </a:t>
            </a:r>
            <a:r>
              <a:rPr lang="en-US" altLang="ko-KR" sz="2000">
                <a:solidFill>
                  <a:srgbClr val="000000"/>
                </a:solidFill>
              </a:rPr>
              <a:t>FFT</a:t>
            </a:r>
            <a:r>
              <a:rPr lang="ko-KR" altLang="en-US" sz="2000">
                <a:solidFill>
                  <a:srgbClr val="000000"/>
                </a:solidFill>
              </a:rPr>
              <a:t>를 얻을 수 있다</a:t>
            </a:r>
          </a:p>
        </p:txBody>
      </p:sp>
      <p:sp>
        <p:nvSpPr>
          <p:cNvPr id="16395" name="Rectangle 11">
            <a:extLst>
              <a:ext uri="{FF2B5EF4-FFF2-40B4-BE49-F238E27FC236}">
                <a16:creationId xmlns:a16="http://schemas.microsoft.com/office/drawing/2014/main" id="{965C5A73-6D03-42C2-AEC0-9BC004890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55626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7.2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이산 푸리에 변환</a:t>
            </a:r>
          </a:p>
        </p:txBody>
      </p:sp>
      <p:sp>
        <p:nvSpPr>
          <p:cNvPr id="16399" name="Text Box 15">
            <a:extLst>
              <a:ext uri="{FF2B5EF4-FFF2-40B4-BE49-F238E27FC236}">
                <a16:creationId xmlns:a16="http://schemas.microsoft.com/office/drawing/2014/main" id="{DF1605A8-47BA-4DB5-A889-4C889047A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814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ko-KR" altLang="ko-KR" b="0">
              <a:effectLst/>
            </a:endParaRPr>
          </a:p>
        </p:txBody>
      </p:sp>
      <p:graphicFrame>
        <p:nvGraphicFramePr>
          <p:cNvPr id="16401" name="Object 17">
            <a:extLst>
              <a:ext uri="{FF2B5EF4-FFF2-40B4-BE49-F238E27FC236}">
                <a16:creationId xmlns:a16="http://schemas.microsoft.com/office/drawing/2014/main" id="{A20673E8-A339-4536-8450-807A58E49B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75" y="1743075"/>
          <a:ext cx="541972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비트맵 이미지" r:id="rId3" imgW="5420482" imgH="1457143" progId="Paint.Picture">
                  <p:embed/>
                </p:oleObj>
              </mc:Choice>
              <mc:Fallback>
                <p:oleObj name="비트맵 이미지" r:id="rId3" imgW="5420482" imgH="1457143" progId="Paint.Picture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1743075"/>
                        <a:ext cx="5419725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325FB715-D2AE-4D5F-A80D-32BB9D7D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C198CC09-8599-42E2-8DB5-F1DC5A62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076A3C3-3B45-47FB-8E8A-EA0D14AF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F227-557B-4993-89E2-4A559F74D995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8F3E11B7-2333-4257-AE4A-01CDD84AB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55626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7.2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이산 푸리에 변환</a:t>
            </a:r>
          </a:p>
        </p:txBody>
      </p:sp>
      <p:sp>
        <p:nvSpPr>
          <p:cNvPr id="94212" name="Text Box 4">
            <a:extLst>
              <a:ext uri="{FF2B5EF4-FFF2-40B4-BE49-F238E27FC236}">
                <a16:creationId xmlns:a16="http://schemas.microsoft.com/office/drawing/2014/main" id="{DF954A1F-08A9-4903-8B3E-0E2F10788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814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ko-KR" altLang="ko-KR" b="0">
              <a:effectLst/>
            </a:endParaRPr>
          </a:p>
        </p:txBody>
      </p:sp>
      <p:graphicFrame>
        <p:nvGraphicFramePr>
          <p:cNvPr id="94216" name="Object 8">
            <a:extLst>
              <a:ext uri="{FF2B5EF4-FFF2-40B4-BE49-F238E27FC236}">
                <a16:creationId xmlns:a16="http://schemas.microsoft.com/office/drawing/2014/main" id="{4D7D0F17-F643-486A-96AA-BCB712A3D7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323975"/>
          <a:ext cx="5181600" cy="472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8" name="비트맵 이미지" r:id="rId3" imgW="6066667" imgH="5533333" progId="Paint.Picture">
                  <p:embed/>
                </p:oleObj>
              </mc:Choice>
              <mc:Fallback>
                <p:oleObj name="비트맵 이미지" r:id="rId3" imgW="6066667" imgH="5533333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23975"/>
                        <a:ext cx="5181600" cy="472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7" name="Text Box 9">
            <a:extLst>
              <a:ext uri="{FF2B5EF4-FFF2-40B4-BE49-F238E27FC236}">
                <a16:creationId xmlns:a16="http://schemas.microsoft.com/office/drawing/2014/main" id="{F5D0D2A8-93DF-4F84-8FBA-03737ACE9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9436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>
                <a:effectLst/>
              </a:rPr>
              <a:t>그림 </a:t>
            </a:r>
            <a:r>
              <a:rPr lang="en-US" altLang="ko-KR" sz="1800" b="0">
                <a:effectLst/>
              </a:rPr>
              <a:t>7.4  8</a:t>
            </a:r>
            <a:r>
              <a:rPr lang="ko-KR" altLang="en-US" sz="1800" b="0">
                <a:effectLst/>
              </a:rPr>
              <a:t>개의 샘플로 이루어진 입력 신호에 대한 </a:t>
            </a:r>
            <a:r>
              <a:rPr lang="en-US" altLang="ko-KR" sz="1800" b="0">
                <a:effectLst/>
              </a:rPr>
              <a:t>DFT </a:t>
            </a:r>
            <a:r>
              <a:rPr lang="ko-KR" altLang="en-US" sz="1800" b="0">
                <a:effectLst/>
              </a:rPr>
              <a:t>알고리즘의 개요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40D5DBF8-16E3-46F1-8843-64BEB071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0E073013-406F-4E8B-B87D-685D66AC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55184AA-8C0A-4E06-8CD4-A79CA58A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41BE-B229-4C78-814C-93510BC3E4B2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E72FB0F3-35FA-4D7D-BE82-AD88BDAAB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55626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7.2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이산 푸리에 변환</a:t>
            </a:r>
          </a:p>
        </p:txBody>
      </p:sp>
      <p:sp>
        <p:nvSpPr>
          <p:cNvPr id="95235" name="Text Box 3">
            <a:extLst>
              <a:ext uri="{FF2B5EF4-FFF2-40B4-BE49-F238E27FC236}">
                <a16:creationId xmlns:a16="http://schemas.microsoft.com/office/drawing/2014/main" id="{8400B833-E78A-439C-9819-2C7700C75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814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ko-KR" altLang="ko-KR" b="0">
              <a:effectLst/>
            </a:endParaRPr>
          </a:p>
        </p:txBody>
      </p:sp>
      <p:sp>
        <p:nvSpPr>
          <p:cNvPr id="95237" name="Text Box 5">
            <a:extLst>
              <a:ext uri="{FF2B5EF4-FFF2-40B4-BE49-F238E27FC236}">
                <a16:creationId xmlns:a16="http://schemas.microsoft.com/office/drawing/2014/main" id="{3310FFCD-5DC1-489D-8851-FB465E57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48288"/>
            <a:ext cx="822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>
                <a:effectLst/>
              </a:rPr>
              <a:t>그림 </a:t>
            </a:r>
            <a:r>
              <a:rPr lang="en-US" altLang="ko-KR" sz="1800" b="0">
                <a:effectLst/>
              </a:rPr>
              <a:t>7.5  </a:t>
            </a:r>
            <a:r>
              <a:rPr lang="ko-KR" altLang="en-US" sz="1800" b="0">
                <a:effectLst/>
              </a:rPr>
              <a:t>위상의 정의</a:t>
            </a:r>
          </a:p>
        </p:txBody>
      </p:sp>
      <p:graphicFrame>
        <p:nvGraphicFramePr>
          <p:cNvPr id="95239" name="Object 7">
            <a:extLst>
              <a:ext uri="{FF2B5EF4-FFF2-40B4-BE49-F238E27FC236}">
                <a16:creationId xmlns:a16="http://schemas.microsoft.com/office/drawing/2014/main" id="{A1492E7F-545F-4479-BD94-1B545B73F1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4588" y="1671638"/>
          <a:ext cx="4314825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0" name="비트맵 이미지" r:id="rId3" imgW="4315427" imgH="3514286" progId="Paint.Picture">
                  <p:embed/>
                </p:oleObj>
              </mc:Choice>
              <mc:Fallback>
                <p:oleObj name="비트맵 이미지" r:id="rId3" imgW="4315427" imgH="3514286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1671638"/>
                        <a:ext cx="4314825" cy="351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조화">
  <a:themeElements>
    <a:clrScheme name="조화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조화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100000"/>
          <a:buFont typeface="Wingdings" panose="05000000000000000000" pitchFamily="2" charset="2"/>
          <a:buChar char="n"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anose="020B0600000101010101" pitchFamily="50" charset="-127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100000"/>
          <a:buFont typeface="Wingdings" panose="05000000000000000000" pitchFamily="2" charset="2"/>
          <a:buChar char="n"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anose="020B0600000101010101" pitchFamily="50" charset="-127"/>
            <a:ea typeface="굴림" panose="020B0600000101010101" pitchFamily="50" charset="-127"/>
          </a:defRPr>
        </a:defPPr>
      </a:lstStyle>
    </a:lnDef>
  </a:objectDefaults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Office\Templates\디자인\조화.pot</Template>
  <TotalTime>1785</TotalTime>
  <Words>570</Words>
  <Application>Microsoft Office PowerPoint</Application>
  <PresentationFormat>화면 슬라이드 쇼(4:3)</PresentationFormat>
  <Paragraphs>104</Paragraphs>
  <Slides>18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0" baseType="lpstr">
      <vt:lpstr>굴림</vt:lpstr>
      <vt:lpstr>Times New Roman</vt:lpstr>
      <vt:lpstr>Tahoma</vt:lpstr>
      <vt:lpstr>Wingdings</vt:lpstr>
      <vt:lpstr>Monotype Sorts</vt:lpstr>
      <vt:lpstr>HCI Columbine</vt:lpstr>
      <vt:lpstr>ÅÂ-Á¶°¢Æ¼R</vt:lpstr>
      <vt:lpstr>½Å¸í Áß°íµñ</vt:lpstr>
      <vt:lpstr>HCI Tulip</vt:lpstr>
      <vt:lpstr>휴먼명조</vt:lpstr>
      <vt:lpstr>조화</vt:lpstr>
      <vt:lpstr>비트맵 이미지</vt:lpstr>
      <vt:lpstr>제 7 장</vt:lpstr>
      <vt:lpstr>- Contents -</vt:lpstr>
      <vt:lpstr>   7.1  푸리에 변환</vt:lpstr>
      <vt:lpstr>    7.1  푸리에 변환</vt:lpstr>
      <vt:lpstr>    7.1  푸리에 변환</vt:lpstr>
      <vt:lpstr>     7.1  푸리에 변환</vt:lpstr>
      <vt:lpstr>7.2  이산 푸리에 변환</vt:lpstr>
      <vt:lpstr>7.2  이산 푸리에 변환</vt:lpstr>
      <vt:lpstr>7.2  이산 푸리에 변환</vt:lpstr>
      <vt:lpstr>7.2  이산 푸리에 변환</vt:lpstr>
      <vt:lpstr>7.2  이산 푸리에 변환</vt:lpstr>
      <vt:lpstr>7.3  이산 푸리에 변환의 구현</vt:lpstr>
      <vt:lpstr>7.3  이산 푸리에 변환의 구현</vt:lpstr>
      <vt:lpstr>7.3  이산 푸리에 변환의 구현</vt:lpstr>
      <vt:lpstr>7.3  이산 푸리에 변환의 구현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Jino</dc:creator>
  <cp:lastModifiedBy>leeKS</cp:lastModifiedBy>
  <cp:revision>47</cp:revision>
  <dcterms:created xsi:type="dcterms:W3CDTF">2002-02-24T04:52:01Z</dcterms:created>
  <dcterms:modified xsi:type="dcterms:W3CDTF">2020-08-30T04:14:42Z</dcterms:modified>
</cp:coreProperties>
</file>