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5470" autoAdjust="0"/>
  </p:normalViewPr>
  <p:slideViewPr>
    <p:cSldViewPr>
      <p:cViewPr varScale="1">
        <p:scale>
          <a:sx n="82" d="100"/>
          <a:sy n="82" d="100"/>
        </p:scale>
        <p:origin x="12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2" y="-7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5.xml"/><Relationship Id="rId18" Type="http://schemas.openxmlformats.org/officeDocument/2006/relationships/slide" Target="slides/slide21.xml"/><Relationship Id="rId3" Type="http://schemas.openxmlformats.org/officeDocument/2006/relationships/slide" Target="slides/slide3.xml"/><Relationship Id="rId21" Type="http://schemas.openxmlformats.org/officeDocument/2006/relationships/slide" Target="slides/slide26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2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23" Type="http://schemas.openxmlformats.org/officeDocument/2006/relationships/slide" Target="slides/slide30.xml"/><Relationship Id="rId10" Type="http://schemas.openxmlformats.org/officeDocument/2006/relationships/slide" Target="slides/slide11.xml"/><Relationship Id="rId19" Type="http://schemas.openxmlformats.org/officeDocument/2006/relationships/slide" Target="slides/slide2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6.xml"/><Relationship Id="rId22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C9E8614-7274-4061-8940-1FFB070191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8E9917A-E20A-49EB-998A-2ABCCB7C3C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04D3EA5C-17B1-4224-BB80-C1C0304D8A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EAC7EAD-AF40-458F-AE72-303D1A433A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7F439EE1-E08F-4D09-BCAC-AE4524CABBD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94EC838-5B91-410A-974B-6C803F7743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1136F48-7584-40AA-9D05-F44E8551A8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32555FE-D001-49D5-ACDA-55F802510B9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8B54C2A4-AADC-4A7C-BFB1-86E0CCF853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ED9E8F30-196B-43B2-AAF5-6404DB7D93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80825D39-2B40-47D0-8A45-537DE27CEE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3E3918A4-45B0-483F-8E0C-2C2A71C620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6243EA8-CBFC-449A-87C7-67D6210822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F120E1C-9E8F-4EF7-B088-8238A5892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5836FCB-2977-450D-AE57-35529D74B7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9E80A53-0815-4AD3-A0B1-8CD04CD78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376779F-0E54-4DDC-9B79-8A3A144C97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CB7B839-8C8F-41BF-A5C4-FF7451A14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>
            <a:extLst>
              <a:ext uri="{FF2B5EF4-FFF2-40B4-BE49-F238E27FC236}">
                <a16:creationId xmlns:a16="http://schemas.microsoft.com/office/drawing/2014/main" id="{70344D1B-F519-43E4-909C-94F9BFD4C58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3">
              <a:extLst>
                <a:ext uri="{FF2B5EF4-FFF2-40B4-BE49-F238E27FC236}">
                  <a16:creationId xmlns:a16="http://schemas.microsoft.com/office/drawing/2014/main" id="{B37E7C5A-71D6-4152-9D89-D27E10333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4">
                <a:extLst>
                  <a:ext uri="{FF2B5EF4-FFF2-40B4-BE49-F238E27FC236}">
                    <a16:creationId xmlns:a16="http://schemas.microsoft.com/office/drawing/2014/main" id="{22132C39-6644-4AE2-AFED-B49F8C808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5">
                <a:extLst>
                  <a:ext uri="{FF2B5EF4-FFF2-40B4-BE49-F238E27FC236}">
                    <a16:creationId xmlns:a16="http://schemas.microsoft.com/office/drawing/2014/main" id="{595F1643-8EA5-4420-B780-CEB3D6B2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6">
              <a:extLst>
                <a:ext uri="{FF2B5EF4-FFF2-40B4-BE49-F238E27FC236}">
                  <a16:creationId xmlns:a16="http://schemas.microsoft.com/office/drawing/2014/main" id="{0B04B123-2760-4359-8013-BA31BD019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7">
                <a:extLst>
                  <a:ext uri="{FF2B5EF4-FFF2-40B4-BE49-F238E27FC236}">
                    <a16:creationId xmlns:a16="http://schemas.microsoft.com/office/drawing/2014/main" id="{F56DF68E-246C-45C8-90AE-69FE35DF3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8">
                <a:extLst>
                  <a:ext uri="{FF2B5EF4-FFF2-40B4-BE49-F238E27FC236}">
                    <a16:creationId xmlns:a16="http://schemas.microsoft.com/office/drawing/2014/main" id="{50C5254B-99B4-4850-8CE3-56D876C91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CD0DE64A-0FCF-47F6-A590-0177F8668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">
              <a:extLst>
                <a:ext uri="{FF2B5EF4-FFF2-40B4-BE49-F238E27FC236}">
                  <a16:creationId xmlns:a16="http://schemas.microsoft.com/office/drawing/2014/main" id="{ABCE52C2-2D3A-4AB4-9337-1CD5CE28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1">
              <a:extLst>
                <a:ext uri="{FF2B5EF4-FFF2-40B4-BE49-F238E27FC236}">
                  <a16:creationId xmlns:a16="http://schemas.microsoft.com/office/drawing/2014/main" id="{8A5E8ADC-0103-4C4E-B7ED-96B99EB8DB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E9A6FA09-788F-4A32-950F-C40A234612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0D911172-22D6-4F7D-9B60-9A7A57F668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6535D2F4-199B-4E39-B61F-FC779C73A7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F7E9B480-9F40-4150-989C-9497C5D9F1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8BE50804-9D09-467D-B286-79C92143D6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C6449E2-DD1F-4FFC-A022-3E5D4CB71C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AC0D3-FAEF-4817-8E79-60B8BCC1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B3443-981B-4E43-A252-45D74E98C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A3A19-03C5-4FDB-8B71-C0D9CF1B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77E0B-16CB-4577-9E55-44B698B8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64A41-6943-4F23-BAB1-47F29BA0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BF1D4-EC45-41A5-A9C3-78611FDD67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60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B991AF-0F4D-48EE-9F5B-50D58CA20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1F0524-7CDD-4395-8592-E8F205AC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C8CC9-78B2-4DC3-B3D8-316C0586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FE3F8-10F2-4925-8801-BB9F52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A2C60-BCB1-4DA9-B736-7CFF5D75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B3885-D5F7-4BA7-896C-2DF4DFA28C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1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3BB60-3EA1-479B-8F4E-46C6D568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59FE7-B8AF-4B28-965F-85B75F21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58BB1-0415-41A6-AE35-537476DC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B0621-210E-49E5-B0DA-AA2B8163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FF184-C4DE-46E0-B68F-96F4EE2F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84BAB-77CC-4305-AC2A-FF0943DE58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6395-88B2-4D03-ACA3-F4D208B4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C115D-4DB4-4F8B-99D3-0437132C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4A5AB-17D6-4EAF-8F15-C57BEAE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09DEC-7B4C-4795-A959-86B22516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A7598-D4FD-4869-8C43-61E0EEEE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1240E-D73F-4EE2-A2BE-FA652D2575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7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064CD-F3E9-4579-9A13-F37030AE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96E3D-ADD3-4C73-8D94-252737DF0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F34B5-45BE-4877-8877-8684D311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75359-E0E2-4179-8F57-62BDD1EB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D1339-3240-4F85-AD18-43298DD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65BA4-9720-4998-884A-1D9E54D6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77F33-9DB3-4B69-907F-13C0F83F19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20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E45BD-A5AC-48FD-89B7-254045CF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63536-A80E-40DE-9F2D-987B9627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FBFB6-C660-4D41-9B64-E7794FCA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FFA576-3BF5-4C35-8F09-6CDCF81C0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329E9-89F2-4552-BAA8-340EAD034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C7D2C-0E28-4D49-ABFF-1682D3B3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4996B6-EF01-412A-9AFF-993A4BB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5A76C-B0A7-454C-A000-76B8FCDB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6EAC1-DEB4-4823-AB63-A09CBF6F18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5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60DD7-0464-4953-AAC9-46712C94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688AFD-DDC3-435F-A4E7-096E7A39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FF61E-1CD8-47D8-B481-3A5AF031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4A878-C971-4C8D-856C-FA7C47B8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449A-955C-4F21-ABA4-4304D59036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89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31918E-C0AA-4332-B2AE-A6D573CD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1BBACB-8483-446C-A813-A27CD70C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F966A6-6D17-4F54-9A27-998A0DF9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1D8C6-01F8-4313-8359-686E054289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977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A1041-6B13-4F29-B85D-BCFC1B9B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E3F14-3843-4491-B478-964D6AA8F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AE714-8227-4134-A299-F2B0E4311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81B86-386D-4ED3-B313-26B6966B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AAC47-DCC5-493D-84C1-AFE7D4EA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047F9-7DE7-4F92-974C-43635FE7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BD93A-5F6C-4D04-91CC-8C85DDA059C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0678E-2367-4591-A299-FD6718D1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0F409D-56F2-4E58-9D25-F581572EF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27D92E-2ABC-4464-89EB-5B79B414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E8A8F-D7A5-4C88-8856-5A22DA1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ADD58-DDEB-44D6-8940-DA3B5BD4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0912D-17DE-457F-8E37-FD4F05C9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DA87D-4E84-493E-8804-BDFA1C3F0A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A29B604-7B2C-4EFB-9BD5-86618B248E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1D6D3E8-4138-488A-92D0-03142B0185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1A79FE3B-8FC5-4883-96FD-46DF773C9D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9C3ADB0-3222-4BAF-BAE1-10D3A82247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314D82F-2D62-4691-9920-79349E85C1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16E70CF9-2597-4A43-B2F0-4649ADC9B0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13829D0D-D633-4003-A0EF-8454A4C833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F5B474A-4555-4A34-A290-562C18865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0F41CBB3-6EB2-4FA3-B21D-5DA38CD86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3F355FC3-CEAF-48C5-BAF4-68EEC199A2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71CB26B6-E723-4A98-A773-060977A87F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FE6F622B-C198-4B22-A414-B10A579D2D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fld id="{D65D9884-2B90-4C43-8296-AE770C3AD5D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45A4FD1F-E469-403D-845A-5BE4CE53DA9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5AE3179-FFFD-4A06-90D4-5E2CE7719E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057400"/>
            <a:ext cx="6477000" cy="762000"/>
          </a:xfrm>
        </p:spPr>
        <p:txBody>
          <a:bodyPr/>
          <a:lstStyle/>
          <a:p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Image Processing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4F91990-CC9C-42EB-8F06-B1E5DB0203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/>
          <a:lstStyle/>
          <a:p>
            <a:r>
              <a:rPr lang="en-US" altLang="ko-KR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Prof. KangSeung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4CC33E9-41C0-4EB0-8083-92012712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D713A2E-ED22-4DF8-B01A-BFA6B5BA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EE0624F-5B21-47AE-B3E2-AC2AF51B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60BD-BEF2-4630-B2B1-A8E44A21559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B14D4B0-50CB-4113-BE67-832B5189C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10.3.4 4-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이웃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(Neighborhood)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이웃</a:t>
            </a:r>
          </a:p>
        </p:txBody>
      </p:sp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605A2845-03A4-4389-BF80-6DAB6E8FE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5963" y="2338388"/>
          <a:ext cx="5172075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비트맵 이미지" r:id="rId3" imgW="5172797" imgH="2180952" progId="Paint.Picture">
                  <p:embed/>
                </p:oleObj>
              </mc:Choice>
              <mc:Fallback>
                <p:oleObj name="비트맵 이미지" r:id="rId3" imgW="5172797" imgH="2180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338388"/>
                        <a:ext cx="5172075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>
            <a:extLst>
              <a:ext uri="{FF2B5EF4-FFF2-40B4-BE49-F238E27FC236}">
                <a16:creationId xmlns:a16="http://schemas.microsoft.com/office/drawing/2014/main" id="{1EB7BFAC-E035-4119-9F5E-08BEC65AD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10.2 4-</a:t>
            </a:r>
            <a:r>
              <a:rPr lang="ko-KR" altLang="en-US" sz="1800">
                <a:solidFill>
                  <a:srgbClr val="000000"/>
                </a:solidFill>
              </a:rPr>
              <a:t>이웃과 </a:t>
            </a:r>
            <a:r>
              <a:rPr lang="en-US" altLang="ko-KR" sz="1800">
                <a:solidFill>
                  <a:srgbClr val="000000"/>
                </a:solidFill>
              </a:rPr>
              <a:t>8-</a:t>
            </a:r>
            <a:r>
              <a:rPr lang="ko-KR" altLang="en-US" sz="1800">
                <a:solidFill>
                  <a:srgbClr val="000000"/>
                </a:solidFill>
              </a:rPr>
              <a:t>이웃</a:t>
            </a:r>
            <a:endParaRPr lang="ko-KR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6E2D4853-CCA9-4C6D-8D8A-B1087866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883CDC39-9B74-4319-BB53-C6EB2818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7DBDFCF-16B4-46CE-BCDC-3E23C8B4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60CF-F5A8-479B-BCC0-066923E41959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D261FDD-A115-4E91-84E0-4BD235791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10.3.5 4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연결과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60E4527B-7DA0-4BBD-B7F4-27F2B673A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00600"/>
          </a:xfrm>
          <a:noFill/>
          <a:ln/>
        </p:spPr>
        <p:txBody>
          <a:bodyPr/>
          <a:lstStyle/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/>
              <a:t> </a:t>
            </a:r>
            <a:r>
              <a:rPr lang="ko-KR" altLang="en-US" sz="2000">
                <a:solidFill>
                  <a:srgbClr val="000000"/>
                </a:solidFill>
              </a:rPr>
              <a:t>그림 </a:t>
            </a:r>
            <a:r>
              <a:rPr lang="en-US" altLang="ko-KR" sz="2000">
                <a:solidFill>
                  <a:srgbClr val="000000"/>
                </a:solidFill>
              </a:rPr>
              <a:t>10.3</a:t>
            </a:r>
            <a:r>
              <a:rPr lang="ko-KR" altLang="en-US" sz="2000">
                <a:solidFill>
                  <a:srgbClr val="000000"/>
                </a:solidFill>
              </a:rPr>
              <a:t>에서 나타낸 것과 같이 픽셀 </a:t>
            </a:r>
            <a:r>
              <a:rPr lang="en-US" altLang="ko-KR" sz="2000">
                <a:solidFill>
                  <a:srgbClr val="000000"/>
                </a:solidFill>
              </a:rPr>
              <a:t>P</a:t>
            </a:r>
            <a:r>
              <a:rPr lang="ko-KR" altLang="en-US" sz="2000">
                <a:solidFill>
                  <a:srgbClr val="000000"/>
                </a:solidFill>
              </a:rPr>
              <a:t>의 </a:t>
            </a:r>
            <a:r>
              <a:rPr lang="en-US" altLang="ko-KR" sz="2000">
                <a:solidFill>
                  <a:srgbClr val="000000"/>
                </a:solidFill>
              </a:rPr>
              <a:t>4</a:t>
            </a:r>
            <a:r>
              <a:rPr lang="ko-KR" altLang="en-US" sz="2000">
                <a:solidFill>
                  <a:srgbClr val="000000"/>
                </a:solidFill>
              </a:rPr>
              <a:t>이웃에 </a:t>
            </a:r>
            <a:r>
              <a:rPr lang="en-US" altLang="ko-KR" sz="2000">
                <a:solidFill>
                  <a:srgbClr val="000000"/>
                </a:solidFill>
              </a:rPr>
              <a:t>P</a:t>
            </a:r>
            <a:r>
              <a:rPr lang="ko-KR" altLang="en-US" sz="2000">
                <a:solidFill>
                  <a:srgbClr val="000000"/>
                </a:solidFill>
              </a:rPr>
              <a:t>와 같은 동일색의 픽셀 </a:t>
            </a:r>
            <a:r>
              <a:rPr lang="en-US" altLang="ko-KR" sz="2000">
                <a:solidFill>
                  <a:srgbClr val="000000"/>
                </a:solidFill>
              </a:rPr>
              <a:t>Q</a:t>
            </a:r>
            <a:r>
              <a:rPr lang="ko-KR" altLang="en-US" sz="2000">
                <a:solidFill>
                  <a:srgbClr val="000000"/>
                </a:solidFill>
              </a:rPr>
              <a:t>가 존재하는 경우 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픽셀 </a:t>
            </a:r>
            <a:r>
              <a:rPr lang="en-US" altLang="ko-KR" sz="2000">
                <a:solidFill>
                  <a:srgbClr val="000000"/>
                </a:solidFill>
              </a:rPr>
              <a:t>Q</a:t>
            </a:r>
            <a:r>
              <a:rPr lang="ko-KR" altLang="en-US" sz="2000">
                <a:solidFill>
                  <a:srgbClr val="000000"/>
                </a:solidFill>
              </a:rPr>
              <a:t>는 픽셀 </a:t>
            </a:r>
            <a:r>
              <a:rPr lang="en-US" altLang="ko-KR" sz="2000">
                <a:solidFill>
                  <a:srgbClr val="000000"/>
                </a:solidFill>
              </a:rPr>
              <a:t>P</a:t>
            </a:r>
            <a:r>
              <a:rPr lang="ko-KR" altLang="en-US" sz="2000">
                <a:solidFill>
                  <a:srgbClr val="000000"/>
                </a:solidFill>
              </a:rPr>
              <a:t>에 대해서 </a:t>
            </a:r>
            <a:r>
              <a:rPr lang="en-US" altLang="ko-KR" sz="2000">
                <a:solidFill>
                  <a:srgbClr val="000000"/>
                </a:solidFill>
              </a:rPr>
              <a:t>4</a:t>
            </a:r>
            <a:r>
              <a:rPr lang="ko-KR" altLang="en-US" sz="2000">
                <a:solidFill>
                  <a:srgbClr val="000000"/>
                </a:solidFill>
              </a:rPr>
              <a:t>연결로 접속되어 있다고 이야기할 수 음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P</a:t>
            </a:r>
            <a:r>
              <a:rPr lang="ko-KR" altLang="en-US" sz="2000">
                <a:solidFill>
                  <a:srgbClr val="000000"/>
                </a:solidFill>
              </a:rPr>
              <a:t>의 이웃한 </a:t>
            </a:r>
            <a:r>
              <a:rPr lang="en-US" altLang="ko-KR" sz="2000">
                <a:solidFill>
                  <a:srgbClr val="000000"/>
                </a:solidFill>
              </a:rPr>
              <a:t>8</a:t>
            </a:r>
            <a:r>
              <a:rPr lang="ko-KR" altLang="en-US" sz="2000">
                <a:solidFill>
                  <a:srgbClr val="000000"/>
                </a:solidFill>
              </a:rPr>
              <a:t>개의 픽셀중 동일색의 픽셀 </a:t>
            </a:r>
            <a:r>
              <a:rPr lang="en-US" altLang="ko-KR" sz="2000">
                <a:solidFill>
                  <a:srgbClr val="000000"/>
                </a:solidFill>
              </a:rPr>
              <a:t>R</a:t>
            </a:r>
            <a:r>
              <a:rPr lang="ko-KR" altLang="en-US" sz="2000">
                <a:solidFill>
                  <a:srgbClr val="000000"/>
                </a:solidFill>
              </a:rPr>
              <a:t>은 </a:t>
            </a:r>
            <a:r>
              <a:rPr lang="en-US" altLang="ko-KR" sz="2000">
                <a:solidFill>
                  <a:srgbClr val="000000"/>
                </a:solidFill>
              </a:rPr>
              <a:t>P</a:t>
            </a:r>
            <a:r>
              <a:rPr lang="ko-KR" altLang="en-US" sz="2000">
                <a:solidFill>
                  <a:srgbClr val="000000"/>
                </a:solidFill>
              </a:rPr>
              <a:t>에 대하여 </a:t>
            </a:r>
            <a:r>
              <a:rPr lang="en-US" altLang="ko-KR" sz="2000">
                <a:solidFill>
                  <a:srgbClr val="000000"/>
                </a:solidFill>
              </a:rPr>
              <a:t>8</a:t>
            </a:r>
            <a:r>
              <a:rPr lang="ko-KR" altLang="en-US" sz="2000">
                <a:solidFill>
                  <a:srgbClr val="000000"/>
                </a:solidFill>
              </a:rPr>
              <a:t>연결되어 있다고 말할 수 있음</a:t>
            </a:r>
          </a:p>
        </p:txBody>
      </p:sp>
      <p:graphicFrame>
        <p:nvGraphicFramePr>
          <p:cNvPr id="79879" name="Object 7">
            <a:extLst>
              <a:ext uri="{FF2B5EF4-FFF2-40B4-BE49-F238E27FC236}">
                <a16:creationId xmlns:a16="http://schemas.microsoft.com/office/drawing/2014/main" id="{1CB6D1FC-A702-440A-82F0-13EF5C921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3625" y="3419475"/>
          <a:ext cx="447675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비트맵 이미지" r:id="rId3" imgW="4476190" imgH="2676899" progId="Paint.Picture">
                  <p:embed/>
                </p:oleObj>
              </mc:Choice>
              <mc:Fallback>
                <p:oleObj name="비트맵 이미지" r:id="rId3" imgW="4476190" imgH="267689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419475"/>
                        <a:ext cx="4476750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Text Box 8">
            <a:extLst>
              <a:ext uri="{FF2B5EF4-FFF2-40B4-BE49-F238E27FC236}">
                <a16:creationId xmlns:a16="http://schemas.microsoft.com/office/drawing/2014/main" id="{7DFB17E4-F5DA-4C8A-8A2D-C1331C6B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9600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10.3 4</a:t>
            </a:r>
            <a:r>
              <a:rPr lang="ko-KR" altLang="en-US" sz="1800">
                <a:solidFill>
                  <a:srgbClr val="000000"/>
                </a:solidFill>
              </a:rPr>
              <a:t>연결과 </a:t>
            </a:r>
            <a:r>
              <a:rPr lang="en-US" altLang="ko-KR" sz="1800">
                <a:solidFill>
                  <a:srgbClr val="000000"/>
                </a:solidFill>
              </a:rPr>
              <a:t>8</a:t>
            </a:r>
            <a:r>
              <a:rPr lang="ko-KR" altLang="en-US" sz="1800">
                <a:solidFill>
                  <a:srgbClr val="000000"/>
                </a:solidFill>
              </a:rPr>
              <a:t>연결</a:t>
            </a:r>
            <a:endParaRPr lang="ko-KR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B6C2940A-3C32-41F6-845C-C3A8C7A3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06549CD-9AA7-4852-A1F9-88FA08E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311FFFA-4D1A-4B7A-9CDA-3B1BCFC0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354D-2F36-4DC4-A742-1D20AB13B46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80898" name="Rectangle 1026">
            <a:extLst>
              <a:ext uri="{FF2B5EF4-FFF2-40B4-BE49-F238E27FC236}">
                <a16:creationId xmlns:a16="http://schemas.microsoft.com/office/drawing/2014/main" id="{7DF1856A-DA32-4406-973E-57553B7F1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10.3.6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고립점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내부점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경계점</a:t>
            </a:r>
          </a:p>
        </p:txBody>
      </p:sp>
      <p:sp>
        <p:nvSpPr>
          <p:cNvPr id="80899" name="Rectangle 1027">
            <a:extLst>
              <a:ext uri="{FF2B5EF4-FFF2-40B4-BE49-F238E27FC236}">
                <a16:creationId xmlns:a16="http://schemas.microsoft.com/office/drawing/2014/main" id="{3055578E-5A5D-4942-B744-E2821AD55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0400" y="1524000"/>
            <a:ext cx="5105400" cy="4800600"/>
          </a:xfrm>
          <a:noFill/>
          <a:ln/>
        </p:spPr>
        <p:txBody>
          <a:bodyPr/>
          <a:lstStyle/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어떤 픽셀의 이웃 픽셀 중에서 자신과 동일한 색을 갖는 픽셀의 갯수 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N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을 기준으로 다음과 같이 분류됨</a:t>
            </a:r>
          </a:p>
        </p:txBody>
      </p:sp>
      <p:sp>
        <p:nvSpPr>
          <p:cNvPr id="80901" name="Text Box 1029">
            <a:extLst>
              <a:ext uri="{FF2B5EF4-FFF2-40B4-BE49-F238E27FC236}">
                <a16:creationId xmlns:a16="http://schemas.microsoft.com/office/drawing/2014/main" id="{11C3B70B-9EC6-4F94-A1D6-DED464CB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86740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10.4 </a:t>
            </a:r>
            <a:r>
              <a:rPr lang="ko-KR" altLang="en-US" sz="1800">
                <a:solidFill>
                  <a:srgbClr val="000000"/>
                </a:solidFill>
              </a:rPr>
              <a:t>도형 픽셀의 고립점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내부점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경계점</a:t>
            </a:r>
          </a:p>
        </p:txBody>
      </p:sp>
      <p:graphicFrame>
        <p:nvGraphicFramePr>
          <p:cNvPr id="80902" name="Object 1030">
            <a:extLst>
              <a:ext uri="{FF2B5EF4-FFF2-40B4-BE49-F238E27FC236}">
                <a16:creationId xmlns:a16="http://schemas.microsoft.com/office/drawing/2014/main" id="{B459A72F-29EB-4E54-B493-182774FEA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371600"/>
          <a:ext cx="18097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비트맵 이미지" r:id="rId3" imgW="1809524" imgH="1571844" progId="Paint.Picture">
                  <p:embed/>
                </p:oleObj>
              </mc:Choice>
              <mc:Fallback>
                <p:oleObj name="비트맵 이미지" r:id="rId3" imgW="1809524" imgH="1571844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180975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1031">
            <a:extLst>
              <a:ext uri="{FF2B5EF4-FFF2-40B4-BE49-F238E27FC236}">
                <a16:creationId xmlns:a16="http://schemas.microsoft.com/office/drawing/2014/main" id="{4227AC46-5E3B-4669-9933-86117329E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3124200"/>
          <a:ext cx="8247063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비트맵 이미지" r:id="rId5" imgW="8247619" imgH="2781688" progId="Paint.Picture">
                  <p:embed/>
                </p:oleObj>
              </mc:Choice>
              <mc:Fallback>
                <p:oleObj name="비트맵 이미지" r:id="rId5" imgW="8247619" imgH="2781688" progId="Paint.Picture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124200"/>
                        <a:ext cx="8247063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ADDD2183-7386-4C88-A962-3D2A0D82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7FCEA61C-FAFA-4054-B819-8350D3DF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2F327ADC-9B4C-4E9B-A221-EB750CBD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79DE-60A8-4315-B0B9-A4BFEC3C1B8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A2530EA-8C68-4F36-BA9D-D8E834A3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10.3.7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거리 척도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(Distance)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D3DFE9F-EC6B-4C2A-95F1-24722DB38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305800" cy="4800600"/>
          </a:xfrm>
          <a:noFill/>
          <a:ln/>
        </p:spPr>
        <p:txBody>
          <a:bodyPr/>
          <a:lstStyle/>
          <a:p>
            <a:pPr lvl="2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/>
              <a:t> </a:t>
            </a:r>
            <a:r>
              <a:rPr lang="ko-KR" altLang="en-US" sz="2000">
                <a:solidFill>
                  <a:srgbClr val="000000"/>
                </a:solidFill>
              </a:rPr>
              <a:t>거리 척도는 일반적으로 픽셀 </a:t>
            </a:r>
            <a:r>
              <a:rPr lang="en-US" altLang="ko-KR" sz="2000">
                <a:solidFill>
                  <a:srgbClr val="000000"/>
                </a:solidFill>
              </a:rPr>
              <a:t>p, q, r</a:t>
            </a:r>
            <a:r>
              <a:rPr lang="ko-KR" altLang="en-US" sz="2000">
                <a:solidFill>
                  <a:srgbClr val="000000"/>
                </a:solidFill>
              </a:rPr>
              <a:t>에 대하여 다음의 </a:t>
            </a:r>
            <a:r>
              <a:rPr lang="en-US" altLang="ko-KR" sz="20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가지 성질을 만족함</a:t>
            </a:r>
          </a:p>
          <a:p>
            <a:pPr lvl="2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유클리디안</a:t>
            </a:r>
            <a:r>
              <a:rPr lang="en-US" altLang="ko-KR" sz="2000">
                <a:solidFill>
                  <a:srgbClr val="000000"/>
                </a:solidFill>
              </a:rPr>
              <a:t>(Euclidean)</a:t>
            </a:r>
          </a:p>
          <a:p>
            <a:pPr lvl="2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</a:endParaRPr>
          </a:p>
          <a:p>
            <a:pPr lvl="2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시티블록</a:t>
            </a:r>
            <a:r>
              <a:rPr lang="en-US" altLang="ko-KR" sz="2000">
                <a:solidFill>
                  <a:srgbClr val="000000"/>
                </a:solidFill>
              </a:rPr>
              <a:t>(city-block)</a:t>
            </a:r>
          </a:p>
          <a:p>
            <a:pPr lvl="2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</a:endParaRPr>
          </a:p>
          <a:p>
            <a:pPr lvl="2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체스판</a:t>
            </a:r>
            <a:r>
              <a:rPr lang="en-US" altLang="ko-KR" sz="2000">
                <a:solidFill>
                  <a:srgbClr val="000000"/>
                </a:solidFill>
              </a:rPr>
              <a:t>(chessboard)</a:t>
            </a:r>
          </a:p>
        </p:txBody>
      </p:sp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788722AD-6D19-4468-B8BA-14EDF5B35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286000"/>
          <a:ext cx="37433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비트맵 이미지" r:id="rId3" imgW="3742857" imgH="1380952" progId="Paint.Picture">
                  <p:embed/>
                </p:oleObj>
              </mc:Choice>
              <mc:Fallback>
                <p:oleObj name="비트맵 이미지" r:id="rId3" imgW="3742857" imgH="1380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37433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>
            <a:extLst>
              <a:ext uri="{FF2B5EF4-FFF2-40B4-BE49-F238E27FC236}">
                <a16:creationId xmlns:a16="http://schemas.microsoft.com/office/drawing/2014/main" id="{EAE28CC9-9157-4B6F-AB69-2AA9237C1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3" y="4051300"/>
          <a:ext cx="74374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비트맵 이미지" r:id="rId5" imgW="7438095" imgH="390580" progId="Paint.Picture">
                  <p:embed/>
                </p:oleObj>
              </mc:Choice>
              <mc:Fallback>
                <p:oleObj name="비트맵 이미지" r:id="rId5" imgW="7438095" imgH="39058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051300"/>
                        <a:ext cx="74374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>
            <a:extLst>
              <a:ext uri="{FF2B5EF4-FFF2-40B4-BE49-F238E27FC236}">
                <a16:creationId xmlns:a16="http://schemas.microsoft.com/office/drawing/2014/main" id="{4376419E-17DE-4C50-A06A-02D05A26E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238" y="5029200"/>
          <a:ext cx="7446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비트맵 이미지" r:id="rId7" imgW="7447619" imgH="304923" progId="Paint.Picture">
                  <p:embed/>
                </p:oleObj>
              </mc:Choice>
              <mc:Fallback>
                <p:oleObj name="비트맵 이미지" r:id="rId7" imgW="7447619" imgH="304923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5029200"/>
                        <a:ext cx="74469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8C461D72-60A7-4343-8154-B93857CD5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238" y="5943600"/>
          <a:ext cx="74469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비트맵 이미지" r:id="rId9" imgW="7447619" imgH="323981" progId="Paint.Picture">
                  <p:embed/>
                </p:oleObj>
              </mc:Choice>
              <mc:Fallback>
                <p:oleObj name="비트맵 이미지" r:id="rId9" imgW="7447619" imgH="32398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5943600"/>
                        <a:ext cx="74469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E3B5A13-6093-4FD7-9BE7-9240B086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70D4592-AD27-4B7A-A06C-953722DE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B627E75-8967-4BF9-8051-E31B7CC4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1140-1670-4557-9347-3550B907642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96B2A86-2345-4FF7-B059-EDCB48C67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10.3.7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거리 척도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(Distance)</a:t>
            </a:r>
          </a:p>
        </p:txBody>
      </p:sp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8412A305-225B-48FA-89D8-E4B6CDC83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3" y="1914525"/>
          <a:ext cx="8437562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비트맵 이미지" r:id="rId3" imgW="8438095" imgH="3495238" progId="Paint.Picture">
                  <p:embed/>
                </p:oleObj>
              </mc:Choice>
              <mc:Fallback>
                <p:oleObj name="비트맵 이미지" r:id="rId3" imgW="8438095" imgH="3495238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914525"/>
                        <a:ext cx="8437562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>
            <a:extLst>
              <a:ext uri="{FF2B5EF4-FFF2-40B4-BE49-F238E27FC236}">
                <a16:creationId xmlns:a16="http://schemas.microsoft.com/office/drawing/2014/main" id="{58432BCA-A523-43C7-A7C0-D8D83801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715000"/>
            <a:ext cx="693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10.5 </a:t>
            </a:r>
            <a:r>
              <a:rPr lang="ko-KR" altLang="en-US" sz="1800">
                <a:solidFill>
                  <a:srgbClr val="000000"/>
                </a:solidFill>
              </a:rPr>
              <a:t>여러 가지 거리 척도</a:t>
            </a:r>
            <a:endParaRPr lang="ko-KR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714E0A83-4C39-413D-B4BD-35A875EE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D0D1F1E-E42D-452D-8D79-D2E4FD83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041371-52FA-4215-9EED-3FF1CCF6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77E8-4955-4BB1-831B-203E54DD486A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65089C2-A2E4-472D-BC1C-F94C31AAE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모음티R" charset="-127"/>
              </a:rPr>
              <a:t>10.3.8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모음티R" charset="-127"/>
              </a:rPr>
              <a:t>경계선 추적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282165D-D672-488C-98C5-951881CE5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305800" cy="4800600"/>
          </a:xfrm>
          <a:noFill/>
          <a:ln/>
        </p:spPr>
        <p:txBody>
          <a:bodyPr/>
          <a:lstStyle/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/>
              <a:t> </a:t>
            </a:r>
            <a:r>
              <a:rPr lang="ko-KR" altLang="en-US" sz="2000">
                <a:solidFill>
                  <a:srgbClr val="000000"/>
                </a:solidFill>
              </a:rPr>
              <a:t>경계선 추적에 의해 면적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둘레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형태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연결 성분의 포함 관계 등의 정보를 얻을 수 있음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P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n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=P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로 된 경우에는 처리를 종료하여 픽셀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P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에서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P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n-1</a:t>
            </a:r>
            <a:r>
              <a:rPr lang="ko-KR" altLang="en-US" sz="2000">
                <a:solidFill>
                  <a:srgbClr val="000000"/>
                </a:solidFill>
              </a:rPr>
              <a:t>까지의 픽셀 열을 경계선으로 함</a:t>
            </a:r>
          </a:p>
        </p:txBody>
      </p:sp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41B96D96-DB27-48A1-97E4-46C6B5311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00375"/>
          <a:ext cx="594360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비트맵 이미지" r:id="rId3" imgW="6039693" imgH="2991268" progId="Paint.Picture">
                  <p:embed/>
                </p:oleObj>
              </mc:Choice>
              <mc:Fallback>
                <p:oleObj name="비트맵 이미지" r:id="rId3" imgW="6039693" imgH="299126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00375"/>
                        <a:ext cx="5943600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Text Box 9">
            <a:extLst>
              <a:ext uri="{FF2B5EF4-FFF2-40B4-BE49-F238E27FC236}">
                <a16:creationId xmlns:a16="http://schemas.microsoft.com/office/drawing/2014/main" id="{60F8FF9B-4BA9-48A9-ACCD-BA6EF1AE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943600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10.6 8-</a:t>
            </a:r>
            <a:r>
              <a:rPr lang="ko-KR" altLang="en-US" sz="1800">
                <a:solidFill>
                  <a:srgbClr val="000000"/>
                </a:solidFill>
              </a:rPr>
              <a:t>연결 경계선 추적 과정</a:t>
            </a:r>
            <a:endParaRPr lang="ko-KR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09E91-A1DC-4AFA-BB26-C7A48326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8BD09-C2E9-41AA-A091-91784671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BE58A-D0B0-4D55-A54A-8AD40675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2231-417D-4E0D-850B-DE262B5AA0A0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921B177D-31E9-4900-88D6-053C144EB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10.3.9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체인 코드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(Chain Code)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2459846-88A3-4AEC-B236-06D8709C1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800600"/>
          </a:xfrm>
          <a:noFill/>
          <a:ln/>
        </p:spPr>
        <p:txBody>
          <a:bodyPr/>
          <a:lstStyle/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경계선 추적에 의하여 얻어진 </a:t>
            </a:r>
            <a:r>
              <a:rPr lang="ko-KR" altLang="en-US" sz="2000" b="1" i="1">
                <a:solidFill>
                  <a:srgbClr val="000000"/>
                </a:solidFill>
              </a:rPr>
              <a:t>경계선</a:t>
            </a:r>
            <a:r>
              <a:rPr lang="ko-KR" altLang="en-US" sz="2000">
                <a:solidFill>
                  <a:srgbClr val="000000"/>
                </a:solidFill>
              </a:rPr>
              <a:t>이나 또는 </a:t>
            </a:r>
            <a:r>
              <a:rPr lang="en-US" altLang="ko-KR" sz="2000" b="1" i="1">
                <a:solidFill>
                  <a:srgbClr val="000000"/>
                </a:solidFill>
              </a:rPr>
              <a:t>8-</a:t>
            </a:r>
            <a:r>
              <a:rPr lang="ko-KR" altLang="en-US" sz="2000" b="1" i="1">
                <a:solidFill>
                  <a:srgbClr val="000000"/>
                </a:solidFill>
              </a:rPr>
              <a:t>연결</a:t>
            </a:r>
            <a:r>
              <a:rPr lang="ko-KR" altLang="en-US" sz="2000">
                <a:solidFill>
                  <a:srgbClr val="000000"/>
                </a:solidFill>
              </a:rPr>
              <a:t> 또는 </a:t>
            </a:r>
            <a:r>
              <a:rPr lang="en-US" altLang="ko-KR" sz="2000" b="1" i="1">
                <a:solidFill>
                  <a:srgbClr val="000000"/>
                </a:solidFill>
              </a:rPr>
              <a:t>4-</a:t>
            </a:r>
            <a:r>
              <a:rPr lang="ko-KR" altLang="en-US" sz="2000" b="1" i="1">
                <a:solidFill>
                  <a:srgbClr val="000000"/>
                </a:solidFill>
              </a:rPr>
              <a:t>연결된 선들로</a:t>
            </a:r>
            <a:r>
              <a:rPr lang="ko-KR" altLang="en-US" sz="2000">
                <a:solidFill>
                  <a:srgbClr val="000000"/>
                </a:solidFill>
              </a:rPr>
              <a:t> 이루어진 </a:t>
            </a:r>
            <a:r>
              <a:rPr lang="ko-KR" altLang="en-US" sz="2000" b="1" i="1">
                <a:solidFill>
                  <a:srgbClr val="000000"/>
                </a:solidFill>
              </a:rPr>
              <a:t>그림을 저장하는 경우</a:t>
            </a:r>
            <a:r>
              <a:rPr lang="ko-KR" altLang="en-US" sz="2000">
                <a:solidFill>
                  <a:srgbClr val="000000"/>
                </a:solidFill>
              </a:rPr>
              <a:t> 가장 </a:t>
            </a:r>
            <a:r>
              <a:rPr lang="ko-KR" altLang="en-US" sz="2000" b="1" i="1">
                <a:solidFill>
                  <a:schemeClr val="hlink"/>
                </a:solidFill>
              </a:rPr>
              <a:t>효율적인 방법은</a:t>
            </a:r>
            <a:r>
              <a:rPr lang="ko-KR" altLang="en-US" sz="2000">
                <a:solidFill>
                  <a:srgbClr val="000000"/>
                </a:solidFill>
              </a:rPr>
              <a:t> 맨 </a:t>
            </a:r>
            <a:r>
              <a:rPr lang="ko-KR" altLang="en-US" sz="2000">
                <a:solidFill>
                  <a:schemeClr val="folHlink"/>
                </a:solidFill>
              </a:rPr>
              <a:t>처음 픽셀의 위치만 기록하고 나머지 픽셀들의 위치는 이전 픽셀에 대해 상대적으로 표현하는</a:t>
            </a:r>
            <a:r>
              <a:rPr lang="ko-KR" altLang="en-US" sz="2000">
                <a:solidFill>
                  <a:srgbClr val="000000"/>
                </a:solidFill>
              </a:rPr>
              <a:t> 것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방향이 숫자로 표시된 것을 방향 코드 또는 체인 코드</a:t>
            </a:r>
            <a:r>
              <a:rPr lang="en-US" altLang="ko-KR" sz="2000">
                <a:solidFill>
                  <a:srgbClr val="000000"/>
                </a:solidFill>
              </a:rPr>
              <a:t>(chain code)</a:t>
            </a:r>
            <a:r>
              <a:rPr lang="ko-KR" altLang="en-US" sz="2000">
                <a:solidFill>
                  <a:srgbClr val="000000"/>
                </a:solidFill>
              </a:rPr>
              <a:t>라고 부르며 디지털 선도형의 기본적인 기술 방법의 하나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대폭적인 데이터의 압축이 가능함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체인 코드에서는 </a:t>
            </a:r>
            <a:r>
              <a:rPr lang="ko-KR" altLang="en-US" sz="2000" b="1" i="1">
                <a:solidFill>
                  <a:srgbClr val="000000"/>
                </a:solidFill>
              </a:rPr>
              <a:t>방향 변화가 </a:t>
            </a:r>
            <a:r>
              <a:rPr lang="en-US" altLang="ko-KR" sz="2000" b="1" i="1">
                <a:solidFill>
                  <a:srgbClr val="000000"/>
                </a:solidFill>
              </a:rPr>
              <a:t>8</a:t>
            </a:r>
            <a:r>
              <a:rPr lang="ko-KR" altLang="en-US" sz="2000" b="1" i="1">
                <a:solidFill>
                  <a:srgbClr val="000000"/>
                </a:solidFill>
              </a:rPr>
              <a:t>가지가</a:t>
            </a:r>
            <a:r>
              <a:rPr lang="ko-KR" altLang="en-US" sz="2000">
                <a:solidFill>
                  <a:srgbClr val="000000"/>
                </a:solidFill>
              </a:rPr>
              <a:t> 있고 따라서 이를 표현하는 데는 </a:t>
            </a:r>
            <a:r>
              <a:rPr lang="en-US" altLang="ko-KR" sz="2000" b="1" i="1">
                <a:solidFill>
                  <a:srgbClr val="000000"/>
                </a:solidFill>
              </a:rPr>
              <a:t>3</a:t>
            </a:r>
            <a:r>
              <a:rPr lang="ko-KR" altLang="en-US" sz="2000" b="1" i="1">
                <a:solidFill>
                  <a:srgbClr val="000000"/>
                </a:solidFill>
              </a:rPr>
              <a:t>비트면 충분함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3F511E4-4BF2-4943-97D4-A34D06C1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C05F864-0046-42C2-87AB-8173F7EF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3C19C6E-7355-438C-9F20-D53869BE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5EDE-B2B8-458A-BA35-15AA341A51BD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147B9E84-A045-490F-9B03-40199B1D9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10.3.9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체인 코드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(Chain Code)</a:t>
            </a: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39C56403-D1F3-49FF-8D2D-9CBCD4128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7325" y="1800225"/>
          <a:ext cx="6230938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비트맵 이미지" r:id="rId3" imgW="6230220" imgH="3258005" progId="Paint.Picture">
                  <p:embed/>
                </p:oleObj>
              </mc:Choice>
              <mc:Fallback>
                <p:oleObj name="비트맵 이미지" r:id="rId3" imgW="6230220" imgH="32580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1800225"/>
                        <a:ext cx="6230938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>
            <a:extLst>
              <a:ext uri="{FF2B5EF4-FFF2-40B4-BE49-F238E27FC236}">
                <a16:creationId xmlns:a16="http://schemas.microsoft.com/office/drawing/2014/main" id="{620C6AF1-9359-479B-A4DD-C8D7C913A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10.7 </a:t>
            </a:r>
            <a:r>
              <a:rPr lang="ko-KR" altLang="en-US" sz="1800">
                <a:solidFill>
                  <a:srgbClr val="000000"/>
                </a:solidFill>
              </a:rPr>
              <a:t>체인 코드</a:t>
            </a:r>
            <a:endParaRPr lang="ko-KR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A1B31F57-2751-4006-A33F-12E01AF3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B6DD5226-4AEE-4F60-82C5-AC96A0F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87F1763-E37E-4C31-9A0C-14ADAE5A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374C-746C-49B3-8E38-579F0E7F0E0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65A20598-FFE2-423B-BC2C-F1E3CA6C8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10.3.10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세선화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(Thining)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5B575D-CCE5-4F06-B87A-96D1134D0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00600"/>
          </a:xfrm>
          <a:noFill/>
          <a:ln/>
        </p:spPr>
        <p:txBody>
          <a:bodyPr/>
          <a:lstStyle/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세선화</a:t>
            </a:r>
            <a:r>
              <a:rPr lang="en-US" altLang="ko-KR" sz="2000">
                <a:solidFill>
                  <a:srgbClr val="000000"/>
                </a:solidFill>
              </a:rPr>
              <a:t>(thining) : </a:t>
            </a:r>
            <a:r>
              <a:rPr lang="ko-KR" altLang="en-US" sz="2000">
                <a:solidFill>
                  <a:srgbClr val="000000"/>
                </a:solidFill>
              </a:rPr>
              <a:t>도형에서 선 폭을 섬세하게 하여 </a:t>
            </a:r>
            <a:r>
              <a:rPr lang="ko-KR" altLang="en-US" sz="2000" b="1" i="1">
                <a:solidFill>
                  <a:srgbClr val="000000"/>
                </a:solidFill>
              </a:rPr>
              <a:t>한 픽셀로 이루어진 중심선을 추출하는 조작</a:t>
            </a:r>
          </a:p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세선화는 원래 도형의 연결성은 변화시키지 않고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선으로 변화시키는 것이 필요함</a:t>
            </a:r>
          </a:p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 b="1" i="1">
                <a:solidFill>
                  <a:srgbClr val="000000"/>
                </a:solidFill>
              </a:rPr>
              <a:t>글씨나 도면</a:t>
            </a:r>
            <a:r>
              <a:rPr lang="ko-KR" altLang="en-US" sz="2000">
                <a:solidFill>
                  <a:srgbClr val="000000"/>
                </a:solidFill>
              </a:rPr>
              <a:t> 등에서 </a:t>
            </a:r>
            <a:r>
              <a:rPr lang="ko-KR" altLang="en-US" sz="2000" b="1" i="1">
                <a:solidFill>
                  <a:srgbClr val="000000"/>
                </a:solidFill>
              </a:rPr>
              <a:t>선의 구조를 해석하는데</a:t>
            </a:r>
            <a:r>
              <a:rPr lang="ko-KR" altLang="en-US" sz="2000">
                <a:solidFill>
                  <a:srgbClr val="000000"/>
                </a:solidFill>
              </a:rPr>
              <a:t> 불가결한 처리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B0354CFF-4D9F-4D15-B115-5A555CDA3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0" y="3657600"/>
          <a:ext cx="369570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비트맵 이미지" r:id="rId3" imgW="3696216" imgH="2390476" progId="Paint.Picture">
                  <p:embed/>
                </p:oleObj>
              </mc:Choice>
              <mc:Fallback>
                <p:oleObj name="비트맵 이미지" r:id="rId3" imgW="3696216" imgH="23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657600"/>
                        <a:ext cx="369570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34072FDD-0181-4093-9D01-908EBE62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4360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10.8 </a:t>
            </a:r>
            <a:r>
              <a:rPr lang="ko-KR" altLang="en-US" sz="1800">
                <a:solidFill>
                  <a:srgbClr val="000000"/>
                </a:solidFill>
              </a:rPr>
              <a:t>세선화의 예</a:t>
            </a:r>
            <a:endParaRPr lang="ko-KR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839C4-AF76-4A8E-A27E-AC8DCC9B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30B81-3CDC-4D22-B495-E7D8506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137E4-3658-430F-BE63-11BC0CF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3AF-5A67-428D-9C80-6110B1B5A51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EA74D8A-D59C-4547-B5AA-4492CC470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10.3.10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세선화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(Thining)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4A9B7CE-62B2-446B-8357-E01D29972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4800600"/>
          </a:xfrm>
          <a:noFill/>
          <a:ln/>
        </p:spPr>
        <p:txBody>
          <a:bodyPr/>
          <a:lstStyle/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흔히 사용되는 알고리즘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영상 안의 각 픽셀을 </a:t>
            </a:r>
            <a:r>
              <a:rPr lang="en-US" altLang="ko-KR" sz="2000">
                <a:solidFill>
                  <a:srgbClr val="000000"/>
                </a:solidFill>
              </a:rPr>
              <a:t>3X3</a:t>
            </a:r>
            <a:r>
              <a:rPr lang="ko-KR" altLang="en-US" sz="2000">
                <a:solidFill>
                  <a:srgbClr val="000000"/>
                </a:solidFill>
              </a:rPr>
              <a:t>의 이웃 윈도우 안에서 조사하여 각 영역이 세선화할 때까지 </a:t>
            </a:r>
            <a:r>
              <a:rPr lang="ko-KR" altLang="en-US" sz="2000" b="1" i="1">
                <a:solidFill>
                  <a:srgbClr val="000000"/>
                </a:solidFill>
              </a:rPr>
              <a:t>각 영역의 경계선을 한번에 한 픽셀 두께씩 벗겨내는 것</a:t>
            </a:r>
            <a:r>
              <a:rPr lang="en-US" altLang="ko-KR" sz="2000" b="1" i="1">
                <a:solidFill>
                  <a:srgbClr val="000000"/>
                </a:solidFill>
              </a:rPr>
              <a:t>. </a:t>
            </a:r>
            <a:r>
              <a:rPr lang="ko-KR" altLang="en-US" sz="2000" b="1" i="1">
                <a:solidFill>
                  <a:srgbClr val="000000"/>
                </a:solidFill>
              </a:rPr>
              <a:t>이런 처리가 반복적으로 되풀이됨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 형태 처리 연산에서 </a:t>
            </a:r>
            <a:r>
              <a:rPr lang="ko-KR" altLang="en-US" sz="2000" b="1" i="1">
                <a:solidFill>
                  <a:srgbClr val="000000"/>
                </a:solidFill>
              </a:rPr>
              <a:t>침식</a:t>
            </a:r>
            <a:r>
              <a:rPr lang="en-US" altLang="ko-KR" sz="2000" b="1" i="1">
                <a:solidFill>
                  <a:srgbClr val="000000"/>
                </a:solidFill>
              </a:rPr>
              <a:t>(erosion) </a:t>
            </a:r>
            <a:r>
              <a:rPr lang="ko-KR" altLang="en-US" sz="2000" b="1" i="1">
                <a:solidFill>
                  <a:srgbClr val="000000"/>
                </a:solidFill>
              </a:rPr>
              <a:t>연산과 비슷함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 침식은 어떤 영역을 완전히 없애 버릴 수가 있지만 세선화는 그래서는 안됨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 </a:t>
            </a:r>
            <a:r>
              <a:rPr lang="ko-KR" altLang="en-US" sz="2000" b="1">
                <a:solidFill>
                  <a:schemeClr val="hlink"/>
                </a:solidFill>
              </a:rPr>
              <a:t>세선화 알고리즘이 지켜야 될 제약점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</a:p>
          <a:p>
            <a:pPr lvl="2" algn="just">
              <a:lnSpc>
                <a:spcPct val="120000"/>
              </a:lnSpc>
              <a:buFontTx/>
              <a:buChar char="•"/>
            </a:pPr>
            <a:r>
              <a:rPr lang="ko-KR" altLang="en-US" sz="2000">
                <a:solidFill>
                  <a:srgbClr val="000000"/>
                </a:solidFill>
              </a:rPr>
              <a:t> 한 픽셀 두께의 영역으로 되어 있어야 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lvl="2" algn="just">
              <a:lnSpc>
                <a:spcPct val="120000"/>
              </a:lnSpc>
              <a:buFontTx/>
              <a:buChar char="•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영역의 단면의 중심에 위치해야 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lvl="2" algn="just">
              <a:lnSpc>
                <a:spcPct val="120000"/>
              </a:lnSpc>
              <a:buFontTx/>
              <a:buChar char="•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세선을 이루고 있는 픽셀들은 서로 서로 연결되어 있어야 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5F1202D-1CC9-4103-8FF0-F93A4A8BCD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94A4491-2339-4A6C-8082-82987EBFBB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영상의 처리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62937-8717-48E2-AB48-853BAA0C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0F598-8CAA-412D-B86D-6C50C3C0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61110-AD29-4617-BC4E-B79225DD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254C-1CBC-42B0-93EE-1B8E00FF87FD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7489C2D-ECD0-4064-8EBE-35FE7AFFD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10.3.10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세선화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(Thining)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85CB4EA-86E7-48BE-9DF5-D51D590D0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4800600"/>
          </a:xfrm>
          <a:noFill/>
          <a:ln/>
        </p:spPr>
        <p:txBody>
          <a:bodyPr/>
          <a:lstStyle/>
          <a:p>
            <a:pPr lvl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en-US" altLang="ko-KR" sz="2400" b="1">
                <a:solidFill>
                  <a:srgbClr val="000000"/>
                </a:solidFill>
              </a:rPr>
              <a:t> Zhang-Suen </a:t>
            </a:r>
            <a:r>
              <a:rPr lang="ko-KR" altLang="en-US" sz="2400" b="1">
                <a:solidFill>
                  <a:srgbClr val="000000"/>
                </a:solidFill>
              </a:rPr>
              <a:t>알고리즘</a:t>
            </a:r>
          </a:p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 기본적인 아이디어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한 픽셀의 </a:t>
            </a:r>
            <a:r>
              <a:rPr lang="en-US" altLang="ko-KR" sz="2000">
                <a:solidFill>
                  <a:srgbClr val="000000"/>
                </a:solidFill>
              </a:rPr>
              <a:t>8</a:t>
            </a:r>
            <a:r>
              <a:rPr lang="ko-KR" altLang="en-US" sz="2000">
                <a:solidFill>
                  <a:srgbClr val="000000"/>
                </a:solidFill>
              </a:rPr>
              <a:t>개의 이웃 픽셀을 검사하여 그 픽셀을 제거할 수 있는지 결정을 내리는 것</a:t>
            </a:r>
          </a:p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 픽셀을 제거하기 위한 </a:t>
            </a:r>
            <a:r>
              <a:rPr lang="en-US" altLang="ko-KR" sz="2000">
                <a:solidFill>
                  <a:srgbClr val="000000"/>
                </a:solidFill>
              </a:rPr>
              <a:t>4</a:t>
            </a:r>
            <a:r>
              <a:rPr lang="ko-KR" altLang="en-US" sz="2000">
                <a:solidFill>
                  <a:srgbClr val="000000"/>
                </a:solidFill>
              </a:rPr>
              <a:t>가지의 조건</a:t>
            </a:r>
          </a:p>
          <a:p>
            <a:pPr lvl="3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여기서는 간단한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가지 조건만 설명함</a:t>
            </a:r>
          </a:p>
          <a:p>
            <a:pPr lvl="4">
              <a:lnSpc>
                <a:spcPct val="13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ko-KR" alt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 이상</a:t>
            </a:r>
            <a:r>
              <a:rPr lang="en-US" altLang="ko-KR">
                <a:solidFill>
                  <a:srgbClr val="000000"/>
                </a:solidFill>
              </a:rPr>
              <a:t>, 6</a:t>
            </a:r>
            <a:r>
              <a:rPr lang="ko-KR" altLang="en-US">
                <a:solidFill>
                  <a:srgbClr val="000000"/>
                </a:solidFill>
              </a:rPr>
              <a:t>개 이하 이웃 픽셀이 있어야 한다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 조건은 끝점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영역 내부의 점은 지워서는 안 된다는 것을 의미</a:t>
            </a:r>
          </a:p>
          <a:p>
            <a:pPr lvl="4">
              <a:lnSpc>
                <a:spcPct val="130000"/>
              </a:lnSpc>
              <a:buClr>
                <a:schemeClr val="folHlink"/>
              </a:buClr>
              <a:buSzTx/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 두 개 영역을 연결하는 픽셀은 지워서는 안됨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 픽셀을 지운다면 영역 갯수가 달라짐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05D4E-79A1-4F70-9A52-A303E585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6C506-DEC1-44AF-A285-12C05F71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BE07-C1E3-4E4A-A86F-9E9D41F3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0EF4-B6F0-4FC4-A80A-83D388D8C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C07249F-1493-41C7-A294-FFEF92D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 성분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(Connected Component)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259DE8F-58AA-42E9-8BB6-484EC5FD7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4800600"/>
          </a:xfrm>
          <a:noFill/>
          <a:ln/>
        </p:spPr>
        <p:txBody>
          <a:bodyPr/>
          <a:lstStyle/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연결 성분</a:t>
            </a:r>
            <a:r>
              <a:rPr lang="en-US" altLang="ko-KR" sz="2000">
                <a:solidFill>
                  <a:srgbClr val="000000"/>
                </a:solidFill>
              </a:rPr>
              <a:t>(connected component):</a:t>
            </a:r>
            <a:r>
              <a:rPr lang="ko-KR" altLang="en-US" sz="2000">
                <a:solidFill>
                  <a:srgbClr val="000000"/>
                </a:solidFill>
              </a:rPr>
              <a:t>이진 영상 중에서 서로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                                                   연결되어 있는 픽셀의 집합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홀</a:t>
            </a:r>
            <a:r>
              <a:rPr lang="en-US" altLang="ko-KR" sz="2000">
                <a:solidFill>
                  <a:srgbClr val="000000"/>
                </a:solidFill>
              </a:rPr>
              <a:t>(hole):</a:t>
            </a:r>
            <a:r>
              <a:rPr lang="ko-KR" altLang="en-US" sz="2000">
                <a:solidFill>
                  <a:srgbClr val="000000"/>
                </a:solidFill>
              </a:rPr>
              <a:t>연결 성분에서 다른 연결 성분이 내부에 포함하는 경우 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연결 성분 라벨링</a:t>
            </a:r>
            <a:r>
              <a:rPr lang="en-US" altLang="ko-KR" sz="2000">
                <a:solidFill>
                  <a:srgbClr val="000000"/>
                </a:solidFill>
              </a:rPr>
              <a:t>(connected component labeling) ;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  </a:t>
            </a:r>
            <a:r>
              <a:rPr lang="ko-KR" altLang="en-US" sz="2000">
                <a:solidFill>
                  <a:srgbClr val="000000"/>
                </a:solidFill>
              </a:rPr>
              <a:t>같은 연결 성분에 속하는 픽셀에 같은 라벨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번호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을 할당하고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다른 연결 성분에는 서로 다른 레벨을 할당하는 조작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연결 성분의 속성을 해석하기 전에 각 성분을 추출하는 라벨링 조작이 필요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F24B45C-A546-4920-8164-CD3AAC1D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B31669A-A327-4B8D-959E-8F0B65BD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86BABE2-FB49-4854-8ED7-3A606014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9D1B-8FDE-4C80-9E21-17A0ED850C51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CAF0FF34-5896-4584-BBA1-D6A00776A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 성분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(Connected Component)</a:t>
            </a:r>
          </a:p>
        </p:txBody>
      </p:sp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0402CA28-30A0-41DA-AA34-03A83DB37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1876425"/>
          <a:ext cx="6497638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비트맵 이미지" r:id="rId3" imgW="6496957" imgH="3610479" progId="Paint.Picture">
                  <p:embed/>
                </p:oleObj>
              </mc:Choice>
              <mc:Fallback>
                <p:oleObj name="비트맵 이미지" r:id="rId3" imgW="6496957" imgH="361047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876425"/>
                        <a:ext cx="6497638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 Box 6">
            <a:extLst>
              <a:ext uri="{FF2B5EF4-FFF2-40B4-BE49-F238E27FC236}">
                <a16:creationId xmlns:a16="http://schemas.microsoft.com/office/drawing/2014/main" id="{C55918E7-862B-4B22-B913-B9D708E0C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29288"/>
            <a:ext cx="731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10.9 </a:t>
            </a:r>
            <a:r>
              <a:rPr lang="ko-KR" altLang="en-US" sz="1800">
                <a:solidFill>
                  <a:srgbClr val="000000"/>
                </a:solidFill>
              </a:rPr>
              <a:t>연결 성분에 대한 라벨링</a:t>
            </a:r>
            <a:endParaRPr lang="ko-KR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F81E50A-BDB4-4BF7-A4D8-FA5A152C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14768FF-28DD-4AE0-9646-354BB239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21E075E-32D4-4378-B27A-DB8A1B88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2FF-B2AA-4BF4-A258-7970FE584E54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FED2A8EA-1FE5-4BEA-98D7-7B4B65A59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 성분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(Connected Component)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CD58099-B77B-4E04-B011-61AD82082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524000"/>
            <a:ext cx="8115300" cy="4800600"/>
          </a:xfrm>
          <a:noFill/>
          <a:ln/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2400" b="1">
                <a:solidFill>
                  <a:srgbClr val="000000"/>
                </a:solidFill>
              </a:rPr>
              <a:t>연결 성분 라벨링의 </a:t>
            </a:r>
            <a:r>
              <a:rPr lang="en-US" altLang="ko-KR" sz="2400" b="1">
                <a:solidFill>
                  <a:srgbClr val="000000"/>
                </a:solidFill>
              </a:rPr>
              <a:t>2</a:t>
            </a:r>
            <a:r>
              <a:rPr lang="ko-KR" altLang="en-US" sz="2400" b="1">
                <a:solidFill>
                  <a:srgbClr val="000000"/>
                </a:solidFill>
              </a:rPr>
              <a:t>가지 알고리즘</a:t>
            </a:r>
          </a:p>
          <a:p>
            <a:pPr lvl="1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</a:rPr>
              <a:t> 재귀 알고리즘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재귀 알고리즘은 하나의 </a:t>
            </a:r>
            <a:r>
              <a:rPr lang="en-US" altLang="ko-KR" sz="2000">
                <a:solidFill>
                  <a:srgbClr val="000000"/>
                </a:solidFill>
              </a:rPr>
              <a:t>CPU</a:t>
            </a:r>
            <a:r>
              <a:rPr lang="ko-KR" altLang="en-US" sz="2000">
                <a:solidFill>
                  <a:srgbClr val="000000"/>
                </a:solidFill>
              </a:rPr>
              <a:t>만을 가진 순차 컴퓨터에서는 매우 비효율적이지만 </a:t>
            </a:r>
            <a:r>
              <a:rPr lang="ko-KR" altLang="en-US" sz="2000" b="1" i="1">
                <a:solidFill>
                  <a:srgbClr val="000000"/>
                </a:solidFill>
              </a:rPr>
              <a:t>병렬 컴퓨터에서는 많이 쓰임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893B9118-D9A7-4AEB-8D0E-8F40B53E3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2667000"/>
            <a:ext cx="7353300" cy="263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2000" b="1" i="1">
                <a:solidFill>
                  <a:srgbClr val="000000"/>
                </a:solidFill>
              </a:rPr>
              <a:t>재귀 연결 성분 알고리즘</a:t>
            </a:r>
            <a:r>
              <a:rPr lang="ko-KR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1. </a:t>
            </a:r>
            <a:r>
              <a:rPr lang="ko-KR" altLang="en-US" sz="2000">
                <a:solidFill>
                  <a:srgbClr val="000000"/>
                </a:solidFill>
              </a:rPr>
              <a:t>영상을 스캔하여 라벨링되어 있지 않은 도형 픽셀을 찾아 새로운 라벨 을 부여한다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2. </a:t>
            </a:r>
            <a:r>
              <a:rPr lang="ko-KR" altLang="en-US" sz="2000">
                <a:solidFill>
                  <a:srgbClr val="000000"/>
                </a:solidFill>
              </a:rPr>
              <a:t>재귀적으로 라벨 을 모든 이웃의 도형 픽셀</a:t>
            </a:r>
            <a:r>
              <a:rPr lang="en-US" altLang="ko-KR" sz="2000">
                <a:solidFill>
                  <a:srgbClr val="000000"/>
                </a:solidFill>
              </a:rPr>
              <a:t>(4-</a:t>
            </a:r>
            <a:r>
              <a:rPr lang="ko-KR" altLang="en-US" sz="2000">
                <a:solidFill>
                  <a:srgbClr val="000000"/>
                </a:solidFill>
              </a:rPr>
              <a:t>이웃</a:t>
            </a:r>
            <a:r>
              <a:rPr lang="en-US" altLang="ko-KR" sz="2000">
                <a:solidFill>
                  <a:srgbClr val="000000"/>
                </a:solidFill>
              </a:rPr>
              <a:t>, 8-</a:t>
            </a:r>
            <a:r>
              <a:rPr lang="ko-KR" altLang="en-US" sz="2000">
                <a:solidFill>
                  <a:srgbClr val="000000"/>
                </a:solidFill>
              </a:rPr>
              <a:t>이웃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에 부여한다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3. </a:t>
            </a:r>
            <a:r>
              <a:rPr lang="ko-KR" altLang="en-US" sz="2000">
                <a:solidFill>
                  <a:srgbClr val="000000"/>
                </a:solidFill>
              </a:rPr>
              <a:t>더 이상 라벨링되어 있지 않은 도형 픽셀이 없으면 멈춘다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4. </a:t>
            </a:r>
            <a:r>
              <a:rPr lang="ko-KR" altLang="en-US" sz="2000">
                <a:solidFill>
                  <a:srgbClr val="000000"/>
                </a:solidFill>
              </a:rPr>
              <a:t>단계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로 간다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endParaRPr lang="en-US" altLang="ko-KR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5E7CF-0419-449F-B5BE-81CBB13E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BAA13-CA01-4775-8E3F-4D28F262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D54BE-0CC3-49D1-AB4C-20962042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1AF8-BF01-4494-808F-0215587A9D9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FCFB5BCE-CCE7-49C4-B882-916AD0270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 성분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(Connected Component)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99AA742-BA56-4B05-93E3-D13CF48C5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382000" cy="4495800"/>
          </a:xfrm>
          <a:noFill/>
          <a:ln/>
        </p:spPr>
        <p:txBody>
          <a:bodyPr/>
          <a:lstStyle/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en-US" altLang="ko-KR" sz="2400" b="1">
                <a:solidFill>
                  <a:srgbClr val="000000"/>
                </a:solidFill>
              </a:rPr>
              <a:t> </a:t>
            </a:r>
            <a:r>
              <a:rPr lang="ko-KR" altLang="en-US" sz="2400" b="1">
                <a:solidFill>
                  <a:srgbClr val="000000"/>
                </a:solidFill>
              </a:rPr>
              <a:t>순차 알고리즘</a:t>
            </a:r>
          </a:p>
          <a:p>
            <a:pPr lvl="2">
              <a:lnSpc>
                <a:spcPct val="1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어떤 한순간에 영상의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개의 행만을 가지고 처리하므로 </a:t>
            </a:r>
          </a:p>
          <a:p>
            <a:pPr lvl="2">
              <a:lnSpc>
                <a:spcPct val="1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영상 디스크의 파일 형태로 저장되어 있거나 </a:t>
            </a:r>
            <a:r>
              <a:rPr lang="ko-KR" altLang="en-US" sz="2000" b="1" i="1">
                <a:solidFill>
                  <a:srgbClr val="000000"/>
                </a:solidFill>
              </a:rPr>
              <a:t>메모리가 작아 </a:t>
            </a:r>
          </a:p>
          <a:p>
            <a:pPr lvl="2">
              <a:lnSpc>
                <a:spcPct val="18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 b="1" i="1">
                <a:solidFill>
                  <a:srgbClr val="000000"/>
                </a:solidFill>
              </a:rPr>
              <a:t>전체 영상을 불러올 수 없는 경우에도 사용할 수 있음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9E22B87-F608-49E9-A9B2-52CDAFDF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E1D2A6C-9077-4A5E-96D7-FE3C388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DB0EA15-EBD1-4C7D-A586-2A3EE0DA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AD59-E6D1-4461-A0B2-B1F0DBB3D481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59598819-C626-4B42-ADBF-DB7328A85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 성분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(Connected Component)</a:t>
            </a:r>
          </a:p>
        </p:txBody>
      </p:sp>
      <p:graphicFrame>
        <p:nvGraphicFramePr>
          <p:cNvPr id="94213" name="Object 5">
            <a:extLst>
              <a:ext uri="{FF2B5EF4-FFF2-40B4-BE49-F238E27FC236}">
                <a16:creationId xmlns:a16="http://schemas.microsoft.com/office/drawing/2014/main" id="{ECB87515-3824-4B7F-8463-39AD95A79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1447800"/>
          <a:ext cx="6723063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비트맵 이미지" r:id="rId3" imgW="7078063" imgH="4753639" progId="Paint.Picture">
                  <p:embed/>
                </p:oleObj>
              </mc:Choice>
              <mc:Fallback>
                <p:oleObj name="비트맵 이미지" r:id="rId3" imgW="7078063" imgH="475363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447800"/>
                        <a:ext cx="6723063" cy="45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>
            <a:extLst>
              <a:ext uri="{FF2B5EF4-FFF2-40B4-BE49-F238E27FC236}">
                <a16:creationId xmlns:a16="http://schemas.microsoft.com/office/drawing/2014/main" id="{BBB41113-A8FE-4765-B937-862DD5994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436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10.10 </a:t>
            </a:r>
            <a:r>
              <a:rPr lang="ko-KR" altLang="en-US" sz="1800">
                <a:solidFill>
                  <a:srgbClr val="000000"/>
                </a:solidFill>
              </a:rPr>
              <a:t>연결 성분 라벨링 알고리즘</a:t>
            </a:r>
            <a:endParaRPr lang="ko-KR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C0D84-54FE-409F-9BE8-5988902C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AE32C-A935-4A93-94F6-A95A0E57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7AA59-5487-4A4D-AD32-0EEC5A63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7826-DA50-4094-8BFC-4EC17D0578E7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4481731-BEB2-4EC5-8DA8-50DB6BE25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 성분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(Connected Component)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E47C99B-F5CA-43FC-8309-638578D23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153400" cy="4724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ctr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000" b="1" i="1">
                <a:solidFill>
                  <a:schemeClr val="hlink"/>
                </a:solidFill>
              </a:rPr>
              <a:t>4-</a:t>
            </a:r>
            <a:r>
              <a:rPr lang="ko-KR" altLang="en-US" sz="2000" b="1" i="1">
                <a:solidFill>
                  <a:schemeClr val="hlink"/>
                </a:solidFill>
              </a:rPr>
              <a:t>연결을 이용한 순차 연결 성분 알고리즘</a:t>
            </a:r>
            <a:r>
              <a:rPr lang="ko-KR" altLang="en-US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 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ko-KR" altLang="en-US" sz="2000">
                <a:solidFill>
                  <a:srgbClr val="000000"/>
                </a:solidFill>
              </a:rPr>
              <a:t>영상을 위에서 아래로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왼쪽으로 오른쪽으로 스캔한다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ko-KR" altLang="en-US" sz="2000">
                <a:solidFill>
                  <a:srgbClr val="000000"/>
                </a:solidFill>
              </a:rPr>
              <a:t>주목 픽셀이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이면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ko-KR" altLang="en-US" sz="2000">
                <a:solidFill>
                  <a:srgbClr val="000000"/>
                </a:solidFill>
              </a:rPr>
              <a:t>위쪽과 왼쪽 픽셀중 </a:t>
            </a:r>
            <a:r>
              <a:rPr lang="ko-KR" altLang="en-US" sz="2000">
                <a:solidFill>
                  <a:schemeClr val="folHlink"/>
                </a:solidFill>
              </a:rPr>
              <a:t>하나만이 라벨을 가지면</a:t>
            </a:r>
            <a:r>
              <a:rPr lang="ko-KR" altLang="en-US" sz="2000">
                <a:solidFill>
                  <a:srgbClr val="000000"/>
                </a:solidFill>
              </a:rPr>
              <a:t> 그 라벨을 주목 픽셀에 부여한다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ko-KR" altLang="en-US" sz="2000">
                <a:solidFill>
                  <a:srgbClr val="000000"/>
                </a:solidFill>
              </a:rPr>
              <a:t>위쪽과 왼쪽 픽셀이 </a:t>
            </a:r>
            <a:r>
              <a:rPr lang="ko-KR" altLang="en-US" sz="2000">
                <a:solidFill>
                  <a:schemeClr val="folHlink"/>
                </a:solidFill>
              </a:rPr>
              <a:t>모두 같은 라벨을 가지면</a:t>
            </a:r>
            <a:r>
              <a:rPr lang="ko-KR" altLang="en-US" sz="2000">
                <a:solidFill>
                  <a:srgbClr val="000000"/>
                </a:solidFill>
              </a:rPr>
              <a:t> 그 라벨을 주목 픽셀에 부여한다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ko-KR" altLang="en-US" sz="2000">
                <a:solidFill>
                  <a:srgbClr val="000000"/>
                </a:solidFill>
              </a:rPr>
              <a:t>위쪽과 왼쪽 픽셀이 </a:t>
            </a:r>
            <a:r>
              <a:rPr lang="ko-KR" altLang="en-US" sz="2000">
                <a:solidFill>
                  <a:schemeClr val="folHlink"/>
                </a:solidFill>
              </a:rPr>
              <a:t>다른 라벨을 가지면</a:t>
            </a:r>
            <a:r>
              <a:rPr lang="ko-KR" altLang="en-US" sz="2000">
                <a:solidFill>
                  <a:srgbClr val="000000"/>
                </a:solidFill>
              </a:rPr>
              <a:t> 위쪽의 라벨을 동치 테이블에 동치 라벨로 입력한다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ko-KR" altLang="en-US" sz="2000">
                <a:solidFill>
                  <a:schemeClr val="folHlink"/>
                </a:solidFill>
              </a:rPr>
              <a:t>위의 경우가 아니면</a:t>
            </a:r>
            <a:r>
              <a:rPr lang="ko-KR" altLang="en-US" sz="2000">
                <a:solidFill>
                  <a:srgbClr val="000000"/>
                </a:solidFill>
              </a:rPr>
              <a:t> 이 픽셀에 새로운 라벨을 부여하고 동치 테이블에 이 라벨을 입력한다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ko-KR" altLang="en-US" sz="2000">
                <a:solidFill>
                  <a:srgbClr val="000000"/>
                </a:solidFill>
              </a:rPr>
              <a:t>고려해야 할 더 이상의 픽셀이 없으면 멈춘다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ko-KR" altLang="en-US" sz="2000">
                <a:solidFill>
                  <a:srgbClr val="000000"/>
                </a:solidFill>
              </a:rPr>
              <a:t>동치 테이블에서 각 동치 라벨 집합에서 최소의 라벨을 찾는다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ko-KR" altLang="en-US" sz="2000">
                <a:solidFill>
                  <a:srgbClr val="000000"/>
                </a:solidFill>
              </a:rPr>
              <a:t>영상을 조사하여 각 라벨을 동치 집합의 최소 라벨로 바꾼다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6764A-7F11-4C63-9DBB-0EAD5AC7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E0297-D8ED-47BB-8570-C1E7715E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CF982-7D21-48ED-9CAC-25F699A4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2BA-7865-4BB2-9D99-F2747FCA5513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4B54F6E6-FDC4-42B5-87FB-D862D915E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 성분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(Connected Component)</a:t>
            </a:r>
          </a:p>
        </p:txBody>
      </p:sp>
      <p:graphicFrame>
        <p:nvGraphicFramePr>
          <p:cNvPr id="96261" name="Object 5">
            <a:extLst>
              <a:ext uri="{FF2B5EF4-FFF2-40B4-BE49-F238E27FC236}">
                <a16:creationId xmlns:a16="http://schemas.microsoft.com/office/drawing/2014/main" id="{483F9AC7-CDBD-4DE5-8025-CFF009E32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" y="1676400"/>
          <a:ext cx="8621713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비트맵 이미지" r:id="rId3" imgW="8621328" imgH="4458322" progId="Paint.Picture">
                  <p:embed/>
                </p:oleObj>
              </mc:Choice>
              <mc:Fallback>
                <p:oleObj name="비트맵 이미지" r:id="rId3" imgW="8621328" imgH="445832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676400"/>
                        <a:ext cx="8621713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0D2F9-D2A9-41D9-82D8-6D891498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572EF-3B42-40AB-8EB1-2EA18E78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92B25-0634-42E5-B704-46EB2889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3D0D-C493-4295-A123-4916F1883414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92D63A9D-097F-43E7-9960-557CA7D54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연결 성분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(Connected Component)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88143D34-D0FF-47B3-AF7E-4768D4A5F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3" y="1524000"/>
          <a:ext cx="8345487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비트맵 이미지" r:id="rId3" imgW="8345065" imgH="4610744" progId="Paint.Picture">
                  <p:embed/>
                </p:oleObj>
              </mc:Choice>
              <mc:Fallback>
                <p:oleObj name="비트맵 이미지" r:id="rId3" imgW="8345065" imgH="461074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524000"/>
                        <a:ext cx="8345487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838EB2D-23F0-4274-9965-2E65C54C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5D26CD6-FEC3-46CA-946D-B068C999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8360BE-CB48-4898-9F72-6A041F96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5A67-5E70-4647-A205-C54FAE7F21E1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D0C23167-2783-4033-8F3A-9DB620E2B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투상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(Projection)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2C2837E-8947-4C42-82D1-BD54FB470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4800600"/>
          </a:xfrm>
          <a:noFill/>
          <a:ln/>
        </p:spPr>
        <p:txBody>
          <a:bodyPr/>
          <a:lstStyle/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이진 영상을 수평이나 수직 방향으로 투상</a:t>
            </a:r>
            <a:r>
              <a:rPr lang="en-US" altLang="ko-KR" sz="2000">
                <a:solidFill>
                  <a:srgbClr val="000000"/>
                </a:solidFill>
              </a:rPr>
              <a:t>(projection)</a:t>
            </a:r>
            <a:r>
              <a:rPr lang="ko-KR" altLang="en-US" sz="2000">
                <a:solidFill>
                  <a:srgbClr val="000000"/>
                </a:solidFill>
              </a:rPr>
              <a:t>하는 것은 </a:t>
            </a:r>
            <a:r>
              <a:rPr lang="ko-KR" altLang="en-US" sz="2000" b="1" i="1">
                <a:solidFill>
                  <a:srgbClr val="000000"/>
                </a:solidFill>
              </a:rPr>
              <a:t>수평이나 수직 방향의 라인상에 존재하는 픽셀값이 </a:t>
            </a:r>
            <a:r>
              <a:rPr lang="en-US" altLang="ko-KR" sz="2000" b="1" i="1">
                <a:solidFill>
                  <a:srgbClr val="000000"/>
                </a:solidFill>
              </a:rPr>
              <a:t>1</a:t>
            </a:r>
            <a:r>
              <a:rPr lang="ko-KR" altLang="en-US" sz="2000" b="1" i="1">
                <a:solidFill>
                  <a:srgbClr val="000000"/>
                </a:solidFill>
              </a:rPr>
              <a:t>인 픽셀의 갯수를 세는 것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이진 영상의 수평 투상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H[i]</a:t>
            </a:r>
            <a:r>
              <a:rPr lang="ko-KR" altLang="en-US" sz="2000">
                <a:solidFill>
                  <a:srgbClr val="000000"/>
                </a:solidFill>
              </a:rPr>
              <a:t>와 수직 투상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V[j]</a:t>
            </a:r>
            <a:r>
              <a:rPr lang="ko-KR" altLang="en-US" sz="2000">
                <a:solidFill>
                  <a:srgbClr val="000000"/>
                </a:solidFill>
              </a:rPr>
              <a:t>은 다음 식으로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투상의 성질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 b="1" i="1">
                <a:solidFill>
                  <a:srgbClr val="000000"/>
                </a:solidFill>
              </a:rPr>
              <a:t>원영상의 </a:t>
            </a:r>
            <a:r>
              <a:rPr lang="en-US" altLang="ko-KR" sz="2000" b="1" i="1">
                <a:solidFill>
                  <a:srgbClr val="000000"/>
                </a:solidFill>
              </a:rPr>
              <a:t>1</a:t>
            </a:r>
            <a:r>
              <a:rPr lang="ko-KR" altLang="en-US" sz="2000" b="1" i="1">
                <a:solidFill>
                  <a:srgbClr val="000000"/>
                </a:solidFill>
              </a:rPr>
              <a:t>차 모멘트와 투상의 </a:t>
            </a:r>
            <a:r>
              <a:rPr lang="en-US" altLang="ko-KR" sz="2000" b="1" i="1">
                <a:solidFill>
                  <a:srgbClr val="000000"/>
                </a:solidFill>
              </a:rPr>
              <a:t>1</a:t>
            </a:r>
            <a:r>
              <a:rPr lang="ko-KR" altLang="en-US" sz="2000" b="1" i="1">
                <a:solidFill>
                  <a:srgbClr val="000000"/>
                </a:solidFill>
              </a:rPr>
              <a:t>차 모멘트는 같다는 것을 들 수 있음</a:t>
            </a:r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E479E619-CCF0-4B44-98D9-ED3FE1893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581400"/>
          <a:ext cx="15811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4" name="비트맵 이미지" r:id="rId3" imgW="1580952" imgH="1514686" progId="Paint.Picture">
                  <p:embed/>
                </p:oleObj>
              </mc:Choice>
              <mc:Fallback>
                <p:oleObj name="비트맵 이미지" r:id="rId3" imgW="1580952" imgH="151468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158115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E00A892-3DF1-4E0D-A849-915FBA7A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67CB591-CC66-4EDB-8FB7-592E4C28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C3B09D8-F8B0-4FB4-89AD-3457AD23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393-D83E-47E0-83F8-C17C4E9B377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34B393B-6FDB-4690-9848-F48D74324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8EC24D1-AF72-483F-B29F-08C7AAE77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4196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ko-KR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10.1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이진 영상 처리</a:t>
            </a:r>
          </a:p>
          <a:p>
            <a:pPr>
              <a:lnSpc>
                <a:spcPct val="24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10.2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영상의 이진화 처리</a:t>
            </a:r>
          </a:p>
          <a:p>
            <a:pPr>
              <a:lnSpc>
                <a:spcPct val="24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10.3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이진 영상의 성질</a:t>
            </a:r>
            <a:endParaRPr lang="ko-KR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8C04B4D8-15C6-4983-B838-0A8E8BB11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6501124-1BCC-4E0E-A8BA-2872E7E2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7479A94-1C19-4260-924F-55174C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91A65AD-D52D-4C6B-A615-9467534F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978A-6306-443E-9DB7-962B93F30954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929DE97D-0646-4D96-A3C9-A994E17E3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10.3.12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투상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(Projection)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991F07B-4A8D-45D0-AC1B-564EF58B1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4800600"/>
          </a:xfrm>
          <a:noFill/>
          <a:ln/>
        </p:spPr>
        <p:txBody>
          <a:bodyPr/>
          <a:lstStyle/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  <a:ea typeface="휴먼명조" charset="-127"/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  <a:ea typeface="휴먼명조" charset="-127"/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  <a:ea typeface="휴먼명조" charset="-127"/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  <a:ea typeface="휴먼명조" charset="-127"/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  <a:ea typeface="휴먼명조" charset="-127"/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  <a:ea typeface="휴먼명조" charset="-127"/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  <a:ea typeface="휴먼명조" charset="-127"/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투상은 </a:t>
            </a:r>
            <a:r>
              <a:rPr lang="ko-KR" altLang="en-US" sz="2000" b="1" i="1">
                <a:solidFill>
                  <a:srgbClr val="000000"/>
                </a:solidFill>
                <a:ea typeface="휴먼명조" charset="-127"/>
              </a:rPr>
              <a:t>물체의 인식을 위한 중요한 특징으로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 이용된다</a:t>
            </a:r>
            <a:r>
              <a:rPr lang="en-US" altLang="ko-KR" sz="2000">
                <a:solidFill>
                  <a:srgbClr val="000000"/>
                </a:solidFill>
                <a:ea typeface="휴먼명조" charset="-127"/>
              </a:rPr>
              <a:t>. 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투상은 </a:t>
            </a:r>
            <a:r>
              <a:rPr lang="ko-KR" altLang="en-US" sz="2000" b="1" i="1">
                <a:solidFill>
                  <a:srgbClr val="000000"/>
                </a:solidFill>
                <a:ea typeface="휴먼명조" charset="-127"/>
              </a:rPr>
              <a:t>보다 콤팩트한 표현이며</a:t>
            </a:r>
            <a:r>
              <a:rPr lang="ko-KR" altLang="en-US" sz="2000">
                <a:solidFill>
                  <a:srgbClr val="000000"/>
                </a:solidFill>
                <a:ea typeface="휴먼명조" charset="-127"/>
              </a:rPr>
              <a:t> 따라서 </a:t>
            </a:r>
            <a:r>
              <a:rPr lang="ko-KR" altLang="en-US" sz="2000" b="1" i="1">
                <a:solidFill>
                  <a:srgbClr val="000000"/>
                </a:solidFill>
                <a:ea typeface="휴먼명조" charset="-127"/>
              </a:rPr>
              <a:t>알고리즘을 보다 빠르게 만듬</a:t>
            </a:r>
            <a:endParaRPr lang="ko-KR" altLang="en-US" sz="2000" b="1" i="1">
              <a:solidFill>
                <a:srgbClr val="000000"/>
              </a:solidFill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97E8C4C9-3C78-4384-8C6B-81AA13B79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05000"/>
          <a:ext cx="243840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비트맵 이미지" r:id="rId3" imgW="2438095" imgH="2876190" progId="Paint.Picture">
                  <p:embed/>
                </p:oleObj>
              </mc:Choice>
              <mc:Fallback>
                <p:oleObj name="비트맵 이미지" r:id="rId3" imgW="2438095" imgH="287619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2438400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FDDA7C4-59C0-4276-B7BE-7DFE261C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A963DF3-44B0-4CF8-BE4F-093F739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2E1FA79-9674-423E-9ED7-D9478A02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2ADC-8C74-4056-A8A5-3184FB4C0A5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385DC05-71C8-4300-88D7-04588307E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924800" cy="4495800"/>
          </a:xfrm>
        </p:spPr>
        <p:txBody>
          <a:bodyPr/>
          <a:lstStyle/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/>
              <a:t> </a:t>
            </a:r>
            <a:r>
              <a:rPr lang="ko-KR" altLang="en-US" sz="2000">
                <a:solidFill>
                  <a:srgbClr val="000000"/>
                </a:solidFill>
              </a:rPr>
              <a:t>문자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도면 등 실제적으로 이진 영상으로 존재하는 것이 많고 이와 같은 영상은 관측시 </a:t>
            </a:r>
            <a:r>
              <a:rPr lang="ko-KR" altLang="en-US" sz="2000" b="1" i="1">
                <a:solidFill>
                  <a:schemeClr val="hlink"/>
                </a:solidFill>
              </a:rPr>
              <a:t>많은 양의 데이터가 입력되어도 적당한 이진화 처리에 의하여 본래의 흑백 정보를 복원하는</a:t>
            </a:r>
            <a:r>
              <a:rPr lang="ko-KR" altLang="en-US" sz="2000">
                <a:solidFill>
                  <a:srgbClr val="000000"/>
                </a:solidFill>
              </a:rPr>
              <a:t> 것이 가능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10.2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영상의 이진화 처리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C7C932B7-6743-4DFE-BE9C-A43FC5F30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 영상 처리</a:t>
            </a:r>
          </a:p>
        </p:txBody>
      </p:sp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E466AC53-B197-4813-91A9-404D165A4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4572000"/>
          <a:ext cx="62388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비트맵 이미지" r:id="rId3" imgW="6238095" imgH="1428949" progId="Paint.Picture">
                  <p:embed/>
                </p:oleObj>
              </mc:Choice>
              <mc:Fallback>
                <p:oleObj name="비트맵 이미지" r:id="rId3" imgW="6238095" imgH="1428949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572000"/>
                        <a:ext cx="62388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C27237F-F1A4-4D68-836A-1A4E6792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F6B2DF0-2552-4D39-BAAD-4D49F0D1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6112FAF-A672-4B7C-BB8C-9B179E63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C41-0A66-4FE4-84EF-5364FB88B7DF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199CB54-8DC1-487B-87E0-5AC8D2CF3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924800" cy="4572000"/>
          </a:xfrm>
        </p:spPr>
        <p:txBody>
          <a:bodyPr/>
          <a:lstStyle/>
          <a:p>
            <a:pPr lvl="2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/>
              <a:t> </a:t>
            </a:r>
            <a:r>
              <a:rPr lang="ko-KR" altLang="en-US" sz="2000">
                <a:solidFill>
                  <a:srgbClr val="000000"/>
                </a:solidFill>
              </a:rPr>
              <a:t>명도 </a:t>
            </a:r>
            <a:r>
              <a:rPr lang="en-US" altLang="ko-KR" sz="2000">
                <a:solidFill>
                  <a:srgbClr val="000000"/>
                </a:solidFill>
              </a:rPr>
              <a:t>0</a:t>
            </a:r>
            <a:r>
              <a:rPr lang="ko-KR" altLang="en-US" sz="2000">
                <a:solidFill>
                  <a:srgbClr val="000000"/>
                </a:solidFill>
              </a:rPr>
              <a:t>의 배경부 픽셀을 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ko-KR" altLang="en-US" sz="2000">
                <a:solidFill>
                  <a:srgbClr val="000000"/>
                </a:solidFill>
              </a:rPr>
              <a:t>배경 픽셀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명도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의 픽셀을 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ko-KR" altLang="en-US" sz="2000">
                <a:solidFill>
                  <a:srgbClr val="000000"/>
                </a:solidFill>
              </a:rPr>
              <a:t>대상 픽셀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ko-KR" altLang="en-US" sz="2000">
                <a:solidFill>
                  <a:srgbClr val="000000"/>
                </a:solidFill>
              </a:rPr>
              <a:t>이라고 부름</a:t>
            </a:r>
          </a:p>
          <a:p>
            <a:pPr lvl="2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tx2"/>
                </a:solidFill>
              </a:rPr>
              <a:t>10.3.1 </a:t>
            </a:r>
            <a:r>
              <a:rPr lang="ko-KR" altLang="en-US" sz="2800" b="1">
                <a:solidFill>
                  <a:schemeClr val="tx2"/>
                </a:solidFill>
              </a:rPr>
              <a:t>면적</a:t>
            </a:r>
            <a:r>
              <a:rPr lang="en-US" altLang="ko-KR" sz="2800" b="1">
                <a:solidFill>
                  <a:schemeClr val="tx2"/>
                </a:solidFill>
              </a:rPr>
              <a:t>(Area)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8FABEC9-F428-4E7A-8FE0-DDD218DB0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태-조각티R"/>
              </a:rPr>
              <a:t>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태-조각티R"/>
              </a:rPr>
              <a:t>이진 영상의 성질</a:t>
            </a:r>
          </a:p>
        </p:txBody>
      </p:sp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86CF00CE-47CC-411D-A6C1-333755706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4191000"/>
          <a:ext cx="62769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2" name="비트맵 이미지" r:id="rId3" imgW="6276190" imgH="905001" progId="Paint.Picture">
                  <p:embed/>
                </p:oleObj>
              </mc:Choice>
              <mc:Fallback>
                <p:oleObj name="비트맵 이미지" r:id="rId3" imgW="6276190" imgH="90500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191000"/>
                        <a:ext cx="62769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AB0F01F-4124-4B78-B954-0E1189D3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BD4F876-BFEA-487D-8995-7AAF383B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A571702-70A1-4A42-907E-1E1D44CD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D430-011F-4187-B71D-3D1B50286C2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044D885E-67B6-4D86-84AA-4DB568B3F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00600"/>
          </a:xfrm>
        </p:spPr>
        <p:txBody>
          <a:bodyPr/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tx2"/>
                </a:solidFill>
              </a:rPr>
              <a:t>10.3.2 </a:t>
            </a:r>
            <a:r>
              <a:rPr lang="ko-KR" altLang="en-US" sz="2800" b="1">
                <a:solidFill>
                  <a:schemeClr val="tx2"/>
                </a:solidFill>
              </a:rPr>
              <a:t>위치</a:t>
            </a:r>
            <a:r>
              <a:rPr lang="en-US" altLang="ko-KR" sz="2800" b="1">
                <a:solidFill>
                  <a:schemeClr val="tx2"/>
                </a:solidFill>
              </a:rPr>
              <a:t>(Position)</a:t>
            </a:r>
          </a:p>
          <a:p>
            <a:pPr lvl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en-US" altLang="ko-KR" sz="2400"/>
              <a:t> </a:t>
            </a:r>
            <a:r>
              <a:rPr lang="ko-KR" altLang="en-US" sz="2400" b="1">
                <a:solidFill>
                  <a:srgbClr val="000000"/>
                </a:solidFill>
              </a:rPr>
              <a:t>면적의 중심을 구하기 위한 식</a:t>
            </a:r>
            <a:endParaRPr lang="ko-KR" altLang="en-US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C75F297-39B7-4DFC-BE68-5E538C4A8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태-조각티R"/>
              </a:rPr>
              <a:t>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태-조각티R"/>
              </a:rPr>
              <a:t>이진 영상의 성질</a:t>
            </a:r>
          </a:p>
        </p:txBody>
      </p:sp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509EAB06-0420-447A-9EBF-98957460B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3019425"/>
          <a:ext cx="6276975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비트맵 이미지" r:id="rId3" imgW="6276190" imgH="2314286" progId="Paint.Picture">
                  <p:embed/>
                </p:oleObj>
              </mc:Choice>
              <mc:Fallback>
                <p:oleObj name="비트맵 이미지" r:id="rId3" imgW="6276190" imgH="231428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019425"/>
                        <a:ext cx="6276975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74A4AFE-5379-4BEF-B034-4AED03B6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0A4E4DD-39EE-41FC-B799-9746B6AC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46EE0B9-20C6-4654-BBD9-C2AB6B3D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35D1-FFFB-4634-B778-10158AF23553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9D42433-CB0E-4397-98C1-8F67DC43A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 lvl="2">
              <a:lnSpc>
                <a:spcPct val="16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/>
              <a:t> </a:t>
            </a:r>
            <a:r>
              <a:rPr lang="ko-KR" altLang="en-US" sz="2000">
                <a:solidFill>
                  <a:srgbClr val="000000"/>
                </a:solidFill>
              </a:rPr>
              <a:t>모멘트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어떤 축을 기준으로 한 값들의 </a:t>
            </a:r>
            <a:r>
              <a:rPr lang="ko-KR" altLang="en-US" sz="2000" b="1" i="1">
                <a:solidFill>
                  <a:srgbClr val="000000"/>
                </a:solidFill>
              </a:rPr>
              <a:t>분포 척도</a:t>
            </a:r>
          </a:p>
          <a:p>
            <a:pPr lvl="2">
              <a:lnSpc>
                <a:spcPct val="16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모멘트는 </a:t>
            </a:r>
            <a:r>
              <a:rPr lang="ko-KR" altLang="en-US" sz="2000" b="1" i="1">
                <a:solidFill>
                  <a:srgbClr val="000000"/>
                </a:solidFill>
              </a:rPr>
              <a:t>스칼라 양이고</a:t>
            </a:r>
            <a:r>
              <a:rPr lang="ko-KR" altLang="en-US" sz="2000">
                <a:solidFill>
                  <a:srgbClr val="000000"/>
                </a:solidFill>
              </a:rPr>
              <a:t> 패턴 인식이나 패턴 해석에서 </a:t>
            </a:r>
            <a:r>
              <a:rPr lang="ko-KR" altLang="en-US" sz="2000" b="1" i="1">
                <a:solidFill>
                  <a:srgbClr val="000000"/>
                </a:solidFill>
              </a:rPr>
              <a:t>대상 물체를 기술하는</a:t>
            </a:r>
            <a:r>
              <a:rPr lang="ko-KR" altLang="en-US" sz="2000">
                <a:solidFill>
                  <a:srgbClr val="000000"/>
                </a:solidFill>
              </a:rPr>
              <a:t> 우수한 특성</a:t>
            </a:r>
          </a:p>
          <a:p>
            <a:pPr lvl="2">
              <a:lnSpc>
                <a:spcPct val="16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영상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f(i,j)</a:t>
            </a:r>
            <a:r>
              <a:rPr lang="ko-KR" altLang="en-US" sz="2000">
                <a:solidFill>
                  <a:srgbClr val="000000"/>
                </a:solidFill>
              </a:rPr>
              <a:t>의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(p+q)</a:t>
            </a:r>
            <a:r>
              <a:rPr lang="ko-KR" altLang="en-US" sz="2000">
                <a:solidFill>
                  <a:srgbClr val="000000"/>
                </a:solidFill>
              </a:rPr>
              <a:t>차 모멘트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m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pq</a:t>
            </a:r>
            <a:r>
              <a:rPr lang="ko-KR" altLang="en-US" sz="2000">
                <a:solidFill>
                  <a:srgbClr val="000000"/>
                </a:solidFill>
              </a:rPr>
              <a:t>는</a:t>
            </a:r>
          </a:p>
          <a:p>
            <a:pPr lvl="2">
              <a:lnSpc>
                <a:spcPct val="16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6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6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6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으로 정의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E0707B3-B65A-46E6-8AA3-9A9E81A3B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모멘트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(Moment)</a:t>
            </a:r>
          </a:p>
        </p:txBody>
      </p:sp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id="{4ACDFA5C-ADB5-4140-B020-396840617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3213" y="4219575"/>
          <a:ext cx="71897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6" name="비트맵 이미지" r:id="rId3" imgW="7190476" imgH="733333" progId="Paint.Picture">
                  <p:embed/>
                </p:oleObj>
              </mc:Choice>
              <mc:Fallback>
                <p:oleObj name="비트맵 이미지" r:id="rId3" imgW="7190476" imgH="733333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4219575"/>
                        <a:ext cx="718978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F5B77740-E83F-4132-A2CB-7E3FD22B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9771BCD2-F25F-46F8-A995-3160FB91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94E2563-FFC3-46CF-A63C-7B063155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B66-ECA7-4F34-BD99-ABE43866102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DA96F7A5-B33D-49D2-8EB8-29431FA2A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91600" cy="4800600"/>
          </a:xfrm>
        </p:spPr>
        <p:txBody>
          <a:bodyPr/>
          <a:lstStyle/>
          <a:p>
            <a:pPr lvl="2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/>
              <a:t> </a:t>
            </a:r>
            <a:r>
              <a:rPr lang="ko-KR" altLang="en-US" sz="2000">
                <a:solidFill>
                  <a:srgbClr val="000000"/>
                </a:solidFill>
              </a:rPr>
              <a:t>이진 영상인 경우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f(i,j)</a:t>
            </a:r>
            <a:r>
              <a:rPr lang="ko-KR" altLang="en-US" sz="2000">
                <a:solidFill>
                  <a:srgbClr val="000000"/>
                </a:solidFill>
              </a:rPr>
              <a:t>는  대상물체에서 </a:t>
            </a:r>
            <a:r>
              <a:rPr lang="en-US" altLang="ko-KR" sz="2000">
                <a:solidFill>
                  <a:srgbClr val="000000"/>
                </a:solidFill>
              </a:rPr>
              <a:t>1, </a:t>
            </a:r>
            <a:r>
              <a:rPr lang="ko-KR" altLang="en-US" sz="2000">
                <a:solidFill>
                  <a:srgbClr val="000000"/>
                </a:solidFill>
              </a:rPr>
              <a:t>배경에서 </a:t>
            </a:r>
            <a:r>
              <a:rPr lang="en-US" altLang="ko-KR" sz="2000">
                <a:solidFill>
                  <a:srgbClr val="000000"/>
                </a:solidFill>
              </a:rPr>
              <a:t>0 </a:t>
            </a:r>
            <a:r>
              <a:rPr lang="ko-KR" altLang="en-US" sz="2000">
                <a:solidFill>
                  <a:srgbClr val="000000"/>
                </a:solidFill>
              </a:rPr>
              <a:t>이 됨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 식</a:t>
            </a:r>
            <a:r>
              <a:rPr lang="en-US" altLang="ko-KR" sz="2000">
                <a:solidFill>
                  <a:srgbClr val="000000"/>
                </a:solidFill>
              </a:rPr>
              <a:t>(10.6)</a:t>
            </a:r>
            <a:r>
              <a:rPr lang="ko-KR" altLang="en-US" sz="2000">
                <a:solidFill>
                  <a:srgbClr val="000000"/>
                </a:solidFill>
              </a:rPr>
              <a:t>에서 이진 영상의 </a:t>
            </a:r>
            <a:r>
              <a:rPr lang="en-US" altLang="ko-KR" sz="2000">
                <a:solidFill>
                  <a:srgbClr val="000000"/>
                </a:solidFill>
              </a:rPr>
              <a:t>0</a:t>
            </a:r>
            <a:r>
              <a:rPr lang="ko-KR" altLang="en-US" sz="2000">
                <a:solidFill>
                  <a:srgbClr val="000000"/>
                </a:solidFill>
              </a:rPr>
              <a:t>차 모멘트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m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00</a:t>
            </a:r>
            <a:r>
              <a:rPr lang="ko-KR" altLang="en-US" sz="2000">
                <a:solidFill>
                  <a:srgbClr val="000000"/>
                </a:solidFill>
              </a:rPr>
              <a:t>은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f(i,j)</a:t>
            </a:r>
            <a:r>
              <a:rPr lang="ko-KR" altLang="en-US" sz="2000">
                <a:solidFill>
                  <a:srgbClr val="000000"/>
                </a:solidFill>
              </a:rPr>
              <a:t>의 총합이 되므로 면적과 동일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차 모멘트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m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10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m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을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m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00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으로 정규화하면 무게 중심 좌표를 얻음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 중심 근처에 있는 모멘트 </a:t>
            </a:r>
            <a:r>
              <a:rPr lang="en-US" altLang="ko-KR" sz="2000" i="1">
                <a:solidFill>
                  <a:srgbClr val="000000"/>
                </a:solidFill>
              </a:rPr>
              <a:t>M</a:t>
            </a:r>
            <a:r>
              <a:rPr lang="en-US" altLang="ko-KR" sz="1000" i="1">
                <a:solidFill>
                  <a:srgbClr val="000000"/>
                </a:solidFill>
              </a:rPr>
              <a:t>pq</a:t>
            </a:r>
            <a:r>
              <a:rPr lang="ko-KR" altLang="en-US" sz="2000">
                <a:solidFill>
                  <a:srgbClr val="000000"/>
                </a:solidFill>
              </a:rPr>
              <a:t>를  중심 모멘트</a:t>
            </a:r>
            <a:r>
              <a:rPr lang="en-US" altLang="ko-KR" sz="2000">
                <a:solidFill>
                  <a:srgbClr val="000000"/>
                </a:solidFill>
              </a:rPr>
              <a:t>(central moment)</a:t>
            </a:r>
            <a:r>
              <a:rPr lang="ko-KR" altLang="en-US" sz="2000">
                <a:solidFill>
                  <a:srgbClr val="000000"/>
                </a:solidFill>
              </a:rPr>
              <a:t>라고 불림</a:t>
            </a:r>
          </a:p>
          <a:p>
            <a:pPr lvl="2">
              <a:lnSpc>
                <a:spcPct val="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932CFA6-4E74-48AE-B2B6-DE0E8396F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모멘트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(Moment)</a:t>
            </a:r>
          </a:p>
        </p:txBody>
      </p:sp>
      <p:graphicFrame>
        <p:nvGraphicFramePr>
          <p:cNvPr id="76805" name="Object 5">
            <a:extLst>
              <a:ext uri="{FF2B5EF4-FFF2-40B4-BE49-F238E27FC236}">
                <a16:creationId xmlns:a16="http://schemas.microsoft.com/office/drawing/2014/main" id="{6000065A-9F5C-4956-9856-F301ABB8B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581400"/>
          <a:ext cx="71040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비트맵 이미지" r:id="rId3" imgW="7104762" imgH="905001" progId="Paint.Picture">
                  <p:embed/>
                </p:oleObj>
              </mc:Choice>
              <mc:Fallback>
                <p:oleObj name="비트맵 이미지" r:id="rId3" imgW="7104762" imgH="90500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71040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>
            <a:extLst>
              <a:ext uri="{FF2B5EF4-FFF2-40B4-BE49-F238E27FC236}">
                <a16:creationId xmlns:a16="http://schemas.microsoft.com/office/drawing/2014/main" id="{4ED5F085-A056-4202-ABD8-A9E3DC777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276850"/>
          <a:ext cx="71516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비트맵 이미지" r:id="rId5" imgW="7152381" imgH="819048" progId="Paint.Picture">
                  <p:embed/>
                </p:oleObj>
              </mc:Choice>
              <mc:Fallback>
                <p:oleObj name="비트맵 이미지" r:id="rId5" imgW="7152381" imgH="81904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76850"/>
                        <a:ext cx="71516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D25A3373-E0E5-4287-983C-AF74B0D1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F65BF5C-EBDD-44B8-8AE6-DB5553CD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02232F8-5FC1-4A54-B370-E9D2C29F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DC0-DBDB-4188-95FA-CABE796D6125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BC8F504-58F9-4E59-8742-5A9033082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77200" cy="4800600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/>
              <a:t>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모멘트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관성 모멘트라고 불림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영상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f(I,j)</a:t>
            </a:r>
            <a:r>
              <a:rPr lang="ko-KR" altLang="en-US" sz="2000">
                <a:solidFill>
                  <a:srgbClr val="000000"/>
                </a:solidFill>
              </a:rPr>
              <a:t>의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중심 모멘트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식 </a:t>
            </a:r>
            <a:r>
              <a:rPr lang="en-US" altLang="ko-KR" sz="2000">
                <a:solidFill>
                  <a:srgbClr val="000000"/>
                </a:solidFill>
              </a:rPr>
              <a:t>(10.8)</a:t>
            </a:r>
            <a:r>
              <a:rPr lang="ko-KR" altLang="en-US" sz="2000">
                <a:solidFill>
                  <a:srgbClr val="000000"/>
                </a:solidFill>
              </a:rPr>
              <a:t>에서</a:t>
            </a:r>
            <a:r>
              <a:rPr lang="ko-KR" altLang="en-US" sz="2000">
                <a:solidFill>
                  <a:srgbClr val="000000"/>
                </a:solidFill>
                <a:latin typeface="Monotype Corsiva" panose="03010101010201010101" pitchFamily="66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p=0, q=2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또는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p=2, q=0</a:t>
            </a:r>
            <a:r>
              <a:rPr lang="ko-KR" altLang="en-US" sz="2000">
                <a:solidFill>
                  <a:srgbClr val="000000"/>
                </a:solidFill>
              </a:rPr>
              <a:t>로 하여 구하여지므로</a:t>
            </a: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  <a:ea typeface="휴먼명조" charset="-127"/>
            </a:endParaRPr>
          </a:p>
          <a:p>
            <a:pPr lvl="2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식</a:t>
            </a:r>
            <a:r>
              <a:rPr lang="en-US" altLang="ko-KR" sz="2000">
                <a:solidFill>
                  <a:srgbClr val="000000"/>
                </a:solidFill>
              </a:rPr>
              <a:t>(10.9)</a:t>
            </a:r>
            <a:r>
              <a:rPr lang="ko-KR" altLang="en-US" sz="2000">
                <a:solidFill>
                  <a:srgbClr val="000000"/>
                </a:solidFill>
              </a:rPr>
              <a:t>에서 중심을 원점으로 하는 경우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x</a:t>
            </a:r>
            <a:r>
              <a:rPr lang="ko-KR" altLang="en-US" sz="2000">
                <a:solidFill>
                  <a:srgbClr val="000000"/>
                </a:solidFill>
              </a:rPr>
              <a:t>축 및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y</a:t>
            </a:r>
            <a:r>
              <a:rPr lang="ko-KR" altLang="en-US" sz="2000">
                <a:solidFill>
                  <a:srgbClr val="000000"/>
                </a:solidFill>
              </a:rPr>
              <a:t>축에 대하여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모멘트를 각각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u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02</a:t>
            </a:r>
            <a:r>
              <a:rPr lang="ko-KR" altLang="en-US" sz="2000">
                <a:solidFill>
                  <a:srgbClr val="000000"/>
                </a:solidFill>
              </a:rPr>
              <a:t>및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u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20</a:t>
            </a:r>
            <a:r>
              <a:rPr lang="ko-KR" altLang="en-US" sz="2000">
                <a:solidFill>
                  <a:srgbClr val="000000"/>
                </a:solidFill>
              </a:rPr>
              <a:t>으로 하면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원점 근처에 있는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차 모멘트 </a:t>
            </a:r>
            <a:r>
              <a:rPr lang="en-US" altLang="ko-KR" sz="2000">
                <a:solidFill>
                  <a:srgbClr val="000000"/>
                </a:solidFill>
                <a:latin typeface="Monotype Corsiva" panose="03010101010201010101" pitchFamily="66" charset="0"/>
              </a:rPr>
              <a:t>u</a:t>
            </a:r>
            <a:r>
              <a:rPr lang="en-US" altLang="ko-KR" sz="2000" baseline="-25000">
                <a:solidFill>
                  <a:srgbClr val="000000"/>
                </a:solidFill>
                <a:latin typeface="Monotype Corsiva" panose="03010101010201010101" pitchFamily="66" charset="0"/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는 다음과 같이 나타남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2A02C50-79A2-447B-B9C6-1EE6952EB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10.3.3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모멘트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(Moment)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95F4B9CC-9E18-470B-BD36-396AE5E10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3276600"/>
          <a:ext cx="70945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0" name="비트맵 이미지" r:id="rId3" imgW="7095238" imgH="743054" progId="Paint.Picture">
                  <p:embed/>
                </p:oleObj>
              </mc:Choice>
              <mc:Fallback>
                <p:oleObj name="비트맵 이미지" r:id="rId3" imgW="7095238" imgH="74305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276600"/>
                        <a:ext cx="70945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AAE06825-2E5D-45FE-AE42-0A826D188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656263"/>
          <a:ext cx="70104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1" name="비트맵 이미지" r:id="rId5" imgW="7333333" imgH="619211" progId="Paint.Picture">
                  <p:embed/>
                </p:oleObj>
              </mc:Choice>
              <mc:Fallback>
                <p:oleObj name="비트맵 이미지" r:id="rId5" imgW="7333333" imgH="61921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56263"/>
                        <a:ext cx="70104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924</TotalTime>
  <Words>1545</Words>
  <Application>Microsoft Office PowerPoint</Application>
  <PresentationFormat>화면 슬라이드 쇼(4:3)</PresentationFormat>
  <Paragraphs>241</Paragraphs>
  <Slides>30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굴림</vt:lpstr>
      <vt:lpstr>Times New Roman</vt:lpstr>
      <vt:lpstr>Tahoma</vt:lpstr>
      <vt:lpstr>Wingdings</vt:lpstr>
      <vt:lpstr>Monotype Sorts</vt:lpstr>
      <vt:lpstr>굴림체</vt:lpstr>
      <vt:lpstr>태-조각티R</vt:lpstr>
      <vt:lpstr>Monotype Corsiva</vt:lpstr>
      <vt:lpstr>휴먼명조</vt:lpstr>
      <vt:lpstr>태-모음티R</vt:lpstr>
      <vt:lpstr>조화</vt:lpstr>
      <vt:lpstr>비트맵 이미지</vt:lpstr>
      <vt:lpstr>Image Processing</vt:lpstr>
      <vt:lpstr>제 10 장</vt:lpstr>
      <vt:lpstr>- Contents -</vt:lpstr>
      <vt:lpstr>10.1 이진 영상 처리</vt:lpstr>
      <vt:lpstr>10.3 이진 영상의 성질</vt:lpstr>
      <vt:lpstr>10.3 이진 영상의 성질</vt:lpstr>
      <vt:lpstr>10.3.3 모멘트(Moment)</vt:lpstr>
      <vt:lpstr>10.3.3 모멘트(Moment)</vt:lpstr>
      <vt:lpstr>10.3.3 모멘트(Moment)</vt:lpstr>
      <vt:lpstr>10.3.4 4-이웃(Neighborhood)과 8-이웃</vt:lpstr>
      <vt:lpstr>10.3.5 4연결과 8연결</vt:lpstr>
      <vt:lpstr>10.3.6 고립점, 내부점, 경계점</vt:lpstr>
      <vt:lpstr>10.3.7 거리 척도(Distance)</vt:lpstr>
      <vt:lpstr>10.3.7 거리 척도(Distance)</vt:lpstr>
      <vt:lpstr>10.3.8 경계선 추적</vt:lpstr>
      <vt:lpstr>10.3.9 체인 코드(Chain Code)</vt:lpstr>
      <vt:lpstr>10.3.9 체인 코드(Chain Code)</vt:lpstr>
      <vt:lpstr>10.3.10 세선화(Thining)</vt:lpstr>
      <vt:lpstr>10.3.10 세선화(Thining)</vt:lpstr>
      <vt:lpstr>10.3.10 세선화(Thining)</vt:lpstr>
      <vt:lpstr>10.3.11 연결 성분(Connected Component)</vt:lpstr>
      <vt:lpstr>10.3.11 연결 성분(Connected Component)</vt:lpstr>
      <vt:lpstr>10.3.11 연결 성분(Connected Component)</vt:lpstr>
      <vt:lpstr>10.3.11 연결 성분(Connected Component)</vt:lpstr>
      <vt:lpstr>10.3.11 연결 성분(Connected Component)</vt:lpstr>
      <vt:lpstr>10.3.11 연결 성분(Connected Component)</vt:lpstr>
      <vt:lpstr>10.3.11 연결 성분(Connected Component)</vt:lpstr>
      <vt:lpstr>10.3.11 연결 성분(Connected Component)</vt:lpstr>
      <vt:lpstr>10.3.12 투상(Projection)</vt:lpstr>
      <vt:lpstr>10.3.12 투상(Projection)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78</cp:revision>
  <dcterms:created xsi:type="dcterms:W3CDTF">2002-02-24T04:52:01Z</dcterms:created>
  <dcterms:modified xsi:type="dcterms:W3CDTF">2020-08-30T04:17:11Z</dcterms:modified>
</cp:coreProperties>
</file>