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8" r:id="rId3"/>
    <p:sldId id="257" r:id="rId4"/>
    <p:sldId id="260" r:id="rId5"/>
    <p:sldId id="262" r:id="rId6"/>
    <p:sldId id="263" r:id="rId7"/>
    <p:sldId id="264" r:id="rId8"/>
    <p:sldId id="289" r:id="rId9"/>
    <p:sldId id="265" r:id="rId10"/>
    <p:sldId id="266" r:id="rId11"/>
    <p:sldId id="267" r:id="rId12"/>
    <p:sldId id="268" r:id="rId13"/>
    <p:sldId id="269" r:id="rId14"/>
    <p:sldId id="270" r:id="rId15"/>
    <p:sldId id="291" r:id="rId16"/>
    <p:sldId id="271" r:id="rId17"/>
    <p:sldId id="272" r:id="rId18"/>
    <p:sldId id="290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6" r:id="rId31"/>
    <p:sldId id="285" r:id="rId32"/>
  </p:sldIdLst>
  <p:sldSz cx="9144000" cy="6858000" type="screen4x3"/>
  <p:notesSz cx="6888163" cy="9623425"/>
  <p:defaultTextStyle>
    <a:defPPr>
      <a:defRPr lang="ko-KR"/>
    </a:defPPr>
    <a:lvl1pPr algn="l" rtl="0" fontAlgn="base" latinLnBrk="1">
      <a:spcBef>
        <a:spcPct val="2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buChar char="n"/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2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buChar char="n"/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2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buChar char="n"/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2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buChar char="n"/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20000"/>
      </a:spcBef>
      <a:spcAft>
        <a:spcPct val="0"/>
      </a:spcAft>
      <a:buClr>
        <a:schemeClr val="bg1"/>
      </a:buClr>
      <a:buSzPct val="100000"/>
      <a:buFont typeface="Wingdings" panose="05000000000000000000" pitchFamily="2" charset="2"/>
      <a:buChar char="n"/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31">
          <p15:clr>
            <a:srgbClr val="A4A3A4"/>
          </p15:clr>
        </p15:guide>
        <p15:guide id="2" pos="21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1" autoAdjust="0"/>
    <p:restoredTop sz="91421" autoAdjust="0"/>
  </p:normalViewPr>
  <p:slideViewPr>
    <p:cSldViewPr>
      <p:cViewPr varScale="1">
        <p:scale>
          <a:sx n="79" d="100"/>
          <a:sy n="79" d="100"/>
        </p:scale>
        <p:origin x="135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2" y="-78"/>
      </p:cViewPr>
      <p:guideLst>
        <p:guide orient="horz" pos="3031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6.xml"/><Relationship Id="rId18" Type="http://schemas.openxmlformats.org/officeDocument/2006/relationships/slide" Target="slides/slide22.xml"/><Relationship Id="rId26" Type="http://schemas.openxmlformats.org/officeDocument/2006/relationships/slide" Target="slides/slide31.xml"/><Relationship Id="rId3" Type="http://schemas.openxmlformats.org/officeDocument/2006/relationships/slide" Target="slides/slide3.xml"/><Relationship Id="rId21" Type="http://schemas.openxmlformats.org/officeDocument/2006/relationships/slide" Target="slides/slide26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17" Type="http://schemas.openxmlformats.org/officeDocument/2006/relationships/slide" Target="slides/slide21.xml"/><Relationship Id="rId25" Type="http://schemas.openxmlformats.org/officeDocument/2006/relationships/slide" Target="slides/slide30.xml"/><Relationship Id="rId2" Type="http://schemas.openxmlformats.org/officeDocument/2006/relationships/slide" Target="slides/slide2.xml"/><Relationship Id="rId16" Type="http://schemas.openxmlformats.org/officeDocument/2006/relationships/slide" Target="slides/slide19.xml"/><Relationship Id="rId20" Type="http://schemas.openxmlformats.org/officeDocument/2006/relationships/slide" Target="slides/slide25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3.xml"/><Relationship Id="rId24" Type="http://schemas.openxmlformats.org/officeDocument/2006/relationships/slide" Target="slides/slide29.xml"/><Relationship Id="rId5" Type="http://schemas.openxmlformats.org/officeDocument/2006/relationships/slide" Target="slides/slide6.xml"/><Relationship Id="rId15" Type="http://schemas.openxmlformats.org/officeDocument/2006/relationships/slide" Target="slides/slide18.xml"/><Relationship Id="rId23" Type="http://schemas.openxmlformats.org/officeDocument/2006/relationships/slide" Target="slides/slide28.xml"/><Relationship Id="rId10" Type="http://schemas.openxmlformats.org/officeDocument/2006/relationships/slide" Target="slides/slide12.xml"/><Relationship Id="rId19" Type="http://schemas.openxmlformats.org/officeDocument/2006/relationships/slide" Target="slides/slide24.xml"/><Relationship Id="rId4" Type="http://schemas.openxmlformats.org/officeDocument/2006/relationships/slide" Target="slides/slide4.xml"/><Relationship Id="rId9" Type="http://schemas.openxmlformats.org/officeDocument/2006/relationships/slide" Target="slides/slide11.xml"/><Relationship Id="rId14" Type="http://schemas.openxmlformats.org/officeDocument/2006/relationships/slide" Target="slides/slide17.xml"/><Relationship Id="rId22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AA9EB6D-73BD-41AE-9720-B4C0DB5529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ko-KR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D667811-14D4-43B8-8EFD-0F2E598BCF9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ko-KR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5CD07A78-013E-4CD8-A2DA-E3B4F67CDA7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ko-KR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F9B1F1C1-CBAE-448C-A387-6429487CE4C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2CD6967-657F-475E-B456-A90699AA479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1F6A04B-88B6-48AF-9BE6-3C8C1DE7473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ko-KR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8040000-F9A8-4EFD-A1C7-7EB3742F869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ko-KR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33C906CA-77A2-47FA-95BE-AD475445552D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38225" y="722313"/>
            <a:ext cx="48117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9DAC3A35-6B28-46B8-93B4-0128564F3A2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570413"/>
            <a:ext cx="5049837" cy="433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F2D8F708-BD1B-46C3-B9BA-58E625BE7E9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altLang="ko-KR"/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254A08A1-F238-48E0-8378-449F609CB8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EB09220B-F7B1-4547-8BA9-5C9306AB4F8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E176C92-396B-4AAB-8CDE-7A663B2B549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ED7314B-9FBC-4765-BF6F-85FC86FBF9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FEEEB2F-D09D-453C-9A0D-6AC27BA9B55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A2B04CC-2730-476F-A303-25E9929C86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54F6AFD3-3677-4F1F-B3B5-D58EBE0F91B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0F8D841-EBFB-4EBD-8479-86B7CFCBE8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2">
            <a:extLst>
              <a:ext uri="{FF2B5EF4-FFF2-40B4-BE49-F238E27FC236}">
                <a16:creationId xmlns:a16="http://schemas.microsoft.com/office/drawing/2014/main" id="{2AF34A6C-DE9C-4CEF-94C8-CC7DEE57C611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70659" name="Group 3">
              <a:extLst>
                <a:ext uri="{FF2B5EF4-FFF2-40B4-BE49-F238E27FC236}">
                  <a16:creationId xmlns:a16="http://schemas.microsoft.com/office/drawing/2014/main" id="{2F304298-ACC2-4837-BBFC-41E8DC35A6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70660" name="Rectangle 4">
                <a:extLst>
                  <a:ext uri="{FF2B5EF4-FFF2-40B4-BE49-F238E27FC236}">
                    <a16:creationId xmlns:a16="http://schemas.microsoft.com/office/drawing/2014/main" id="{9D025CEF-9350-4DD4-B1D1-8AF30CB8F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0661" name="Rectangle 5">
                <a:extLst>
                  <a:ext uri="{FF2B5EF4-FFF2-40B4-BE49-F238E27FC236}">
                    <a16:creationId xmlns:a16="http://schemas.microsoft.com/office/drawing/2014/main" id="{101AD0D5-713E-4B8C-ACC2-D339F20C5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70662" name="Group 6">
              <a:extLst>
                <a:ext uri="{FF2B5EF4-FFF2-40B4-BE49-F238E27FC236}">
                  <a16:creationId xmlns:a16="http://schemas.microsoft.com/office/drawing/2014/main" id="{42717F21-F076-47EA-8E9C-68A47E4E52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70663" name="Rectangle 7">
                <a:extLst>
                  <a:ext uri="{FF2B5EF4-FFF2-40B4-BE49-F238E27FC236}">
                    <a16:creationId xmlns:a16="http://schemas.microsoft.com/office/drawing/2014/main" id="{87860AC4-3183-4211-A344-0B0B5520A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0664" name="Rectangle 8">
                <a:extLst>
                  <a:ext uri="{FF2B5EF4-FFF2-40B4-BE49-F238E27FC236}">
                    <a16:creationId xmlns:a16="http://schemas.microsoft.com/office/drawing/2014/main" id="{40A077AB-D16C-43ED-BA3A-A3EF1D5B8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0665" name="Rectangle 9">
              <a:extLst>
                <a:ext uri="{FF2B5EF4-FFF2-40B4-BE49-F238E27FC236}">
                  <a16:creationId xmlns:a16="http://schemas.microsoft.com/office/drawing/2014/main" id="{5231C9A0-79B4-4D43-85F3-863683C31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66" name="Rectangle 10">
              <a:extLst>
                <a:ext uri="{FF2B5EF4-FFF2-40B4-BE49-F238E27FC236}">
                  <a16:creationId xmlns:a16="http://schemas.microsoft.com/office/drawing/2014/main" id="{9DD551F8-C689-48D6-9D93-6C9F85431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67" name="Rectangle 11">
              <a:extLst>
                <a:ext uri="{FF2B5EF4-FFF2-40B4-BE49-F238E27FC236}">
                  <a16:creationId xmlns:a16="http://schemas.microsoft.com/office/drawing/2014/main" id="{E48C80EA-6D30-42ED-9931-669D0FDB958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0668" name="Rectangle 12">
            <a:extLst>
              <a:ext uri="{FF2B5EF4-FFF2-40B4-BE49-F238E27FC236}">
                <a16:creationId xmlns:a16="http://schemas.microsoft.com/office/drawing/2014/main" id="{1145D0FC-3D19-4665-9CDC-4DA08FDC233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70669" name="Rectangle 13">
            <a:extLst>
              <a:ext uri="{FF2B5EF4-FFF2-40B4-BE49-F238E27FC236}">
                <a16:creationId xmlns:a16="http://schemas.microsoft.com/office/drawing/2014/main" id="{D74206CE-3AD3-4A77-829C-9BF7A618090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70670" name="Rectangle 14">
            <a:extLst>
              <a:ext uri="{FF2B5EF4-FFF2-40B4-BE49-F238E27FC236}">
                <a16:creationId xmlns:a16="http://schemas.microsoft.com/office/drawing/2014/main" id="{2A34DEAD-7540-42BF-9BDE-8EAFF124B20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0671" name="Rectangle 15">
            <a:extLst>
              <a:ext uri="{FF2B5EF4-FFF2-40B4-BE49-F238E27FC236}">
                <a16:creationId xmlns:a16="http://schemas.microsoft.com/office/drawing/2014/main" id="{E00C4A73-88EE-4F3A-85B2-4C337841640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70672" name="Rectangle 16">
            <a:extLst>
              <a:ext uri="{FF2B5EF4-FFF2-40B4-BE49-F238E27FC236}">
                <a16:creationId xmlns:a16="http://schemas.microsoft.com/office/drawing/2014/main" id="{223AE3DB-F22B-4819-A2B4-52739CA263E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5265468-42DA-42C9-9BED-CBD580332E4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99233-AF84-4C43-BD53-9120A1D0C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E5097C-34AF-4242-91D5-C6EFC8FED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11159-1E8B-4CCF-B82C-508336D14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1FC73E-8AEF-4903-8524-EE8BCBDD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9E528B-2896-4A58-AF87-B0699249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2EFDF-9B18-4A5A-ADCE-16DE46042E9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92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6A7954-F69F-4DD4-BC1E-B8ABC77F6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67550" y="76200"/>
            <a:ext cx="2076450" cy="5867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D8480B-F15B-499C-9C09-56BF8A794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200"/>
            <a:ext cx="607695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0F9C7A-DAA7-41B8-8C12-C8A1A29D9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45D5B-FB91-4808-A749-B94476B6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E398CA-4312-4338-A840-4CF79130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FED7C7-9DC5-4C2F-A2E5-FE0C39D4FF9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628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CE25B-ECCC-4537-ABE6-75A7042AF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8EF3EC-FE67-4069-8EAB-0E4A3506E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34120B-3364-41F2-B77B-C51533CA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E2D815-F432-4B64-8570-0227FF49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CD519-5F41-443F-AF61-F43864BE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48A4E4-8985-45AE-B880-F54F9726E8F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448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C0F1F-42FE-4163-82CD-7D555B33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DC02FA-CBCB-4239-8119-3FBBF2274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1BF4F0-A744-44E1-9575-69F5102C3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342A6D-9EAD-4727-A260-97B1BB09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3FB442-9770-4353-B237-C215D945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1C261D-C0AD-4F0F-9F21-EA515187318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021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BFC72-C706-4FA8-A249-31648F23A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4A145-02B9-4548-BB0C-7A2E45788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5BE0C5-048B-4370-96F3-4D7D39656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8288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7B58BA-42DE-49DB-94F8-72CA4E788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5FC988-90AD-4848-9611-500B1983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832B16-0F58-4551-B46C-3256F6DA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ADD6A-2CE6-4FD4-ABBC-44057F13C1E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26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33F56-45DD-4BDE-8752-0CB125EF0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0EFCA2-7460-4BAF-BF08-6B986C9F6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2E6C40-9E8A-4819-99C1-48C208ADA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268A7E-BC0C-4306-87BB-D60CCD7F6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40F4AE-A199-4BAA-AD68-FB7BE46DC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807517-FE0B-45F1-A863-B341FDB5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F5648C-F0D1-4BAE-9D6C-B6B3E9C4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655875-27B2-4ED2-876B-E7D7C2C2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361CC-7BB7-475E-A100-8E2887843AB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196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FCC39-D601-426A-A8C1-13C1F7AF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1CA5E8-DDCB-48DD-8F39-F57331D40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57E7C4-DDE5-471D-A001-EE931CAC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C9FD1E-7FE8-4492-9505-234C306B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A2D243-CE33-477B-84D8-7B76D16017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415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591B20-1E6F-4B5E-8BBA-628F07E1A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6A9BD0-F8C4-4AB1-8ED2-0FF088A1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D542B6-D5B0-4175-BBAC-56E56266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C8DCA8-369D-4E9D-9A86-3072AA95D1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022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CF16C-83C3-414B-B8DF-B94877039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AAF89A-FB5E-4D96-897E-1B502AA08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90C0A0-B98D-491A-8CB2-5BFECFA3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064085-B447-4A3E-889B-9AA738614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B42256-65A1-4902-85E6-1118B0880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0FBAC4-D5AA-4C3A-9611-475F6B6AB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9B6E18-2B90-499F-BD70-B304C233AA3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218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EB9A9-243E-417A-BF2C-B655B7C71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047777-C99C-4716-925E-99340857F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9549A6-B800-46E4-80C8-0652CC2F8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2B3CF0-BF74-4F13-B70A-6ACBD962C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B95234-0FB6-4527-99E8-9D9F20BF1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0D8BDF-D130-4423-9C23-A46D7419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E6F14-2714-49FF-9E29-B5BADFDA1D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378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4459C2B7-7438-4889-A933-E83A7F47BA7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5794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</a:endParaRP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8859430C-7985-4E18-9813-4B140F97F07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5794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</a:endParaRPr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F7067236-E044-460D-929F-AEDF51F01DD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0017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</a:endParaRPr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0E35B5B9-E04E-4427-B7DF-BCABE957310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0017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</a:endParaRP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CA2E4E14-D98C-48C9-8D9F-0EC09E692EF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9286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</a:endParaRPr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B070DCEE-050B-4648-8780-64F746700CA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4714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</a:endParaRPr>
          </a:p>
        </p:txBody>
      </p:sp>
      <p:sp>
        <p:nvSpPr>
          <p:cNvPr id="69640" name="Rectangle 8">
            <a:extLst>
              <a:ext uri="{FF2B5EF4-FFF2-40B4-BE49-F238E27FC236}">
                <a16:creationId xmlns:a16="http://schemas.microsoft.com/office/drawing/2014/main" id="{EC7FB040-6682-4702-BA40-F2BA759597E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2620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ko-KR">
              <a:latin typeface="Tahoma" panose="020B0604030504040204" pitchFamily="34" charset="0"/>
            </a:endParaRPr>
          </a:p>
        </p:txBody>
      </p:sp>
      <p:sp>
        <p:nvSpPr>
          <p:cNvPr id="69641" name="Rectangle 9">
            <a:extLst>
              <a:ext uri="{FF2B5EF4-FFF2-40B4-BE49-F238E27FC236}">
                <a16:creationId xmlns:a16="http://schemas.microsoft.com/office/drawing/2014/main" id="{59D71484-6AEC-4B63-9D28-B032560170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50963" y="762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69642" name="Rectangle 10">
            <a:extLst>
              <a:ext uri="{FF2B5EF4-FFF2-40B4-BE49-F238E27FC236}">
                <a16:creationId xmlns:a16="http://schemas.microsoft.com/office/drawing/2014/main" id="{7372071C-CA8F-42EC-9F38-8CDD174896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8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 </a:t>
            </a:r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 둘째 수준</a:t>
            </a:r>
          </a:p>
          <a:p>
            <a:pPr lvl="2"/>
            <a:r>
              <a:rPr lang="ko-KR" altLang="en-US"/>
              <a:t> 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9643" name="Rectangle 11">
            <a:extLst>
              <a:ext uri="{FF2B5EF4-FFF2-40B4-BE49-F238E27FC236}">
                <a16:creationId xmlns:a16="http://schemas.microsoft.com/office/drawing/2014/main" id="{B5155BDB-889A-4809-9C51-A5A01427943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9644" name="Rectangle 12">
            <a:extLst>
              <a:ext uri="{FF2B5EF4-FFF2-40B4-BE49-F238E27FC236}">
                <a16:creationId xmlns:a16="http://schemas.microsoft.com/office/drawing/2014/main" id="{628A3BBB-162D-4C1C-810C-1A06412245F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r>
              <a:rPr lang="en-US" altLang="ko-KR"/>
              <a:t>영상처리(Image Processing)</a:t>
            </a:r>
          </a:p>
        </p:txBody>
      </p:sp>
      <p:sp>
        <p:nvSpPr>
          <p:cNvPr id="69645" name="Rectangle 13">
            <a:extLst>
              <a:ext uri="{FF2B5EF4-FFF2-40B4-BE49-F238E27FC236}">
                <a16:creationId xmlns:a16="http://schemas.microsoft.com/office/drawing/2014/main" id="{5D3CFD3C-0A61-4B27-8B79-8E3E2CE9346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fld id="{09CC4EA4-02F1-4759-8063-FE5C6CE71BC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9649" name="Line 17">
            <a:extLst>
              <a:ext uri="{FF2B5EF4-FFF2-40B4-BE49-F238E27FC236}">
                <a16:creationId xmlns:a16="http://schemas.microsoft.com/office/drawing/2014/main" id="{5EC374E4-ACDB-497C-8C8B-49E0FA6B492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q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Ø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Monotype Sorts" pitchFamily="2" charset="2"/>
        <a:buChar char="*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E5E9638-85F5-405E-A109-46602C0D896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2057400"/>
            <a:ext cx="6477000" cy="762000"/>
          </a:xfrm>
        </p:spPr>
        <p:txBody>
          <a:bodyPr/>
          <a:lstStyle/>
          <a:p>
            <a:r>
              <a:rPr lang="en-US" altLang="ko-KR" sz="5400" b="1">
                <a:effectLst>
                  <a:outerShdw blurRad="38100" dist="38100" dir="2700000" algn="tl">
                    <a:srgbClr val="C0C0C0"/>
                  </a:outerShdw>
                </a:effectLst>
              </a:rPr>
              <a:t>Image Processing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F25940-923F-44BA-9C31-D9EE68F1514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4267200"/>
            <a:ext cx="6400800" cy="1752600"/>
          </a:xfrm>
        </p:spPr>
        <p:txBody>
          <a:bodyPr/>
          <a:lstStyle/>
          <a:p>
            <a:r>
              <a:rPr lang="en-US" altLang="ko-KR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Prof. KangSeung Lee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A6E13A-75A6-45DA-8294-96657253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A14BED-88E4-4060-A3F6-60E19CC6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FB0DF-E579-44D6-A813-C78BA4BB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D339-24BF-4EF6-A0D2-A8C34B01D00F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95C8B02B-B34F-44BB-B043-91CE2B2DC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077200" cy="4648200"/>
          </a:xfrm>
        </p:spPr>
        <p:txBody>
          <a:bodyPr/>
          <a:lstStyle/>
          <a:p>
            <a:pPr algn="just"/>
            <a:r>
              <a:rPr lang="ko-KR" altLang="en-US" b="1">
                <a:solidFill>
                  <a:srgbClr val="000000"/>
                </a:solidFill>
              </a:rPr>
              <a:t>의료</a:t>
            </a:r>
            <a:r>
              <a:rPr lang="ko-KR" altLang="en-US" sz="1600" b="1">
                <a:solidFill>
                  <a:srgbClr val="000000"/>
                </a:solidFill>
              </a:rPr>
              <a:t> </a:t>
            </a:r>
            <a:r>
              <a:rPr lang="ko-KR" altLang="en-US" b="1">
                <a:solidFill>
                  <a:srgbClr val="000000"/>
                </a:solidFill>
              </a:rPr>
              <a:t>진단 영상 시스템</a:t>
            </a:r>
            <a:r>
              <a:rPr lang="en-US" altLang="ko-KR" b="1">
                <a:solidFill>
                  <a:srgbClr val="000000"/>
                </a:solidFill>
              </a:rPr>
              <a:t>(Medical Diagnostic Imaging)</a:t>
            </a:r>
          </a:p>
          <a:p>
            <a:pPr lvl="1" algn="just"/>
            <a:r>
              <a:rPr lang="en-US" altLang="ko-KR" sz="2000">
                <a:solidFill>
                  <a:srgbClr val="000000"/>
                </a:solidFill>
              </a:rPr>
              <a:t>X-Ray</a:t>
            </a:r>
            <a:r>
              <a:rPr lang="ko-KR" altLang="en-US" sz="2000">
                <a:solidFill>
                  <a:srgbClr val="000000"/>
                </a:solidFill>
              </a:rPr>
              <a:t>나 </a:t>
            </a:r>
            <a:r>
              <a:rPr lang="en-US" altLang="ko-KR" sz="2000">
                <a:solidFill>
                  <a:srgbClr val="000000"/>
                </a:solidFill>
              </a:rPr>
              <a:t>CT </a:t>
            </a:r>
            <a:r>
              <a:rPr lang="ko-KR" altLang="en-US" sz="2000">
                <a:solidFill>
                  <a:srgbClr val="000000"/>
                </a:solidFill>
              </a:rPr>
              <a:t>촬영</a:t>
            </a:r>
          </a:p>
          <a:p>
            <a:pPr lvl="1" algn="just"/>
            <a:r>
              <a:rPr lang="en-US" altLang="ko-KR" sz="2000">
                <a:solidFill>
                  <a:srgbClr val="000000"/>
                </a:solidFill>
              </a:rPr>
              <a:t>CT</a:t>
            </a:r>
            <a:r>
              <a:rPr lang="ko-KR" altLang="en-US" sz="2000">
                <a:solidFill>
                  <a:srgbClr val="000000"/>
                </a:solidFill>
              </a:rPr>
              <a:t>는 여러 장의 투영 영상을 이용하여 </a:t>
            </a:r>
            <a:r>
              <a:rPr lang="en-US" altLang="ko-KR" sz="2000">
                <a:solidFill>
                  <a:srgbClr val="000000"/>
                </a:solidFill>
              </a:rPr>
              <a:t>3</a:t>
            </a:r>
            <a:r>
              <a:rPr lang="ko-KR" altLang="en-US" sz="2000">
                <a:solidFill>
                  <a:srgbClr val="000000"/>
                </a:solidFill>
              </a:rPr>
              <a:t>차원 영상을 합성</a:t>
            </a:r>
          </a:p>
          <a:p>
            <a:pPr lvl="1" algn="just"/>
            <a:endParaRPr lang="ko-KR" altLang="en-US" sz="2000" b="1">
              <a:solidFill>
                <a:srgbClr val="000000"/>
              </a:solidFill>
            </a:endParaRPr>
          </a:p>
          <a:p>
            <a:pPr algn="just"/>
            <a:r>
              <a:rPr lang="ko-KR" altLang="en-US" b="1">
                <a:solidFill>
                  <a:srgbClr val="000000"/>
                </a:solidFill>
              </a:rPr>
              <a:t>리모트 센싱</a:t>
            </a:r>
            <a:r>
              <a:rPr lang="en-US" altLang="ko-KR" b="1">
                <a:solidFill>
                  <a:srgbClr val="000000"/>
                </a:solidFill>
              </a:rPr>
              <a:t>(Remote Sensing)</a:t>
            </a:r>
          </a:p>
          <a:p>
            <a:pPr lvl="1" algn="just"/>
            <a:r>
              <a:rPr lang="ko-KR" altLang="en-US" sz="2000">
                <a:solidFill>
                  <a:srgbClr val="000000"/>
                </a:solidFill>
              </a:rPr>
              <a:t>지구의 표면을 촬영하여 곡물의 작황을 분석</a:t>
            </a:r>
          </a:p>
          <a:p>
            <a:pPr lvl="1" algn="just"/>
            <a:r>
              <a:rPr lang="ko-KR" altLang="en-US" sz="2000">
                <a:solidFill>
                  <a:srgbClr val="000000"/>
                </a:solidFill>
              </a:rPr>
              <a:t>식물의 분포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자원 탐사 등에 이용</a:t>
            </a:r>
          </a:p>
          <a:p>
            <a:pPr lvl="1" algn="just">
              <a:buClr>
                <a:srgbClr val="000000"/>
              </a:buClr>
              <a:buFontTx/>
              <a:buChar char="o"/>
            </a:pPr>
            <a:endParaRPr lang="ko-KR" altLang="en-US" sz="2000">
              <a:solidFill>
                <a:srgbClr val="000000"/>
              </a:solidFill>
            </a:endParaRPr>
          </a:p>
          <a:p>
            <a:pPr algn="just"/>
            <a:r>
              <a:rPr lang="ko-KR" altLang="en-US" b="1">
                <a:solidFill>
                  <a:srgbClr val="000000"/>
                </a:solidFill>
              </a:rPr>
              <a:t>비디오</a:t>
            </a:r>
            <a:r>
              <a:rPr lang="en-US" altLang="ko-KR" b="1">
                <a:solidFill>
                  <a:srgbClr val="000000"/>
                </a:solidFill>
              </a:rPr>
              <a:t>/</a:t>
            </a:r>
            <a:r>
              <a:rPr lang="ko-KR" altLang="en-US" b="1">
                <a:solidFill>
                  <a:srgbClr val="000000"/>
                </a:solidFill>
              </a:rPr>
              <a:t>필름 효과</a:t>
            </a:r>
            <a:r>
              <a:rPr lang="ko-KR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ko-KR" altLang="en-US" b="1">
              <a:solidFill>
                <a:srgbClr val="000000"/>
              </a:solidFill>
            </a:endParaRPr>
          </a:p>
          <a:p>
            <a:pPr lvl="1" algn="just"/>
            <a:r>
              <a:rPr lang="ko-KR" altLang="en-US" sz="2000">
                <a:solidFill>
                  <a:srgbClr val="000000"/>
                </a:solidFill>
              </a:rPr>
              <a:t>영화산업계에서 특수시각 효과를 만드는데 영상처리기법 이용</a:t>
            </a:r>
          </a:p>
          <a:p>
            <a:pPr lvl="1" algn="just"/>
            <a:r>
              <a:rPr lang="ko-KR" altLang="en-US" sz="2000">
                <a:solidFill>
                  <a:srgbClr val="000000"/>
                </a:solidFill>
              </a:rPr>
              <a:t>대표적인 기술</a:t>
            </a:r>
            <a:r>
              <a:rPr lang="en-US" altLang="ko-KR" sz="2000">
                <a:solidFill>
                  <a:srgbClr val="000000"/>
                </a:solidFill>
              </a:rPr>
              <a:t>-</a:t>
            </a:r>
            <a:r>
              <a:rPr lang="ko-KR" altLang="en-US" sz="2000">
                <a:solidFill>
                  <a:srgbClr val="000000"/>
                </a:solidFill>
              </a:rPr>
              <a:t>모핑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영상합성</a:t>
            </a:r>
            <a:r>
              <a:rPr lang="ko-KR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ko-KR" altLang="en-US" sz="20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42DD8A9-8ABA-436D-97FA-B012597DCD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55626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영상 처리의 응용 분야</a:t>
            </a:r>
            <a:endParaRPr lang="ko-KR" altLang="en-US" sz="32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81C38D71-B7C7-4181-A0DE-B6E2ED40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EC95CE78-5BDC-4797-A980-CADA47EF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A6CB180-4358-4598-822E-C9AF565F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2DAA0-4AFE-4149-A5FA-0CC0F906B07E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3C1800BF-9508-4BB5-821B-E356BB83D1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8001000" cy="838200"/>
          </a:xfrm>
        </p:spPr>
        <p:txBody>
          <a:bodyPr/>
          <a:lstStyle/>
          <a:p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태-조각티R"/>
                <a:cs typeface="태-조각티R"/>
              </a:rPr>
              <a:t> </a:t>
            </a:r>
            <a:r>
              <a:rPr lang="ko-KR" altLang="en-US" sz="2000"/>
              <a:t>광원</a:t>
            </a:r>
            <a:r>
              <a:rPr lang="en-US" altLang="ko-KR" sz="2000"/>
              <a:t>, </a:t>
            </a:r>
            <a:r>
              <a:rPr lang="ko-KR" altLang="en-US" sz="2000"/>
              <a:t>촬영부</a:t>
            </a:r>
            <a:r>
              <a:rPr lang="en-US" altLang="ko-KR" sz="2000"/>
              <a:t>, </a:t>
            </a:r>
            <a:r>
              <a:rPr lang="ko-KR" altLang="en-US" sz="2000"/>
              <a:t>아날로그</a:t>
            </a:r>
            <a:r>
              <a:rPr lang="en-US" altLang="ko-KR" sz="2000"/>
              <a:t>/</a:t>
            </a:r>
            <a:r>
              <a:rPr lang="ko-KR" altLang="en-US" sz="2000"/>
              <a:t>디지털 변환기</a:t>
            </a:r>
            <a:r>
              <a:rPr lang="en-US" altLang="ko-KR" sz="2000"/>
              <a:t>(A/D),</a:t>
            </a:r>
            <a:r>
              <a:rPr lang="ko-KR" altLang="en-US" sz="2000"/>
              <a:t>영상 메모리</a:t>
            </a:r>
            <a:r>
              <a:rPr lang="en-US" altLang="ko-KR" sz="2000"/>
              <a:t>, </a:t>
            </a:r>
            <a:r>
              <a:rPr lang="ko-KR" altLang="en-US" sz="2000"/>
              <a:t>컴퓨터    등으로 구성</a:t>
            </a: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31ACD050-72A4-4E28-804D-A5F46B212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791200"/>
            <a:ext cx="62484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>
                <a:solidFill>
                  <a:srgbClr val="000000"/>
                </a:solidFill>
              </a:rPr>
              <a:t>1.2 </a:t>
            </a:r>
            <a:r>
              <a:rPr lang="ko-KR" altLang="en-US" sz="1800">
                <a:solidFill>
                  <a:srgbClr val="000000"/>
                </a:solidFill>
              </a:rPr>
              <a:t>산업 영상 처리 시스템의 대표적인 구성</a:t>
            </a:r>
            <a:r>
              <a:rPr lang="ko-KR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ko-KR" altLang="en-US" sz="1800">
                <a:solidFill>
                  <a:srgbClr val="000000"/>
                </a:solidFill>
              </a:rPr>
              <a:t> 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rgbClr val="000000"/>
                </a:solidFill>
              </a:rPr>
              <a:t>(</a:t>
            </a:r>
            <a:r>
              <a:rPr lang="ko-KR" altLang="en-US" sz="1800">
                <a:solidFill>
                  <a:srgbClr val="000000"/>
                </a:solidFill>
              </a:rPr>
              <a:t>출처</a:t>
            </a:r>
            <a:r>
              <a:rPr lang="en-US" altLang="ko-KR" sz="1800">
                <a:solidFill>
                  <a:srgbClr val="000000"/>
                </a:solidFill>
              </a:rPr>
              <a:t>: Ad Oculus Digital Image Processing)</a:t>
            </a:r>
            <a:endParaRPr lang="en-US" altLang="ko-KR"/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A9253F57-2F83-4E51-A461-CF86E2B65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58674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1.3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  <a:ea typeface="태-조각티R"/>
                <a:cs typeface="태-조각티R"/>
              </a:rPr>
              <a:t>영상 처리 시스템의 구조</a:t>
            </a:r>
          </a:p>
        </p:txBody>
      </p:sp>
      <p:graphicFrame>
        <p:nvGraphicFramePr>
          <p:cNvPr id="18439" name="Object 7">
            <a:extLst>
              <a:ext uri="{FF2B5EF4-FFF2-40B4-BE49-F238E27FC236}">
                <a16:creationId xmlns:a16="http://schemas.microsoft.com/office/drawing/2014/main" id="{015F6BA6-EE27-439E-9E22-681F7BCFBE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9300" y="2438400"/>
          <a:ext cx="4914900" cy="336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2" name="비트맵 이미지" r:id="rId3" imgW="7640116" imgH="5229955" progId="Paint.Picture">
                  <p:embed/>
                </p:oleObj>
              </mc:Choice>
              <mc:Fallback>
                <p:oleObj name="비트맵 이미지" r:id="rId3" imgW="7640116" imgH="5229955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2438400"/>
                        <a:ext cx="4914900" cy="336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8F591ED5-A0E1-4411-B251-8FED56E2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4610DE6F-3FEF-48D9-AD82-E115CDB9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E2958E97-8294-4DFA-9F09-128790F65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D3E9-3926-4C4F-8EFE-3A6F171D2DA7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39569ABB-15E9-4D1A-8741-19D5295696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5257800" cy="609600"/>
          </a:xfrm>
        </p:spPr>
        <p:txBody>
          <a:bodyPr/>
          <a:lstStyle/>
          <a:p>
            <a:pPr algn="just"/>
            <a:r>
              <a:rPr lang="ko-KR" altLang="en-US" b="1">
                <a:solidFill>
                  <a:srgbClr val="000000"/>
                </a:solidFill>
              </a:rPr>
              <a:t>조명부</a:t>
            </a:r>
            <a:r>
              <a:rPr lang="ko-KR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ko-KR" altLang="en-US"/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8E9FD9E5-17F4-431B-A75E-4F7D13E6C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867400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/>
              <a:t>그림 </a:t>
            </a:r>
            <a:r>
              <a:rPr lang="en-US" altLang="ko-KR" sz="1800"/>
              <a:t>1.3 </a:t>
            </a:r>
            <a:r>
              <a:rPr lang="ko-KR" altLang="en-US" sz="1800"/>
              <a:t>대상물의 조명 방법</a:t>
            </a:r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201BD8E2-1004-4CE8-839A-47AEE96C7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33400"/>
            <a:ext cx="5867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ko-KR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1.3 </a:t>
            </a:r>
            <a:r>
              <a:rPr lang="ko-KR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태-조각티R"/>
                <a:cs typeface="태-조각티R"/>
              </a:rPr>
              <a:t>영상 처리 시스템의 구조</a:t>
            </a:r>
          </a:p>
        </p:txBody>
      </p:sp>
      <p:graphicFrame>
        <p:nvGraphicFramePr>
          <p:cNvPr id="19465" name="Object 9">
            <a:extLst>
              <a:ext uri="{FF2B5EF4-FFF2-40B4-BE49-F238E27FC236}">
                <a16:creationId xmlns:a16="http://schemas.microsoft.com/office/drawing/2014/main" id="{31165A2E-7CEC-4103-A747-152B561679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5225" y="2514600"/>
          <a:ext cx="6811963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76" name="비트맵 이미지" r:id="rId3" imgW="6811326" imgH="2914286" progId="Paint.Picture">
                  <p:embed/>
                </p:oleObj>
              </mc:Choice>
              <mc:Fallback>
                <p:oleObj name="비트맵 이미지" r:id="rId3" imgW="6811326" imgH="2914286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2514600"/>
                        <a:ext cx="6811963" cy="291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4C65C8-888D-4BB4-92F2-DF09DD048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ADBAD-366D-4287-8FF4-B85E9E55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F53DD2-F35E-42ED-9A0F-B18742DC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4126-24F0-4FAD-92D6-29278EEEB121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265B6DAD-B6AB-4809-A695-FC93BFB80C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1447800"/>
            <a:ext cx="8839200" cy="4876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ko-KR" altLang="en-US" b="1">
                <a:solidFill>
                  <a:srgbClr val="000000"/>
                </a:solidFill>
              </a:rPr>
              <a:t>영상 획득부</a:t>
            </a:r>
            <a:endParaRPr lang="ko-KR" altLang="en-US">
              <a:solidFill>
                <a:srgbClr val="000000"/>
              </a:solidFill>
            </a:endParaRPr>
          </a:p>
          <a:p>
            <a:pPr lvl="1" algn="just">
              <a:lnSpc>
                <a:spcPct val="11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이미지 스캐너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디지털 카메라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비디오 카메라 등</a:t>
            </a:r>
          </a:p>
          <a:p>
            <a:pPr lvl="1" algn="just">
              <a:lnSpc>
                <a:spcPct val="11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영상 장치는 </a:t>
            </a:r>
            <a:r>
              <a:rPr lang="en-US" altLang="ko-KR" sz="2000">
                <a:solidFill>
                  <a:srgbClr val="000000"/>
                </a:solidFill>
              </a:rPr>
              <a:t>PD(Photo Diode)</a:t>
            </a:r>
            <a:r>
              <a:rPr lang="ko-KR" altLang="en-US" sz="2000">
                <a:solidFill>
                  <a:srgbClr val="000000"/>
                </a:solidFill>
              </a:rPr>
              <a:t>나 </a:t>
            </a:r>
            <a:r>
              <a:rPr lang="en-US" altLang="ko-KR" sz="2000">
                <a:solidFill>
                  <a:srgbClr val="000000"/>
                </a:solidFill>
              </a:rPr>
              <a:t>CCD(Charge Coupled Device)</a:t>
            </a:r>
            <a:r>
              <a:rPr lang="ko-KR" altLang="en-US" sz="2000">
                <a:solidFill>
                  <a:srgbClr val="000000"/>
                </a:solidFill>
              </a:rPr>
              <a:t>로 구현된 점센서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선센서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면센서 등의 광학 장치를 이용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센서 위에 맺히는 영상을 주사</a:t>
            </a:r>
            <a:r>
              <a:rPr lang="en-US" altLang="ko-KR" sz="2000">
                <a:solidFill>
                  <a:srgbClr val="000000"/>
                </a:solidFill>
              </a:rPr>
              <a:t>(scan)</a:t>
            </a:r>
            <a:r>
              <a:rPr lang="ko-KR" altLang="en-US" sz="2000">
                <a:solidFill>
                  <a:srgbClr val="000000"/>
                </a:solidFill>
              </a:rPr>
              <a:t>하여 영상을 전기 신호로 변환</a:t>
            </a:r>
          </a:p>
          <a:p>
            <a:pPr lvl="1" algn="just">
              <a:lnSpc>
                <a:spcPct val="11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영상의 해상도 및 명암도는 촬영 장치의 광전 변환 소자의 크기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밀도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샘플링의 폭</a:t>
            </a:r>
            <a:r>
              <a:rPr lang="en-US" altLang="ko-KR" sz="2000">
                <a:solidFill>
                  <a:srgbClr val="000000"/>
                </a:solidFill>
              </a:rPr>
              <a:t>, A/D </a:t>
            </a:r>
            <a:r>
              <a:rPr lang="ko-KR" altLang="en-US" sz="2000">
                <a:solidFill>
                  <a:srgbClr val="000000"/>
                </a:solidFill>
              </a:rPr>
              <a:t>변환 장치의 성능에 의존</a:t>
            </a:r>
          </a:p>
          <a:p>
            <a:pPr lvl="1" algn="just">
              <a:lnSpc>
                <a:spcPct val="11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칼라 영상을 입력 받으려면 촬영 장치의 광전 변환 소자 앞에 </a:t>
            </a:r>
            <a:r>
              <a:rPr lang="en-US" altLang="ko-KR" sz="2000">
                <a:solidFill>
                  <a:srgbClr val="000000"/>
                </a:solidFill>
              </a:rPr>
              <a:t>R, G, B </a:t>
            </a:r>
            <a:r>
              <a:rPr lang="ko-KR" altLang="en-US" sz="2000">
                <a:solidFill>
                  <a:srgbClr val="000000"/>
                </a:solidFill>
              </a:rPr>
              <a:t>색의 필터를 배치</a:t>
            </a:r>
          </a:p>
          <a:p>
            <a:pPr lvl="1" algn="just">
              <a:lnSpc>
                <a:spcPct val="110000"/>
              </a:lnSpc>
            </a:pPr>
            <a:r>
              <a:rPr lang="en-US" altLang="ko-KR" sz="2000">
                <a:solidFill>
                  <a:srgbClr val="000000"/>
                </a:solidFill>
              </a:rPr>
              <a:t>R.G.B </a:t>
            </a:r>
            <a:r>
              <a:rPr lang="ko-KR" altLang="en-US" sz="2000">
                <a:solidFill>
                  <a:srgbClr val="000000"/>
                </a:solidFill>
              </a:rPr>
              <a:t>필터에 의한 색분해로 각각의 색성분의 명암을 얻는 것이 가능</a:t>
            </a:r>
          </a:p>
          <a:p>
            <a:pPr lvl="1" algn="just">
              <a:lnSpc>
                <a:spcPct val="11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영상 입력 장치 </a:t>
            </a:r>
            <a:r>
              <a:rPr lang="en-US" altLang="ko-KR" sz="2000">
                <a:solidFill>
                  <a:srgbClr val="000000"/>
                </a:solidFill>
              </a:rPr>
              <a:t>: </a:t>
            </a:r>
            <a:r>
              <a:rPr lang="ko-KR" altLang="en-US" sz="2000">
                <a:solidFill>
                  <a:srgbClr val="000000"/>
                </a:solidFill>
              </a:rPr>
              <a:t>디지털 카메라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비디오 카메라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스캐너 등</a:t>
            </a:r>
          </a:p>
          <a:p>
            <a:pPr lvl="1" algn="just">
              <a:lnSpc>
                <a:spcPct val="110000"/>
              </a:lnSpc>
            </a:pPr>
            <a:r>
              <a:rPr lang="en-US" altLang="ko-KR" sz="2000">
                <a:solidFill>
                  <a:srgbClr val="000000"/>
                </a:solidFill>
              </a:rPr>
              <a:t>CCD </a:t>
            </a:r>
            <a:r>
              <a:rPr lang="ko-KR" altLang="en-US" sz="2000">
                <a:solidFill>
                  <a:srgbClr val="000000"/>
                </a:solidFill>
              </a:rPr>
              <a:t>카메라라고 하는 반도체 카메라는 픽셀 센서들의 배열을 가지고 있는 칩을 이용</a:t>
            </a:r>
            <a:r>
              <a:rPr lang="en-US" altLang="ko-KR" sz="2000">
                <a:solidFill>
                  <a:srgbClr val="000000"/>
                </a:solidFill>
              </a:rPr>
              <a:t>. 1</a:t>
            </a:r>
            <a:r>
              <a:rPr lang="ko-KR" altLang="en-US" sz="2000">
                <a:solidFill>
                  <a:srgbClr val="000000"/>
                </a:solidFill>
              </a:rPr>
              <a:t>제곱 센티미터당 약 </a:t>
            </a:r>
            <a:r>
              <a:rPr lang="en-US" altLang="ko-KR" sz="2000">
                <a:solidFill>
                  <a:srgbClr val="000000"/>
                </a:solidFill>
              </a:rPr>
              <a:t>300,000</a:t>
            </a:r>
            <a:r>
              <a:rPr lang="ko-KR" altLang="en-US" sz="2000">
                <a:solidFill>
                  <a:srgbClr val="000000"/>
                </a:solidFill>
              </a:rPr>
              <a:t>개의 소자의 배열</a:t>
            </a:r>
            <a:endParaRPr lang="ko-KR" altLang="en-US" sz="2000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AA4A13E2-55D5-47D8-8F44-ABB63A3F2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58674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1.3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  <a:ea typeface="태-조각티R"/>
                <a:cs typeface="태-조각티R"/>
              </a:rPr>
              <a:t>영상 처리 시스템의 구조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6A0DF873-C1E1-4F49-9DC1-1C87EABB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1344D784-8EF6-483C-AE4A-189E7419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7DD16F09-5600-4893-8D81-A936E5EA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DD02-C9D1-4197-A8BA-4DBA3DD5B40D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93972CAE-60A6-40C8-8745-0959BE0BBD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5864225"/>
            <a:ext cx="5943600" cy="384175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ko-KR" altLang="en-US" sz="1800">
                <a:solidFill>
                  <a:srgbClr val="000000"/>
                </a:solidFill>
                <a:ea typeface="신명 중고딕" charset="-127"/>
              </a:rPr>
              <a:t>그림 </a:t>
            </a:r>
            <a:r>
              <a:rPr lang="en-US" altLang="ko-KR" sz="1800">
                <a:solidFill>
                  <a:srgbClr val="000000"/>
                </a:solidFill>
                <a:ea typeface="신명 중고딕" charset="-127"/>
              </a:rPr>
              <a:t>1.4 </a:t>
            </a:r>
            <a:r>
              <a:rPr lang="ko-KR" altLang="en-US" sz="1800">
                <a:solidFill>
                  <a:srgbClr val="000000"/>
                </a:solidFill>
                <a:ea typeface="신명 중고딕" charset="-127"/>
              </a:rPr>
              <a:t>전형적인 </a:t>
            </a:r>
            <a:r>
              <a:rPr lang="en-US" altLang="ko-KR" sz="1800">
                <a:solidFill>
                  <a:srgbClr val="000000"/>
                </a:solidFill>
                <a:ea typeface="신명 중고딕" charset="-127"/>
              </a:rPr>
              <a:t>CCD </a:t>
            </a:r>
            <a:r>
              <a:rPr lang="ko-KR" altLang="en-US" sz="1800">
                <a:solidFill>
                  <a:srgbClr val="000000"/>
                </a:solidFill>
                <a:ea typeface="신명 중고딕" charset="-127"/>
              </a:rPr>
              <a:t>카메라 칩</a:t>
            </a:r>
            <a:endParaRPr lang="ko-KR" altLang="en-US" sz="1800"/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9623ECD0-C380-4096-82BD-24171E8E49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58674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1.3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  <a:ea typeface="태-조각티R"/>
                <a:cs typeface="태-조각티R"/>
              </a:rPr>
              <a:t>영상 처리 시스템의 구조</a:t>
            </a:r>
          </a:p>
        </p:txBody>
      </p:sp>
      <p:graphicFrame>
        <p:nvGraphicFramePr>
          <p:cNvPr id="21511" name="Object 7">
            <a:extLst>
              <a:ext uri="{FF2B5EF4-FFF2-40B4-BE49-F238E27FC236}">
                <a16:creationId xmlns:a16="http://schemas.microsoft.com/office/drawing/2014/main" id="{73F93B02-5B40-4A23-BC37-D168C4791F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6650" y="1865313"/>
          <a:ext cx="6870700" cy="369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0" name="비트맵 이미지" r:id="rId3" imgW="5838095" imgH="3142857" progId="Paint.Picture">
                  <p:embed/>
                </p:oleObj>
              </mc:Choice>
              <mc:Fallback>
                <p:oleObj name="비트맵 이미지" r:id="rId3" imgW="5838095" imgH="3142857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1865313"/>
                        <a:ext cx="6870700" cy="369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D4685445-DF8E-481E-8E5E-CD284D51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3C209DC-47D2-4386-9C9A-9BE4AA41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303C9A48-E4CD-428A-91F9-FCD7A291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DEBA-3CEE-4905-A938-F8CEB280D435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73731" name="Text Box 1027">
            <a:extLst>
              <a:ext uri="{FF2B5EF4-FFF2-40B4-BE49-F238E27FC236}">
                <a16:creationId xmlns:a16="http://schemas.microsoft.com/office/drawing/2014/main" id="{652450B4-C395-4EAB-9245-3748C335B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943600"/>
            <a:ext cx="4737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ea typeface="신명 중고딕" charset="-127"/>
              </a:rPr>
              <a:t>그림 </a:t>
            </a:r>
            <a:r>
              <a:rPr lang="en-US" altLang="ko-KR" sz="1800">
                <a:solidFill>
                  <a:srgbClr val="000000"/>
                </a:solidFill>
                <a:ea typeface="신명 중고딕" charset="-127"/>
              </a:rPr>
              <a:t>1.5 </a:t>
            </a:r>
            <a:r>
              <a:rPr lang="ko-KR" altLang="en-US" sz="1800">
                <a:solidFill>
                  <a:srgbClr val="000000"/>
                </a:solidFill>
                <a:ea typeface="신명 중고딕" charset="-127"/>
              </a:rPr>
              <a:t>비디콘</a:t>
            </a:r>
            <a:r>
              <a:rPr lang="en-US" altLang="ko-KR" sz="1800">
                <a:solidFill>
                  <a:srgbClr val="000000"/>
                </a:solidFill>
                <a:ea typeface="신명 중고딕" charset="-127"/>
              </a:rPr>
              <a:t>(vidicon)</a:t>
            </a:r>
            <a:r>
              <a:rPr lang="ko-KR" altLang="en-US" sz="1800">
                <a:solidFill>
                  <a:srgbClr val="000000"/>
                </a:solidFill>
                <a:ea typeface="신명 중고딕" charset="-127"/>
              </a:rPr>
              <a:t>의 기능 다이어그램</a:t>
            </a:r>
            <a:endParaRPr lang="ko-KR" altLang="en-US" sz="1800"/>
          </a:p>
        </p:txBody>
      </p:sp>
      <p:sp>
        <p:nvSpPr>
          <p:cNvPr id="73732" name="Rectangle 1028">
            <a:extLst>
              <a:ext uri="{FF2B5EF4-FFF2-40B4-BE49-F238E27FC236}">
                <a16:creationId xmlns:a16="http://schemas.microsoft.com/office/drawing/2014/main" id="{C5F383D4-E276-489E-8D79-A1C9CAF4A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58674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1.3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  <a:ea typeface="태-조각티R"/>
                <a:cs typeface="태-조각티R"/>
              </a:rPr>
              <a:t>영상 처리 시스템의 구조</a:t>
            </a:r>
          </a:p>
        </p:txBody>
      </p:sp>
      <p:graphicFrame>
        <p:nvGraphicFramePr>
          <p:cNvPr id="73734" name="Object 1030">
            <a:extLst>
              <a:ext uri="{FF2B5EF4-FFF2-40B4-BE49-F238E27FC236}">
                <a16:creationId xmlns:a16="http://schemas.microsoft.com/office/drawing/2014/main" id="{2F30C127-FBE5-4CDB-96F0-C883E3F220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9013" y="1800225"/>
          <a:ext cx="7164387" cy="399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4" name="비트맵 이미지" r:id="rId3" imgW="7163800" imgH="3990476" progId="Paint.Picture">
                  <p:embed/>
                </p:oleObj>
              </mc:Choice>
              <mc:Fallback>
                <p:oleObj name="비트맵 이미지" r:id="rId3" imgW="7163800" imgH="3990476" progId="Paint.Picture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1800225"/>
                        <a:ext cx="7164387" cy="399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AF1F58-D2CF-4E13-A235-44A835F9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F15B0E-6717-4EA6-BA54-460CDD984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0CA5AE-0AC5-4BCE-9E20-96B35CB3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F525-6A69-4FE9-8866-EE0CB0F877C5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6E109596-12E1-40AD-B86A-63E76B1D13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572000"/>
          </a:xfrm>
        </p:spPr>
        <p:txBody>
          <a:bodyPr/>
          <a:lstStyle/>
          <a:p>
            <a:pPr lvl="1" algn="just">
              <a:lnSpc>
                <a:spcPct val="12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빛에너지를 전하로 변환하여 이것을 축척하고 변환된 전하를 출력단으로 이동시키는 주사</a:t>
            </a:r>
            <a:r>
              <a:rPr lang="en-US" altLang="ko-KR" sz="2000">
                <a:solidFill>
                  <a:srgbClr val="000000"/>
                </a:solidFill>
              </a:rPr>
              <a:t>(scanning)</a:t>
            </a:r>
            <a:r>
              <a:rPr lang="ko-KR" altLang="en-US" sz="2000">
                <a:solidFill>
                  <a:srgbClr val="000000"/>
                </a:solidFill>
              </a:rPr>
              <a:t>기능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2000">
                <a:solidFill>
                  <a:srgbClr val="000000"/>
                </a:solidFill>
              </a:rPr>
              <a:t>1</a:t>
            </a:r>
            <a:r>
              <a:rPr lang="ko-KR" altLang="en-US" sz="2000">
                <a:solidFill>
                  <a:srgbClr val="000000"/>
                </a:solidFill>
              </a:rPr>
              <a:t>차원 </a:t>
            </a:r>
            <a:r>
              <a:rPr lang="en-US" altLang="ko-KR" sz="2000">
                <a:solidFill>
                  <a:srgbClr val="000000"/>
                </a:solidFill>
              </a:rPr>
              <a:t>CCD </a:t>
            </a:r>
            <a:r>
              <a:rPr lang="ko-KR" altLang="en-US" sz="2000">
                <a:solidFill>
                  <a:srgbClr val="000000"/>
                </a:solidFill>
              </a:rPr>
              <a:t>카메라 </a:t>
            </a:r>
            <a:r>
              <a:rPr lang="en-US" altLang="ko-KR" sz="2000">
                <a:solidFill>
                  <a:srgbClr val="000000"/>
                </a:solidFill>
              </a:rPr>
              <a:t>: </a:t>
            </a:r>
            <a:r>
              <a:rPr lang="ko-KR" altLang="en-US" sz="2000">
                <a:solidFill>
                  <a:srgbClr val="000000"/>
                </a:solidFill>
              </a:rPr>
              <a:t>스캐너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2000">
                <a:solidFill>
                  <a:srgbClr val="000000"/>
                </a:solidFill>
              </a:rPr>
              <a:t>CCD </a:t>
            </a:r>
            <a:r>
              <a:rPr lang="ko-KR" altLang="en-US" sz="2000">
                <a:solidFill>
                  <a:srgbClr val="000000"/>
                </a:solidFill>
              </a:rPr>
              <a:t>카메라는 표준적인 비디오 신호를 출력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그림 </a:t>
            </a:r>
            <a:r>
              <a:rPr lang="en-US" altLang="ko-KR" sz="2000">
                <a:solidFill>
                  <a:srgbClr val="000000"/>
                </a:solidFill>
              </a:rPr>
              <a:t>1.6</a:t>
            </a:r>
            <a:r>
              <a:rPr lang="ko-KR" altLang="en-US" sz="2000">
                <a:solidFill>
                  <a:srgbClr val="000000"/>
                </a:solidFill>
              </a:rPr>
              <a:t>은 </a:t>
            </a:r>
            <a:r>
              <a:rPr lang="en-US" altLang="ko-KR" sz="2000">
                <a:solidFill>
                  <a:srgbClr val="000000"/>
                </a:solidFill>
              </a:rPr>
              <a:t>604</a:t>
            </a:r>
            <a:r>
              <a:rPr lang="ko-KR" altLang="en-US" sz="2000">
                <a:solidFill>
                  <a:srgbClr val="000000"/>
                </a:solidFill>
              </a:rPr>
              <a:t>행과 </a:t>
            </a:r>
            <a:r>
              <a:rPr lang="en-US" altLang="ko-KR" sz="2000">
                <a:solidFill>
                  <a:srgbClr val="000000"/>
                </a:solidFill>
              </a:rPr>
              <a:t>576</a:t>
            </a:r>
            <a:r>
              <a:rPr lang="ko-KR" altLang="en-US" sz="2000">
                <a:solidFill>
                  <a:srgbClr val="000000"/>
                </a:solidFill>
              </a:rPr>
              <a:t>열로 이루어져 있는 하나의 </a:t>
            </a:r>
            <a:r>
              <a:rPr lang="en-US" altLang="ko-KR" sz="2000">
                <a:solidFill>
                  <a:srgbClr val="000000"/>
                </a:solidFill>
              </a:rPr>
              <a:t>CCD</a:t>
            </a:r>
            <a:r>
              <a:rPr lang="ko-KR" altLang="en-US" sz="2000">
                <a:solidFill>
                  <a:srgbClr val="000000"/>
                </a:solidFill>
              </a:rPr>
              <a:t>칩</a:t>
            </a:r>
            <a:r>
              <a:rPr lang="en-US" altLang="ko-KR" sz="2000">
                <a:solidFill>
                  <a:srgbClr val="000000"/>
                </a:solidFill>
              </a:rPr>
              <a:t>(</a:t>
            </a:r>
            <a:r>
              <a:rPr lang="ko-KR" altLang="en-US" sz="2000">
                <a:solidFill>
                  <a:srgbClr val="000000"/>
                </a:solidFill>
              </a:rPr>
              <a:t>흔한 형식임</a:t>
            </a:r>
            <a:r>
              <a:rPr lang="en-US" altLang="ko-KR" sz="2000">
                <a:solidFill>
                  <a:srgbClr val="000000"/>
                </a:solidFill>
              </a:rPr>
              <a:t>)</a:t>
            </a:r>
            <a:r>
              <a:rPr lang="ko-KR" altLang="en-US" sz="2000">
                <a:solidFill>
                  <a:srgbClr val="000000"/>
                </a:solidFill>
              </a:rPr>
              <a:t>을 장착한 카메라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프레임 그래버</a:t>
            </a:r>
            <a:r>
              <a:rPr lang="en-US" altLang="ko-KR" sz="2000">
                <a:solidFill>
                  <a:srgbClr val="000000"/>
                </a:solidFill>
              </a:rPr>
              <a:t>(frame grabber) : </a:t>
            </a:r>
            <a:r>
              <a:rPr lang="ko-KR" altLang="en-US" sz="2000">
                <a:solidFill>
                  <a:srgbClr val="000000"/>
                </a:solidFill>
              </a:rPr>
              <a:t>영상을 샘플링하고 비디오 신호를 디지털화하여 컴퓨터의 메모리에 디지털 영상을 저장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표준 비디오 신호로 만드는 것도 기기 간의 호환성을 위하여 필요</a:t>
            </a: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DC2A3E5C-6AB4-4482-8FF4-276B32F1B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58674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1.3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  <a:ea typeface="태-조각티R"/>
                <a:cs typeface="태-조각티R"/>
              </a:rPr>
              <a:t>영상 처리 시스템의 구조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66A6F891-26A5-4BF7-9DF8-7297FA4BF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E579A4A-E4DF-4183-847E-A1DE5F1F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4774E2BC-C6F7-49FA-B417-9978F27B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49F5-8835-4C52-AF13-F9D6DD8CD750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EB0BDC1-BEA9-4EEB-ACE4-97D2661F20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5489575"/>
            <a:ext cx="7456488" cy="682625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>
                <a:solidFill>
                  <a:srgbClr val="000000"/>
                </a:solidFill>
              </a:rPr>
              <a:t>1.6 </a:t>
            </a:r>
            <a:r>
              <a:rPr lang="ko-KR" altLang="en-US" sz="1800">
                <a:solidFill>
                  <a:srgbClr val="000000"/>
                </a:solidFill>
              </a:rPr>
              <a:t>컴퓨터에 장착되어 있는 프레임 그래버는 </a:t>
            </a:r>
            <a:r>
              <a:rPr lang="ko-KR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ko-KR" altLang="en-US" sz="1800">
                <a:solidFill>
                  <a:srgbClr val="000000"/>
                </a:solidFill>
              </a:rPr>
              <a:t>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ko-KR" altLang="en-US" sz="1800">
                <a:solidFill>
                  <a:srgbClr val="000000"/>
                </a:solidFill>
              </a:rPr>
              <a:t>카메라의 비디오 신호를 표본화하여 영상 메모리에 저장한다</a:t>
            </a:r>
            <a:r>
              <a:rPr lang="en-US" altLang="ko-KR" sz="1800">
                <a:solidFill>
                  <a:srgbClr val="000000"/>
                </a:solidFill>
              </a:rPr>
              <a:t>.</a:t>
            </a:r>
            <a:endParaRPr lang="en-US" altLang="ko-KR" sz="1800"/>
          </a:p>
        </p:txBody>
      </p:sp>
      <p:sp>
        <p:nvSpPr>
          <p:cNvPr id="23563" name="Rectangle 11">
            <a:extLst>
              <a:ext uri="{FF2B5EF4-FFF2-40B4-BE49-F238E27FC236}">
                <a16:creationId xmlns:a16="http://schemas.microsoft.com/office/drawing/2014/main" id="{A411E432-30ED-411A-885E-4CC88505B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58674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1.3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  <a:ea typeface="태-조각티R"/>
                <a:cs typeface="태-조각티R"/>
              </a:rPr>
              <a:t>영상 처리 시스템의 구조</a:t>
            </a:r>
          </a:p>
        </p:txBody>
      </p:sp>
      <p:graphicFrame>
        <p:nvGraphicFramePr>
          <p:cNvPr id="23564" name="Object 12">
            <a:extLst>
              <a:ext uri="{FF2B5EF4-FFF2-40B4-BE49-F238E27FC236}">
                <a16:creationId xmlns:a16="http://schemas.microsoft.com/office/drawing/2014/main" id="{58807884-9144-48D7-B373-76AD27F9A0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4113" y="1757363"/>
          <a:ext cx="6837362" cy="334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48" name="비트맵 이미지" r:id="rId3" imgW="6838095" imgH="3343742" progId="Paint.Picture">
                  <p:embed/>
                </p:oleObj>
              </mc:Choice>
              <mc:Fallback>
                <p:oleObj name="비트맵 이미지" r:id="rId3" imgW="6838095" imgH="3343742" progId="Paint.Pictur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1757363"/>
                        <a:ext cx="6837362" cy="334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BD1C82-1220-4EE8-851D-44D2B0CDA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A62F5F-0283-4C22-915A-06667F1C7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76D02C-7C52-4DE4-89B4-5BBD343F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65AA-0D3F-436E-B2E6-33A212A199F3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72706" name="Rectangle 1026">
            <a:extLst>
              <a:ext uri="{FF2B5EF4-FFF2-40B4-BE49-F238E27FC236}">
                <a16:creationId xmlns:a16="http://schemas.microsoft.com/office/drawing/2014/main" id="{579B51B6-EC73-4DA9-A404-D30CCA784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876800"/>
          </a:xfrm>
        </p:spPr>
        <p:txBody>
          <a:bodyPr/>
          <a:lstStyle/>
          <a:p>
            <a:pPr algn="just"/>
            <a:r>
              <a:rPr lang="ko-KR" altLang="en-US" b="1">
                <a:solidFill>
                  <a:srgbClr val="000000"/>
                </a:solidFill>
              </a:rPr>
              <a:t>영상 처리부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주로 컴퓨터를 이용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디지털 회로 소자인 가산기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승산기</a:t>
            </a:r>
            <a:r>
              <a:rPr lang="en-US" altLang="ko-KR" sz="2000">
                <a:solidFill>
                  <a:srgbClr val="000000"/>
                </a:solidFill>
              </a:rPr>
              <a:t>, ALU(Arithmetic Logic Unit)</a:t>
            </a:r>
            <a:r>
              <a:rPr lang="ko-KR" altLang="en-US" sz="2000">
                <a:solidFill>
                  <a:srgbClr val="000000"/>
                </a:solidFill>
              </a:rPr>
              <a:t>을 사용하여 용도에 맞게 전용 처리 회로를 만드는 경우도 있음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처리할 데이터의 양은 </a:t>
            </a:r>
            <a:r>
              <a:rPr lang="en-US" altLang="ko-KR" sz="2000">
                <a:solidFill>
                  <a:srgbClr val="000000"/>
                </a:solidFill>
              </a:rPr>
              <a:t>NTSC </a:t>
            </a:r>
            <a:r>
              <a:rPr lang="ko-KR" altLang="en-US" sz="2000">
                <a:solidFill>
                  <a:srgbClr val="000000"/>
                </a:solidFill>
              </a:rPr>
              <a:t>신호인 경우에는 매초 수십 </a:t>
            </a:r>
            <a:r>
              <a:rPr lang="en-US" altLang="ko-KR" sz="2000">
                <a:solidFill>
                  <a:srgbClr val="000000"/>
                </a:solidFill>
              </a:rPr>
              <a:t>MB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2000">
                <a:solidFill>
                  <a:srgbClr val="000000"/>
                </a:solidFill>
              </a:rPr>
              <a:t>HDTV </a:t>
            </a:r>
            <a:r>
              <a:rPr lang="ko-KR" altLang="en-US" sz="2000">
                <a:solidFill>
                  <a:srgbClr val="000000"/>
                </a:solidFill>
              </a:rPr>
              <a:t>신호에서는 </a:t>
            </a:r>
            <a:r>
              <a:rPr lang="en-US" altLang="ko-KR" sz="2000">
                <a:solidFill>
                  <a:srgbClr val="000000"/>
                </a:solidFill>
              </a:rPr>
              <a:t>NTSC </a:t>
            </a:r>
            <a:r>
              <a:rPr lang="ko-KR" altLang="en-US" sz="2000">
                <a:solidFill>
                  <a:srgbClr val="000000"/>
                </a:solidFill>
              </a:rPr>
              <a:t>신호의 </a:t>
            </a:r>
            <a:r>
              <a:rPr lang="en-US" altLang="ko-KR" sz="2000">
                <a:solidFill>
                  <a:srgbClr val="000000"/>
                </a:solidFill>
              </a:rPr>
              <a:t>5</a:t>
            </a:r>
            <a:r>
              <a:rPr lang="ko-KR" altLang="en-US" sz="2000">
                <a:solidFill>
                  <a:srgbClr val="000000"/>
                </a:solidFill>
              </a:rPr>
              <a:t>～</a:t>
            </a:r>
            <a:r>
              <a:rPr lang="en-US" altLang="ko-KR" sz="2000">
                <a:solidFill>
                  <a:srgbClr val="000000"/>
                </a:solidFill>
              </a:rPr>
              <a:t>6</a:t>
            </a:r>
            <a:r>
              <a:rPr lang="ko-KR" altLang="en-US" sz="2000">
                <a:solidFill>
                  <a:srgbClr val="000000"/>
                </a:solidFill>
              </a:rPr>
              <a:t>배의 데이터 양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영상 처리 알고리즘 소프트웨어 개발 환경 </a:t>
            </a:r>
            <a:r>
              <a:rPr lang="en-US" altLang="ko-KR" sz="2000">
                <a:solidFill>
                  <a:srgbClr val="000000"/>
                </a:solidFill>
              </a:rPr>
              <a:t>: </a:t>
            </a:r>
            <a:r>
              <a:rPr lang="ko-KR" altLang="en-US" sz="2000">
                <a:solidFill>
                  <a:srgbClr val="000000"/>
                </a:solidFill>
              </a:rPr>
              <a:t>표준적인 영상 처리함수 라이브러리와 새로운 알고리즘을 개발하는데 필요한 툴</a:t>
            </a:r>
            <a:r>
              <a:rPr lang="en-US" altLang="ko-KR" sz="2000">
                <a:solidFill>
                  <a:srgbClr val="000000"/>
                </a:solidFill>
              </a:rPr>
              <a:t>(</a:t>
            </a:r>
            <a:r>
              <a:rPr lang="ko-KR" altLang="en-US" sz="2000">
                <a:solidFill>
                  <a:srgbClr val="000000"/>
                </a:solidFill>
              </a:rPr>
              <a:t>고급언어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디버거 등</a:t>
            </a:r>
            <a:r>
              <a:rPr lang="en-US" altLang="ko-KR" sz="2000">
                <a:solidFill>
                  <a:srgbClr val="000000"/>
                </a:solidFill>
              </a:rPr>
              <a:t>)</a:t>
            </a:r>
            <a:r>
              <a:rPr lang="ko-KR" altLang="en-US" sz="2000">
                <a:solidFill>
                  <a:srgbClr val="000000"/>
                </a:solidFill>
              </a:rPr>
              <a:t>과 사용자 인터페이스</a:t>
            </a:r>
            <a:endParaRPr lang="ko-KR" altLang="en-US" sz="2000" b="1">
              <a:solidFill>
                <a:srgbClr val="000000"/>
              </a:solidFill>
            </a:endParaRPr>
          </a:p>
        </p:txBody>
      </p:sp>
      <p:sp>
        <p:nvSpPr>
          <p:cNvPr id="72711" name="Rectangle 1031">
            <a:extLst>
              <a:ext uri="{FF2B5EF4-FFF2-40B4-BE49-F238E27FC236}">
                <a16:creationId xmlns:a16="http://schemas.microsoft.com/office/drawing/2014/main" id="{43DFFD65-1EC9-4F92-AA4D-B1EFE34051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58674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1.3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  <a:ea typeface="태-조각티R"/>
                <a:cs typeface="태-조각티R"/>
              </a:rPr>
              <a:t>영상 처리 시스템의 구조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D920E-4AC3-4F38-A489-C0C4CDC4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4DB36-EF76-45CF-B5F9-913130A57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26F1B4-5038-4C1F-87A6-18474C98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9C17-CD71-4CEE-84EE-2EB28E9AC23E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47BA7021-64ED-4C8A-B0E8-CD58E57835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696200" cy="1447800"/>
          </a:xfrm>
        </p:spPr>
        <p:txBody>
          <a:bodyPr/>
          <a:lstStyle/>
          <a:p>
            <a:pPr algn="just"/>
            <a:r>
              <a:rPr lang="ko-KR" altLang="en-US" b="1">
                <a:solidFill>
                  <a:srgbClr val="000000"/>
                </a:solidFill>
              </a:rPr>
              <a:t>조작부</a:t>
            </a:r>
          </a:p>
          <a:p>
            <a:pPr lvl="1" algn="just"/>
            <a:r>
              <a:rPr lang="ko-KR" altLang="en-US" sz="2000">
                <a:solidFill>
                  <a:srgbClr val="000000"/>
                </a:solidFill>
              </a:rPr>
              <a:t>어떤 경우에서나 영상 처리 컴퓨터는 조작기를 효율적으로 제어할 수 있어야 한다</a:t>
            </a:r>
            <a:r>
              <a:rPr lang="en-US" altLang="ko-KR" sz="2000">
                <a:solidFill>
                  <a:srgbClr val="000000"/>
                </a:solidFill>
              </a:rPr>
              <a:t>.</a:t>
            </a:r>
            <a:r>
              <a:rPr lang="en-US" altLang="ko-KR" sz="200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altLang="ko-KR" sz="2000">
              <a:solidFill>
                <a:srgbClr val="000000"/>
              </a:solidFill>
            </a:endParaRPr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5F886B07-F1DE-4B90-A776-F6F7BB0B9C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58674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1.3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  <a:ea typeface="태-조각티R"/>
                <a:cs typeface="태-조각티R"/>
              </a:rPr>
              <a:t>영상 처리 시스템의 구조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D383768-969B-4D07-AFBD-9D1FF08715A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00200" y="1981200"/>
            <a:ext cx="2971800" cy="762000"/>
          </a:xfrm>
        </p:spPr>
        <p:txBody>
          <a:bodyPr/>
          <a:lstStyle/>
          <a:p>
            <a:r>
              <a:rPr lang="ko-KR" altLang="en-US" sz="5400" b="1">
                <a:effectLst>
                  <a:outerShdw blurRad="38100" dist="38100" dir="2700000" algn="tl">
                    <a:srgbClr val="C0C0C0"/>
                  </a:outerShdw>
                </a:effectLst>
              </a:rPr>
              <a:t>제 </a:t>
            </a:r>
            <a:r>
              <a:rPr lang="en-US" altLang="ko-KR" sz="5400" b="1"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lang="ko-KR" altLang="en-US" sz="5400" b="1">
                <a:effectLst>
                  <a:outerShdw blurRad="38100" dist="38100" dir="2700000" algn="tl">
                    <a:srgbClr val="C0C0C0"/>
                  </a:outerShdw>
                </a:effectLst>
              </a:rPr>
              <a:t>장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52C52E5-F45E-4943-88B5-A22973CFDCF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/>
          <a:p>
            <a:r>
              <a:rPr lang="ko-KR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영상 처리의 기초 지식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CD89C093-D391-4194-AFF3-6A74B68E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F717FB7A-C024-4291-990B-6849F697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D184BB2E-347C-4C94-959E-1676CE2C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D135-85B4-43D8-9709-9D66650823C4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197E29FC-A391-4D22-8031-A14A1439E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638800"/>
            <a:ext cx="6129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ea typeface="신명 중고딕" charset="-127"/>
              </a:rPr>
              <a:t>그림 </a:t>
            </a:r>
            <a:r>
              <a:rPr lang="en-US" altLang="ko-KR" sz="1800">
                <a:solidFill>
                  <a:srgbClr val="000000"/>
                </a:solidFill>
                <a:ea typeface="신명 중고딕" charset="-127"/>
              </a:rPr>
              <a:t>1.7 </a:t>
            </a:r>
            <a:r>
              <a:rPr lang="ko-KR" altLang="en-US" sz="1800">
                <a:solidFill>
                  <a:srgbClr val="000000"/>
                </a:solidFill>
                <a:ea typeface="신명 중고딕" charset="-127"/>
              </a:rPr>
              <a:t>영상의 처리 및 인식 과정의 모델</a:t>
            </a:r>
            <a:endParaRPr lang="ko-KR" altLang="en-US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9C1179F2-8C74-4C6B-83A5-13445B4C8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7239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1.4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인간의 영상 처리 및 인식 방법</a:t>
            </a:r>
            <a:endParaRPr lang="ko-KR" altLang="en-US" sz="3200" b="1">
              <a:effectLst>
                <a:outerShdw blurRad="38100" dist="38100" dir="2700000" algn="tl">
                  <a:srgbClr val="C0C0C0"/>
                </a:outerShdw>
              </a:effectLst>
              <a:ea typeface="태-조각티R"/>
              <a:cs typeface="태-조각티R"/>
            </a:endParaRPr>
          </a:p>
        </p:txBody>
      </p:sp>
      <p:graphicFrame>
        <p:nvGraphicFramePr>
          <p:cNvPr id="40965" name="Object 5">
            <a:extLst>
              <a:ext uri="{FF2B5EF4-FFF2-40B4-BE49-F238E27FC236}">
                <a16:creationId xmlns:a16="http://schemas.microsoft.com/office/drawing/2014/main" id="{988CAAA3-4405-4FF9-AFCD-8568F29852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6813" y="2076450"/>
          <a:ext cx="6811962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2" name="비트맵 이미지" r:id="rId3" imgW="6811326" imgH="3258005" progId="Paint.Picture">
                  <p:embed/>
                </p:oleObj>
              </mc:Choice>
              <mc:Fallback>
                <p:oleObj name="비트맵 이미지" r:id="rId3" imgW="6811326" imgH="3258005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2076450"/>
                        <a:ext cx="6811962" cy="325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D318B-6D76-48BB-B524-2C0301CEB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974B38-4639-4E05-95B8-FA1BB5A29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B0207E-06BC-498B-8ABC-8F5C5EC4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7264C-477C-460E-82DF-F402C18B7E24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E23DE4E2-1D5B-447D-92F4-2E9828FE75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305800" cy="502920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ko-KR" b="1">
                <a:solidFill>
                  <a:srgbClr val="000000"/>
                </a:solidFill>
              </a:rPr>
              <a:t> </a:t>
            </a:r>
            <a:r>
              <a:rPr lang="ko-KR" altLang="en-US" b="1">
                <a:solidFill>
                  <a:srgbClr val="000000"/>
                </a:solidFill>
              </a:rPr>
              <a:t>영상의 입력</a:t>
            </a:r>
          </a:p>
          <a:p>
            <a:pPr lvl="1" algn="just">
              <a:lnSpc>
                <a:spcPct val="9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가시 광선의 반사 패턴 또는 발광 패턴을 인식하는 과정</a:t>
            </a:r>
          </a:p>
          <a:p>
            <a:pPr lvl="1" algn="just">
              <a:lnSpc>
                <a:spcPct val="9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빛은 인간의 시각 기관을 자극하는 전자기적 스펙트럼의 한 영역</a:t>
            </a:r>
          </a:p>
          <a:p>
            <a:pPr lvl="1" algn="just">
              <a:lnSpc>
                <a:spcPct val="9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가시광선은 스펙트럼중 </a:t>
            </a:r>
            <a:r>
              <a:rPr lang="en-US" altLang="ko-KR" sz="2000">
                <a:solidFill>
                  <a:srgbClr val="000000"/>
                </a:solidFill>
              </a:rPr>
              <a:t>350nm(</a:t>
            </a:r>
            <a:r>
              <a:rPr lang="ko-KR" altLang="en-US" sz="2000">
                <a:solidFill>
                  <a:srgbClr val="000000"/>
                </a:solidFill>
              </a:rPr>
              <a:t>나노미터</a:t>
            </a:r>
            <a:r>
              <a:rPr lang="en-US" altLang="ko-KR" sz="2000">
                <a:solidFill>
                  <a:srgbClr val="000000"/>
                </a:solidFill>
              </a:rPr>
              <a:t>)</a:t>
            </a:r>
            <a:r>
              <a:rPr lang="ko-KR" altLang="en-US" sz="2000">
                <a:solidFill>
                  <a:srgbClr val="000000"/>
                </a:solidFill>
              </a:rPr>
              <a:t>에서 </a:t>
            </a:r>
            <a:r>
              <a:rPr lang="en-US" altLang="ko-KR" sz="2000">
                <a:solidFill>
                  <a:srgbClr val="000000"/>
                </a:solidFill>
              </a:rPr>
              <a:t>750nm</a:t>
            </a:r>
            <a:r>
              <a:rPr lang="ko-KR" altLang="en-US" sz="2000">
                <a:solidFill>
                  <a:srgbClr val="000000"/>
                </a:solidFill>
              </a:rPr>
              <a:t>의 영역을 가진 파장</a:t>
            </a:r>
          </a:p>
          <a:p>
            <a:pPr lvl="1" algn="just">
              <a:lnSpc>
                <a:spcPct val="9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이 영역의 주파수는 빛을 프리즘이나 필터를 통과시켜 색을 가진 각 주파수를 분리</a:t>
            </a:r>
          </a:p>
          <a:p>
            <a:pPr lvl="1" algn="just">
              <a:lnSpc>
                <a:spcPct val="0"/>
              </a:lnSpc>
            </a:pPr>
            <a:endParaRPr lang="ko-KR" altLang="en-US" sz="2000">
              <a:solidFill>
                <a:srgbClr val="000000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b="1">
                <a:solidFill>
                  <a:srgbClr val="000000"/>
                </a:solidFill>
              </a:rPr>
              <a:t> 전처리</a:t>
            </a:r>
          </a:p>
          <a:p>
            <a:pPr lvl="1" algn="just">
              <a:lnSpc>
                <a:spcPct val="9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입력된 패턴에 따라 잡음 제거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확대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축소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회전 등을 하여 패턴을 정규화</a:t>
            </a:r>
          </a:p>
          <a:p>
            <a:pPr lvl="1" algn="just">
              <a:lnSpc>
                <a:spcPct val="0"/>
              </a:lnSpc>
              <a:buClr>
                <a:schemeClr val="folHlink"/>
              </a:buClr>
              <a:buFont typeface="Wingdings" panose="05000000000000000000" pitchFamily="2" charset="2"/>
              <a:buChar char="q"/>
            </a:pPr>
            <a:endParaRPr lang="ko-KR" altLang="en-US" sz="2000">
              <a:solidFill>
                <a:srgbClr val="000000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ko-KR" altLang="en-US" b="1">
                <a:solidFill>
                  <a:srgbClr val="000000"/>
                </a:solidFill>
              </a:rPr>
              <a:t> 특징 추출</a:t>
            </a:r>
            <a:r>
              <a:rPr lang="ko-KR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ko-KR" altLang="en-US" b="1">
              <a:solidFill>
                <a:srgbClr val="000000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전처리 후의 패턴에 대해서 특징을 추출하는 처리</a:t>
            </a:r>
          </a:p>
          <a:p>
            <a:pPr lvl="1" algn="just">
              <a:lnSpc>
                <a:spcPct val="9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어떤 특징을 추출하느냐는 대상 패턴에 의존</a:t>
            </a: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71FBA48A-1E36-4942-896B-A3680EC69C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7239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1.4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인간의 영상 처리 및 인식 방법</a:t>
            </a:r>
            <a:endParaRPr lang="ko-KR" altLang="en-US" sz="3200" b="1">
              <a:effectLst>
                <a:outerShdw blurRad="38100" dist="38100" dir="2700000" algn="tl">
                  <a:srgbClr val="C0C0C0"/>
                </a:outerShdw>
              </a:effectLst>
              <a:ea typeface="태-조각티R"/>
              <a:cs typeface="태-조각티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630F80-DE2E-4CE5-8D6B-8FC7D1A28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9D01AD-D4D9-40D3-B970-BF6CC61B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7C8C76-C51B-4B14-B6E4-E4168865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F1B7-D723-4ED5-B932-AE0B9ED3A7F9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019A9FF-197B-4366-ADCA-65A28700DE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502920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ko-KR" altLang="en-US" b="1">
                <a:solidFill>
                  <a:srgbClr val="000000"/>
                </a:solidFill>
              </a:rPr>
              <a:t>패턴 매칭</a:t>
            </a:r>
          </a:p>
          <a:p>
            <a:pPr lvl="1" algn="just">
              <a:lnSpc>
                <a:spcPct val="11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패턴 특징을 비교하여 가장 근접한 패턴을 찾아내어 입력 패턴이 어디에 속해 있는가를 찾아냄</a:t>
            </a:r>
          </a:p>
          <a:p>
            <a:pPr lvl="1" algn="just">
              <a:lnSpc>
                <a:spcPct val="11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패턴 인식의 난점</a:t>
            </a:r>
          </a:p>
          <a:p>
            <a:pPr lvl="2" algn="just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ko-KR" altLang="en-US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① </a:t>
            </a:r>
            <a:r>
              <a:rPr lang="ko-KR" altLang="en-US" sz="1800">
                <a:solidFill>
                  <a:srgbClr val="000000"/>
                </a:solidFill>
              </a:rPr>
              <a:t>영상의 입력단계에서 영상 표현의 단위</a:t>
            </a:r>
            <a:r>
              <a:rPr lang="en-US" altLang="ko-KR" sz="1800">
                <a:solidFill>
                  <a:srgbClr val="000000"/>
                </a:solidFill>
              </a:rPr>
              <a:t>, </a:t>
            </a:r>
            <a:r>
              <a:rPr lang="ko-KR" altLang="en-US" sz="1800">
                <a:solidFill>
                  <a:srgbClr val="000000"/>
                </a:solidFill>
              </a:rPr>
              <a:t>양자화</a:t>
            </a:r>
            <a:r>
              <a:rPr lang="en-US" altLang="ko-KR" sz="1800">
                <a:solidFill>
                  <a:srgbClr val="000000"/>
                </a:solidFill>
              </a:rPr>
              <a:t>, </a:t>
            </a:r>
            <a:r>
              <a:rPr lang="ko-KR" altLang="en-US" sz="1800">
                <a:solidFill>
                  <a:srgbClr val="000000"/>
                </a:solidFill>
              </a:rPr>
              <a:t>영상데이터의 구조는 어떻게 하여야 하는가</a:t>
            </a:r>
            <a:r>
              <a:rPr lang="en-US" altLang="ko-KR" sz="1800">
                <a:solidFill>
                  <a:srgbClr val="000000"/>
                </a:solidFill>
              </a:rPr>
              <a:t>?</a:t>
            </a:r>
            <a:r>
              <a:rPr lang="en-US" altLang="ko-KR" sz="180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altLang="ko-KR" sz="1800">
              <a:solidFill>
                <a:srgbClr val="000000"/>
              </a:solidFill>
            </a:endParaRPr>
          </a:p>
          <a:p>
            <a:pPr lvl="2" algn="just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②</a:t>
            </a:r>
            <a:r>
              <a:rPr lang="en-US" altLang="ko-KR" sz="1800">
                <a:solidFill>
                  <a:srgbClr val="000000"/>
                </a:solidFill>
              </a:rPr>
              <a:t> </a:t>
            </a:r>
            <a:r>
              <a:rPr lang="ko-KR" altLang="en-US" sz="1800">
                <a:solidFill>
                  <a:srgbClr val="000000"/>
                </a:solidFill>
              </a:rPr>
              <a:t>어떤 전처리가 필요한가</a:t>
            </a:r>
            <a:r>
              <a:rPr lang="en-US" altLang="ko-KR" sz="1800">
                <a:solidFill>
                  <a:srgbClr val="000000"/>
                </a:solidFill>
              </a:rPr>
              <a:t>?</a:t>
            </a:r>
          </a:p>
          <a:p>
            <a:pPr lvl="2" algn="just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③</a:t>
            </a:r>
            <a:r>
              <a:rPr lang="en-US" altLang="ko-KR" sz="1800">
                <a:solidFill>
                  <a:srgbClr val="000000"/>
                </a:solidFill>
              </a:rPr>
              <a:t> </a:t>
            </a:r>
            <a:r>
              <a:rPr lang="ko-KR" altLang="en-US" sz="1800">
                <a:solidFill>
                  <a:srgbClr val="000000"/>
                </a:solidFill>
              </a:rPr>
              <a:t>특징이란 무엇을 기준으로 하는 것인가</a:t>
            </a:r>
            <a:r>
              <a:rPr lang="en-US" altLang="ko-KR" sz="1800">
                <a:solidFill>
                  <a:srgbClr val="000000"/>
                </a:solidFill>
              </a:rPr>
              <a:t>. </a:t>
            </a:r>
            <a:r>
              <a:rPr lang="ko-KR" altLang="en-US" sz="1800">
                <a:solidFill>
                  <a:srgbClr val="000000"/>
                </a:solidFill>
              </a:rPr>
              <a:t>특정한 대상에 대해서 어떤 특징을 잡을 것인가</a:t>
            </a:r>
            <a:r>
              <a:rPr lang="en-US" altLang="ko-KR" sz="1800">
                <a:solidFill>
                  <a:srgbClr val="000000"/>
                </a:solidFill>
              </a:rPr>
              <a:t>? </a:t>
            </a:r>
            <a:r>
              <a:rPr lang="ko-KR" altLang="en-US" sz="1800">
                <a:solidFill>
                  <a:srgbClr val="000000"/>
                </a:solidFill>
              </a:rPr>
              <a:t>특징이 없는 경우에는 어떻게 처리하면 좋을까</a:t>
            </a:r>
            <a:r>
              <a:rPr lang="en-US" altLang="ko-KR" sz="1800">
                <a:solidFill>
                  <a:srgbClr val="000000"/>
                </a:solidFill>
              </a:rPr>
              <a:t>?</a:t>
            </a:r>
          </a:p>
          <a:p>
            <a:pPr lvl="2" algn="just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④</a:t>
            </a:r>
            <a:r>
              <a:rPr lang="en-US" altLang="ko-KR" sz="1800">
                <a:solidFill>
                  <a:srgbClr val="000000"/>
                </a:solidFill>
              </a:rPr>
              <a:t> </a:t>
            </a:r>
            <a:r>
              <a:rPr lang="ko-KR" altLang="en-US" sz="1800">
                <a:solidFill>
                  <a:srgbClr val="000000"/>
                </a:solidFill>
              </a:rPr>
              <a:t>패턴 매칭이 잘된다는 것은 무엇을 의미하는 것인가</a:t>
            </a:r>
            <a:r>
              <a:rPr lang="en-US" altLang="ko-KR" sz="1800">
                <a:solidFill>
                  <a:srgbClr val="000000"/>
                </a:solidFill>
              </a:rPr>
              <a:t>? </a:t>
            </a:r>
            <a:r>
              <a:rPr lang="ko-KR" altLang="en-US" sz="1800">
                <a:solidFill>
                  <a:srgbClr val="000000"/>
                </a:solidFill>
              </a:rPr>
              <a:t>특징 공간에서는 거리의 정의를 어떻게 하여야 하는가</a:t>
            </a:r>
            <a:r>
              <a:rPr lang="en-US" altLang="ko-KR" sz="1800">
                <a:solidFill>
                  <a:srgbClr val="000000"/>
                </a:solidFill>
              </a:rPr>
              <a:t>? </a:t>
            </a:r>
            <a:r>
              <a:rPr lang="ko-KR" altLang="en-US" sz="1800">
                <a:solidFill>
                  <a:srgbClr val="000000"/>
                </a:solidFill>
              </a:rPr>
              <a:t>또 입력 패턴이 어중간한 기준으로 입력되면 어떻게 처리할 것인가</a:t>
            </a:r>
            <a:r>
              <a:rPr lang="en-US" altLang="ko-KR" sz="1800">
                <a:solidFill>
                  <a:srgbClr val="000000"/>
                </a:solidFill>
              </a:rPr>
              <a:t>?</a:t>
            </a:r>
          </a:p>
          <a:p>
            <a:pPr lvl="2" algn="just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⑤</a:t>
            </a:r>
            <a:r>
              <a:rPr lang="en-US" altLang="ko-KR" sz="1800">
                <a:solidFill>
                  <a:srgbClr val="000000"/>
                </a:solidFill>
              </a:rPr>
              <a:t> </a:t>
            </a:r>
            <a:r>
              <a:rPr lang="ko-KR" altLang="en-US" sz="1800">
                <a:solidFill>
                  <a:srgbClr val="000000"/>
                </a:solidFill>
              </a:rPr>
              <a:t>컴퓨터에 어떤 방법으로 자동적으로 학습을 시킬 것인가</a:t>
            </a:r>
            <a:r>
              <a:rPr lang="en-US" altLang="ko-KR" sz="1800">
                <a:solidFill>
                  <a:srgbClr val="000000"/>
                </a:solidFill>
              </a:rPr>
              <a:t>?</a:t>
            </a:r>
          </a:p>
          <a:p>
            <a:pPr lvl="2" algn="just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⑥</a:t>
            </a:r>
            <a:r>
              <a:rPr lang="en-US" altLang="ko-KR" sz="1800">
                <a:solidFill>
                  <a:srgbClr val="000000"/>
                </a:solidFill>
              </a:rPr>
              <a:t> </a:t>
            </a:r>
            <a:r>
              <a:rPr lang="ko-KR" altLang="en-US" sz="1800">
                <a:solidFill>
                  <a:srgbClr val="000000"/>
                </a:solidFill>
              </a:rPr>
              <a:t>어떤 식으로 추론을 시킬 것인가</a:t>
            </a:r>
            <a:r>
              <a:rPr lang="en-US" altLang="ko-KR" sz="180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4FF60170-0E8A-43DF-BB7A-EB5D01D58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7239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1.4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인간의 영상 처리 및 인식 방법</a:t>
            </a:r>
            <a:endParaRPr lang="ko-KR" altLang="en-US" sz="3200" b="1">
              <a:effectLst>
                <a:outerShdw blurRad="38100" dist="38100" dir="2700000" algn="tl">
                  <a:srgbClr val="C0C0C0"/>
                </a:outerShdw>
              </a:effectLst>
              <a:ea typeface="태-조각티R"/>
              <a:cs typeface="태-조각티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날짜 개체 틀 3">
            <a:extLst>
              <a:ext uri="{FF2B5EF4-FFF2-40B4-BE49-F238E27FC236}">
                <a16:creationId xmlns:a16="http://schemas.microsoft.com/office/drawing/2014/main" id="{752D0E5E-0AA5-447D-8C05-BA56740A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34" name="바닥글 개체 틀 4">
            <a:extLst>
              <a:ext uri="{FF2B5EF4-FFF2-40B4-BE49-F238E27FC236}">
                <a16:creationId xmlns:a16="http://schemas.microsoft.com/office/drawing/2014/main" id="{625871E1-C326-47C5-A68D-C228655F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35" name="슬라이드 번호 개체 틀 5">
            <a:extLst>
              <a:ext uri="{FF2B5EF4-FFF2-40B4-BE49-F238E27FC236}">
                <a16:creationId xmlns:a16="http://schemas.microsoft.com/office/drawing/2014/main" id="{15A79BB1-3909-400C-B2E2-69E20CAB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B8CE-B4FE-4FD3-B085-E243C9D5B267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B6E7DD25-5C21-472E-AEF7-1D4D439C4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119688"/>
            <a:ext cx="426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ea typeface="신명 중고딕" charset="-127"/>
              </a:rPr>
              <a:t>그림 </a:t>
            </a:r>
            <a:r>
              <a:rPr lang="en-US" altLang="ko-KR" sz="1800">
                <a:solidFill>
                  <a:srgbClr val="000000"/>
                </a:solidFill>
                <a:ea typeface="신명 중고딕" charset="-127"/>
              </a:rPr>
              <a:t>1.8 </a:t>
            </a:r>
            <a:r>
              <a:rPr lang="ko-KR" altLang="en-US" sz="1800">
                <a:solidFill>
                  <a:srgbClr val="000000"/>
                </a:solidFill>
                <a:ea typeface="신명 중고딕" charset="-127"/>
              </a:rPr>
              <a:t>백색광의 에너지 분포</a:t>
            </a:r>
            <a:endParaRPr lang="ko-KR" altLang="en-US" sz="1800"/>
          </a:p>
        </p:txBody>
      </p:sp>
      <p:graphicFrame>
        <p:nvGraphicFramePr>
          <p:cNvPr id="44120" name="Group 88">
            <a:extLst>
              <a:ext uri="{FF2B5EF4-FFF2-40B4-BE49-F238E27FC236}">
                <a16:creationId xmlns:a16="http://schemas.microsoft.com/office/drawing/2014/main" id="{0CF5FE7D-A48B-4EEE-B222-D40BE73C5C68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828800"/>
          <a:ext cx="3505200" cy="3048000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443033312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2603425620"/>
                    </a:ext>
                  </a:extLst>
                </a:gridCol>
              </a:tblGrid>
              <a:tr h="4349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buClr>
                          <a:schemeClr val="folHlink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컬  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buClr>
                          <a:schemeClr val="folHlink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  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971329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buClr>
                          <a:schemeClr val="folHlink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보라색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buClr>
                          <a:schemeClr val="folHlink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400-450nm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349701"/>
                  </a:ext>
                </a:extLst>
              </a:tr>
              <a:tr h="4349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buClr>
                          <a:schemeClr val="folHlink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파란색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buClr>
                          <a:schemeClr val="folHlink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450-480nm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582082"/>
                  </a:ext>
                </a:extLst>
              </a:tr>
              <a:tr h="4349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buClr>
                          <a:schemeClr val="folHlink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녹   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buClr>
                          <a:schemeClr val="folHlink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480-550nm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987001"/>
                  </a:ext>
                </a:extLst>
              </a:tr>
              <a:tr h="4349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buClr>
                          <a:schemeClr val="folHlink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노란색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buClr>
                          <a:schemeClr val="folHlink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550-580nm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2244205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buClr>
                          <a:schemeClr val="folHlink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주황색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buClr>
                          <a:schemeClr val="folHlink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580-610nm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9523546"/>
                  </a:ext>
                </a:extLst>
              </a:tr>
              <a:tr h="434975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buClr>
                          <a:schemeClr val="folHlink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빨간색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buClr>
                          <a:schemeClr val="folHlink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610-700nm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369781"/>
                  </a:ext>
                </a:extLst>
              </a:tr>
            </a:tbl>
          </a:graphicData>
        </a:graphic>
      </p:graphicFrame>
      <p:sp>
        <p:nvSpPr>
          <p:cNvPr id="44100" name="Rectangle 68">
            <a:extLst>
              <a:ext uri="{FF2B5EF4-FFF2-40B4-BE49-F238E27FC236}">
                <a16:creationId xmlns:a16="http://schemas.microsoft.com/office/drawing/2014/main" id="{13C138A1-F980-435D-8C7D-DEAE065560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28194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1.5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컬러 영상</a:t>
            </a:r>
          </a:p>
        </p:txBody>
      </p:sp>
      <p:graphicFrame>
        <p:nvGraphicFramePr>
          <p:cNvPr id="44121" name="Object 89">
            <a:extLst>
              <a:ext uri="{FF2B5EF4-FFF2-40B4-BE49-F238E27FC236}">
                <a16:creationId xmlns:a16="http://schemas.microsoft.com/office/drawing/2014/main" id="{1873E127-091B-49EB-96C5-D5C26BD08B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1795463"/>
          <a:ext cx="379095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96" name="비트맵 이미지" r:id="rId3" imgW="3790476" imgH="3266667" progId="Paint.Picture">
                  <p:embed/>
                </p:oleObj>
              </mc:Choice>
              <mc:Fallback>
                <p:oleObj name="비트맵 이미지" r:id="rId3" imgW="3790476" imgH="3266667" progId="Paint.Picture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795463"/>
                        <a:ext cx="379095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C7C6F110-8A09-4203-95EB-962915B2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E625BEA9-8C1E-4E05-B2F5-2B98EDE9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392663EB-01CF-4BAD-9223-EE09FC4A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D226-8EDB-431C-9424-E81C6B60A19C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D61E035-C800-4CE3-854B-4A5CFD7D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1219200"/>
          </a:xfrm>
        </p:spPr>
        <p:txBody>
          <a:bodyPr/>
          <a:lstStyle/>
          <a:p>
            <a:pPr lvl="1" algn="just">
              <a:lnSpc>
                <a:spcPct val="120000"/>
              </a:lnSpc>
            </a:pPr>
            <a:r>
              <a:rPr lang="en-US" altLang="ko-KR" sz="2000">
                <a:solidFill>
                  <a:srgbClr val="000000"/>
                </a:solidFill>
              </a:rPr>
              <a:t>19</a:t>
            </a:r>
            <a:r>
              <a:rPr lang="ko-KR" altLang="en-US" sz="2000">
                <a:solidFill>
                  <a:srgbClr val="000000"/>
                </a:solidFill>
              </a:rPr>
              <a:t>세기 후반 물리학자 맥스웰은 컬러 영상은 </a:t>
            </a:r>
            <a:r>
              <a:rPr lang="en-US" altLang="ko-KR" sz="2000">
                <a:solidFill>
                  <a:srgbClr val="000000"/>
                </a:solidFill>
              </a:rPr>
              <a:t>3</a:t>
            </a:r>
            <a:r>
              <a:rPr lang="ko-KR" altLang="en-US" sz="2000">
                <a:solidFill>
                  <a:srgbClr val="000000"/>
                </a:solidFill>
              </a:rPr>
              <a:t>개의 기본 컬러를 이용하여 생성</a:t>
            </a:r>
          </a:p>
          <a:p>
            <a:pPr lvl="1" algn="just">
              <a:lnSpc>
                <a:spcPct val="120000"/>
              </a:lnSpc>
            </a:pPr>
            <a:r>
              <a:rPr lang="en-US" altLang="ko-KR" sz="2000">
                <a:solidFill>
                  <a:srgbClr val="000000"/>
                </a:solidFill>
              </a:rPr>
              <a:t>3</a:t>
            </a:r>
            <a:r>
              <a:rPr lang="ko-KR" altLang="en-US" sz="2000">
                <a:solidFill>
                  <a:srgbClr val="000000"/>
                </a:solidFill>
              </a:rPr>
              <a:t>가지의 기본적인 컬러 </a:t>
            </a:r>
            <a:r>
              <a:rPr lang="en-US" altLang="ko-KR" sz="2000">
                <a:solidFill>
                  <a:srgbClr val="000000"/>
                </a:solidFill>
              </a:rPr>
              <a:t>: </a:t>
            </a:r>
            <a:r>
              <a:rPr lang="ko-KR" altLang="en-US" sz="2000">
                <a:solidFill>
                  <a:srgbClr val="000000"/>
                </a:solidFill>
              </a:rPr>
              <a:t>적색</a:t>
            </a:r>
            <a:r>
              <a:rPr lang="en-US" altLang="ko-KR" sz="2000">
                <a:solidFill>
                  <a:srgbClr val="000000"/>
                </a:solidFill>
              </a:rPr>
              <a:t>(red), </a:t>
            </a:r>
            <a:r>
              <a:rPr lang="ko-KR" altLang="en-US" sz="2000">
                <a:solidFill>
                  <a:srgbClr val="000000"/>
                </a:solidFill>
              </a:rPr>
              <a:t>청색</a:t>
            </a:r>
            <a:r>
              <a:rPr lang="en-US" altLang="ko-KR" sz="2000">
                <a:solidFill>
                  <a:srgbClr val="000000"/>
                </a:solidFill>
              </a:rPr>
              <a:t>(blue), </a:t>
            </a:r>
            <a:r>
              <a:rPr lang="ko-KR" altLang="en-US" sz="2000">
                <a:solidFill>
                  <a:srgbClr val="000000"/>
                </a:solidFill>
              </a:rPr>
              <a:t>녹색</a:t>
            </a:r>
            <a:r>
              <a:rPr lang="en-US" altLang="ko-KR" sz="2000">
                <a:solidFill>
                  <a:srgbClr val="000000"/>
                </a:solidFill>
              </a:rPr>
              <a:t>(green)</a:t>
            </a: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23AB10DF-6D0E-48ED-90ED-F0C66FA28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029200"/>
            <a:ext cx="4359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ea typeface="신명 중고딕" charset="-127"/>
              </a:rPr>
              <a:t>그림 </a:t>
            </a:r>
            <a:r>
              <a:rPr lang="en-US" altLang="ko-KR" sz="1800">
                <a:solidFill>
                  <a:srgbClr val="000000"/>
                </a:solidFill>
                <a:ea typeface="신명 중고딕" charset="-127"/>
              </a:rPr>
              <a:t>1.9 </a:t>
            </a:r>
            <a:r>
              <a:rPr lang="ko-KR" altLang="en-US" sz="1800">
                <a:solidFill>
                  <a:srgbClr val="000000"/>
                </a:solidFill>
                <a:ea typeface="신명 중고딕" charset="-127"/>
              </a:rPr>
              <a:t>기본적인 </a:t>
            </a:r>
            <a:r>
              <a:rPr lang="en-US" altLang="ko-KR" sz="1800">
                <a:solidFill>
                  <a:srgbClr val="000000"/>
                </a:solidFill>
                <a:ea typeface="신명 중고딕" charset="-127"/>
              </a:rPr>
              <a:t>R, G, B </a:t>
            </a:r>
            <a:r>
              <a:rPr lang="ko-KR" altLang="en-US" sz="1800">
                <a:solidFill>
                  <a:srgbClr val="000000"/>
                </a:solidFill>
                <a:ea typeface="신명 중고딕" charset="-127"/>
              </a:rPr>
              <a:t>컬러</a:t>
            </a:r>
            <a:endParaRPr lang="ko-KR" altLang="en-US" sz="1800"/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7CE89403-DE6B-48F4-B3B9-75580AD47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502275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lnSpc>
                <a:spcPct val="120000"/>
              </a:lnSpc>
              <a:buClr>
                <a:schemeClr val="hlink"/>
              </a:buClr>
              <a:buSzTx/>
              <a:buFont typeface="Wingdings" panose="05000000000000000000" pitchFamily="2" charset="2"/>
              <a:buChar char="Ø"/>
            </a:pPr>
            <a:r>
              <a:rPr lang="en-US" altLang="ko-KR" sz="2000">
                <a:solidFill>
                  <a:srgbClr val="000000"/>
                </a:solidFill>
              </a:rPr>
              <a:t> </a:t>
            </a:r>
            <a:r>
              <a:rPr lang="ko-KR" altLang="en-US" sz="2000">
                <a:solidFill>
                  <a:srgbClr val="000000"/>
                </a:solidFill>
              </a:rPr>
              <a:t>컬러를 만드는데 필요한 적색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청색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녹색의 비율은 그 컬러의 </a:t>
            </a:r>
            <a:r>
              <a:rPr lang="en-US" altLang="ko-KR" sz="2000">
                <a:solidFill>
                  <a:srgbClr val="000000"/>
                </a:solidFill>
              </a:rPr>
              <a:t>3</a:t>
            </a:r>
            <a:r>
              <a:rPr lang="ko-KR" altLang="en-US" sz="2000">
                <a:solidFill>
                  <a:srgbClr val="000000"/>
                </a:solidFill>
              </a:rPr>
              <a:t>색 계수</a:t>
            </a:r>
            <a:r>
              <a:rPr lang="en-US" altLang="ko-KR" sz="2000">
                <a:solidFill>
                  <a:srgbClr val="000000"/>
                </a:solidFill>
              </a:rPr>
              <a:t>(trichromatic coefficients)</a:t>
            </a:r>
            <a:r>
              <a:rPr lang="ko-KR" altLang="en-US" sz="2000">
                <a:solidFill>
                  <a:srgbClr val="000000"/>
                </a:solidFill>
              </a:rPr>
              <a:t>라 알려짐</a:t>
            </a:r>
            <a:endParaRPr lang="ko-KR" altLang="en-US" sz="2000"/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5DE14471-1B4B-4DF7-8023-032075A520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28194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1.5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컬러 영상</a:t>
            </a:r>
          </a:p>
        </p:txBody>
      </p:sp>
      <p:graphicFrame>
        <p:nvGraphicFramePr>
          <p:cNvPr id="45064" name="Object 8">
            <a:extLst>
              <a:ext uri="{FF2B5EF4-FFF2-40B4-BE49-F238E27FC236}">
                <a16:creationId xmlns:a16="http://schemas.microsoft.com/office/drawing/2014/main" id="{0652A7FB-7850-4A95-BC62-FC995E76E8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4350" y="2819400"/>
          <a:ext cx="3033713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0" name="비트맵 이미지" r:id="rId3" imgW="3780952" imgH="2781688" progId="Paint.Picture">
                  <p:embed/>
                </p:oleObj>
              </mc:Choice>
              <mc:Fallback>
                <p:oleObj name="비트맵 이미지" r:id="rId3" imgW="3780952" imgH="2781688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2819400"/>
                        <a:ext cx="3033713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AACBCD34-A21F-4C43-BF85-D7DDC8419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id="{3C46CEF7-EFAD-4C4A-B2AD-A41EC15DA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003F4898-015C-42B8-A3E9-0085DC21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606E-04B6-439A-BDC3-1D685501692D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47106" name="Rectangle 1026">
            <a:extLst>
              <a:ext uri="{FF2B5EF4-FFF2-40B4-BE49-F238E27FC236}">
                <a16:creationId xmlns:a16="http://schemas.microsoft.com/office/drawing/2014/main" id="{636E049B-CFCC-47DC-983F-AF1A9C18C7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4267200"/>
            <a:ext cx="4267200" cy="1371600"/>
          </a:xfrm>
        </p:spPr>
        <p:txBody>
          <a:bodyPr/>
          <a:lstStyle/>
          <a:p>
            <a:pPr lvl="1" algn="just">
              <a:buClr>
                <a:srgbClr val="000000"/>
              </a:buClr>
              <a:buFontTx/>
              <a:buNone/>
            </a:pPr>
            <a:r>
              <a:rPr lang="en-US" altLang="ko-KR" sz="2400">
                <a:solidFill>
                  <a:srgbClr val="000000"/>
                </a:solidFill>
              </a:rPr>
              <a:t>3</a:t>
            </a:r>
            <a:r>
              <a:rPr lang="ko-KR" altLang="en-US" sz="2400">
                <a:solidFill>
                  <a:srgbClr val="000000"/>
                </a:solidFill>
              </a:rPr>
              <a:t>색 계수의 합은</a:t>
            </a:r>
          </a:p>
          <a:p>
            <a:pPr lvl="1" algn="just">
              <a:lnSpc>
                <a:spcPct val="80000"/>
              </a:lnSpc>
              <a:buClr>
                <a:srgbClr val="000000"/>
              </a:buClr>
              <a:buFontTx/>
              <a:buNone/>
            </a:pPr>
            <a:endParaRPr lang="ko-KR" altLang="en-US" sz="2400">
              <a:solidFill>
                <a:srgbClr val="000000"/>
              </a:solidFill>
            </a:endParaRPr>
          </a:p>
          <a:p>
            <a:pPr lvl="1" algn="just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ko-KR" altLang="en-US" sz="2400" i="1">
                <a:solidFill>
                  <a:srgbClr val="000000"/>
                </a:solidFill>
              </a:rPr>
              <a:t>	 </a:t>
            </a:r>
            <a:r>
              <a:rPr lang="en-US" altLang="ko-KR" sz="2400" i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 + b + g =1</a:t>
            </a:r>
            <a:r>
              <a:rPr lang="en-US" altLang="ko-KR" sz="2400" i="1">
                <a:solidFill>
                  <a:srgbClr val="000000"/>
                </a:solidFill>
              </a:rPr>
              <a:t>  (1.2)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7107" name="Text Box 1027">
            <a:extLst>
              <a:ext uri="{FF2B5EF4-FFF2-40B4-BE49-F238E27FC236}">
                <a16:creationId xmlns:a16="http://schemas.microsoft.com/office/drawing/2014/main" id="{6390C13A-78A1-46C5-8153-BF67BC4E9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60525"/>
            <a:ext cx="762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i="1">
                <a:latin typeface="굴림체" panose="020B0609000101010101" pitchFamily="49" charset="-127"/>
                <a:ea typeface="굴림체" panose="020B0609000101010101" pitchFamily="49" charset="-127"/>
              </a:rPr>
              <a:t>r =</a:t>
            </a:r>
          </a:p>
          <a:p>
            <a:pPr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ko-KR" i="1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i="1">
                <a:latin typeface="굴림체" panose="020B0609000101010101" pitchFamily="49" charset="-127"/>
                <a:ea typeface="굴림체" panose="020B0609000101010101" pitchFamily="49" charset="-127"/>
              </a:rPr>
              <a:t>b =</a:t>
            </a:r>
          </a:p>
          <a:p>
            <a:pPr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ko-KR" i="1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i="1">
                <a:latin typeface="굴림체" panose="020B0609000101010101" pitchFamily="49" charset="-127"/>
                <a:ea typeface="굴림체" panose="020B0609000101010101" pitchFamily="49" charset="-127"/>
              </a:rPr>
              <a:t>g =</a:t>
            </a:r>
          </a:p>
        </p:txBody>
      </p:sp>
      <p:sp>
        <p:nvSpPr>
          <p:cNvPr id="47108" name="Text Box 1028">
            <a:extLst>
              <a:ext uri="{FF2B5EF4-FFF2-40B4-BE49-F238E27FC236}">
                <a16:creationId xmlns:a16="http://schemas.microsoft.com/office/drawing/2014/main" id="{C9630CC2-2D50-4977-93A5-A6D1DE13A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38" y="1452563"/>
            <a:ext cx="1600200" cy="231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i="1"/>
              <a:t>R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i="1"/>
              <a:t>R + B +G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i="1"/>
              <a:t>B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i="1"/>
              <a:t>R + B +G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i="1"/>
              <a:t>G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i="1"/>
              <a:t>R + B +G</a:t>
            </a:r>
          </a:p>
        </p:txBody>
      </p:sp>
      <p:sp>
        <p:nvSpPr>
          <p:cNvPr id="47112" name="Text Box 1032">
            <a:extLst>
              <a:ext uri="{FF2B5EF4-FFF2-40B4-BE49-F238E27FC236}">
                <a16:creationId xmlns:a16="http://schemas.microsoft.com/office/drawing/2014/main" id="{BFC3976E-F8EB-432A-8663-53D2DD639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347913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i="1"/>
              <a:t>(1.1)</a:t>
            </a:r>
          </a:p>
        </p:txBody>
      </p:sp>
      <p:sp>
        <p:nvSpPr>
          <p:cNvPr id="47114" name="Rectangle 1034">
            <a:extLst>
              <a:ext uri="{FF2B5EF4-FFF2-40B4-BE49-F238E27FC236}">
                <a16:creationId xmlns:a16="http://schemas.microsoft.com/office/drawing/2014/main" id="{1D8B2491-B097-4529-80E5-FED74C806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600200"/>
            <a:ext cx="5105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vl="1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컬러 영상 </a:t>
            </a:r>
            <a:r>
              <a:rPr lang="en-US" altLang="ko-KR" sz="2000">
                <a:solidFill>
                  <a:srgbClr val="000000"/>
                </a:solidFill>
              </a:rPr>
              <a:t>: 3</a:t>
            </a:r>
            <a:r>
              <a:rPr lang="ko-KR" altLang="en-US" sz="2000">
                <a:solidFill>
                  <a:srgbClr val="000000"/>
                </a:solidFill>
              </a:rPr>
              <a:t>가지 색에 해당하는 파장에서의 강도</a:t>
            </a:r>
            <a:r>
              <a:rPr lang="en-US" altLang="ko-KR" sz="2000">
                <a:solidFill>
                  <a:srgbClr val="000000"/>
                </a:solidFill>
              </a:rPr>
              <a:t>(intensity)</a:t>
            </a:r>
            <a:r>
              <a:rPr lang="ko-KR" altLang="en-US" sz="2000">
                <a:solidFill>
                  <a:srgbClr val="000000"/>
                </a:solidFill>
              </a:rPr>
              <a:t>를 기록함으로써 생성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Ø"/>
            </a:pPr>
            <a:r>
              <a:rPr lang="ko-KR" altLang="en-US" sz="2000">
                <a:solidFill>
                  <a:srgbClr val="000000"/>
                </a:solidFill>
              </a:rPr>
              <a:t>컬러 텔레비전 방송의 컬러 모델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ko-KR" altLang="en-US" sz="2000">
                <a:solidFill>
                  <a:srgbClr val="000000"/>
                </a:solidFill>
              </a:rPr>
              <a:t>		</a:t>
            </a:r>
            <a:r>
              <a:rPr lang="en-US" altLang="ko-KR" sz="2000">
                <a:solidFill>
                  <a:srgbClr val="000000"/>
                </a:solidFill>
              </a:rPr>
              <a:t>: YIQ </a:t>
            </a:r>
            <a:r>
              <a:rPr lang="ko-KR" altLang="en-US" sz="2000">
                <a:solidFill>
                  <a:srgbClr val="000000"/>
                </a:solidFill>
              </a:rPr>
              <a:t>컬러 시스템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Ø"/>
            </a:pPr>
            <a:r>
              <a:rPr lang="en-US" altLang="ko-KR" sz="2000">
                <a:solidFill>
                  <a:srgbClr val="000000"/>
                </a:solidFill>
              </a:rPr>
              <a:t>Y</a:t>
            </a:r>
            <a:r>
              <a:rPr lang="ko-KR" altLang="en-US" sz="2000">
                <a:solidFill>
                  <a:srgbClr val="000000"/>
                </a:solidFill>
              </a:rPr>
              <a:t>는 명시도</a:t>
            </a:r>
            <a:r>
              <a:rPr lang="en-US" altLang="ko-KR" sz="2000">
                <a:solidFill>
                  <a:srgbClr val="000000"/>
                </a:solidFill>
              </a:rPr>
              <a:t>(luminance)</a:t>
            </a:r>
            <a:r>
              <a:rPr lang="ko-KR" altLang="en-US" sz="2000">
                <a:solidFill>
                  <a:srgbClr val="000000"/>
                </a:solidFill>
              </a:rPr>
              <a:t>로서 전 색상에 걸친 단색 영상의 밝기로서  흑백 수상기에 나타나는 영상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Ø"/>
            </a:pPr>
            <a:r>
              <a:rPr lang="en-US" altLang="ko-KR" sz="2000">
                <a:solidFill>
                  <a:srgbClr val="000000"/>
                </a:solidFill>
              </a:rPr>
              <a:t>Y</a:t>
            </a:r>
            <a:r>
              <a:rPr lang="ko-KR" altLang="en-US" sz="2000">
                <a:solidFill>
                  <a:srgbClr val="000000"/>
                </a:solidFill>
              </a:rPr>
              <a:t>는 사람 눈의 감광성에 비례하여 적색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녹색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청색 신호를 결합하여 만듬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Ø"/>
            </a:pPr>
            <a:r>
              <a:rPr lang="en-US" altLang="ko-KR" sz="2000">
                <a:solidFill>
                  <a:srgbClr val="000000"/>
                </a:solidFill>
              </a:rPr>
              <a:t>I</a:t>
            </a:r>
            <a:r>
              <a:rPr lang="ko-KR" altLang="en-US" sz="2000">
                <a:solidFill>
                  <a:srgbClr val="000000"/>
                </a:solidFill>
              </a:rPr>
              <a:t>신호는 적색</a:t>
            </a:r>
            <a:r>
              <a:rPr lang="en-US" altLang="ko-KR" sz="2000">
                <a:solidFill>
                  <a:srgbClr val="000000"/>
                </a:solidFill>
              </a:rPr>
              <a:t>(red)</a:t>
            </a:r>
            <a:r>
              <a:rPr lang="ko-KR" altLang="en-US" sz="2000">
                <a:solidFill>
                  <a:srgbClr val="000000"/>
                </a:solidFill>
              </a:rPr>
              <a:t>에서 시안색</a:t>
            </a:r>
            <a:r>
              <a:rPr lang="en-US" altLang="ko-KR" sz="2000">
                <a:solidFill>
                  <a:srgbClr val="000000"/>
                </a:solidFill>
              </a:rPr>
              <a:t>(cyan)</a:t>
            </a:r>
            <a:r>
              <a:rPr lang="ko-KR" altLang="en-US" sz="2000">
                <a:solidFill>
                  <a:srgbClr val="000000"/>
                </a:solidFill>
              </a:rPr>
              <a:t>을 뺀 것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Ø"/>
            </a:pPr>
            <a:r>
              <a:rPr lang="en-US" altLang="ko-KR" sz="2000">
                <a:solidFill>
                  <a:srgbClr val="000000"/>
                </a:solidFill>
              </a:rPr>
              <a:t>Q</a:t>
            </a:r>
            <a:r>
              <a:rPr lang="ko-KR" altLang="en-US" sz="2000">
                <a:solidFill>
                  <a:srgbClr val="000000"/>
                </a:solidFill>
              </a:rPr>
              <a:t>는 마젠타색</a:t>
            </a:r>
            <a:r>
              <a:rPr lang="en-US" altLang="ko-KR" sz="2000">
                <a:solidFill>
                  <a:srgbClr val="000000"/>
                </a:solidFill>
              </a:rPr>
              <a:t>(magenta)</a:t>
            </a:r>
            <a:r>
              <a:rPr lang="ko-KR" altLang="en-US" sz="2000">
                <a:solidFill>
                  <a:srgbClr val="000000"/>
                </a:solidFill>
              </a:rPr>
              <a:t>에서 녹색</a:t>
            </a:r>
            <a:r>
              <a:rPr lang="en-US" altLang="ko-KR" sz="2000">
                <a:solidFill>
                  <a:srgbClr val="000000"/>
                </a:solidFill>
              </a:rPr>
              <a:t>(green)</a:t>
            </a:r>
            <a:r>
              <a:rPr lang="ko-KR" altLang="en-US" sz="2000">
                <a:solidFill>
                  <a:srgbClr val="000000"/>
                </a:solidFill>
              </a:rPr>
              <a:t>을 뺀 것</a:t>
            </a:r>
            <a:endParaRPr lang="ko-KR" altLang="en-US" sz="2000" i="1">
              <a:solidFill>
                <a:srgbClr val="000000"/>
              </a:solidFill>
            </a:endParaRPr>
          </a:p>
        </p:txBody>
      </p:sp>
      <p:sp>
        <p:nvSpPr>
          <p:cNvPr id="47116" name="Rectangle 1036">
            <a:extLst>
              <a:ext uri="{FF2B5EF4-FFF2-40B4-BE49-F238E27FC236}">
                <a16:creationId xmlns:a16="http://schemas.microsoft.com/office/drawing/2014/main" id="{92B1E7B7-F438-4852-9962-DFCBE7C6D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28194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1.5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컬러 영상</a:t>
            </a:r>
          </a:p>
        </p:txBody>
      </p:sp>
      <p:sp>
        <p:nvSpPr>
          <p:cNvPr id="47117" name="Line 1037">
            <a:extLst>
              <a:ext uri="{FF2B5EF4-FFF2-40B4-BE49-F238E27FC236}">
                <a16:creationId xmlns:a16="http://schemas.microsoft.com/office/drawing/2014/main" id="{A389CF46-5350-4665-AC5E-40DD1EB7B1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766888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18" name="Line 1038">
            <a:extLst>
              <a:ext uri="{FF2B5EF4-FFF2-40B4-BE49-F238E27FC236}">
                <a16:creationId xmlns:a16="http://schemas.microsoft.com/office/drawing/2014/main" id="{1C4B6F7E-BE12-4F82-9FF2-E54E1984EA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581275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19" name="Line 1039">
            <a:extLst>
              <a:ext uri="{FF2B5EF4-FFF2-40B4-BE49-F238E27FC236}">
                <a16:creationId xmlns:a16="http://schemas.microsoft.com/office/drawing/2014/main" id="{C19D2F0B-3B71-4B05-8AA7-1FFFE6B743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400425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날짜 개체 틀 3">
            <a:extLst>
              <a:ext uri="{FF2B5EF4-FFF2-40B4-BE49-F238E27FC236}">
                <a16:creationId xmlns:a16="http://schemas.microsoft.com/office/drawing/2014/main" id="{E2A21088-88C2-4471-A437-EB7443B8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25" name="바닥글 개체 틀 4">
            <a:extLst>
              <a:ext uri="{FF2B5EF4-FFF2-40B4-BE49-F238E27FC236}">
                <a16:creationId xmlns:a16="http://schemas.microsoft.com/office/drawing/2014/main" id="{AAEB3927-9F14-426B-AD62-8E899CD6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26" name="슬라이드 번호 개체 틀 5">
            <a:extLst>
              <a:ext uri="{FF2B5EF4-FFF2-40B4-BE49-F238E27FC236}">
                <a16:creationId xmlns:a16="http://schemas.microsoft.com/office/drawing/2014/main" id="{3CE1EDD1-AA1D-4AC0-AF6B-2E79619B8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513D-AE91-4C52-844A-384F2948661C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8F814033-1375-4022-86C5-29C5A5B24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3048000"/>
            <a:ext cx="8458200" cy="685800"/>
          </a:xfrm>
        </p:spPr>
        <p:txBody>
          <a:bodyPr/>
          <a:lstStyle/>
          <a:p>
            <a:pPr lvl="1" algn="just">
              <a:lnSpc>
                <a:spcPct val="90000"/>
              </a:lnSpc>
            </a:pPr>
            <a:r>
              <a:rPr lang="en-US" altLang="ko-KR" sz="1800">
                <a:solidFill>
                  <a:srgbClr val="000000"/>
                </a:solidFill>
              </a:rPr>
              <a:t>RGB</a:t>
            </a:r>
            <a:r>
              <a:rPr lang="ko-KR" altLang="en-US" sz="1800">
                <a:solidFill>
                  <a:srgbClr val="000000"/>
                </a:solidFill>
              </a:rPr>
              <a:t>는 카메라의 센서와 디스플레이 발광소자가 동작하는 방식에서 유래</a:t>
            </a:r>
          </a:p>
          <a:p>
            <a:pPr lvl="1" algn="just">
              <a:lnSpc>
                <a:spcPct val="90000"/>
              </a:lnSpc>
            </a:pPr>
            <a:r>
              <a:rPr lang="en-US" altLang="ko-KR" sz="1800">
                <a:solidFill>
                  <a:srgbClr val="000000"/>
                </a:solidFill>
              </a:rPr>
              <a:t>YIQ</a:t>
            </a:r>
            <a:r>
              <a:rPr lang="ko-KR" altLang="en-US" sz="1800">
                <a:solidFill>
                  <a:srgbClr val="000000"/>
                </a:solidFill>
              </a:rPr>
              <a:t>는 방송을 위한 것이다</a:t>
            </a:r>
            <a:r>
              <a:rPr lang="en-US" altLang="ko-KR" sz="180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48187" name="Group 59">
            <a:extLst>
              <a:ext uri="{FF2B5EF4-FFF2-40B4-BE49-F238E27FC236}">
                <a16:creationId xmlns:a16="http://schemas.microsoft.com/office/drawing/2014/main" id="{25008F2F-4C98-45CB-B9E5-1B8148096D7B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447800"/>
          <a:ext cx="8305800" cy="1581150"/>
        </p:xfrm>
        <a:graphic>
          <a:graphicData uri="http://schemas.openxmlformats.org/drawingml/2006/table">
            <a:tbl>
              <a:tblPr/>
              <a:tblGrid>
                <a:gridCol w="4106863">
                  <a:extLst>
                    <a:ext uri="{9D8B030D-6E8A-4147-A177-3AD203B41FA5}">
                      <a16:colId xmlns:a16="http://schemas.microsoft.com/office/drawing/2014/main" val="3052226372"/>
                    </a:ext>
                  </a:extLst>
                </a:gridCol>
                <a:gridCol w="4198937">
                  <a:extLst>
                    <a:ext uri="{9D8B030D-6E8A-4147-A177-3AD203B41FA5}">
                      <a16:colId xmlns:a16="http://schemas.microsoft.com/office/drawing/2014/main" val="782964789"/>
                    </a:ext>
                  </a:extLst>
                </a:gridCol>
              </a:tblGrid>
              <a:tr h="381000">
                <a:tc gridSpan="2"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buClr>
                          <a:schemeClr val="folHlink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휴먼고딕" pitchFamily="2" charset="-127"/>
                        </a:rPr>
                        <a:t>RGB</a:t>
                      </a: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휴먼고딕" pitchFamily="2" charset="-127"/>
                        </a:rPr>
                        <a:t>와 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휴먼고딕" pitchFamily="2" charset="-127"/>
                        </a:rPr>
                        <a:t>YIQ</a:t>
                      </a: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휴먼고딕" pitchFamily="2" charset="-127"/>
                        </a:rPr>
                        <a:t>의  관계</a:t>
                      </a: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휴먼고딕" pitchFamily="2" charset="-127"/>
                        </a:rPr>
                        <a:t> 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433519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buClr>
                          <a:schemeClr val="folHlink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Y = 0.299R + 0.587G + 0.114B</a:t>
                      </a:r>
                      <a:endParaRPr kumimoji="1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buClr>
                          <a:schemeClr val="folHlink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 = 1.000Y + 0.956I + 0.621Q</a:t>
                      </a:r>
                      <a:endParaRPr kumimoji="1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1940345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buClr>
                          <a:schemeClr val="folHlink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 = 0.596R - 0.274G - 0.322B</a:t>
                      </a:r>
                      <a:endParaRPr kumimoji="1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buClr>
                          <a:schemeClr val="folHlink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 = 1.000Y - 0.272I + 0.647Q</a:t>
                      </a:r>
                      <a:endParaRPr kumimoji="1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297895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buClr>
                          <a:schemeClr val="folHlink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 = 0.211R - 0.523G + 0.312B</a:t>
                      </a:r>
                      <a:endParaRPr kumimoji="1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folHlink"/>
                        </a:buClr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buClr>
                          <a:schemeClr val="folHlink"/>
                        </a:buClr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 = 1.000Y - 1.106I - 1.703Q</a:t>
                      </a:r>
                      <a:endParaRPr kumimoji="1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429285"/>
                  </a:ext>
                </a:extLst>
              </a:tr>
            </a:tbl>
          </a:graphicData>
        </a:graphic>
      </p:graphicFrame>
      <p:sp>
        <p:nvSpPr>
          <p:cNvPr id="48173" name="Text Box 45">
            <a:extLst>
              <a:ext uri="{FF2B5EF4-FFF2-40B4-BE49-F238E27FC236}">
                <a16:creationId xmlns:a16="http://schemas.microsoft.com/office/drawing/2014/main" id="{F7EFBAA4-3BAD-4235-9124-F1A129A69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943600"/>
            <a:ext cx="358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ea typeface="신명 중고딕" charset="-127"/>
              </a:rPr>
              <a:t>그림 </a:t>
            </a:r>
            <a:r>
              <a:rPr lang="en-US" altLang="ko-KR" sz="1800">
                <a:solidFill>
                  <a:srgbClr val="000000"/>
                </a:solidFill>
                <a:ea typeface="신명 중고딕" charset="-127"/>
              </a:rPr>
              <a:t>1.10 RGB </a:t>
            </a:r>
            <a:r>
              <a:rPr lang="ko-KR" altLang="en-US" sz="1800">
                <a:solidFill>
                  <a:srgbClr val="000000"/>
                </a:solidFill>
                <a:ea typeface="신명 중고딕" charset="-127"/>
              </a:rPr>
              <a:t>컬러 공간</a:t>
            </a:r>
            <a:endParaRPr lang="ko-KR" altLang="en-US" sz="1800"/>
          </a:p>
        </p:txBody>
      </p:sp>
      <p:sp>
        <p:nvSpPr>
          <p:cNvPr id="48189" name="Rectangle 61">
            <a:extLst>
              <a:ext uri="{FF2B5EF4-FFF2-40B4-BE49-F238E27FC236}">
                <a16:creationId xmlns:a16="http://schemas.microsoft.com/office/drawing/2014/main" id="{0DDAC1F0-1365-4831-B069-6147E3C71C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28194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1.5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컬러 영상</a:t>
            </a:r>
          </a:p>
        </p:txBody>
      </p:sp>
      <p:graphicFrame>
        <p:nvGraphicFramePr>
          <p:cNvPr id="48190" name="Object 62">
            <a:extLst>
              <a:ext uri="{FF2B5EF4-FFF2-40B4-BE49-F238E27FC236}">
                <a16:creationId xmlns:a16="http://schemas.microsoft.com/office/drawing/2014/main" id="{C2B0BC71-FE5E-4813-A780-DAEF049861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4338" y="3733800"/>
          <a:ext cx="3141662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4" name="비트맵 이미지" r:id="rId3" imgW="5466667" imgH="3982006" progId="Paint.Picture">
                  <p:embed/>
                </p:oleObj>
              </mc:Choice>
              <mc:Fallback>
                <p:oleObj name="비트맵 이미지" r:id="rId3" imgW="5466667" imgH="3982006" progId="Paint.Picture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338" y="3733800"/>
                        <a:ext cx="3141662" cy="228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B5273D-A1BF-4F3B-9223-BC6EAF19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58A332-354C-4F8B-8840-A95F677D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3F6E0-D217-4A61-A1F2-805E165F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1D49-02CB-4CA2-9652-627045A9F000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C53D5923-0934-4B1C-8D63-0417106D6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800600"/>
          </a:xfrm>
        </p:spPr>
        <p:txBody>
          <a:bodyPr/>
          <a:lstStyle/>
          <a:p>
            <a:pPr lvl="1" algn="just"/>
            <a:r>
              <a:rPr lang="ko-KR" altLang="en-US" sz="2000">
                <a:solidFill>
                  <a:srgbClr val="000000"/>
                </a:solidFill>
              </a:rPr>
              <a:t>영상 처리를 위해서는 더 유용한 컬러 엔코딩 체계 </a:t>
            </a:r>
          </a:p>
          <a:p>
            <a:pPr lvl="2" algn="just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000000"/>
                </a:solidFill>
              </a:rPr>
              <a:t>; CIE(Commission International de L'Eclairage) </a:t>
            </a:r>
            <a:r>
              <a:rPr lang="ko-KR" altLang="en-US" sz="2000">
                <a:solidFill>
                  <a:srgbClr val="000000"/>
                </a:solidFill>
              </a:rPr>
              <a:t>색도도</a:t>
            </a:r>
          </a:p>
          <a:p>
            <a:pPr lvl="2" algn="just">
              <a:lnSpc>
                <a:spcPct val="6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ko-KR" altLang="en-US" sz="2000">
              <a:solidFill>
                <a:srgbClr val="000000"/>
              </a:solidFill>
            </a:endParaRPr>
          </a:p>
          <a:p>
            <a:pPr lvl="1" algn="just"/>
            <a:r>
              <a:rPr lang="ko-KR" altLang="en-US" sz="2000">
                <a:solidFill>
                  <a:srgbClr val="000000"/>
                </a:solidFill>
              </a:rPr>
              <a:t>다른 체계로는 </a:t>
            </a:r>
            <a:r>
              <a:rPr lang="en-US" altLang="ko-KR" sz="2000">
                <a:solidFill>
                  <a:srgbClr val="000000"/>
                </a:solidFill>
              </a:rPr>
              <a:t>HSV(hue, saturation, value), HSI(hue, saturation, intensity), HLS(hue, lightness, saturation) </a:t>
            </a:r>
            <a:r>
              <a:rPr lang="ko-KR" altLang="en-US" sz="2000">
                <a:solidFill>
                  <a:srgbClr val="000000"/>
                </a:solidFill>
              </a:rPr>
              <a:t>시스템이 있음</a:t>
            </a:r>
          </a:p>
          <a:p>
            <a:pPr lvl="1" algn="just">
              <a:lnSpc>
                <a:spcPct val="60000"/>
              </a:lnSpc>
            </a:pPr>
            <a:endParaRPr lang="ko-KR" altLang="en-US" sz="2000">
              <a:solidFill>
                <a:srgbClr val="000000"/>
              </a:solidFill>
            </a:endParaRPr>
          </a:p>
          <a:p>
            <a:pPr lvl="1" algn="just"/>
            <a:r>
              <a:rPr lang="ko-KR" altLang="en-US" sz="2000">
                <a:solidFill>
                  <a:srgbClr val="000000"/>
                </a:solidFill>
              </a:rPr>
              <a:t>컬러 영상을 디지털화하는 장비는 특수한 카메라에서 </a:t>
            </a:r>
            <a:r>
              <a:rPr lang="en-US" altLang="ko-KR" sz="2000">
                <a:solidFill>
                  <a:srgbClr val="000000"/>
                </a:solidFill>
              </a:rPr>
              <a:t>RGB </a:t>
            </a:r>
            <a:r>
              <a:rPr lang="ko-KR" altLang="en-US" sz="2000">
                <a:solidFill>
                  <a:srgbClr val="000000"/>
                </a:solidFill>
              </a:rPr>
              <a:t>신호를 직접 받거나 혼합 신호</a:t>
            </a:r>
            <a:r>
              <a:rPr lang="en-US" altLang="ko-KR" sz="2000">
                <a:solidFill>
                  <a:srgbClr val="000000"/>
                </a:solidFill>
              </a:rPr>
              <a:t>(</a:t>
            </a:r>
            <a:r>
              <a:rPr lang="ko-KR" altLang="en-US" sz="2000">
                <a:solidFill>
                  <a:srgbClr val="000000"/>
                </a:solidFill>
              </a:rPr>
              <a:t>예를 들어 </a:t>
            </a:r>
            <a:r>
              <a:rPr lang="en-US" altLang="ko-KR" sz="2000">
                <a:solidFill>
                  <a:srgbClr val="000000"/>
                </a:solidFill>
              </a:rPr>
              <a:t>NTSC)</a:t>
            </a:r>
            <a:r>
              <a:rPr lang="ko-KR" altLang="en-US" sz="2000">
                <a:solidFill>
                  <a:srgbClr val="000000"/>
                </a:solidFill>
              </a:rPr>
              <a:t>를 받아 필터를 사용하여 각각의 적색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녹색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청색 신호를 분리</a:t>
            </a:r>
          </a:p>
          <a:p>
            <a:pPr lvl="1" algn="just">
              <a:lnSpc>
                <a:spcPct val="60000"/>
              </a:lnSpc>
            </a:pPr>
            <a:endParaRPr lang="ko-KR" altLang="en-US" sz="2000">
              <a:solidFill>
                <a:srgbClr val="000000"/>
              </a:solidFill>
            </a:endParaRPr>
          </a:p>
          <a:p>
            <a:pPr lvl="1" algn="just"/>
            <a:r>
              <a:rPr lang="ko-KR" altLang="en-US" sz="2000">
                <a:solidFill>
                  <a:srgbClr val="000000"/>
                </a:solidFill>
              </a:rPr>
              <a:t>영상 신호는 디지털화되어 숫자를 만드는데 대부분 </a:t>
            </a:r>
            <a:r>
              <a:rPr lang="en-US" altLang="ko-KR" sz="2000">
                <a:solidFill>
                  <a:srgbClr val="000000"/>
                </a:solidFill>
              </a:rPr>
              <a:t>R, G, B </a:t>
            </a:r>
            <a:r>
              <a:rPr lang="ko-KR" altLang="en-US" sz="2000">
                <a:solidFill>
                  <a:srgbClr val="000000"/>
                </a:solidFill>
              </a:rPr>
              <a:t>각각에 </a:t>
            </a:r>
            <a:r>
              <a:rPr lang="en-US" altLang="ko-KR" sz="2000">
                <a:solidFill>
                  <a:srgbClr val="000000"/>
                </a:solidFill>
              </a:rPr>
              <a:t>8</a:t>
            </a:r>
            <a:r>
              <a:rPr lang="ko-KR" altLang="en-US" sz="2000">
                <a:solidFill>
                  <a:srgbClr val="000000"/>
                </a:solidFill>
              </a:rPr>
              <a:t>비트를 할당</a:t>
            </a:r>
          </a:p>
          <a:p>
            <a:pPr lvl="1" algn="just">
              <a:lnSpc>
                <a:spcPct val="60000"/>
              </a:lnSpc>
            </a:pPr>
            <a:endParaRPr lang="ko-KR" altLang="en-US" sz="2000">
              <a:solidFill>
                <a:srgbClr val="000000"/>
              </a:solidFill>
            </a:endParaRPr>
          </a:p>
          <a:p>
            <a:pPr lvl="1" algn="just"/>
            <a:r>
              <a:rPr lang="ko-KR" altLang="en-US" sz="2000">
                <a:solidFill>
                  <a:srgbClr val="000000"/>
                </a:solidFill>
              </a:rPr>
              <a:t>한 픽셀당 </a:t>
            </a:r>
            <a:r>
              <a:rPr lang="en-US" altLang="ko-KR" sz="2000">
                <a:solidFill>
                  <a:srgbClr val="000000"/>
                </a:solidFill>
              </a:rPr>
              <a:t>3</a:t>
            </a:r>
            <a:r>
              <a:rPr lang="ko-KR" altLang="en-US" sz="2000">
                <a:solidFill>
                  <a:srgbClr val="000000"/>
                </a:solidFill>
              </a:rPr>
              <a:t>바이트의 저장 공간을 필요</a:t>
            </a:r>
            <a:r>
              <a:rPr lang="en-US" altLang="ko-KR" sz="2000">
                <a:solidFill>
                  <a:srgbClr val="000000"/>
                </a:solidFill>
              </a:rPr>
              <a:t>. 640 X 480</a:t>
            </a:r>
            <a:r>
              <a:rPr lang="ko-KR" altLang="en-US" sz="2000">
                <a:solidFill>
                  <a:srgbClr val="000000"/>
                </a:solidFill>
              </a:rPr>
              <a:t>픽셀을 가지는 영상의 경우 </a:t>
            </a:r>
            <a:r>
              <a:rPr lang="en-US" altLang="ko-KR" sz="2000">
                <a:solidFill>
                  <a:srgbClr val="000000"/>
                </a:solidFill>
              </a:rPr>
              <a:t>1MB</a:t>
            </a:r>
            <a:r>
              <a:rPr lang="ko-KR" altLang="en-US" sz="2000">
                <a:solidFill>
                  <a:srgbClr val="000000"/>
                </a:solidFill>
              </a:rPr>
              <a:t>의 저장 공간을 필요</a:t>
            </a: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F08250BE-CCD1-4B21-9D5C-6AE03F8119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28194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1.5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컬러 영상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BF212-61A7-4637-BD9D-7F139A91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5FE1F-4DF2-462F-8BC7-53A20A11B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631E57-3C15-4EB7-BA1C-AC74E1DA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A335-D0A9-4CA1-8DD2-EC576783AFA6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273B2969-0056-4F32-A714-DBE66E4A68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4876800"/>
          </a:xfrm>
        </p:spPr>
        <p:txBody>
          <a:bodyPr/>
          <a:lstStyle/>
          <a:p>
            <a:pPr lvl="1">
              <a:lnSpc>
                <a:spcPct val="13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한국은 </a:t>
            </a:r>
            <a:r>
              <a:rPr lang="en-US" altLang="ko-KR" sz="2000">
                <a:solidFill>
                  <a:srgbClr val="000000"/>
                </a:solidFill>
              </a:rPr>
              <a:t>NTSC(Natonal Television System Committee)</a:t>
            </a:r>
            <a:r>
              <a:rPr lang="ko-KR" altLang="en-US" sz="2000">
                <a:solidFill>
                  <a:srgbClr val="000000"/>
                </a:solidFill>
              </a:rPr>
              <a:t>방식의 </a:t>
            </a:r>
            <a:r>
              <a:rPr lang="en-US" altLang="ko-KR" sz="2000">
                <a:solidFill>
                  <a:srgbClr val="000000"/>
                </a:solidFill>
              </a:rPr>
              <a:t>TV </a:t>
            </a:r>
            <a:r>
              <a:rPr lang="ko-KR" altLang="en-US" sz="2000">
                <a:solidFill>
                  <a:srgbClr val="000000"/>
                </a:solidFill>
              </a:rPr>
              <a:t>전송 방식 사용</a:t>
            </a:r>
          </a:p>
          <a:p>
            <a:pPr lvl="1">
              <a:lnSpc>
                <a:spcPct val="13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이 규격은 처음에는 흑백 텔레비전의 송신 규격을 위해 만들었다가 </a:t>
            </a:r>
            <a:r>
              <a:rPr lang="en-US" altLang="ko-KR" sz="2000">
                <a:solidFill>
                  <a:srgbClr val="000000"/>
                </a:solidFill>
              </a:rPr>
              <a:t>1953</a:t>
            </a:r>
            <a:r>
              <a:rPr lang="ko-KR" altLang="en-US" sz="2000">
                <a:solidFill>
                  <a:srgbClr val="000000"/>
                </a:solidFill>
              </a:rPr>
              <a:t>년에 칼라 텔레비전 시스템을 위한 규격으로 확장</a:t>
            </a:r>
          </a:p>
          <a:p>
            <a:pPr lvl="1">
              <a:lnSpc>
                <a:spcPct val="130000"/>
              </a:lnSpc>
            </a:pPr>
            <a:r>
              <a:rPr lang="en-US" altLang="ko-KR" sz="2000">
                <a:solidFill>
                  <a:srgbClr val="000000"/>
                </a:solidFill>
              </a:rPr>
              <a:t>NTSC </a:t>
            </a:r>
            <a:r>
              <a:rPr lang="ko-KR" altLang="en-US" sz="2000">
                <a:solidFill>
                  <a:srgbClr val="000000"/>
                </a:solidFill>
              </a:rPr>
              <a:t>규격 </a:t>
            </a:r>
            <a:r>
              <a:rPr lang="en-US" altLang="ko-KR" sz="2000">
                <a:solidFill>
                  <a:srgbClr val="000000"/>
                </a:solidFill>
              </a:rPr>
              <a:t>: </a:t>
            </a:r>
            <a:r>
              <a:rPr lang="ko-KR" altLang="en-US" sz="2000">
                <a:solidFill>
                  <a:srgbClr val="000000"/>
                </a:solidFill>
              </a:rPr>
              <a:t>영상은 </a:t>
            </a:r>
            <a:r>
              <a:rPr lang="en-US" altLang="ko-KR" sz="2000">
                <a:solidFill>
                  <a:srgbClr val="000000"/>
                </a:solidFill>
              </a:rPr>
              <a:t>525</a:t>
            </a:r>
            <a:r>
              <a:rPr lang="ko-KR" altLang="en-US" sz="2000">
                <a:solidFill>
                  <a:srgbClr val="000000"/>
                </a:solidFill>
              </a:rPr>
              <a:t>개의 주사선과 </a:t>
            </a:r>
            <a:r>
              <a:rPr lang="en-US" altLang="ko-KR" sz="2000">
                <a:solidFill>
                  <a:srgbClr val="000000"/>
                </a:solidFill>
              </a:rPr>
              <a:t>60Hz</a:t>
            </a:r>
            <a:r>
              <a:rPr lang="ko-KR" altLang="en-US" sz="2000">
                <a:solidFill>
                  <a:srgbClr val="000000"/>
                </a:solidFill>
              </a:rPr>
              <a:t>의 수평 주파수를 유지하며</a:t>
            </a:r>
            <a:r>
              <a:rPr lang="en-US" altLang="ko-KR" sz="2000">
                <a:solidFill>
                  <a:srgbClr val="000000"/>
                </a:solidFill>
              </a:rPr>
              <a:t>, RGB(</a:t>
            </a:r>
            <a:r>
              <a:rPr lang="ko-KR" altLang="en-US" sz="2000">
                <a:solidFill>
                  <a:srgbClr val="000000"/>
                </a:solidFill>
              </a:rPr>
              <a:t>적색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녹색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청색</a:t>
            </a:r>
            <a:r>
              <a:rPr lang="en-US" altLang="ko-KR" sz="2000">
                <a:solidFill>
                  <a:srgbClr val="000000"/>
                </a:solidFill>
              </a:rPr>
              <a:t>) </a:t>
            </a:r>
            <a:r>
              <a:rPr lang="ko-KR" altLang="en-US" sz="2000">
                <a:solidFill>
                  <a:srgbClr val="000000"/>
                </a:solidFill>
              </a:rPr>
              <a:t>신호를 하나의 휘도 신호</a:t>
            </a:r>
            <a:r>
              <a:rPr lang="en-US" altLang="ko-KR" sz="2000">
                <a:solidFill>
                  <a:srgbClr val="000000"/>
                </a:solidFill>
              </a:rPr>
              <a:t>(Y) </a:t>
            </a:r>
            <a:r>
              <a:rPr lang="ko-KR" altLang="en-US" sz="2000">
                <a:solidFill>
                  <a:srgbClr val="000000"/>
                </a:solidFill>
              </a:rPr>
              <a:t>와 두 개의 색상 신호 </a:t>
            </a:r>
            <a:r>
              <a:rPr lang="en-US" altLang="ko-KR" sz="2000">
                <a:solidFill>
                  <a:srgbClr val="000000"/>
                </a:solidFill>
              </a:rPr>
              <a:t>(I, Q)</a:t>
            </a:r>
            <a:r>
              <a:rPr lang="ko-KR" altLang="en-US" sz="2000">
                <a:solidFill>
                  <a:srgbClr val="000000"/>
                </a:solidFill>
              </a:rPr>
              <a:t>로 변환하여 전송</a:t>
            </a:r>
          </a:p>
          <a:p>
            <a:pPr lvl="1">
              <a:lnSpc>
                <a:spcPct val="13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칼라 텔레비전에서는 휘도신호와 색상신호를 혼합하여 칼라영상을 만듬</a:t>
            </a:r>
          </a:p>
          <a:p>
            <a:pPr lvl="1">
              <a:lnSpc>
                <a:spcPct val="13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휘도 신호란 영상의 명암을 나타내는 신호</a:t>
            </a:r>
          </a:p>
          <a:p>
            <a:pPr lvl="1">
              <a:lnSpc>
                <a:spcPct val="13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색상 신호는 </a:t>
            </a:r>
            <a:r>
              <a:rPr lang="en-US" altLang="ko-KR" sz="2000">
                <a:solidFill>
                  <a:srgbClr val="000000"/>
                </a:solidFill>
              </a:rPr>
              <a:t>RGB</a:t>
            </a:r>
            <a:r>
              <a:rPr lang="ko-KR" altLang="en-US" sz="2000">
                <a:solidFill>
                  <a:srgbClr val="000000"/>
                </a:solidFill>
              </a:rPr>
              <a:t>의 </a:t>
            </a:r>
            <a:r>
              <a:rPr lang="en-US" altLang="ko-KR" sz="2000">
                <a:solidFill>
                  <a:srgbClr val="000000"/>
                </a:solidFill>
              </a:rPr>
              <a:t>3</a:t>
            </a:r>
            <a:r>
              <a:rPr lang="ko-KR" altLang="en-US" sz="2000">
                <a:solidFill>
                  <a:srgbClr val="000000"/>
                </a:solidFill>
              </a:rPr>
              <a:t>원색에서 휘도 신호를 뺀 나머지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508F99B3-021E-4616-A078-DBE13E07FD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33528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1.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  <a:ea typeface="태-조각티R"/>
                <a:cs typeface="태-조각티R"/>
              </a:rPr>
              <a:t>6 TV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  <a:ea typeface="태-조각티R"/>
                <a:cs typeface="태-조각티R"/>
              </a:rPr>
              <a:t>방송 규격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F44596-0730-4EF8-838D-EDE52F428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9F315-AF49-4D9D-965B-C9E4C83E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1B514F-1DFE-441A-9543-656D3C63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0F8A-661B-4BDA-8433-760224DD26B4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3F77A232-C424-4292-9597-DF181E2A43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648200"/>
          </a:xfrm>
        </p:spPr>
        <p:txBody>
          <a:bodyPr/>
          <a:lstStyle/>
          <a:p>
            <a:pPr lvl="1">
              <a:lnSpc>
                <a:spcPct val="120000"/>
              </a:lnSpc>
            </a:pPr>
            <a:r>
              <a:rPr lang="en-US" altLang="ko-KR" sz="2000">
                <a:solidFill>
                  <a:srgbClr val="000000"/>
                </a:solidFill>
              </a:rPr>
              <a:t>YIQ </a:t>
            </a:r>
            <a:r>
              <a:rPr lang="ko-KR" altLang="en-US" sz="2000">
                <a:solidFill>
                  <a:srgbClr val="000000"/>
                </a:solidFill>
              </a:rPr>
              <a:t>신호 장점</a:t>
            </a:r>
          </a:p>
          <a:p>
            <a:pPr lvl="2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ko-KR" alt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① </a:t>
            </a:r>
            <a:r>
              <a:rPr lang="ko-KR" altLang="en-US" sz="2000">
                <a:solidFill>
                  <a:srgbClr val="000000"/>
                </a:solidFill>
              </a:rPr>
              <a:t>흑백 화면만 필요한 경우에는 </a:t>
            </a:r>
            <a:r>
              <a:rPr lang="en-US" altLang="ko-KR" sz="2000">
                <a:solidFill>
                  <a:srgbClr val="000000"/>
                </a:solidFill>
              </a:rPr>
              <a:t>Y</a:t>
            </a:r>
            <a:r>
              <a:rPr lang="ko-KR" altLang="en-US" sz="2000">
                <a:solidFill>
                  <a:srgbClr val="000000"/>
                </a:solidFill>
              </a:rPr>
              <a:t>만을 사용하여 그레이 스케일 영상을 얻을 수 있다</a:t>
            </a:r>
          </a:p>
          <a:p>
            <a:pPr lvl="2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ko-KR" alt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②</a:t>
            </a:r>
            <a:r>
              <a:rPr lang="ko-KR" altLang="en-US" sz="2000">
                <a:solidFill>
                  <a:srgbClr val="000000"/>
                </a:solidFill>
              </a:rPr>
              <a:t> 컬러 </a:t>
            </a:r>
            <a:r>
              <a:rPr lang="en-US" altLang="ko-KR" sz="2000">
                <a:solidFill>
                  <a:srgbClr val="000000"/>
                </a:solidFill>
              </a:rPr>
              <a:t>TV</a:t>
            </a:r>
            <a:r>
              <a:rPr lang="ko-KR" altLang="en-US" sz="2000">
                <a:solidFill>
                  <a:srgbClr val="000000"/>
                </a:solidFill>
              </a:rPr>
              <a:t>와 흑백 </a:t>
            </a:r>
            <a:r>
              <a:rPr lang="en-US" altLang="ko-KR" sz="2000">
                <a:solidFill>
                  <a:srgbClr val="000000"/>
                </a:solidFill>
              </a:rPr>
              <a:t>TV </a:t>
            </a:r>
            <a:r>
              <a:rPr lang="ko-KR" altLang="en-US" sz="2000">
                <a:solidFill>
                  <a:srgbClr val="000000"/>
                </a:solidFill>
              </a:rPr>
              <a:t>간의 호환성을 유지</a:t>
            </a:r>
            <a:endParaRPr lang="ko-KR" altLang="en-US" sz="1800">
              <a:solidFill>
                <a:srgbClr val="00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ko-KR" sz="2000">
                <a:solidFill>
                  <a:srgbClr val="000000"/>
                </a:solidFill>
              </a:rPr>
              <a:t>PAL (Phase Alternation by line) </a:t>
            </a:r>
            <a:r>
              <a:rPr lang="ko-KR" altLang="en-US" sz="2000">
                <a:solidFill>
                  <a:srgbClr val="000000"/>
                </a:solidFill>
              </a:rPr>
              <a:t>방식 </a:t>
            </a:r>
            <a:r>
              <a:rPr lang="en-US" altLang="ko-KR" sz="2000">
                <a:solidFill>
                  <a:srgbClr val="000000"/>
                </a:solidFill>
              </a:rPr>
              <a:t>: </a:t>
            </a:r>
            <a:r>
              <a:rPr lang="ko-KR" altLang="en-US" sz="2000">
                <a:solidFill>
                  <a:srgbClr val="000000"/>
                </a:solidFill>
              </a:rPr>
              <a:t>독일에서 쓰이며 주사선이 </a:t>
            </a:r>
            <a:r>
              <a:rPr lang="en-US" altLang="ko-KR" sz="2000">
                <a:solidFill>
                  <a:srgbClr val="000000"/>
                </a:solidFill>
              </a:rPr>
              <a:t>625</a:t>
            </a:r>
            <a:r>
              <a:rPr lang="ko-KR" altLang="en-US" sz="2000">
                <a:solidFill>
                  <a:srgbClr val="000000"/>
                </a:solidFill>
              </a:rPr>
              <a:t>개</a:t>
            </a:r>
          </a:p>
          <a:p>
            <a:pPr lvl="1">
              <a:lnSpc>
                <a:spcPct val="120000"/>
              </a:lnSpc>
            </a:pPr>
            <a:r>
              <a:rPr lang="en-US" altLang="ko-KR" sz="2000">
                <a:solidFill>
                  <a:srgbClr val="000000"/>
                </a:solidFill>
              </a:rPr>
              <a:t>SECAM(Sequentiel a memoire) </a:t>
            </a:r>
            <a:r>
              <a:rPr lang="ko-KR" altLang="en-US" sz="2000">
                <a:solidFill>
                  <a:srgbClr val="000000"/>
                </a:solidFill>
              </a:rPr>
              <a:t>방식 </a:t>
            </a:r>
            <a:r>
              <a:rPr lang="en-US" altLang="ko-KR" sz="2000">
                <a:solidFill>
                  <a:srgbClr val="000000"/>
                </a:solidFill>
              </a:rPr>
              <a:t>:  R-Y, B-Y </a:t>
            </a:r>
            <a:r>
              <a:rPr lang="ko-KR" altLang="en-US" sz="2000">
                <a:solidFill>
                  <a:srgbClr val="000000"/>
                </a:solidFill>
              </a:rPr>
              <a:t>신호를 주사선별로 서로 주파수 변조를 하고 있다</a:t>
            </a:r>
          </a:p>
          <a:p>
            <a:pPr lvl="1">
              <a:lnSpc>
                <a:spcPct val="120000"/>
              </a:lnSpc>
            </a:pPr>
            <a:r>
              <a:rPr lang="en-US" altLang="ko-KR" sz="2000">
                <a:solidFill>
                  <a:srgbClr val="000000"/>
                </a:solidFill>
              </a:rPr>
              <a:t>PAL </a:t>
            </a:r>
            <a:r>
              <a:rPr lang="ko-KR" altLang="en-US" sz="2000">
                <a:solidFill>
                  <a:srgbClr val="000000"/>
                </a:solidFill>
              </a:rPr>
              <a:t>이나 </a:t>
            </a:r>
            <a:r>
              <a:rPr lang="en-US" altLang="ko-KR" sz="2000">
                <a:solidFill>
                  <a:srgbClr val="000000"/>
                </a:solidFill>
              </a:rPr>
              <a:t>SECAM </a:t>
            </a:r>
            <a:r>
              <a:rPr lang="ko-KR" altLang="en-US" sz="2000">
                <a:solidFill>
                  <a:srgbClr val="000000"/>
                </a:solidFill>
              </a:rPr>
              <a:t>방식은 </a:t>
            </a:r>
            <a:r>
              <a:rPr lang="en-US" altLang="ko-KR" sz="2000">
                <a:solidFill>
                  <a:srgbClr val="000000"/>
                </a:solidFill>
              </a:rPr>
              <a:t>NTSC </a:t>
            </a:r>
            <a:r>
              <a:rPr lang="ko-KR" altLang="en-US" sz="2000">
                <a:solidFill>
                  <a:srgbClr val="000000"/>
                </a:solidFill>
              </a:rPr>
              <a:t>보다 채도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재현성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색상 등이 좋은특징</a:t>
            </a:r>
          </a:p>
          <a:p>
            <a:pPr lvl="1">
              <a:lnSpc>
                <a:spcPct val="120000"/>
              </a:lnSpc>
            </a:pPr>
            <a:r>
              <a:rPr lang="en-US" altLang="ko-KR" sz="2000">
                <a:solidFill>
                  <a:srgbClr val="000000"/>
                </a:solidFill>
              </a:rPr>
              <a:t>PAL</a:t>
            </a:r>
            <a:r>
              <a:rPr lang="ko-KR" altLang="en-US" sz="2000">
                <a:solidFill>
                  <a:srgbClr val="000000"/>
                </a:solidFill>
              </a:rPr>
              <a:t>이나 </a:t>
            </a:r>
            <a:r>
              <a:rPr lang="en-US" altLang="ko-KR" sz="2000">
                <a:solidFill>
                  <a:srgbClr val="000000"/>
                </a:solidFill>
              </a:rPr>
              <a:t>SECAM </a:t>
            </a:r>
            <a:r>
              <a:rPr lang="ko-KR" altLang="en-US" sz="2000">
                <a:solidFill>
                  <a:srgbClr val="000000"/>
                </a:solidFill>
              </a:rPr>
              <a:t>방식에서 쓰이는 색상 모델 </a:t>
            </a:r>
            <a:r>
              <a:rPr lang="en-US" altLang="ko-KR" sz="2000">
                <a:solidFill>
                  <a:srgbClr val="000000"/>
                </a:solidFill>
              </a:rPr>
              <a:t>: YUV</a:t>
            </a:r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A9F92C82-C7ED-4AE3-AF13-CA88C87FF2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33528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1.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  <a:ea typeface="태-조각티R"/>
                <a:cs typeface="태-조각티R"/>
              </a:rPr>
              <a:t>6 TV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  <a:ea typeface="태-조각티R"/>
                <a:cs typeface="태-조각티R"/>
              </a:rPr>
              <a:t>방송 규격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C4214E-66E4-4F5A-8640-7F4780651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FFECB7-DA03-48A4-9B6D-C697D6E5C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714B2-906E-4F3F-A9DD-B81C437F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8902-B1F1-4200-AC64-88FAFA133BCB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47B3602A-CF67-4E16-968F-63FDFAAD4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pPr algn="ctr"/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</a:rPr>
              <a:t>- Contents -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9EFD214-7AF9-4471-BCFA-C1A2983ED0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315200" cy="4419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체" panose="020B0609000101010101" pitchFamily="49" charset="-127"/>
              </a:rPr>
              <a:t>1.1 </a:t>
            </a: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체" panose="020B0609000101010101" pitchFamily="49" charset="-127"/>
              </a:rPr>
              <a:t>디지털 영상처리</a:t>
            </a: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체" panose="020B0609000101010101" pitchFamily="49" charset="-127"/>
              </a:rPr>
              <a:t>(Digital Image Processing)</a:t>
            </a: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체" panose="020B0609000101010101" pitchFamily="49" charset="-127"/>
              </a:rPr>
              <a:t>란</a:t>
            </a: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체" panose="020B0609000101010101" pitchFamily="49" charset="-127"/>
              </a:rPr>
              <a:t>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체" panose="020B0609000101010101" pitchFamily="49" charset="-127"/>
              </a:rPr>
              <a:t>1.2 </a:t>
            </a: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체" panose="020B0609000101010101" pitchFamily="49" charset="-127"/>
              </a:rPr>
              <a:t>영상처리의 응용 분야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체" panose="020B0609000101010101" pitchFamily="49" charset="-127"/>
              </a:rPr>
              <a:t>1.3 </a:t>
            </a: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체" panose="020B0609000101010101" pitchFamily="49" charset="-127"/>
              </a:rPr>
              <a:t>영상 처리 시스템의 구조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체" panose="020B0609000101010101" pitchFamily="49" charset="-127"/>
              </a:rPr>
              <a:t>1.4 </a:t>
            </a: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체" panose="020B0609000101010101" pitchFamily="49" charset="-127"/>
              </a:rPr>
              <a:t>인간의 영상 처리 및 인식 방법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체" panose="020B0609000101010101" pitchFamily="49" charset="-127"/>
              </a:rPr>
              <a:t>1.5 </a:t>
            </a: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체" panose="020B0609000101010101" pitchFamily="49" charset="-127"/>
              </a:rPr>
              <a:t>컬러 영상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체" panose="020B0609000101010101" pitchFamily="49" charset="-127"/>
              </a:rPr>
              <a:t>1.6 TV </a:t>
            </a:r>
            <a:r>
              <a:rPr lang="ko-KR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체" panose="020B0609000101010101" pitchFamily="49" charset="-127"/>
              </a:rPr>
              <a:t>방송 규격</a:t>
            </a:r>
            <a:endParaRPr lang="ko-KR" alt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623C5C-58CF-4025-8FEE-392706926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EA5D00-DA43-43E2-A91F-E0541383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DF759-27F3-4C4E-897F-541144FD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4D56-A047-412E-8F61-F457E9C3E71A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B18E0478-4110-49D7-8EEE-62101D60C5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3810000"/>
          </a:xfrm>
        </p:spPr>
        <p:txBody>
          <a:bodyPr/>
          <a:lstStyle/>
          <a:p>
            <a:pPr lvl="1" algn="just">
              <a:lnSpc>
                <a:spcPct val="150000"/>
              </a:lnSpc>
            </a:pPr>
            <a:r>
              <a:rPr lang="en-US" altLang="ko-KR" sz="2000">
                <a:solidFill>
                  <a:srgbClr val="000000"/>
                </a:solidFill>
              </a:rPr>
              <a:t>TV </a:t>
            </a:r>
            <a:r>
              <a:rPr lang="ko-KR" altLang="en-US" sz="2000">
                <a:solidFill>
                  <a:srgbClr val="000000"/>
                </a:solidFill>
              </a:rPr>
              <a:t>방식은 서로 간에 호환성이 없음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2000">
                <a:solidFill>
                  <a:srgbClr val="000000"/>
                </a:solidFill>
              </a:rPr>
              <a:t>4:1:1</a:t>
            </a:r>
            <a:r>
              <a:rPr lang="ko-KR" altLang="en-US" sz="2000">
                <a:solidFill>
                  <a:srgbClr val="000000"/>
                </a:solidFill>
              </a:rPr>
              <a:t>의 </a:t>
            </a:r>
            <a:r>
              <a:rPr lang="en-US" altLang="ko-KR" sz="2000">
                <a:solidFill>
                  <a:srgbClr val="000000"/>
                </a:solidFill>
              </a:rPr>
              <a:t>YUV </a:t>
            </a:r>
            <a:r>
              <a:rPr lang="ko-KR" altLang="en-US" sz="2000">
                <a:solidFill>
                  <a:srgbClr val="000000"/>
                </a:solidFill>
              </a:rPr>
              <a:t>형식인 경우 영상을 구성하는 픽셀을 </a:t>
            </a:r>
            <a:r>
              <a:rPr lang="en-US" altLang="ko-KR" sz="2000">
                <a:solidFill>
                  <a:srgbClr val="000000"/>
                </a:solidFill>
              </a:rPr>
              <a:t>4</a:t>
            </a:r>
            <a:r>
              <a:rPr lang="ko-KR" altLang="en-US" sz="2000">
                <a:solidFill>
                  <a:srgbClr val="000000"/>
                </a:solidFill>
              </a:rPr>
              <a:t>개씩 묶어 각각의 휘도</a:t>
            </a:r>
            <a:r>
              <a:rPr lang="en-US" altLang="ko-KR" sz="2000">
                <a:solidFill>
                  <a:srgbClr val="000000"/>
                </a:solidFill>
              </a:rPr>
              <a:t>(Y)</a:t>
            </a:r>
            <a:r>
              <a:rPr lang="ko-KR" altLang="en-US" sz="2000">
                <a:solidFill>
                  <a:srgbClr val="000000"/>
                </a:solidFill>
              </a:rPr>
              <a:t>를 샘플링하고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색차</a:t>
            </a:r>
            <a:r>
              <a:rPr lang="en-US" altLang="ko-KR" sz="2000">
                <a:solidFill>
                  <a:srgbClr val="000000"/>
                </a:solidFill>
              </a:rPr>
              <a:t>(U, V)</a:t>
            </a:r>
            <a:r>
              <a:rPr lang="ko-KR" altLang="en-US" sz="2000">
                <a:solidFill>
                  <a:srgbClr val="000000"/>
                </a:solidFill>
              </a:rPr>
              <a:t>는 </a:t>
            </a:r>
            <a:r>
              <a:rPr lang="en-US" altLang="ko-KR" sz="2000">
                <a:solidFill>
                  <a:srgbClr val="000000"/>
                </a:solidFill>
              </a:rPr>
              <a:t>4</a:t>
            </a:r>
            <a:r>
              <a:rPr lang="ko-KR" altLang="en-US" sz="2000">
                <a:solidFill>
                  <a:srgbClr val="000000"/>
                </a:solidFill>
              </a:rPr>
              <a:t>개 픽셀의 평균값을 취하는 것을 의미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2000">
                <a:solidFill>
                  <a:srgbClr val="000000"/>
                </a:solidFill>
              </a:rPr>
              <a:t>4</a:t>
            </a:r>
            <a:r>
              <a:rPr lang="ko-KR" altLang="en-US" sz="2000">
                <a:solidFill>
                  <a:srgbClr val="000000"/>
                </a:solidFill>
              </a:rPr>
              <a:t>개의 픽셀에 </a:t>
            </a:r>
            <a:r>
              <a:rPr lang="en-US" altLang="ko-KR" sz="2000">
                <a:solidFill>
                  <a:srgbClr val="000000"/>
                </a:solidFill>
              </a:rPr>
              <a:t>4</a:t>
            </a:r>
            <a:r>
              <a:rPr lang="ko-KR" altLang="en-US" sz="2000">
                <a:solidFill>
                  <a:srgbClr val="000000"/>
                </a:solidFill>
              </a:rPr>
              <a:t>개의 휘도와 각</a:t>
            </a:r>
            <a:r>
              <a:rPr lang="en-US" altLang="ko-KR" sz="2000">
                <a:solidFill>
                  <a:srgbClr val="000000"/>
                </a:solidFill>
              </a:rPr>
              <a:t>1</a:t>
            </a:r>
            <a:r>
              <a:rPr lang="ko-KR" altLang="en-US" sz="2000">
                <a:solidFill>
                  <a:srgbClr val="000000"/>
                </a:solidFill>
              </a:rPr>
              <a:t>개씩의 색차</a:t>
            </a:r>
            <a:r>
              <a:rPr lang="en-US" altLang="ko-KR" sz="2000">
                <a:solidFill>
                  <a:srgbClr val="000000"/>
                </a:solidFill>
              </a:rPr>
              <a:t>(U, V)</a:t>
            </a:r>
            <a:r>
              <a:rPr lang="ko-KR" altLang="en-US" sz="2000">
                <a:solidFill>
                  <a:srgbClr val="000000"/>
                </a:solidFill>
              </a:rPr>
              <a:t>가 있으므로 전체 </a:t>
            </a:r>
            <a:r>
              <a:rPr lang="en-US" altLang="ko-KR" sz="2000">
                <a:solidFill>
                  <a:srgbClr val="000000"/>
                </a:solidFill>
              </a:rPr>
              <a:t>6</a:t>
            </a:r>
            <a:r>
              <a:rPr lang="ko-KR" altLang="en-US" sz="2000">
                <a:solidFill>
                  <a:srgbClr val="000000"/>
                </a:solidFill>
              </a:rPr>
              <a:t>개의 샘플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텔레비전 방송국 </a:t>
            </a:r>
            <a:r>
              <a:rPr lang="en-US" altLang="ko-KR" sz="2000">
                <a:solidFill>
                  <a:srgbClr val="000000"/>
                </a:solidFill>
              </a:rPr>
              <a:t>: 4-MHz </a:t>
            </a:r>
            <a:r>
              <a:rPr lang="ko-KR" altLang="en-US" sz="2000">
                <a:solidFill>
                  <a:srgbClr val="000000"/>
                </a:solidFill>
              </a:rPr>
              <a:t>밴드 간격을 할당</a:t>
            </a:r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77AB6ECA-D82A-4AA3-BE24-1A8937C05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33528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1.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  <a:ea typeface="태-조각티R"/>
                <a:cs typeface="태-조각티R"/>
              </a:rPr>
              <a:t>6 TV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  <a:ea typeface="태-조각티R"/>
                <a:cs typeface="태-조각티R"/>
              </a:rPr>
              <a:t>방송 규격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687BCC61-819C-4CB1-BAD0-795667AB0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B7BCC35F-767A-46CA-8CE8-8B59B1B09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D09103D6-25D2-425A-9E9C-0BA6FCF1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CE571-AFD1-4EB3-9F21-0C47D86B09C7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56D1DD03-10F6-41C9-BE11-AFAC5361FB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5715000"/>
            <a:ext cx="7456488" cy="454025"/>
          </a:xfrm>
        </p:spPr>
        <p:txBody>
          <a:bodyPr/>
          <a:lstStyle/>
          <a:p>
            <a:pPr lvl="1" algn="ctr">
              <a:lnSpc>
                <a:spcPct val="120000"/>
              </a:lnSpc>
              <a:buClr>
                <a:srgbClr val="000000"/>
              </a:buClr>
              <a:buFontTx/>
              <a:buNone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>
                <a:solidFill>
                  <a:srgbClr val="000000"/>
                </a:solidFill>
              </a:rPr>
              <a:t>1.12 YUV </a:t>
            </a:r>
            <a:r>
              <a:rPr lang="ko-KR" altLang="en-US" sz="1800">
                <a:solidFill>
                  <a:srgbClr val="000000"/>
                </a:solidFill>
              </a:rPr>
              <a:t>색상 모델</a:t>
            </a: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953304E0-C4EB-456B-BED9-9EDDBA9CFA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33528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1.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  <a:ea typeface="태-조각티R"/>
                <a:cs typeface="태-조각티R"/>
              </a:rPr>
              <a:t>6 TV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  <a:ea typeface="태-조각티R"/>
                <a:cs typeface="태-조각티R"/>
              </a:rPr>
              <a:t>방송 규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격</a:t>
            </a:r>
          </a:p>
        </p:txBody>
      </p:sp>
      <p:pic>
        <p:nvPicPr>
          <p:cNvPr id="52231" name="Picture 7">
            <a:extLst>
              <a:ext uri="{FF2B5EF4-FFF2-40B4-BE49-F238E27FC236}">
                <a16:creationId xmlns:a16="http://schemas.microsoft.com/office/drawing/2014/main" id="{0BF05663-D059-4E87-9477-4E6D023FE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27163"/>
            <a:ext cx="6934200" cy="423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E4591-E35D-4B67-AAD2-5FA47F2C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3FABEF-BC77-4774-B7FE-222F6017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592029-E089-4B11-9249-387173A1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887E-24A4-47C4-8993-6D71D2372054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AAF7863-FDD4-400E-8BB3-264B46E017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153400" cy="4495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ko-KR" sz="18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120000"/>
              </a:lnSpc>
              <a:buClr>
                <a:schemeClr val="folHlink"/>
              </a:buClr>
              <a:buFont typeface="Wingdings" panose="05000000000000000000" pitchFamily="2" charset="2"/>
              <a:buChar char="q"/>
            </a:pPr>
            <a:r>
              <a:rPr lang="en-US" altLang="ko-KR" sz="2400" b="1"/>
              <a:t> </a:t>
            </a:r>
            <a:r>
              <a:rPr lang="ko-KR" altLang="en-US" sz="2400" b="1"/>
              <a:t>디지털 영상처리</a:t>
            </a:r>
          </a:p>
          <a:p>
            <a:pPr lvl="2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/>
              <a:t> 컴퓨터를 이용하여 영상을 처리 하는것</a:t>
            </a:r>
          </a:p>
          <a:p>
            <a:pPr lvl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ko-KR" altLang="en-US" sz="2000"/>
          </a:p>
          <a:p>
            <a:pPr lvl="1">
              <a:lnSpc>
                <a:spcPct val="120000"/>
              </a:lnSpc>
              <a:buClr>
                <a:schemeClr val="folHlink"/>
              </a:buClr>
              <a:buFont typeface="Wingdings" panose="05000000000000000000" pitchFamily="2" charset="2"/>
              <a:buChar char="q"/>
            </a:pPr>
            <a:r>
              <a:rPr lang="ko-KR" altLang="en-US" sz="2400" b="1"/>
              <a:t> 넓은 의미로의 영상 처리</a:t>
            </a:r>
          </a:p>
          <a:p>
            <a:pPr lvl="2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ko-KR" altLang="en-US" sz="2000"/>
              <a:t> 컴퓨터를 이용하여 영상을 생성하고</a:t>
            </a:r>
            <a:r>
              <a:rPr lang="en-US" altLang="ko-KR" sz="2000"/>
              <a:t>, </a:t>
            </a:r>
            <a:r>
              <a:rPr lang="ko-KR" altLang="en-US" sz="2000"/>
              <a:t>처리하고 영상을 해석</a:t>
            </a:r>
            <a:r>
              <a:rPr lang="en-US" altLang="ko-KR" sz="2000"/>
              <a:t>, </a:t>
            </a:r>
            <a:r>
              <a:rPr lang="ko-KR" altLang="en-US" sz="2000"/>
              <a:t>인식하는</a:t>
            </a:r>
            <a:r>
              <a:rPr lang="en-US" altLang="ko-KR" sz="2000"/>
              <a:t>, </a:t>
            </a:r>
            <a:r>
              <a:rPr lang="ko-KR" altLang="en-US" sz="2000"/>
              <a:t>영상과 관련된 모든 분야를 의미</a:t>
            </a:r>
          </a:p>
          <a:p>
            <a:endParaRPr lang="en-US" altLang="ko-KR" sz="2000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B0FBDBB5-6204-4986-99BB-6831A9DEED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3058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디지털 영상 처리</a:t>
            </a:r>
            <a:b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	          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(Digital Image Processing)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란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  <a:endParaRPr lang="en-US" altLang="ko-KR" sz="32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26158033-1ED3-4BCB-9B73-603ECD05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546D8425-F01D-423D-9C3A-73E6C70D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8DB8FAC3-763C-48B3-9377-F65C7DE4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D510A-0071-433F-866C-FDE16277E183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914F399B-A8DA-4E7A-8E25-2A5B8AA4F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232025"/>
            <a:ext cx="403860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rgbClr val="000000"/>
                </a:solidFill>
              </a:rPr>
              <a:t>(a) </a:t>
            </a:r>
            <a:r>
              <a:rPr lang="ko-KR" altLang="en-US" sz="1800">
                <a:solidFill>
                  <a:srgbClr val="000000"/>
                </a:solidFill>
              </a:rPr>
              <a:t>영상 조작 </a:t>
            </a:r>
            <a:r>
              <a:rPr lang="en-US" altLang="ko-KR" sz="1800">
                <a:solidFill>
                  <a:srgbClr val="000000"/>
                </a:solidFill>
              </a:rPr>
              <a:t>(b) </a:t>
            </a:r>
            <a:r>
              <a:rPr lang="ko-KR" altLang="en-US" sz="1800">
                <a:solidFill>
                  <a:srgbClr val="000000"/>
                </a:solidFill>
              </a:rPr>
              <a:t>영상 분석 </a:t>
            </a:r>
            <a:r>
              <a:rPr lang="en-US" altLang="ko-KR" sz="1800">
                <a:solidFill>
                  <a:srgbClr val="000000"/>
                </a:solidFill>
              </a:rPr>
              <a:t>(c) </a:t>
            </a:r>
            <a:r>
              <a:rPr lang="ko-KR" altLang="en-US" sz="1800">
                <a:solidFill>
                  <a:srgbClr val="000000"/>
                </a:solidFill>
              </a:rPr>
              <a:t>영상 인식 </a:t>
            </a:r>
            <a:r>
              <a:rPr lang="en-US" altLang="ko-KR" sz="1800">
                <a:solidFill>
                  <a:srgbClr val="000000"/>
                </a:solidFill>
              </a:rPr>
              <a:t>(d) </a:t>
            </a:r>
            <a:r>
              <a:rPr lang="ko-KR" altLang="en-US" sz="1800">
                <a:solidFill>
                  <a:srgbClr val="000000"/>
                </a:solidFill>
              </a:rPr>
              <a:t>영상 통신 </a:t>
            </a:r>
            <a:r>
              <a:rPr lang="ko-KR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ko-KR" altLang="en-US" sz="1800">
                <a:solidFill>
                  <a:srgbClr val="000000"/>
                </a:solidFill>
              </a:rPr>
              <a:t> 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rgbClr val="000000"/>
                </a:solidFill>
              </a:rPr>
              <a:t>그림 </a:t>
            </a:r>
            <a:r>
              <a:rPr lang="en-US" altLang="ko-KR" sz="1800">
                <a:solidFill>
                  <a:srgbClr val="000000"/>
                </a:solidFill>
              </a:rPr>
              <a:t>1.1 </a:t>
            </a:r>
            <a:r>
              <a:rPr lang="ko-KR" altLang="en-US" sz="1800">
                <a:solidFill>
                  <a:srgbClr val="000000"/>
                </a:solidFill>
              </a:rPr>
              <a:t>영상 처리의 대표적인 응용 분야 </a:t>
            </a:r>
            <a:r>
              <a:rPr lang="ko-KR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ko-KR" altLang="en-US" sz="1800">
                <a:solidFill>
                  <a:srgbClr val="000000"/>
                </a:solidFill>
              </a:rPr>
              <a:t> 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800">
                <a:solidFill>
                  <a:srgbClr val="000000"/>
                </a:solidFill>
              </a:rPr>
              <a:t>(</a:t>
            </a:r>
            <a:r>
              <a:rPr lang="ko-KR" altLang="en-US" sz="1800">
                <a:solidFill>
                  <a:srgbClr val="000000"/>
                </a:solidFill>
              </a:rPr>
              <a:t>출처</a:t>
            </a:r>
            <a:r>
              <a:rPr lang="en-US" altLang="ko-KR" sz="1800">
                <a:solidFill>
                  <a:srgbClr val="000000"/>
                </a:solidFill>
              </a:rPr>
              <a:t>: Ad Oculus Digital Image Processing)</a:t>
            </a:r>
            <a:endParaRPr lang="en-US" altLang="ko-KR" sz="1800"/>
          </a:p>
        </p:txBody>
      </p:sp>
      <p:sp>
        <p:nvSpPr>
          <p:cNvPr id="13320" name="Rectangle 8">
            <a:extLst>
              <a:ext uri="{FF2B5EF4-FFF2-40B4-BE49-F238E27FC236}">
                <a16:creationId xmlns:a16="http://schemas.microsoft.com/office/drawing/2014/main" id="{786DCBEA-4556-4D34-9E5D-FB0D1C592D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3058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디지털 영상 처리</a:t>
            </a:r>
            <a:b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	          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(Digital Image Processing)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란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  <a:endParaRPr lang="en-US" altLang="ko-KR" sz="3200" b="1"/>
          </a:p>
        </p:txBody>
      </p:sp>
      <p:pic>
        <p:nvPicPr>
          <p:cNvPr id="13321" name="Picture 9">
            <a:extLst>
              <a:ext uri="{FF2B5EF4-FFF2-40B4-BE49-F238E27FC236}">
                <a16:creationId xmlns:a16="http://schemas.microsoft.com/office/drawing/2014/main" id="{FB2BAA47-5DB6-4799-91A9-B166760E1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35941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8827CF-59EF-4E84-A61C-F405AA83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6CD720-580F-40BE-AB29-5D83A7865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088256-60D1-43E9-89DC-22BF1FA5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1882-B0B9-4D0C-B9D9-502E1EEC8B12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8D5C3723-6997-43E2-B5E5-B3800A7EAB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467600" cy="4419600"/>
          </a:xfrm>
        </p:spPr>
        <p:txBody>
          <a:bodyPr/>
          <a:lstStyle/>
          <a:p>
            <a:pPr marL="609600" indent="-609600"/>
            <a:r>
              <a:rPr lang="ko-KR" altLang="en-US" b="1">
                <a:solidFill>
                  <a:srgbClr val="000000"/>
                </a:solidFill>
              </a:rPr>
              <a:t>영상 조작</a:t>
            </a:r>
            <a:r>
              <a:rPr lang="en-US" altLang="ko-KR" b="1">
                <a:solidFill>
                  <a:srgbClr val="000000"/>
                </a:solidFill>
              </a:rPr>
              <a:t>(Image Manipulation)</a:t>
            </a:r>
          </a:p>
          <a:p>
            <a:pPr marL="990600" lvl="1" indent="-533400"/>
            <a:r>
              <a:rPr lang="ko-KR" altLang="en-US" sz="2000">
                <a:solidFill>
                  <a:srgbClr val="000000"/>
                </a:solidFill>
              </a:rPr>
              <a:t>잡음이 많은 영상의 개선</a:t>
            </a:r>
          </a:p>
          <a:p>
            <a:pPr marL="990600" lvl="1" indent="-533400"/>
            <a:r>
              <a:rPr lang="ko-KR" altLang="en-US" sz="2000">
                <a:solidFill>
                  <a:srgbClr val="000000"/>
                </a:solidFill>
              </a:rPr>
              <a:t>흐려진 영상의 복원</a:t>
            </a:r>
          </a:p>
          <a:p>
            <a:pPr marL="990600" lvl="1" indent="-533400"/>
            <a:r>
              <a:rPr lang="ko-KR" altLang="en-US" sz="2000">
                <a:solidFill>
                  <a:srgbClr val="000000"/>
                </a:solidFill>
              </a:rPr>
              <a:t>기하학적인 교정</a:t>
            </a:r>
          </a:p>
          <a:p>
            <a:pPr marL="990600" lvl="1" indent="-533400"/>
            <a:r>
              <a:rPr lang="ko-KR" altLang="en-US" sz="2000">
                <a:solidFill>
                  <a:srgbClr val="000000"/>
                </a:solidFill>
              </a:rPr>
              <a:t>영상 콘트라스트의 향상</a:t>
            </a:r>
          </a:p>
          <a:p>
            <a:pPr marL="990600" lvl="1" indent="-533400"/>
            <a:r>
              <a:rPr lang="ko-KR" altLang="en-US" sz="2000">
                <a:solidFill>
                  <a:srgbClr val="000000"/>
                </a:solidFill>
              </a:rPr>
              <a:t>예술적인 변형 등의 작업</a:t>
            </a:r>
          </a:p>
          <a:p>
            <a:pPr marL="990600" lvl="1" indent="-533400">
              <a:lnSpc>
                <a:spcPct val="40000"/>
              </a:lnSpc>
              <a:buClr>
                <a:schemeClr val="folHlink"/>
              </a:buClr>
              <a:buFont typeface="Wingdings" panose="05000000000000000000" pitchFamily="2" charset="2"/>
              <a:buChar char="q"/>
            </a:pPr>
            <a:endParaRPr lang="ko-KR" altLang="en-US" sz="2000">
              <a:solidFill>
                <a:srgbClr val="000000"/>
              </a:solidFill>
            </a:endParaRPr>
          </a:p>
          <a:p>
            <a:pPr marL="609600" indent="-609600"/>
            <a:r>
              <a:rPr lang="ko-KR" altLang="en-US" b="1">
                <a:solidFill>
                  <a:srgbClr val="000000"/>
                </a:solidFill>
              </a:rPr>
              <a:t> 영상 분석</a:t>
            </a:r>
            <a:r>
              <a:rPr lang="en-US" altLang="ko-KR" b="1">
                <a:solidFill>
                  <a:srgbClr val="000000"/>
                </a:solidFill>
              </a:rPr>
              <a:t>(Image Analysis)</a:t>
            </a:r>
          </a:p>
          <a:p>
            <a:pPr marL="990600" lvl="1" indent="-533400"/>
            <a:r>
              <a:rPr lang="ko-KR" altLang="en-US" sz="2000">
                <a:solidFill>
                  <a:srgbClr val="000000"/>
                </a:solidFill>
              </a:rPr>
              <a:t>인쇄되거나 필기된 글자를 식별</a:t>
            </a:r>
          </a:p>
          <a:p>
            <a:pPr marL="990600" lvl="1" indent="-533400"/>
            <a:r>
              <a:rPr lang="ko-KR" altLang="en-US" sz="2000">
                <a:solidFill>
                  <a:srgbClr val="000000"/>
                </a:solidFill>
              </a:rPr>
              <a:t>카메라를 통하여 부품의 치수를 측정</a:t>
            </a:r>
          </a:p>
          <a:p>
            <a:pPr marL="990600" lvl="1" indent="-533400"/>
            <a:r>
              <a:rPr lang="en-US" altLang="ko-KR" sz="2000">
                <a:solidFill>
                  <a:srgbClr val="000000"/>
                </a:solidFill>
              </a:rPr>
              <a:t>PCB</a:t>
            </a:r>
            <a:r>
              <a:rPr lang="ko-KR" altLang="en-US" sz="2000">
                <a:solidFill>
                  <a:srgbClr val="000000"/>
                </a:solidFill>
              </a:rPr>
              <a:t>기판의 정밀도를 체크</a:t>
            </a:r>
          </a:p>
          <a:p>
            <a:pPr marL="990600" lvl="1" indent="-533400"/>
            <a:r>
              <a:rPr lang="ko-KR" altLang="en-US" sz="2000">
                <a:solidFill>
                  <a:srgbClr val="000000"/>
                </a:solidFill>
              </a:rPr>
              <a:t>의료 분야에서의 세포 분석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AC776CD-5456-42B6-A541-D035BB0762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3058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디지털 영상 처리</a:t>
            </a:r>
            <a:b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	          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(Digital Image Processing)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란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  <a:endParaRPr lang="en-US" altLang="ko-KR" sz="32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B210CA76-9A76-458B-81DB-76B54619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78FC12F4-1AB9-4FF1-90EB-18FDC704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C744875B-5480-4A3A-940C-F87C1DDE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2192-1C56-42E1-A6F7-FB2E3BA928C7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6375589-2D11-439E-B2CB-6279C3B83F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3058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디지털 영상 처리</a:t>
            </a:r>
            <a:b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	          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(Digital Image Processing)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란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  <a:endParaRPr lang="en-US" altLang="ko-KR" sz="3200" b="1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C57E8215-5D94-4852-9653-401E4FAAF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09800"/>
            <a:ext cx="8229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990600" indent="-5334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3716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752600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209800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66700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12420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58140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03860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Tx/>
              <a:buFont typeface="Wingdings" panose="05000000000000000000" pitchFamily="2" charset="2"/>
              <a:buChar char="q"/>
            </a:pPr>
            <a:endParaRPr lang="ko-KR" altLang="ko-KR" b="1">
              <a:solidFill>
                <a:srgbClr val="000000"/>
              </a:solidFill>
            </a:endParaRP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F2ED9288-1EC6-41DC-92D0-67DFFC1090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038600"/>
          </a:xfrm>
        </p:spPr>
        <p:txBody>
          <a:bodyPr/>
          <a:lstStyle/>
          <a:p>
            <a:r>
              <a:rPr lang="en-US" altLang="ko-KR" b="1">
                <a:solidFill>
                  <a:srgbClr val="000000"/>
                </a:solidFill>
              </a:rPr>
              <a:t> </a:t>
            </a:r>
            <a:r>
              <a:rPr lang="ko-KR" altLang="en-US" b="1">
                <a:solidFill>
                  <a:srgbClr val="000000"/>
                </a:solidFill>
              </a:rPr>
              <a:t>영상 인식</a:t>
            </a:r>
            <a:r>
              <a:rPr lang="en-US" altLang="ko-KR" b="1">
                <a:solidFill>
                  <a:srgbClr val="000000"/>
                </a:solidFill>
              </a:rPr>
              <a:t>(Scene Analysis)</a:t>
            </a:r>
          </a:p>
          <a:p>
            <a:pPr lvl="1">
              <a:lnSpc>
                <a:spcPct val="9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영상 내 존재하는 물체의 종류와 갯수 등을 인식하는 것</a:t>
            </a:r>
          </a:p>
          <a:p>
            <a:pPr lvl="1">
              <a:lnSpc>
                <a:spcPct val="9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대표적 예가 로봇의 시각 시스템과 무인 자동차의 전자 눈</a:t>
            </a:r>
          </a:p>
          <a:p>
            <a:pPr lvl="1">
              <a:lnSpc>
                <a:spcPct val="9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본질적으로 구현하기 어려운 문제</a:t>
            </a:r>
          </a:p>
          <a:p>
            <a:pPr lvl="1">
              <a:lnSpc>
                <a:spcPct val="9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아직도 많은 연구 과제가 남아 있음</a:t>
            </a:r>
          </a:p>
          <a:p>
            <a:pPr lvl="1">
              <a:lnSpc>
                <a:spcPct val="90000"/>
              </a:lnSpc>
            </a:pPr>
            <a:endParaRPr lang="ko-KR" altLang="en-US" sz="2000" b="1">
              <a:solidFill>
                <a:srgbClr val="000000"/>
              </a:solidFill>
            </a:endParaRPr>
          </a:p>
          <a:p>
            <a:r>
              <a:rPr lang="ko-KR" altLang="en-US" b="1">
                <a:solidFill>
                  <a:srgbClr val="000000"/>
                </a:solidFill>
              </a:rPr>
              <a:t>영상 통신</a:t>
            </a:r>
            <a:r>
              <a:rPr lang="en-US" altLang="ko-KR" b="1">
                <a:solidFill>
                  <a:srgbClr val="000000"/>
                </a:solidFill>
              </a:rPr>
              <a:t>(Image Communications)</a:t>
            </a:r>
          </a:p>
          <a:p>
            <a:pPr lvl="1"/>
            <a:r>
              <a:rPr lang="ko-KR" altLang="en-US" sz="2000">
                <a:solidFill>
                  <a:srgbClr val="000000"/>
                </a:solidFill>
              </a:rPr>
              <a:t>영상을 케이블이나 위성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또는 다른 종류의 정보 고속도로를               통하여 전송하는 분야</a:t>
            </a:r>
          </a:p>
          <a:p>
            <a:pPr lvl="1"/>
            <a:r>
              <a:rPr lang="ko-KR" altLang="en-US" sz="2000">
                <a:solidFill>
                  <a:srgbClr val="000000"/>
                </a:solidFill>
              </a:rPr>
              <a:t>중요한 토픽 중의 하나는 디지털 영상의 막대한 용량을          압축시키는 영상 압축 알고리즘</a:t>
            </a:r>
            <a:endParaRPr lang="ko-KR" altLang="en-US" sz="2000"/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Ø"/>
            </a:pPr>
            <a:endParaRPr lang="en-US" altLang="ko-KR"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F639514E-8554-474E-91A8-6D946B6C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6DE76307-989D-4328-9662-576AF599F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5AD3D2CB-0EFB-4042-8E46-E56BC0A4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5C0E-43B5-4FD2-823D-5F3BD57B5E6A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71682" name="Rectangle 1026">
            <a:extLst>
              <a:ext uri="{FF2B5EF4-FFF2-40B4-BE49-F238E27FC236}">
                <a16:creationId xmlns:a16="http://schemas.microsoft.com/office/drawing/2014/main" id="{CD34FD40-C61A-4BFB-9899-7F4B5C1E4F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305800" cy="1066800"/>
          </a:xfrm>
          <a:noFill/>
          <a:ln/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1.1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디지털 영상 처리</a:t>
            </a:r>
            <a:b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	          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(Digital Image Processing)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란</a:t>
            </a:r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  <a:endParaRPr lang="en-US" altLang="ko-KR" sz="3200" b="1"/>
          </a:p>
        </p:txBody>
      </p:sp>
      <p:sp>
        <p:nvSpPr>
          <p:cNvPr id="71683" name="Rectangle 1027">
            <a:extLst>
              <a:ext uri="{FF2B5EF4-FFF2-40B4-BE49-F238E27FC236}">
                <a16:creationId xmlns:a16="http://schemas.microsoft.com/office/drawing/2014/main" id="{5840AA47-7E73-49E6-A112-892652860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09800"/>
            <a:ext cx="8229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990600" indent="-5334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3716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752600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209800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66700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12420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58140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03860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Tx/>
              <a:buFont typeface="Wingdings" panose="05000000000000000000" pitchFamily="2" charset="2"/>
              <a:buChar char="q"/>
            </a:pPr>
            <a:endParaRPr lang="ko-KR" altLang="ko-KR" b="1">
              <a:solidFill>
                <a:srgbClr val="000000"/>
              </a:solidFill>
            </a:endParaRPr>
          </a:p>
        </p:txBody>
      </p:sp>
      <p:sp>
        <p:nvSpPr>
          <p:cNvPr id="71687" name="Rectangle 1031">
            <a:extLst>
              <a:ext uri="{FF2B5EF4-FFF2-40B4-BE49-F238E27FC236}">
                <a16:creationId xmlns:a16="http://schemas.microsoft.com/office/drawing/2014/main" id="{E1492B01-5CA7-479D-885B-31254CB73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09800"/>
            <a:ext cx="82296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990600" indent="-5334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3716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752600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209800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66700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12420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58140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03860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20000"/>
              </a:spcBef>
              <a:buClr>
                <a:srgbClr val="000000"/>
              </a:buClr>
              <a:buSzTx/>
              <a:buFont typeface="Monotype Sorts" pitchFamily="2" charset="2"/>
              <a:buChar char="*"/>
            </a:pPr>
            <a:r>
              <a:rPr lang="ko-KR" altLang="en-US" sz="2000">
                <a:solidFill>
                  <a:srgbClr val="000000"/>
                </a:solidFill>
              </a:rPr>
              <a:t>영상 처리 </a:t>
            </a:r>
            <a:r>
              <a:rPr lang="en-US" altLang="ko-KR" sz="2000">
                <a:solidFill>
                  <a:srgbClr val="000000"/>
                </a:solidFill>
              </a:rPr>
              <a:t>: </a:t>
            </a:r>
            <a:r>
              <a:rPr lang="ko-KR" altLang="en-US" sz="2000">
                <a:solidFill>
                  <a:srgbClr val="000000"/>
                </a:solidFill>
              </a:rPr>
              <a:t>컴퓨터 그래픽</a:t>
            </a:r>
            <a:r>
              <a:rPr lang="en-US" altLang="ko-KR" sz="2000">
                <a:solidFill>
                  <a:srgbClr val="000000"/>
                </a:solidFill>
              </a:rPr>
              <a:t>(computer graphics), </a:t>
            </a:r>
            <a:r>
              <a:rPr lang="ko-KR" altLang="en-US" sz="2000">
                <a:solidFill>
                  <a:srgbClr val="000000"/>
                </a:solidFill>
              </a:rPr>
              <a:t>컴퓨터 비전</a:t>
            </a:r>
            <a:r>
              <a:rPr lang="en-US" altLang="ko-KR" sz="2000">
                <a:solidFill>
                  <a:srgbClr val="000000"/>
                </a:solidFill>
              </a:rPr>
              <a:t>(computer vision) </a:t>
            </a:r>
            <a:r>
              <a:rPr lang="ko-KR" altLang="en-US" sz="2000">
                <a:solidFill>
                  <a:srgbClr val="000000"/>
                </a:solidFill>
              </a:rPr>
              <a:t>과 밀접한 관계</a:t>
            </a:r>
          </a:p>
          <a:p>
            <a:pPr>
              <a:spcBef>
                <a:spcPct val="20000"/>
              </a:spcBef>
              <a:buClr>
                <a:srgbClr val="000000"/>
              </a:buClr>
              <a:buSzTx/>
              <a:buFont typeface="Monotype Sorts" pitchFamily="2" charset="2"/>
              <a:buChar char="*"/>
            </a:pPr>
            <a:endParaRPr lang="ko-KR" altLang="en-US" sz="200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buClr>
                <a:srgbClr val="000000"/>
              </a:buClr>
              <a:buSzTx/>
              <a:buFont typeface="Monotype Sorts" pitchFamily="2" charset="2"/>
              <a:buChar char="*"/>
            </a:pPr>
            <a:r>
              <a:rPr lang="ko-KR" altLang="en-US" sz="2000">
                <a:solidFill>
                  <a:srgbClr val="000000"/>
                </a:solidFill>
              </a:rPr>
              <a:t>컴퓨터 그래픽 </a:t>
            </a:r>
            <a:r>
              <a:rPr lang="en-US" altLang="ko-KR" sz="2000">
                <a:solidFill>
                  <a:srgbClr val="000000"/>
                </a:solidFill>
              </a:rPr>
              <a:t>: </a:t>
            </a:r>
            <a:r>
              <a:rPr lang="ko-KR" altLang="en-US" sz="2000">
                <a:solidFill>
                  <a:srgbClr val="000000"/>
                </a:solidFill>
              </a:rPr>
              <a:t>컴퓨터를 이용하여 영상을 생성시키는쪽에 주력</a:t>
            </a:r>
          </a:p>
          <a:p>
            <a:pPr>
              <a:spcBef>
                <a:spcPct val="20000"/>
              </a:spcBef>
              <a:buClr>
                <a:srgbClr val="000000"/>
              </a:buClr>
              <a:buSzTx/>
              <a:buFont typeface="Monotype Sorts" pitchFamily="2" charset="2"/>
              <a:buChar char="*"/>
            </a:pPr>
            <a:endParaRPr lang="ko-KR" altLang="en-US" sz="200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buClr>
                <a:srgbClr val="000000"/>
              </a:buClr>
              <a:buSzTx/>
              <a:buFont typeface="Monotype Sorts" pitchFamily="2" charset="2"/>
              <a:buChar char="*"/>
            </a:pPr>
            <a:r>
              <a:rPr lang="ko-KR" altLang="en-US" sz="2000">
                <a:solidFill>
                  <a:srgbClr val="000000"/>
                </a:solidFill>
              </a:rPr>
              <a:t>컴퓨터 비전 </a:t>
            </a:r>
            <a:r>
              <a:rPr lang="en-US" altLang="ko-KR" sz="2000">
                <a:solidFill>
                  <a:srgbClr val="000000"/>
                </a:solidFill>
              </a:rPr>
              <a:t>: </a:t>
            </a:r>
            <a:r>
              <a:rPr lang="ko-KR" altLang="en-US" sz="2000">
                <a:solidFill>
                  <a:srgbClr val="000000"/>
                </a:solidFill>
              </a:rPr>
              <a:t>영상의 인식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이해 등을 중점적으로 주로 연구하는 분야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5B592-D824-4DB7-9CE8-474F6B79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Prof. KangSeung Lee</a:t>
            </a: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AF14A-449E-4130-9F47-4D48BFBE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영상처리(Image Processing)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01C04-D73D-43E6-84B0-6F2CEE8D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AD7D-C943-492D-9FAC-A6FAD19E3183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6393" name="Rectangle 9">
            <a:extLst>
              <a:ext uri="{FF2B5EF4-FFF2-40B4-BE49-F238E27FC236}">
                <a16:creationId xmlns:a16="http://schemas.microsoft.com/office/drawing/2014/main" id="{D8FD43F9-4777-4866-8A50-2929A3DE3B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7391400" cy="4876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b="1">
                <a:solidFill>
                  <a:srgbClr val="000000"/>
                </a:solidFill>
              </a:rPr>
              <a:t> </a:t>
            </a:r>
            <a:r>
              <a:rPr lang="ko-KR" altLang="en-US" b="1">
                <a:solidFill>
                  <a:srgbClr val="000000"/>
                </a:solidFill>
              </a:rPr>
              <a:t>생물학 분야</a:t>
            </a:r>
            <a:r>
              <a:rPr lang="ko-KR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ko-KR" altLang="en-US" b="1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자동적인 계수와 분류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solidFill>
                  <a:srgbClr val="000000"/>
                </a:solidFill>
              </a:rPr>
              <a:t>DNA</a:t>
            </a:r>
            <a:r>
              <a:rPr lang="ko-KR" altLang="en-US" sz="2000">
                <a:solidFill>
                  <a:srgbClr val="000000"/>
                </a:solidFill>
              </a:rPr>
              <a:t>의 분석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분류</a:t>
            </a:r>
            <a:r>
              <a:rPr lang="en-US" altLang="ko-KR" sz="2000">
                <a:solidFill>
                  <a:srgbClr val="000000"/>
                </a:solidFill>
              </a:rPr>
              <a:t>, </a:t>
            </a:r>
            <a:r>
              <a:rPr lang="ko-KR" altLang="en-US" sz="2000">
                <a:solidFill>
                  <a:srgbClr val="000000"/>
                </a:solidFill>
              </a:rPr>
              <a:t>정합</a:t>
            </a:r>
          </a:p>
          <a:p>
            <a:pPr lvl="1">
              <a:lnSpc>
                <a:spcPct val="80000"/>
              </a:lnSpc>
            </a:pPr>
            <a:endParaRPr lang="ko-KR" altLang="en-US" sz="2000" b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ko-KR" altLang="en-US" b="1">
                <a:solidFill>
                  <a:srgbClr val="000000"/>
                </a:solidFill>
              </a:rPr>
              <a:t> 군사적 분야</a:t>
            </a:r>
            <a:endParaRPr lang="ko-KR" altLang="en-US" sz="1800" b="1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위성 사진을 분석</a:t>
            </a:r>
          </a:p>
          <a:p>
            <a:pPr lvl="1">
              <a:lnSpc>
                <a:spcPct val="8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목표물을 추적하고 인식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ko-KR" altLang="en-US" sz="2000" b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ko-KR" altLang="en-US" b="1">
                <a:solidFill>
                  <a:srgbClr val="000000"/>
                </a:solidFill>
              </a:rPr>
              <a:t>문서 처리</a:t>
            </a:r>
          </a:p>
          <a:p>
            <a:pPr lvl="1">
              <a:lnSpc>
                <a:spcPct val="8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디지털 형태로 바꾸고 압축하며 여러 가지 매체에 저장</a:t>
            </a:r>
          </a:p>
          <a:p>
            <a:pPr lvl="1">
              <a:lnSpc>
                <a:spcPct val="8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글자를 자동 검출하고 인식</a:t>
            </a:r>
          </a:p>
          <a:p>
            <a:pPr>
              <a:lnSpc>
                <a:spcPct val="80000"/>
              </a:lnSpc>
            </a:pPr>
            <a:endParaRPr lang="ko-KR" altLang="en-US" sz="14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ko-KR" altLang="en-US" b="1">
                <a:solidFill>
                  <a:srgbClr val="000000"/>
                </a:solidFill>
              </a:rPr>
              <a:t> 공장 자동화</a:t>
            </a:r>
            <a:r>
              <a:rPr lang="en-US" altLang="ko-KR" b="1">
                <a:solidFill>
                  <a:srgbClr val="000000"/>
                </a:solidFill>
              </a:rPr>
              <a:t>(Factory Automation)</a:t>
            </a:r>
          </a:p>
          <a:p>
            <a:pPr lvl="1">
              <a:lnSpc>
                <a:spcPct val="8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자동화된 검사와 프로세스 감시에 이용</a:t>
            </a:r>
          </a:p>
          <a:p>
            <a:pPr lvl="1">
              <a:lnSpc>
                <a:spcPct val="80000"/>
              </a:lnSpc>
            </a:pPr>
            <a:r>
              <a:rPr lang="ko-KR" altLang="en-US" sz="2000">
                <a:solidFill>
                  <a:srgbClr val="000000"/>
                </a:solidFill>
              </a:rPr>
              <a:t>생산 공정의 정밀도와 안정성을 향상</a:t>
            </a:r>
            <a:endParaRPr lang="ko-KR" altLang="en-US" sz="1800">
              <a:solidFill>
                <a:srgbClr val="000000"/>
              </a:solidFill>
            </a:endParaRPr>
          </a:p>
        </p:txBody>
      </p:sp>
      <p:sp>
        <p:nvSpPr>
          <p:cNvPr id="16395" name="Rectangle 11">
            <a:extLst>
              <a:ext uri="{FF2B5EF4-FFF2-40B4-BE49-F238E27FC236}">
                <a16:creationId xmlns:a16="http://schemas.microsoft.com/office/drawing/2014/main" id="{6473D376-1537-478B-B6BB-C740BAEE02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55626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1.2 </a:t>
            </a:r>
            <a:r>
              <a:rPr lang="ko-KR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영상 처리의 응용 분야</a:t>
            </a:r>
            <a:endParaRPr lang="ko-KR" altLang="en-US" sz="32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조화">
  <a:themeElements>
    <a:clrScheme name="조화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조화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100000"/>
          <a:buFont typeface="Wingdings" panose="05000000000000000000" pitchFamily="2" charset="2"/>
          <a:buChar char="n"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100000"/>
          <a:buFont typeface="Wingdings" panose="05000000000000000000" pitchFamily="2" charset="2"/>
          <a:buChar char="n"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lnDef>
  </a:objectDefaults>
  <a:extraClrSchemeLst>
    <a:extraClrScheme>
      <a:clrScheme name="조화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Office\Templates\디자인\조화.pot</Template>
  <TotalTime>808</TotalTime>
  <Words>2033</Words>
  <Application>Microsoft Office PowerPoint</Application>
  <PresentationFormat>화면 슬라이드 쇼(4:3)</PresentationFormat>
  <Paragraphs>319</Paragraphs>
  <Slides>31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2" baseType="lpstr">
      <vt:lpstr>굴림</vt:lpstr>
      <vt:lpstr>Times New Roman</vt:lpstr>
      <vt:lpstr>Tahoma</vt:lpstr>
      <vt:lpstr>Wingdings</vt:lpstr>
      <vt:lpstr>Monotype Sorts</vt:lpstr>
      <vt:lpstr>굴림체</vt:lpstr>
      <vt:lpstr>태-조각티R</vt:lpstr>
      <vt:lpstr>신명 중고딕</vt:lpstr>
      <vt:lpstr>휴먼고딕</vt:lpstr>
      <vt:lpstr>조화</vt:lpstr>
      <vt:lpstr>비트맵 이미지</vt:lpstr>
      <vt:lpstr>Image Processing</vt:lpstr>
      <vt:lpstr>제 1 장</vt:lpstr>
      <vt:lpstr>- Contents -</vt:lpstr>
      <vt:lpstr>1.1 디지털 영상 처리            (Digital Image Processing)란?</vt:lpstr>
      <vt:lpstr>1.1 디지털 영상 처리            (Digital Image Processing)란?</vt:lpstr>
      <vt:lpstr>1.1 디지털 영상 처리            (Digital Image Processing)란?</vt:lpstr>
      <vt:lpstr>1.1 디지털 영상 처리            (Digital Image Processing)란?</vt:lpstr>
      <vt:lpstr>1.1 디지털 영상 처리            (Digital Image Processing)란?</vt:lpstr>
      <vt:lpstr>1.2 영상 처리의 응용 분야</vt:lpstr>
      <vt:lpstr>1.2 영상 처리의 응용 분야</vt:lpstr>
      <vt:lpstr>1.3 영상 처리 시스템의 구조</vt:lpstr>
      <vt:lpstr>PowerPoint 프레젠테이션</vt:lpstr>
      <vt:lpstr>1.3 영상 처리 시스템의 구조</vt:lpstr>
      <vt:lpstr>1.3 영상 처리 시스템의 구조</vt:lpstr>
      <vt:lpstr>1.3 영상 처리 시스템의 구조</vt:lpstr>
      <vt:lpstr>1.3 영상 처리 시스템의 구조</vt:lpstr>
      <vt:lpstr>1.3 영상 처리 시스템의 구조</vt:lpstr>
      <vt:lpstr>1.3 영상 처리 시스템의 구조</vt:lpstr>
      <vt:lpstr>1.3 영상 처리 시스템의 구조</vt:lpstr>
      <vt:lpstr>1.4 인간의 영상 처리 및 인식 방법</vt:lpstr>
      <vt:lpstr>1.4 인간의 영상 처리 및 인식 방법</vt:lpstr>
      <vt:lpstr>1.4 인간의 영상 처리 및 인식 방법</vt:lpstr>
      <vt:lpstr>1.5 컬러 영상</vt:lpstr>
      <vt:lpstr>1.5 컬러 영상</vt:lpstr>
      <vt:lpstr>1.5 컬러 영상</vt:lpstr>
      <vt:lpstr>1.5 컬러 영상</vt:lpstr>
      <vt:lpstr>1.5 컬러 영상</vt:lpstr>
      <vt:lpstr>1.6 TV 방송 규격</vt:lpstr>
      <vt:lpstr>1.6 TV 방송 규격</vt:lpstr>
      <vt:lpstr>1.6 TV 방송 규격</vt:lpstr>
      <vt:lpstr>1.6 TV 방송 규격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</dc:title>
  <dc:creator>Jino</dc:creator>
  <cp:lastModifiedBy>leeKS</cp:lastModifiedBy>
  <cp:revision>57</cp:revision>
  <dcterms:created xsi:type="dcterms:W3CDTF">2002-02-24T04:52:01Z</dcterms:created>
  <dcterms:modified xsi:type="dcterms:W3CDTF">2020-08-30T04:08:15Z</dcterms:modified>
</cp:coreProperties>
</file>