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7" r:id="rId3"/>
    <p:sldId id="260" r:id="rId4"/>
    <p:sldId id="262" r:id="rId5"/>
    <p:sldId id="263" r:id="rId6"/>
    <p:sldId id="264" r:id="rId7"/>
    <p:sldId id="289" r:id="rId8"/>
    <p:sldId id="265" r:id="rId9"/>
    <p:sldId id="266" r:id="rId10"/>
    <p:sldId id="291" r:id="rId11"/>
    <p:sldId id="267" r:id="rId12"/>
    <p:sldId id="268" r:id="rId13"/>
    <p:sldId id="269" r:id="rId14"/>
    <p:sldId id="270" r:id="rId15"/>
    <p:sldId id="271" r:id="rId16"/>
    <p:sldId id="272" r:id="rId17"/>
    <p:sldId id="290" r:id="rId18"/>
    <p:sldId id="273" r:id="rId19"/>
    <p:sldId id="274" r:id="rId20"/>
    <p:sldId id="293" r:id="rId21"/>
    <p:sldId id="292" r:id="rId22"/>
    <p:sldId id="275" r:id="rId23"/>
    <p:sldId id="276" r:id="rId24"/>
    <p:sldId id="294" r:id="rId25"/>
    <p:sldId id="295" r:id="rId26"/>
    <p:sldId id="278" r:id="rId27"/>
    <p:sldId id="280" r:id="rId28"/>
    <p:sldId id="296" r:id="rId29"/>
    <p:sldId id="281" r:id="rId30"/>
    <p:sldId id="297" r:id="rId31"/>
    <p:sldId id="282" r:id="rId32"/>
  </p:sldIdLst>
  <p:sldSz cx="9144000" cy="6858000" type="screen4x3"/>
  <p:notesSz cx="6888163" cy="96234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95" autoAdjust="0"/>
    <p:restoredTop sz="93592" autoAdjust="0"/>
  </p:normalViewPr>
  <p:slideViewPr>
    <p:cSldViewPr>
      <p:cViewPr varScale="1">
        <p:scale>
          <a:sx n="80" d="100"/>
          <a:sy n="80" d="100"/>
        </p:scale>
        <p:origin x="94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2"/>
    </p:cViewPr>
  </p:sorterViewPr>
  <p:notesViewPr>
    <p:cSldViewPr>
      <p:cViewPr varScale="1">
        <p:scale>
          <a:sx n="55" d="100"/>
          <a:sy n="55" d="100"/>
        </p:scale>
        <p:origin x="-1872" y="-78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0">
            <a:extLst>
              <a:ext uri="{FF2B5EF4-FFF2-40B4-BE49-F238E27FC236}">
                <a16:creationId xmlns:a16="http://schemas.microsoft.com/office/drawing/2014/main" id="{B92743F1-8D7A-461E-B743-91E41187CA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3" name="Rectangle 2051">
            <a:extLst>
              <a:ext uri="{FF2B5EF4-FFF2-40B4-BE49-F238E27FC236}">
                <a16:creationId xmlns:a16="http://schemas.microsoft.com/office/drawing/2014/main" id="{251871A1-A5B0-4F35-8CC7-A21A5509FC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4" name="Rectangle 2052">
            <a:extLst>
              <a:ext uri="{FF2B5EF4-FFF2-40B4-BE49-F238E27FC236}">
                <a16:creationId xmlns:a16="http://schemas.microsoft.com/office/drawing/2014/main" id="{DC8873DB-4E45-4A57-BFC2-042D281399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5" name="Rectangle 2053">
            <a:extLst>
              <a:ext uri="{FF2B5EF4-FFF2-40B4-BE49-F238E27FC236}">
                <a16:creationId xmlns:a16="http://schemas.microsoft.com/office/drawing/2014/main" id="{693807FC-4756-4D6A-9D3B-5F29ED9BE06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33201951-1910-4B2C-8B98-370996EA4A1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8453208-3C52-4816-895E-BFA9A56A18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E716DC9-DEA0-487C-9114-74B46FAD03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2DC0EF6-27E4-471B-B0F0-5490EBE25A8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3CAA476C-9000-48D0-BF16-5EAF5D6D79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F9111DEC-D7BE-4A99-9FD9-CF20628BBA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863FB0C6-7162-4568-8781-E7AFC8D9D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6CFDE69-7275-4F60-A689-39CAF75284D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BD7ED9E1-58CF-4803-9384-8C04FE2779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999E7C06-484C-4F9C-BDDF-23D36FDE6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4AD7CFA-28C4-49A6-9577-7A0AA04501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CBE0787-868E-4F84-B1D6-867181CAC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>
            <a:extLst>
              <a:ext uri="{FF2B5EF4-FFF2-40B4-BE49-F238E27FC236}">
                <a16:creationId xmlns:a16="http://schemas.microsoft.com/office/drawing/2014/main" id="{9E51049A-7D51-49C2-8FF9-DA2581B4521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0659" name="Group 3">
              <a:extLst>
                <a:ext uri="{FF2B5EF4-FFF2-40B4-BE49-F238E27FC236}">
                  <a16:creationId xmlns:a16="http://schemas.microsoft.com/office/drawing/2014/main" id="{107E7C18-6C0E-4322-933E-099ACD8CE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0660" name="Rectangle 4">
                <a:extLst>
                  <a:ext uri="{FF2B5EF4-FFF2-40B4-BE49-F238E27FC236}">
                    <a16:creationId xmlns:a16="http://schemas.microsoft.com/office/drawing/2014/main" id="{3F0E4EC5-7A2B-412E-B72B-C6C294231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1" name="Rectangle 5">
                <a:extLst>
                  <a:ext uri="{FF2B5EF4-FFF2-40B4-BE49-F238E27FC236}">
                    <a16:creationId xmlns:a16="http://schemas.microsoft.com/office/drawing/2014/main" id="{4BB05ECD-3087-4B5F-B622-8A632C5AC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662" name="Group 6">
              <a:extLst>
                <a:ext uri="{FF2B5EF4-FFF2-40B4-BE49-F238E27FC236}">
                  <a16:creationId xmlns:a16="http://schemas.microsoft.com/office/drawing/2014/main" id="{C53195EC-CDD1-4A17-BE22-060B964E7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0663" name="Rectangle 7">
                <a:extLst>
                  <a:ext uri="{FF2B5EF4-FFF2-40B4-BE49-F238E27FC236}">
                    <a16:creationId xmlns:a16="http://schemas.microsoft.com/office/drawing/2014/main" id="{EC5B173D-9A4F-4D08-A4C4-9192C51AB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4" name="Rectangle 8">
                <a:extLst>
                  <a:ext uri="{FF2B5EF4-FFF2-40B4-BE49-F238E27FC236}">
                    <a16:creationId xmlns:a16="http://schemas.microsoft.com/office/drawing/2014/main" id="{AFCAFDBE-A740-4C61-A63A-A4070597B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65" name="Rectangle 9">
              <a:extLst>
                <a:ext uri="{FF2B5EF4-FFF2-40B4-BE49-F238E27FC236}">
                  <a16:creationId xmlns:a16="http://schemas.microsoft.com/office/drawing/2014/main" id="{AFC7027E-19AF-482F-9CE0-98997B0E1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Rectangle 10">
              <a:extLst>
                <a:ext uri="{FF2B5EF4-FFF2-40B4-BE49-F238E27FC236}">
                  <a16:creationId xmlns:a16="http://schemas.microsoft.com/office/drawing/2014/main" id="{B709AE20-DF0C-4B6E-9133-09679E523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7" name="Rectangle 11">
              <a:extLst>
                <a:ext uri="{FF2B5EF4-FFF2-40B4-BE49-F238E27FC236}">
                  <a16:creationId xmlns:a16="http://schemas.microsoft.com/office/drawing/2014/main" id="{38AF0346-CCEA-4CBF-B8C3-36924F34CB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C48BC26E-C93F-40A1-AE15-BBE61DEBB4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E3CC1DD8-117E-452F-A82A-D3341386FF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34987B92-A2E1-4F5B-B298-F606CD9717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B22C69E4-59BE-46DE-A792-649765EC9D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C2CDDC16-9B72-4059-95E0-48843260B9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4F0CFE-39A6-4473-981C-F08F834F64E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930A2-E18A-421D-8704-65E61EBF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BC4CD-6E4A-445F-B151-5BE10E94C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4E5B2-D9F2-439A-884E-747DDCC4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11183-E686-400C-BA28-A963CAA5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9FB51-DECB-40A9-8EAC-10CBDCF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C2A8F-946A-4182-9561-613C17B339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6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901A7C-69A3-4374-A762-F684AC692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20764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5D204-9FE9-4EEC-B9B1-9BCB965FD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769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414AA-89C6-45B4-9542-3AE2477F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EAE68-91A7-4CDF-9D1E-BA0826F3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2D0E3-8E70-4C3D-9F21-F48B375E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F4B0C-858F-48C2-B183-AEB54EFC9D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90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36E4F-158C-4AAC-B94E-1634D417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D3F2-E795-41DC-960D-58C5ECF3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D2E2F-F255-4294-A25D-56AB3CB3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34719-D565-4A5D-8916-3E98D8F5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481D7-3ACA-46E7-9BE1-96577701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00170-8020-4F22-B2CE-D409C55758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42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67EE2-D3C2-45E6-99CE-01CA5F6B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06E74-E2F7-409F-8B6C-9843A9EC6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C9948-319D-4766-8F57-B903F2E8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A60DB-5C4C-4E6C-AE5E-BFB961D8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368BC-CE54-4D47-AC4D-28E71BEF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40747-B275-4DA5-B7D6-FA8C8FA3C7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64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DE426-1BAE-402A-9901-121BB9B9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13ECD-F597-456F-A388-30A486ACA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6E0AD-3D09-4CF0-999D-EE7D6F8D3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F62C47-6E75-49E7-A3DC-8F6AA49D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7CFCA-77C9-4421-957F-E4DD96DE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3871D-C4D2-4814-BC40-E94FECC5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9C173-1D6E-4EB1-8B01-9B7F4238AA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017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AAEC-E513-4202-96F7-34B51305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862DD-50A1-46B6-8B92-4712B9E1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80476-86C8-41FE-8196-85EC4EFA9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767C02-7603-4469-91F8-6C9DE4D1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4B4AF-6489-45B5-BE32-35D6CCFBD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B94C31-B0D9-4C71-9178-51C85ED7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FD35D8-5560-4BE3-906D-9A48FEC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734726-A594-4EF5-81E7-E2B87676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8AA39-013E-48B5-AA7F-36C463E629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941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15F5C-D249-47CD-B0F5-6EC348C7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1E0505-934A-44F8-952C-79834C1B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6A7DBC-1FD1-46FB-8D3A-1555DAEE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CC0595-57EF-4E56-8D53-43A8D3F0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5FABE-4898-4284-B20C-F28FBB6389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48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6A1536-CA9B-4946-B87F-365F6CA4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2179B5-9962-47D0-AA91-00BF01E1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E7434-9175-4C5B-90B0-8E397DBC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E83047-5985-4B66-A2B5-E2BBD4BDB4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17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C9A3A-1435-4C86-B2D6-E1648A85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C824A-143C-4F51-A56E-FD96E09B4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AE233-5BA6-48A4-ABDE-32C801F0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11991-79CE-4F64-ACA0-5B5F12D7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080FE-5DDE-4532-B36A-6CA8658E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49357-2190-4555-9F27-B9477CCC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9EF44-4167-48E0-8D1C-C1C7B10BF4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18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79C6F-4FB2-48D3-BE14-C99BA876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E6FB83-9C7E-4C48-8840-48D4D8233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461499-68FD-42AA-BF02-5628D6873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78F06-1DAE-4306-A078-D4551536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B953B-D4E0-4D90-90E7-90D5D776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16668-34E3-460C-BA87-8B033ECE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94582-48C3-412C-8CAD-DB19DD66D5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038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DC98901-F201-46F1-AC8A-8CC3CC4532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B6E338E-6413-4C10-8836-4EC2EA3455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369A6F47-A849-4205-BDFA-44540AE624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EB8589C9-E3FE-4255-A2F5-E3C714ED6D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5307D3D0-209C-40BC-A5B8-F766514487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F4985C45-439A-41A8-9684-23C9A5B31E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D39C5311-8D2E-43E3-B387-8DAE367E87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18276C16-4203-4998-9D07-37E0D6A6A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ECF79660-D481-4B29-9219-03B23095D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B39E4C06-A18B-4A6C-AB01-C6DE19AD9E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606D5410-6871-4B15-986C-98095D494B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ED999A13-31AC-4F93-AD6F-8037BAB21F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fld id="{A4BE9A78-218E-42CF-9F9A-2487C90029A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C3CA539E-4D99-4955-9A39-4937666CB82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Monotype Sorts" pitchFamily="2" charset="2"/>
        <a:buChar char="*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pn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32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FE4860C-41B5-46AB-A182-5E5ADEAB15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981200"/>
            <a:ext cx="2971800" cy="762000"/>
          </a:xfrm>
        </p:spPr>
        <p:txBody>
          <a:bodyPr/>
          <a:lstStyle/>
          <a:p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제 </a:t>
            </a:r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93A62E-4A41-4E8A-ABF8-54B52B97C7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pPr algn="l"/>
            <a:r>
              <a:rPr lang="en-US" altLang="ko-KR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ko-KR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픽셀 점 처리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9A85D61-3928-4A64-B7A0-045C1AD7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F9CCF6C-B8E2-4215-AF1F-73861FB3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90274B9-F393-427D-8DFE-A6F69FC8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1B38-1533-4818-9703-276376DD6249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D1D92BA9-F72A-409F-9CEA-70A67ACA9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단일 영상의 경우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AC3BF6E-82C8-4B56-BA4B-316A01B9D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5597525"/>
            <a:ext cx="6424613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/>
              <a:t>         </a:t>
            </a:r>
            <a:r>
              <a:rPr lang="ko-KR" altLang="en-US" sz="1800"/>
              <a:t>그림 </a:t>
            </a:r>
            <a:r>
              <a:rPr lang="en-US" altLang="ko-KR" sz="1800"/>
              <a:t>5.5  </a:t>
            </a:r>
            <a:r>
              <a:rPr lang="ko-KR" altLang="en-US" sz="1800"/>
              <a:t>히스토그램 스트레칭의 예</a:t>
            </a:r>
          </a:p>
          <a:p>
            <a:r>
              <a:rPr lang="en-US" altLang="ko-KR" sz="1800"/>
              <a:t>(</a:t>
            </a:r>
            <a:r>
              <a:rPr lang="ko-KR" altLang="en-US" sz="1800"/>
              <a:t>출처</a:t>
            </a:r>
            <a:r>
              <a:rPr lang="en-US" altLang="ko-KR" sz="1800"/>
              <a:t>:Digital Image Processing(DIP) with Khoros 2)</a:t>
            </a:r>
          </a:p>
        </p:txBody>
      </p:sp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8E2CFE8C-1A32-4B42-96DF-8398961CE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25" y="1662113"/>
          <a:ext cx="7013575" cy="390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비트맵 이미지" r:id="rId3" imgW="8238095" imgH="4580952" progId="Paint.Picture">
                  <p:embed/>
                </p:oleObj>
              </mc:Choice>
              <mc:Fallback>
                <p:oleObj name="비트맵 이미지" r:id="rId3" imgW="8238095" imgH="458095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662113"/>
                        <a:ext cx="7013575" cy="390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131226CE-2D48-4965-B191-49762DE3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60FE5B2B-88F6-4CF9-8AAA-93F26C6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757ECCE-9D69-4A79-85C8-CA6E714F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312B-9FAA-4731-AE76-8549F94D27BA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FFDF4D4-7A86-4112-842C-334198B01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315200" cy="762000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  <a:ea typeface="태-조각티R" charset="-127"/>
              </a:rPr>
              <a:t> </a:t>
            </a:r>
            <a:r>
              <a:rPr lang="ko-KR" altLang="en-US" sz="2000"/>
              <a:t>중요한 정보가 포함되어 있는 </a:t>
            </a:r>
            <a:r>
              <a:rPr lang="en-US" altLang="ko-KR" sz="2000"/>
              <a:t>W </a:t>
            </a:r>
            <a:r>
              <a:rPr lang="ko-KR" altLang="en-US" sz="2000"/>
              <a:t>부분의 명도를 확장하고</a:t>
            </a:r>
            <a:r>
              <a:rPr lang="en-US" altLang="ko-KR" sz="2000"/>
              <a:t>, </a:t>
            </a:r>
            <a:r>
              <a:rPr lang="ko-KR" altLang="en-US" sz="2000"/>
              <a:t>그 이외의 부분은 압축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5DF6EFAA-420C-43C3-B370-B4B29A9E4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95400" y="5943600"/>
            <a:ext cx="982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5.6  </a:t>
            </a:r>
            <a:r>
              <a:rPr lang="ko-KR" altLang="en-US" sz="1800">
                <a:solidFill>
                  <a:srgbClr val="000000"/>
                </a:solidFill>
              </a:rPr>
              <a:t>중간 강조의 히스토그램 변환 함수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F63BA180-F794-4824-83F6-EF07B2E30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중간 강조</a:t>
            </a:r>
          </a:p>
        </p:txBody>
      </p:sp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FE00AEC8-F5B9-40F5-8589-01B11C42C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9788" y="2500313"/>
          <a:ext cx="4900612" cy="344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비트맵 이미지" r:id="rId3" imgW="5380952" imgH="3780952" progId="Paint.Picture">
                  <p:embed/>
                </p:oleObj>
              </mc:Choice>
              <mc:Fallback>
                <p:oleObj name="비트맵 이미지" r:id="rId3" imgW="5380952" imgH="378095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2500313"/>
                        <a:ext cx="4900612" cy="344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2E81DCB0-FE55-49AB-9E50-784C4A31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D1BEABF4-9020-419F-AD48-C357202D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1958F9A-AB4C-4D7D-AFEB-751162FD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3807-21FE-4E16-B302-53C43CE311F8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67D9CC7-A987-4CF0-8E33-7A08CBF5C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467600" cy="609600"/>
          </a:xfrm>
        </p:spPr>
        <p:txBody>
          <a:bodyPr/>
          <a:lstStyle/>
          <a:p>
            <a:pPr algn="just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/>
              <a:t>어두운 부분과 밝은 부분을 반대로 하여 영상의 흑백을 반전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734E0A90-2283-4DE7-BBFD-E24D0B50C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867400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5.7  </a:t>
            </a:r>
            <a:r>
              <a:rPr lang="ko-KR" altLang="en-US" sz="1800"/>
              <a:t>반전에서의 히스토그램 변환 함수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36448689-2562-4D5C-9CEC-05B5F44FC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586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3200">
                <a:solidFill>
                  <a:schemeClr val="tx2"/>
                </a:solidFill>
                <a:latin typeface="ÅÂ-¸ðÀ½Æ¼R" charset="0"/>
                <a:ea typeface="태-모음티R" charset="-127"/>
              </a:rPr>
              <a:t>5.1.3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반전</a:t>
            </a:r>
          </a:p>
        </p:txBody>
      </p:sp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9452EC04-56F2-4633-B654-238B3D524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9788" y="2276475"/>
          <a:ext cx="4924425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비트맵 이미지" r:id="rId3" imgW="4923810" imgH="3362794" progId="Paint.Picture">
                  <p:embed/>
                </p:oleObj>
              </mc:Choice>
              <mc:Fallback>
                <p:oleObj name="비트맵 이미지" r:id="rId3" imgW="4923810" imgH="336279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2276475"/>
                        <a:ext cx="4924425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75BDD459-24E4-45E3-9568-D88FC10D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F51314ED-C59F-4005-9981-AEB92280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2C27797-2200-471D-ADD4-7D3DD2D0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0B9-86B0-4E6D-9DE1-AC654DBE927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4FDFD82-34AE-4526-A950-6C6DF5710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1524000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확실하게 배경과 문자나 선을 구분하기 위하여 이진화를 시행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 매핑 함수는 선택된 임계값보다 낮은 픽셀은 검정색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(0)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임계값과 같거나 높은 픽셀은 흰색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(255)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으로 바꿈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5846EA5-AC0C-4F82-84D5-FEE15B7C5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이진화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(Thresholding)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14AA5916-472A-476B-9E3C-F1FC2E37E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436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5.8  </a:t>
            </a:r>
            <a:r>
              <a:rPr lang="ko-KR" altLang="en-US" sz="1800"/>
              <a:t>이진화에서의 히스토그램 변환 함수</a:t>
            </a:r>
          </a:p>
        </p:txBody>
      </p:sp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4C15A526-7897-449A-B44B-1BD4E7E9A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6038" y="3352800"/>
          <a:ext cx="397192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0" name="비트맵 이미지" r:id="rId3" imgW="3971429" imgH="2561905" progId="Paint.Picture">
                  <p:embed/>
                </p:oleObj>
              </mc:Choice>
              <mc:Fallback>
                <p:oleObj name="비트맵 이미지" r:id="rId3" imgW="3971429" imgH="256190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352800"/>
                        <a:ext cx="3971925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A48101FA-442E-441E-924A-659A7D60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FC74172D-7C42-4D50-8866-4197BAC3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440C700-1471-4E65-A69F-03E6E9D3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8DB5-6097-4410-BD4D-42F5997C48E7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DB1EC8D0-052B-4BD4-81A1-4EF50B1DA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5.1.5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슬라이스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98A2351C-C2BD-432D-8F8E-8DBB75CE3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1600200"/>
          </a:xfrm>
          <a:noFill/>
          <a:ln/>
        </p:spPr>
        <p:txBody>
          <a:bodyPr/>
          <a:lstStyle/>
          <a:p>
            <a:pPr lvl="1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레벨 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ko-KR" altLang="en-US" sz="2000">
                <a:solidFill>
                  <a:srgbClr val="000000"/>
                </a:solidFill>
              </a:rPr>
              <a:t>에서 레벨 </a:t>
            </a:r>
            <a:r>
              <a:rPr lang="en-US" altLang="ko-KR" sz="2000">
                <a:solidFill>
                  <a:srgbClr val="000000"/>
                </a:solidFill>
              </a:rPr>
              <a:t>b</a:t>
            </a:r>
            <a:r>
              <a:rPr lang="ko-KR" altLang="en-US" sz="2000">
                <a:solidFill>
                  <a:srgbClr val="000000"/>
                </a:solidFill>
              </a:rPr>
              <a:t>까지 구간의 명도를 </a:t>
            </a:r>
            <a:r>
              <a:rPr lang="en-US" altLang="ko-KR" sz="2000">
                <a:solidFill>
                  <a:srgbClr val="000000"/>
                </a:solidFill>
              </a:rPr>
              <a:t>255</a:t>
            </a:r>
            <a:r>
              <a:rPr lang="ko-KR" altLang="en-US" sz="2000">
                <a:solidFill>
                  <a:srgbClr val="000000"/>
                </a:solidFill>
              </a:rPr>
              <a:t>로 하여 출력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 방법은 강조되어야 할 특징이 다른 특징의 밝기 사이에 있는 경우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또는 여러 개의 특징이 서로 다른 밝기로 강조되어야 하는 경우에 효과적인 방법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944F1457-5E5E-4D2D-87A1-D1D8B540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436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5.9  </a:t>
            </a:r>
            <a:r>
              <a:rPr lang="ko-KR" altLang="en-US" sz="1800"/>
              <a:t>슬라이스에서의 히스토그램 변환 함수</a:t>
            </a:r>
          </a:p>
        </p:txBody>
      </p:sp>
      <p:graphicFrame>
        <p:nvGraphicFramePr>
          <p:cNvPr id="21514" name="Object 10">
            <a:extLst>
              <a:ext uri="{FF2B5EF4-FFF2-40B4-BE49-F238E27FC236}">
                <a16:creationId xmlns:a16="http://schemas.microsoft.com/office/drawing/2014/main" id="{21FB81DE-EB17-4443-8AD7-24D68A395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5225" y="3200400"/>
          <a:ext cx="4346575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4" name="비트맵 이미지" r:id="rId3" imgW="5038095" imgH="3285714" progId="Paint.Picture">
                  <p:embed/>
                </p:oleObj>
              </mc:Choice>
              <mc:Fallback>
                <p:oleObj name="비트맵 이미지" r:id="rId3" imgW="5038095" imgH="3285714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3200400"/>
                        <a:ext cx="4346575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1B5D1CDF-2BF0-41A7-B7AE-D1D131A7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83D64930-CBC8-4AB2-8744-908DFF25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2A676DB-014A-484B-9CFE-78E6E558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BE3C4-7BBE-49F2-B2EB-76AF4EE0B3C0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0BB12AD-873A-486B-89BB-24668FCD9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534400" cy="1600200"/>
          </a:xfrm>
        </p:spPr>
        <p:txBody>
          <a:bodyPr/>
          <a:lstStyle/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영상의 명도를 몇 개의 단계로 분할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어떤 명도만을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255(1)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로 함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다른 부분을 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0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으로 이진화하여 표시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등명도 부분이 지도에 있어서 등고선과 같이 표시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2B82F0F2-1FA7-4943-A5D7-0D2FCC585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/>
              <a:t>5.1.6 </a:t>
            </a:r>
            <a:r>
              <a:rPr lang="ko-KR" altLang="en-US" sz="3200" b="1"/>
              <a:t>등명도선</a:t>
            </a:r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5EE11355-E1FC-4662-BD40-1E0654EB6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3124200"/>
          <a:ext cx="4481512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8" name="비트맵 이미지" r:id="rId3" imgW="5152381" imgH="3285714" progId="Paint.Picture">
                  <p:embed/>
                </p:oleObj>
              </mc:Choice>
              <mc:Fallback>
                <p:oleObj name="비트맵 이미지" r:id="rId3" imgW="5152381" imgH="328571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124200"/>
                        <a:ext cx="4481512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>
            <a:extLst>
              <a:ext uri="{FF2B5EF4-FFF2-40B4-BE49-F238E27FC236}">
                <a16:creationId xmlns:a16="http://schemas.microsoft.com/office/drawing/2014/main" id="{D9032461-2B48-4695-82EA-E2831992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436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5.10  </a:t>
            </a:r>
            <a:r>
              <a:rPr lang="ko-KR" altLang="en-US" sz="1800"/>
              <a:t>등명도선에서의 히스토그램 변환 함수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53A19B18-791F-4648-B171-5CD7877B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E13B0F2B-75FF-4FED-B9A8-FF2BDDF0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F6FE86B-8931-44D3-9444-19CFE491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C32E-04B0-4A3C-9C26-1A80D013B13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DC67DA2-279D-40F5-AC85-B61854C12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718175"/>
            <a:ext cx="7456488" cy="3778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5.11  </a:t>
            </a:r>
            <a:r>
              <a:rPr lang="ko-KR" altLang="en-US" sz="1800">
                <a:solidFill>
                  <a:srgbClr val="000000"/>
                </a:solidFill>
              </a:rPr>
              <a:t>히스토그램 단계수 변화에서의 히스토그램 변환 함수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94DCB970-CB2B-4EE0-AF4C-2451B504B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5.1.7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명도 단계 변환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CC8D36B0-E8B6-4A6A-8EB3-544D70481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n-US" altLang="ko-KR" sz="1800">
                <a:solidFill>
                  <a:srgbClr val="000000"/>
                </a:solidFill>
              </a:rPr>
              <a:t>2, 4, 8, 16, 32, 256 </a:t>
            </a:r>
            <a:r>
              <a:rPr lang="ko-KR" altLang="en-US" sz="1800">
                <a:solidFill>
                  <a:srgbClr val="000000"/>
                </a:solidFill>
              </a:rPr>
              <a:t>명도 단계로 변환</a:t>
            </a:r>
          </a:p>
        </p:txBody>
      </p:sp>
      <p:graphicFrame>
        <p:nvGraphicFramePr>
          <p:cNvPr id="23565" name="Object 13">
            <a:extLst>
              <a:ext uri="{FF2B5EF4-FFF2-40B4-BE49-F238E27FC236}">
                <a16:creationId xmlns:a16="http://schemas.microsoft.com/office/drawing/2014/main" id="{434D7BE8-EAEC-47CD-AB40-8A0155D09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4538" y="2133600"/>
          <a:ext cx="5114925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2" name="비트맵 이미지" r:id="rId3" imgW="5114286" imgH="3362794" progId="Paint.Picture">
                  <p:embed/>
                </p:oleObj>
              </mc:Choice>
              <mc:Fallback>
                <p:oleObj name="비트맵 이미지" r:id="rId3" imgW="5114286" imgH="3362794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133600"/>
                        <a:ext cx="5114925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4C6525B5-4989-4534-838F-EEB0E974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98D6E407-AE99-4165-B590-770ED5EE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2D79419-A843-4C33-8B48-5A1AC548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0576-CF76-4205-A560-F450FD87C549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D4DBEF0-145D-441E-B59C-8EA237FD5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534400" cy="533400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ko-KR" altLang="en-US" sz="1800">
                <a:solidFill>
                  <a:srgbClr val="000000"/>
                </a:solidFill>
              </a:rPr>
              <a:t>수평축의</a:t>
            </a:r>
            <a:r>
              <a:rPr lang="en-US" altLang="ko-KR" sz="1800">
                <a:solidFill>
                  <a:srgbClr val="000000"/>
                </a:solidFill>
              </a:rPr>
              <a:t>W</a:t>
            </a:r>
            <a:r>
              <a:rPr lang="ko-KR" altLang="en-US" sz="1800">
                <a:solidFill>
                  <a:srgbClr val="000000"/>
                </a:solidFill>
              </a:rPr>
              <a:t>부분을 제외한 나머지를 명도 변환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02B87C37-CF77-4B5E-AF90-9E23CFCD3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5.1.8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중간 제거</a:t>
            </a:r>
          </a:p>
        </p:txBody>
      </p:sp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9175B80B-34A3-4834-A44B-636535581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638" y="2162175"/>
          <a:ext cx="5038725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비트맵 이미지" r:id="rId3" imgW="5038095" imgH="3476190" progId="Paint.Picture">
                  <p:embed/>
                </p:oleObj>
              </mc:Choice>
              <mc:Fallback>
                <p:oleObj name="비트맵 이미지" r:id="rId3" imgW="5038095" imgH="3476190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162175"/>
                        <a:ext cx="5038725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Text Box 9">
            <a:extLst>
              <a:ext uri="{FF2B5EF4-FFF2-40B4-BE49-F238E27FC236}">
                <a16:creationId xmlns:a16="http://schemas.microsoft.com/office/drawing/2014/main" id="{95326E45-BC27-4712-9D62-CDD2FBE1E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912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5.12  </a:t>
            </a:r>
            <a:r>
              <a:rPr lang="ko-KR" altLang="en-US" sz="1800"/>
              <a:t>중간 제거에서의 히스토그램 변환 함수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D279A3CA-7EE8-4C6F-872A-431F4E9D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E505DBDF-7C34-4B55-8A69-D95759D6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C5A3711-F5E5-4A3C-BBB8-F70AE8B5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254B-61B7-4651-8396-093712AB524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13240DE-3D01-4198-B4B1-4F8CC432E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96200" cy="457200"/>
          </a:xfrm>
        </p:spPr>
        <p:txBody>
          <a:bodyPr/>
          <a:lstStyle/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수평축의</a:t>
            </a:r>
            <a:r>
              <a:rPr lang="en-US" altLang="ko-KR" sz="2000">
                <a:solidFill>
                  <a:srgbClr val="000000"/>
                </a:solidFill>
              </a:rPr>
              <a:t>W</a:t>
            </a:r>
            <a:r>
              <a:rPr lang="ko-KR" altLang="en-US" sz="2000">
                <a:solidFill>
                  <a:srgbClr val="000000"/>
                </a:solidFill>
              </a:rPr>
              <a:t>부분만을 명도 변환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2B0E3AE-6685-4142-A9E8-E308B4617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5.1.9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중간 통과</a:t>
            </a:r>
          </a:p>
        </p:txBody>
      </p:sp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0E8D928F-7A21-42C7-A6AD-1C7F45D4E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3588" y="2276475"/>
          <a:ext cx="5076825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비트맵 이미지" r:id="rId3" imgW="5076190" imgH="3438095" progId="Paint.Picture">
                  <p:embed/>
                </p:oleObj>
              </mc:Choice>
              <mc:Fallback>
                <p:oleObj name="비트맵 이미지" r:id="rId3" imgW="5076190" imgH="34380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2276475"/>
                        <a:ext cx="5076825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7">
            <a:extLst>
              <a:ext uri="{FF2B5EF4-FFF2-40B4-BE49-F238E27FC236}">
                <a16:creationId xmlns:a16="http://schemas.microsoft.com/office/drawing/2014/main" id="{6854CB99-300B-4021-8DA0-5879D7CAA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912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5.13  </a:t>
            </a:r>
            <a:r>
              <a:rPr lang="ko-KR" altLang="en-US" sz="1800"/>
              <a:t>중간 통과에서의 히스토그램 변환 함수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FAE5A8D-4305-48EB-ABF5-C36DA997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A77501A-0A7F-49FD-9207-67265369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1B22CCC-BAD5-4795-AD1F-1C6C51AA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CA7B-8D09-4AB8-B968-A6173FB4727D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170F1C3F-FEBA-476D-94A8-223DF3BBB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8800"/>
            <a:ext cx="612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5.14 </a:t>
            </a:r>
            <a:r>
              <a:rPr lang="ko-KR" altLang="en-US" sz="1800"/>
              <a:t>점 처리의 예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69F71C7-FC5D-4068-A17E-6E3A71E07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5.1.10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점 처리의 적용 예</a:t>
            </a:r>
          </a:p>
        </p:txBody>
      </p:sp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07A4E2FA-FFC3-426A-802A-615C4CEAD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975" y="1905000"/>
          <a:ext cx="6751638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비트맵 이미지" r:id="rId3" imgW="6752381" imgH="3629532" progId="Paint.Picture">
                  <p:embed/>
                </p:oleObj>
              </mc:Choice>
              <mc:Fallback>
                <p:oleObj name="비트맵 이미지" r:id="rId3" imgW="6752381" imgH="362953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905000"/>
                        <a:ext cx="6751638" cy="362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28F133B-40FA-47BF-BDC2-90E59947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7E6E9D9-37F8-4472-A652-5CBB405E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F70AFCD-0CC7-462D-A65C-CB12E0DD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2971-0858-431D-A2F1-E5D785B4B972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EC0274C-DCCD-435D-93BD-494A7F7DF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- Contents -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F4E46A9-0020-4028-9CB0-C1E6C09AE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4196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5.1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단일 영상의 경우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5.2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다중 영상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(Multiple Image)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의 경우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5.3 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광도 보정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(Photometric Calibration)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체" panose="020B0609000101010101" pitchFamily="49" charset="-127"/>
            </a:endParaRP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1214729F-EB3B-438A-B5C1-E8D10E4BB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A503AA7-F6F6-4E50-8574-CD1A4D75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88750FF-B10B-459C-A523-7BB0869E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74A11EA-AE43-4D10-AE67-AB0A4798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8F3B-9B86-4030-8639-8BF3E34B5EE0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76802" name="Text Box 2">
            <a:extLst>
              <a:ext uri="{FF2B5EF4-FFF2-40B4-BE49-F238E27FC236}">
                <a16:creationId xmlns:a16="http://schemas.microsoft.com/office/drawing/2014/main" id="{7D054C1D-AF1C-4B31-9970-42934BD93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8800"/>
            <a:ext cx="612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5.14 </a:t>
            </a:r>
            <a:r>
              <a:rPr lang="ko-KR" altLang="en-US" sz="1800"/>
              <a:t>점 처리의 예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134208C-32D7-4EAA-9F71-BABD21585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5.1.10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점 처리의 적용 예</a:t>
            </a:r>
          </a:p>
        </p:txBody>
      </p:sp>
      <p:graphicFrame>
        <p:nvGraphicFramePr>
          <p:cNvPr id="76805" name="Object 5">
            <a:extLst>
              <a:ext uri="{FF2B5EF4-FFF2-40B4-BE49-F238E27FC236}">
                <a16:creationId xmlns:a16="http://schemas.microsoft.com/office/drawing/2014/main" id="{3978FB81-B5D3-492D-BB91-AAAF03FA0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2085975"/>
          <a:ext cx="6523038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비트맵 이미지" r:id="rId3" imgW="6523810" imgH="3247619" progId="Paint.Picture">
                  <p:embed/>
                </p:oleObj>
              </mc:Choice>
              <mc:Fallback>
                <p:oleObj name="비트맵 이미지" r:id="rId3" imgW="6523810" imgH="324761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085975"/>
                        <a:ext cx="6523038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52C83-ACAD-498C-BCF6-36878063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3060D-C150-4CE2-AEB9-3C5F28C2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4950A-A019-444D-B558-C147D3C6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19-E57A-4C81-9A07-1C50980F6079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8C43E56-7671-434A-88D7-73D66338B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5.1.10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점 처리의 적용 예</a:t>
            </a:r>
          </a:p>
        </p:txBody>
      </p:sp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E1A94C75-E770-4CE1-9788-8FF9F72A2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25" y="2133600"/>
          <a:ext cx="7094538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비트맵 이미지" r:id="rId3" imgW="7095238" imgH="3400900" progId="Paint.Picture">
                  <p:embed/>
                </p:oleObj>
              </mc:Choice>
              <mc:Fallback>
                <p:oleObj name="비트맵 이미지" r:id="rId3" imgW="7095238" imgH="34009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133600"/>
                        <a:ext cx="7094538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9256015-13F6-4EB9-9941-541532BC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7516192-E22D-4BBB-BC2C-266CDAE0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5CCD31F-450D-4A9E-B435-FFBC67D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351D-9B66-4B2C-A1DB-C2960E6A5EBD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B11F9D29-4E89-4E26-B545-49EFCD6F2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39100" cy="5029200"/>
          </a:xfrm>
        </p:spPr>
        <p:txBody>
          <a:bodyPr/>
          <a:lstStyle/>
          <a:p>
            <a:pPr algn="just"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두 개 이상의 입력 영상의 픽셀 밝기를 결합하여 출력 영상에 저장</a:t>
            </a:r>
          </a:p>
          <a:p>
            <a:pPr algn="just"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이중 영상 점 처리의 방정식</a:t>
            </a:r>
          </a:p>
          <a:p>
            <a:pPr lvl="1" algn="just">
              <a:lnSpc>
                <a:spcPct val="170000"/>
              </a:lnSpc>
              <a:buClr>
                <a:schemeClr val="folHlink"/>
              </a:buClr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 </a:t>
            </a:r>
          </a:p>
          <a:p>
            <a:pPr lvl="1" algn="just">
              <a:lnSpc>
                <a:spcPct val="170000"/>
              </a:lnSpc>
              <a:buClr>
                <a:schemeClr val="folHlink"/>
              </a:buClr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여기서 </a:t>
            </a:r>
            <a:r>
              <a:rPr lang="en-US" altLang="ko-KR" sz="1800">
                <a:solidFill>
                  <a:srgbClr val="000000"/>
                </a:solidFill>
              </a:rPr>
              <a:t>I_1 (x,y)</a:t>
            </a:r>
            <a:r>
              <a:rPr lang="ko-KR" altLang="en-US" sz="1800">
                <a:solidFill>
                  <a:srgbClr val="000000"/>
                </a:solidFill>
              </a:rPr>
              <a:t>와</a:t>
            </a:r>
            <a:r>
              <a:rPr lang="en-US" altLang="ko-KR" sz="1800">
                <a:solidFill>
                  <a:srgbClr val="000000"/>
                </a:solidFill>
              </a:rPr>
              <a:t>I_2 (x,y)</a:t>
            </a:r>
            <a:r>
              <a:rPr lang="ko-KR" altLang="en-US" sz="1800">
                <a:solidFill>
                  <a:srgbClr val="000000"/>
                </a:solidFill>
              </a:rPr>
              <a:t>는 두 개의 입력 영상</a:t>
            </a:r>
          </a:p>
          <a:p>
            <a:pPr lvl="1" algn="just">
              <a:lnSpc>
                <a:spcPct val="170000"/>
              </a:lnSpc>
              <a:buClr>
                <a:schemeClr val="folHlink"/>
              </a:buClr>
              <a:buFontTx/>
              <a:buChar char="•"/>
            </a:pPr>
            <a:r>
              <a:rPr lang="en-US" altLang="ko-KR" sz="1800">
                <a:solidFill>
                  <a:srgbClr val="000000"/>
                </a:solidFill>
              </a:rPr>
              <a:t>#</a:t>
            </a:r>
            <a:r>
              <a:rPr lang="ko-KR" altLang="en-US" sz="1800">
                <a:solidFill>
                  <a:srgbClr val="000000"/>
                </a:solidFill>
              </a:rPr>
              <a:t>는 결합 함수</a:t>
            </a:r>
          </a:p>
          <a:p>
            <a:pPr lvl="1" algn="just">
              <a:lnSpc>
                <a:spcPct val="170000"/>
              </a:lnSpc>
              <a:buClr>
                <a:schemeClr val="folHlink"/>
              </a:buClr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결합 함수는 수학적이거나 논리적인 연산자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즉 </a:t>
            </a:r>
            <a:r>
              <a:rPr lang="en-US" altLang="ko-KR" sz="1800">
                <a:solidFill>
                  <a:srgbClr val="000000"/>
                </a:solidFill>
              </a:rPr>
              <a:t>+, -, ×,÷, AND, OR, XOR </a:t>
            </a:r>
            <a:r>
              <a:rPr lang="ko-KR" altLang="en-US" sz="1800">
                <a:solidFill>
                  <a:srgbClr val="000000"/>
                </a:solidFill>
              </a:rPr>
              <a:t>등을 포함</a:t>
            </a:r>
          </a:p>
          <a:p>
            <a:pPr algn="just">
              <a:lnSpc>
                <a:spcPct val="17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다중 영상 점 처리는 </a:t>
            </a:r>
            <a:r>
              <a:rPr lang="en-US" altLang="ko-KR" sz="2000">
                <a:solidFill>
                  <a:srgbClr val="000000"/>
                </a:solidFill>
              </a:rPr>
              <a:t>2</a:t>
            </a:r>
            <a:r>
              <a:rPr lang="ko-KR" altLang="en-US" sz="2000">
                <a:solidFill>
                  <a:srgbClr val="000000"/>
                </a:solidFill>
              </a:rPr>
              <a:t>가지로 나누어지는데 영상 결합</a:t>
            </a:r>
            <a:r>
              <a:rPr lang="en-US" altLang="ko-KR" sz="2000">
                <a:solidFill>
                  <a:srgbClr val="000000"/>
                </a:solidFill>
              </a:rPr>
              <a:t>(image combination)</a:t>
            </a:r>
            <a:r>
              <a:rPr lang="ko-KR" altLang="en-US" sz="2000">
                <a:solidFill>
                  <a:srgbClr val="000000"/>
                </a:solidFill>
              </a:rPr>
              <a:t>과 영상 합성</a:t>
            </a:r>
            <a:r>
              <a:rPr lang="en-US" altLang="ko-KR" sz="2000">
                <a:solidFill>
                  <a:srgbClr val="000000"/>
                </a:solidFill>
              </a:rPr>
              <a:t>(image compositing) </a:t>
            </a:r>
            <a:r>
              <a:rPr lang="ko-KR" altLang="en-US" sz="2000">
                <a:solidFill>
                  <a:srgbClr val="000000"/>
                </a:solidFill>
              </a:rPr>
              <a:t>연산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59DB23BF-1AF9-4ABC-A803-915794AE5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620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5.2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다중 영상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(Multiple Image)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의 경우</a:t>
            </a:r>
          </a:p>
        </p:txBody>
      </p:sp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F374CED3-8656-4976-9DE6-76F34EA18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2743200"/>
          <a:ext cx="49625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비트맵 이미지" r:id="rId3" imgW="4963218" imgH="314286" progId="Paint.Picture">
                  <p:embed/>
                </p:oleObj>
              </mc:Choice>
              <mc:Fallback>
                <p:oleObj name="비트맵 이미지" r:id="rId3" imgW="4963218" imgH="31428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743200"/>
                        <a:ext cx="49625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DFFC0D9-7D5D-4BA2-A3CB-D68B6631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12463D4-EB84-4E8E-9EAE-B36D8579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1BEE1CF-A07E-425A-BBDD-5F18A08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C8B-C06D-4862-885F-22E0A22F244B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8A38FDF-C3B7-4EDB-B85E-88D691B35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029200"/>
          </a:xfrm>
        </p:spPr>
        <p:txBody>
          <a:bodyPr/>
          <a:lstStyle/>
          <a:p>
            <a:pPr marL="381000" indent="-381000" algn="just">
              <a:lnSpc>
                <a:spcPct val="140000"/>
              </a:lnSpc>
            </a:pP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영상 결합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주로 같은 장면을 시간적인 간격을 두고 찍거나 다른 필터를 통하여 얻은 여러 개의 영상을 결합</a:t>
            </a:r>
            <a:endParaRPr lang="ko-KR" altLang="en-US" sz="2000" b="1">
              <a:solidFill>
                <a:srgbClr val="000000"/>
              </a:solidFill>
            </a:endParaRPr>
          </a:p>
          <a:p>
            <a:pPr marL="381000" indent="-381000" algn="just">
              <a:lnSpc>
                <a:spcPct val="140000"/>
              </a:lnSpc>
            </a:pPr>
            <a:r>
              <a:rPr lang="ko-KR" altLang="en-US" sz="2800" b="1">
                <a:solidFill>
                  <a:srgbClr val="000000"/>
                </a:solidFill>
              </a:rPr>
              <a:t> 차연산</a:t>
            </a:r>
            <a:r>
              <a:rPr lang="en-US" altLang="ko-KR" sz="2800" b="1">
                <a:solidFill>
                  <a:srgbClr val="000000"/>
                </a:solidFill>
              </a:rPr>
              <a:t>(Differencing)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차연산은 물체의 미묘한 이동이나 밝기의 미묘한 변화 등을 감지하고자 할 때 수행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</a:t>
            </a:r>
          </a:p>
          <a:p>
            <a:pPr marL="914400" lvl="1" indent="-457200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차연산은 인공위성 사진을 이용하여 무기의 이동이나 병력 이동을 감지하는데 이용</a:t>
            </a:r>
          </a:p>
          <a:p>
            <a:pPr marL="914400" lvl="1" indent="-457200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다른 용도로는 배경 제거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조명 균일화 등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6DA5AE1D-0645-4C9C-90F8-7B8E1854F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결합</a:t>
            </a:r>
          </a:p>
        </p:txBody>
      </p:sp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D01D2C06-D28B-44AC-878C-AD19A56A6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572000"/>
          <a:ext cx="50387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비트맵 이미지" r:id="rId3" imgW="5038095" imgH="352474" progId="Paint.Picture">
                  <p:embed/>
                </p:oleObj>
              </mc:Choice>
              <mc:Fallback>
                <p:oleObj name="비트맵 이미지" r:id="rId3" imgW="5038095" imgH="35247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0"/>
                        <a:ext cx="50387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CD7C216-A81D-40CA-A25D-36C3D9BD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0AFAAFD-5BA5-4FD0-B3E2-AD68E067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C1FA045-84C0-4EEB-8E17-3C2F3C0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CDB-7A8B-4242-B158-154FEA0DCE88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0ACF4F7-D97B-4DF5-9FD7-6621787F9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72400" cy="5029200"/>
          </a:xfrm>
        </p:spPr>
        <p:txBody>
          <a:bodyPr/>
          <a:lstStyle/>
          <a:p>
            <a:pPr marL="381000" indent="-381000" algn="just">
              <a:lnSpc>
                <a:spcPct val="180000"/>
              </a:lnSpc>
            </a:pPr>
            <a:r>
              <a:rPr lang="en-US" altLang="ko-KR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스펙트럼 비율 기법</a:t>
            </a:r>
            <a:r>
              <a:rPr lang="en-US" altLang="ko-KR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(Spectrum Rationing)	</a:t>
            </a:r>
          </a:p>
          <a:p>
            <a:pPr marL="914400" lvl="1" indent="-457200" algn="just">
              <a:lnSpc>
                <a:spcPct val="1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스펙트럼의 비율 기법은 픽셀 단위의 이중 연산 점 처리를 사용</a:t>
            </a:r>
          </a:p>
          <a:p>
            <a:pPr marL="914400" lvl="1" indent="-457200" algn="just">
              <a:lnSpc>
                <a:spcPct val="1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하나의 스펙트럼 영상을 다른 영상으로 나누는 것</a:t>
            </a:r>
          </a:p>
          <a:p>
            <a:pPr marL="914400" lvl="1" indent="-457200" algn="just">
              <a:lnSpc>
                <a:spcPct val="1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</a:t>
            </a:r>
          </a:p>
          <a:p>
            <a:pPr marL="914400" lvl="1" indent="-457200" algn="just">
              <a:lnSpc>
                <a:spcPct val="1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이것은 어떤 물체는 강조하고 다른 물체는 어둡게 만듬</a:t>
            </a:r>
          </a:p>
          <a:p>
            <a:pPr marL="914400" lvl="1" indent="-457200" algn="just">
              <a:lnSpc>
                <a:spcPct val="16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예를 들어 적외선 영상을 적색 영상으로 나눔으로써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살아있는 식물을 더욱 눈에 띄게 강조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E67FE76-6246-4C10-B64E-0FF116949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결합</a:t>
            </a: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9D517E29-ECFE-4E79-84DC-1730DF72F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5475" y="4029075"/>
          <a:ext cx="54197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비트맵 이미지" r:id="rId3" imgW="5420482" imgH="695238" progId="Paint.Picture">
                  <p:embed/>
                </p:oleObj>
              </mc:Choice>
              <mc:Fallback>
                <p:oleObj name="비트맵 이미지" r:id="rId3" imgW="5420482" imgH="69523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4029075"/>
                        <a:ext cx="54197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0C12DA5-551E-4298-8B91-E5203D3C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3556975-8946-4217-9C4E-7CA6EA42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BA7849D-021A-45B6-BD32-E13D45C2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4F22-454A-458A-9FEA-F8EFCC08489A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7139CB-D054-4B78-B37F-2D1B3A2B2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001000" cy="5029200"/>
          </a:xfrm>
        </p:spPr>
        <p:txBody>
          <a:bodyPr/>
          <a:lstStyle/>
          <a:p>
            <a:pPr marL="381000" indent="-381000" algn="just">
              <a:lnSpc>
                <a:spcPct val="140000"/>
              </a:lnSpc>
            </a:pPr>
            <a:r>
              <a:rPr lang="en-US" altLang="ko-KR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sz="2800" b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시간적 잡음 감소 </a:t>
            </a:r>
          </a:p>
          <a:p>
            <a:pPr marL="381000" indent="-38100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2800" b="1">
                <a:solidFill>
                  <a:srgbClr val="000000"/>
                </a:solidFill>
                <a:latin typeface="HCI Columbine" charset="0"/>
                <a:ea typeface="굴림체" panose="020B0609000101010101" pitchFamily="49" charset="-127"/>
              </a:rPr>
              <a:t>        </a:t>
            </a:r>
            <a:r>
              <a:rPr lang="en-US" altLang="ko-KR" sz="2800" b="1">
                <a:solidFill>
                  <a:srgbClr val="000000"/>
                </a:solidFill>
                <a:latin typeface="HCI Columbine" charset="0"/>
                <a:ea typeface="굴림체" panose="020B0609000101010101" pitchFamily="49" charset="-127"/>
              </a:rPr>
              <a:t>(Temporal Noise Reduction)</a:t>
            </a:r>
          </a:p>
          <a:p>
            <a:pPr marL="914400" lvl="1" indent="-457200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시간에 따라 변하는 또는 일시적인 무작위 잡음은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동일한 장면을 찍은 몇 개의 영상을 사용한다면 감소시킬 수 있음</a:t>
            </a:r>
          </a:p>
          <a:p>
            <a:pPr marL="914400" lvl="1" indent="-457200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단 각 영상은 서른 다른 시간에 획득되어져야 함</a:t>
            </a:r>
          </a:p>
          <a:p>
            <a:pPr marL="914400" lvl="1" indent="-457200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각 영상은 서로 다른 무작위 잡음 패턴을 갖게 됨</a:t>
            </a:r>
          </a:p>
          <a:p>
            <a:pPr marL="914400" lvl="1" indent="-457200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그것들을 모두 더하고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영상의 수로 최종 픽셀 밝기를 나눔으로써 모든 영상 프레임의 평균을 산출해 낼 수 있음</a:t>
            </a:r>
          </a:p>
          <a:p>
            <a:pPr marL="914400" lvl="1" indent="-457200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변하는 부분은 즉</a:t>
            </a:r>
            <a:r>
              <a:rPr lang="en-US" altLang="ko-KR" sz="2000">
                <a:solidFill>
                  <a:srgbClr val="000000"/>
                </a:solidFill>
                <a:latin typeface="HCI Tulip" charset="0"/>
                <a:ea typeface="휴먼명조" charset="-127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무작위 잡음은 평균화되어 제거</a:t>
            </a:r>
          </a:p>
          <a:p>
            <a:pPr marL="914400" lvl="1" indent="-457200" algn="just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  <a:latin typeface="휴먼명조" charset="-127"/>
                <a:ea typeface="휴먼명조" charset="-127"/>
              </a:rPr>
              <a:t> 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9CAB1A3-B2FD-40E6-A273-A6BD022E2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5.2.1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결합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2E486D43-A51D-4541-A23B-0F7556F37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5486400"/>
          <a:ext cx="54959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비트맵 이미지" r:id="rId3" imgW="5495238" imgH="619211" progId="Paint.Picture">
                  <p:embed/>
                </p:oleObj>
              </mc:Choice>
              <mc:Fallback>
                <p:oleObj name="비트맵 이미지" r:id="rId3" imgW="5495238" imgH="61921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5486400"/>
                        <a:ext cx="54959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4861D-1FA6-437E-9018-F6F9A66D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FD4A4-066B-44C3-BCD8-80479A00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10FAF-9141-4118-930F-D011E407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E71A-993D-4D82-8109-5F92D51C85CB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9DB57A2-FE24-4446-8063-FACE553B8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24800" cy="48006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영상 합성 연산</a:t>
            </a:r>
          </a:p>
          <a:p>
            <a:pPr lvl="1" algn="just">
              <a:lnSpc>
                <a:spcPct val="20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다중 영상으로부터 연관되어 있지 않은 물체를 합병함</a:t>
            </a:r>
          </a:p>
          <a:p>
            <a:pPr lvl="1" algn="just">
              <a:lnSpc>
                <a:spcPct val="20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최종 영상은 물리적으로 존재하지 않는 새로운 장면</a:t>
            </a:r>
          </a:p>
          <a:p>
            <a:pPr lvl="1" algn="just">
              <a:lnSpc>
                <a:spcPct val="20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 합성은 사진 예술 분야와 그래픽 분야에서 폭넓게 사용</a:t>
            </a:r>
          </a:p>
          <a:p>
            <a:pPr lvl="1" algn="just">
              <a:lnSpc>
                <a:spcPct val="20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한 영상의 어떤 부분을 다른 영상으로 합성하기 위해서는 흔히 마스크 영상을 우선 만들어야 함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D75A3351-5FFF-42E9-A9BC-840C410CC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086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합성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Compositing)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EECEC84-C422-465E-84A3-3EC5C0A1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9948149-3C01-4AA9-BFD7-1BEF8AAE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F9AF92F-B1C5-4F7A-B5FA-09BF9719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3AFC-884E-4117-A247-5218B6102BC0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47116" name="Rectangle 12">
            <a:extLst>
              <a:ext uri="{FF2B5EF4-FFF2-40B4-BE49-F238E27FC236}">
                <a16:creationId xmlns:a16="http://schemas.microsoft.com/office/drawing/2014/main" id="{9A83C9B6-5EB4-4B47-9C30-FD096B6C6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162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합성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Compositing)</a:t>
            </a:r>
          </a:p>
        </p:txBody>
      </p:sp>
      <p:graphicFrame>
        <p:nvGraphicFramePr>
          <p:cNvPr id="47123" name="Object 19">
            <a:extLst>
              <a:ext uri="{FF2B5EF4-FFF2-40B4-BE49-F238E27FC236}">
                <a16:creationId xmlns:a16="http://schemas.microsoft.com/office/drawing/2014/main" id="{D5BB3C3B-60B3-4CAA-B7E8-C77454EBF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2047875"/>
          <a:ext cx="6792912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비트맵 이미지" r:id="rId3" imgW="6792273" imgH="3285714" progId="Paint.Picture">
                  <p:embed/>
                </p:oleObj>
              </mc:Choice>
              <mc:Fallback>
                <p:oleObj name="비트맵 이미지" r:id="rId3" imgW="6792273" imgH="3285714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047875"/>
                        <a:ext cx="6792912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Text Box 20">
            <a:extLst>
              <a:ext uri="{FF2B5EF4-FFF2-40B4-BE49-F238E27FC236}">
                <a16:creationId xmlns:a16="http://schemas.microsoft.com/office/drawing/2014/main" id="{C66AF92F-C487-4B40-B493-DF7E479B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8800"/>
            <a:ext cx="612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5.15  </a:t>
            </a:r>
            <a:r>
              <a:rPr lang="ko-KR" altLang="en-US" sz="1800"/>
              <a:t>영상 합성의 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21793C5-F361-4663-BF02-49F49BF4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A2A067E-4C3B-4208-8724-4580EA19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2570C9A-B4BF-4F6E-AA5A-FDE91B7D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8D9-673B-4D93-A226-7C84A2367196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A591677-06DA-4E5A-BECD-F872561FC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162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5.2.2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합성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(Image Compositing)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FB188EDD-718F-42B7-B5F6-B9D5A2E39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8800"/>
            <a:ext cx="612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/>
              <a:t>5.15  </a:t>
            </a:r>
            <a:r>
              <a:rPr lang="ko-KR" altLang="en-US" sz="1800"/>
              <a:t>영상 합성의 예</a:t>
            </a:r>
          </a:p>
        </p:txBody>
      </p:sp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0239EB16-5FD6-4504-AD5B-35D7460AA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438" y="2085975"/>
          <a:ext cx="290512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비트맵 이미지" r:id="rId3" imgW="2905531" imgH="3247619" progId="Paint.Picture">
                  <p:embed/>
                </p:oleObj>
              </mc:Choice>
              <mc:Fallback>
                <p:oleObj name="비트맵 이미지" r:id="rId3" imgW="2905531" imgH="324761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2085975"/>
                        <a:ext cx="290512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D8F140CA-2BE9-474A-AAFC-1C339436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6DC171BB-B63B-4C25-AB07-7D25CF91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235434D0-EB7A-4C50-B1FC-6D36A196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EE2A-3DAC-44AA-B30B-BD94168380DF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C00680F-6E29-466A-BDC1-2C0E0ABDC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524000"/>
            <a:ext cx="8648700" cy="1752600"/>
          </a:xfrm>
        </p:spPr>
        <p:txBody>
          <a:bodyPr/>
          <a:lstStyle/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카메라 필름이나 </a:t>
            </a:r>
            <a:r>
              <a:rPr lang="en-US" altLang="ko-KR" sz="2000">
                <a:solidFill>
                  <a:srgbClr val="000000"/>
                </a:solidFill>
              </a:rPr>
              <a:t>CCD</a:t>
            </a:r>
            <a:r>
              <a:rPr lang="ko-KR" altLang="en-US" sz="2000">
                <a:solidFill>
                  <a:srgbClr val="000000"/>
                </a:solidFill>
              </a:rPr>
              <a:t>와 같은 고체 촬영판의 입출력 특성은 비선형</a:t>
            </a:r>
          </a:p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입사광의 강도 </a:t>
            </a:r>
            <a:r>
              <a:rPr lang="en-US" altLang="ko-KR" sz="2000">
                <a:solidFill>
                  <a:srgbClr val="000000"/>
                </a:solidFill>
              </a:rPr>
              <a:t>L</a:t>
            </a:r>
            <a:r>
              <a:rPr lang="ko-KR" altLang="en-US" sz="2000">
                <a:solidFill>
                  <a:srgbClr val="000000"/>
                </a:solidFill>
              </a:rPr>
              <a:t>과 필름 흑화도 </a:t>
            </a:r>
            <a:r>
              <a:rPr lang="en-US" altLang="ko-KR" sz="2000">
                <a:solidFill>
                  <a:srgbClr val="000000"/>
                </a:solidFill>
              </a:rPr>
              <a:t>D </a:t>
            </a:r>
            <a:r>
              <a:rPr lang="ko-KR" altLang="en-US" sz="2000">
                <a:solidFill>
                  <a:srgbClr val="000000"/>
                </a:solidFill>
              </a:rPr>
              <a:t>또는 출력 전류 </a:t>
            </a:r>
            <a:r>
              <a:rPr lang="en-US" altLang="ko-KR" sz="2000">
                <a:solidFill>
                  <a:srgbClr val="000000"/>
                </a:solidFill>
              </a:rPr>
              <a:t>I</a:t>
            </a:r>
            <a:r>
              <a:rPr lang="ko-KR" altLang="en-US" sz="2000">
                <a:solidFill>
                  <a:srgbClr val="000000"/>
                </a:solidFill>
              </a:rPr>
              <a:t>와의 관계</a:t>
            </a:r>
          </a:p>
          <a:p>
            <a:pPr lvl="2" algn="just"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5.16</a:t>
            </a:r>
            <a:r>
              <a:rPr lang="ko-KR" altLang="en-US" sz="1800">
                <a:solidFill>
                  <a:srgbClr val="000000"/>
                </a:solidFill>
              </a:rPr>
              <a:t>와 같이 극단으로 어두운 부분에서는 잔류 잡음 등으로 응답하지 못함</a:t>
            </a:r>
          </a:p>
          <a:p>
            <a:pPr lvl="2" algn="just"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또한 극단적으로 밝은 부분은 포화되고 만다</a:t>
            </a:r>
          </a:p>
        </p:txBody>
      </p:sp>
      <p:sp>
        <p:nvSpPr>
          <p:cNvPr id="48173" name="Text Box 45">
            <a:extLst>
              <a:ext uri="{FF2B5EF4-FFF2-40B4-BE49-F238E27FC236}">
                <a16:creationId xmlns:a16="http://schemas.microsoft.com/office/drawing/2014/main" id="{88590C8E-D357-40D4-A20F-93FD4C5F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957888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신명 중고딕" charset="-127"/>
                <a:ea typeface="신명 중고딕" charset="-127"/>
              </a:rPr>
              <a:t>그림 </a:t>
            </a:r>
            <a:r>
              <a:rPr lang="en-US" altLang="ko-KR" sz="1800">
                <a:latin typeface="½Å¸í Áß°íµñ" charset="0"/>
                <a:ea typeface="신명 중고딕" charset="-127"/>
              </a:rPr>
              <a:t>5.16 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디지타이저의 입력과 출력 특성</a:t>
            </a:r>
          </a:p>
        </p:txBody>
      </p:sp>
      <p:sp>
        <p:nvSpPr>
          <p:cNvPr id="48189" name="Rectangle 61">
            <a:extLst>
              <a:ext uri="{FF2B5EF4-FFF2-40B4-BE49-F238E27FC236}">
                <a16:creationId xmlns:a16="http://schemas.microsoft.com/office/drawing/2014/main" id="{ACF19519-583F-47DF-A820-4EF72503F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924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광도 보정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(Photometric Calibration)</a:t>
            </a:r>
          </a:p>
        </p:txBody>
      </p:sp>
      <p:graphicFrame>
        <p:nvGraphicFramePr>
          <p:cNvPr id="48191" name="Object 63">
            <a:extLst>
              <a:ext uri="{FF2B5EF4-FFF2-40B4-BE49-F238E27FC236}">
                <a16:creationId xmlns:a16="http://schemas.microsoft.com/office/drawing/2014/main" id="{17138137-D661-4A84-87CD-E15E74367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200400"/>
          <a:ext cx="3460750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비트맵 이미지" r:id="rId3" imgW="4086795" imgH="3266667" progId="Paint.Picture">
                  <p:embed/>
                </p:oleObj>
              </mc:Choice>
              <mc:Fallback>
                <p:oleObj name="비트맵 이미지" r:id="rId3" imgW="4086795" imgH="3266667" progId="Paint.Picture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3460750" cy="276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42750-E9D0-4A47-B2A5-0BA1DD55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34708-07EB-4E1E-87F1-66AD1EF2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D46BD-416B-46E5-972F-5D5A9FB5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B581-C73D-48EB-B3E8-ACC30D85E6B2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49AE40-1670-4A0D-BB5D-C6758C5FF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ko-KR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픽셀 점 처리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(pixel point processing)</a:t>
            </a: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는 가장 기초적이지만 그러나 필수적인 영상 처리 연산</a:t>
            </a:r>
          </a:p>
          <a:p>
            <a:pPr lvl="1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콘트라스트 향상 연산에 주로 쓰이는 점 처리는 영상 픽셀의 명도 값을 변경</a:t>
            </a:r>
          </a:p>
          <a:p>
            <a:pPr lvl="1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점 처리 연산은 픽셀의 밝기 속성만 변화시키고 위치 속성은 바꾸지 않음을 알 수 있음</a:t>
            </a:r>
          </a:p>
          <a:p>
            <a:pPr lvl="1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픽셀 점 처리 연산은 가끔 콘트라스트 향상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콘트라스트 스트레칭</a:t>
            </a: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그레이 스케일 변환 등으로 불림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D9B0AB87-BFE9-4527-8A82-B7B0668F8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픽셀 점 처리</a:t>
            </a:r>
            <a:endParaRPr lang="ko-KR" altLang="en-US" sz="32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299AE55-465C-4C07-93AC-4CF189C1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2C50AD6-2767-4CE0-825D-3A58DA7F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82F895D-A8BD-419C-A965-810D35ED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5D86-61E0-4F4F-80FC-1518CC80E4CF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BC39BFB0-5759-47DF-A432-7F69102DF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72088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신명 중고딕" charset="-127"/>
                <a:ea typeface="신명 중고딕" charset="-127"/>
              </a:rPr>
              <a:t>그림 </a:t>
            </a:r>
            <a:r>
              <a:rPr lang="en-US" altLang="ko-KR" sz="1800">
                <a:latin typeface="½Å¸í Áß°íµñ" charset="0"/>
                <a:ea typeface="신명 중고딕" charset="-127"/>
              </a:rPr>
              <a:t>5.17  </a:t>
            </a:r>
            <a:r>
              <a:rPr lang="ko-KR" altLang="en-US" sz="1800">
                <a:latin typeface="신명 중고딕" charset="-127"/>
                <a:ea typeface="신명 중고딕" charset="-127"/>
              </a:rPr>
              <a:t>광도 보정 프로세스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6B2B8E5F-8755-4921-9C23-5CF9A5CED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924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광도 보정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(Photometric Calibration)</a:t>
            </a:r>
          </a:p>
        </p:txBody>
      </p:sp>
      <p:graphicFrame>
        <p:nvGraphicFramePr>
          <p:cNvPr id="80903" name="Object 7">
            <a:extLst>
              <a:ext uri="{FF2B5EF4-FFF2-40B4-BE49-F238E27FC236}">
                <a16:creationId xmlns:a16="http://schemas.microsoft.com/office/drawing/2014/main" id="{DD2B6DB4-DD74-44B3-A7F2-589EC0A59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286000"/>
          <a:ext cx="8686800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비트맵 이미지" r:id="rId3" imgW="8276190" imgH="2523810" progId="Paint.Picture">
                  <p:embed/>
                </p:oleObj>
              </mc:Choice>
              <mc:Fallback>
                <p:oleObj name="비트맵 이미지" r:id="rId3" imgW="8276190" imgH="252381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8686800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AAF64C16-ACCB-457E-9AC7-AED4C538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4FCDB5BC-5C0D-4446-901C-7A6EE93B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C71DC4D-28B6-4E1F-A96D-E69857A2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5D0-5B30-436B-8323-062EFD13A72B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5E7B262E-9EBE-46A7-B6ED-CEAB04291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00600"/>
          </a:xfrm>
        </p:spPr>
        <p:txBody>
          <a:bodyPr/>
          <a:lstStyle/>
          <a:p>
            <a:pPr lvl="1" algn="just">
              <a:lnSpc>
                <a:spcPct val="14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따라서                        이어야 함 </a:t>
            </a:r>
          </a:p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즉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점 처리 연산의 영향이 그것의 역함수에 의해 무효화</a:t>
            </a:r>
          </a:p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보통 이미지 센서의 입력 광량에 대한 출력 신호의 관계를  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 특성이라고 함</a:t>
            </a:r>
          </a:p>
          <a:p>
            <a:pPr lvl="2" algn="just">
              <a:lnSpc>
                <a:spcPct val="14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 </a:t>
            </a:r>
          </a:p>
          <a:p>
            <a:pPr lvl="2" algn="just">
              <a:lnSpc>
                <a:spcPct val="14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더 쉽게 쓰면 출력 </a:t>
            </a:r>
            <a:r>
              <a:rPr lang="en-US" altLang="ko-KR" sz="1800">
                <a:solidFill>
                  <a:srgbClr val="000000"/>
                </a:solidFill>
              </a:rPr>
              <a:t>= </a:t>
            </a:r>
            <a:r>
              <a:rPr lang="ko-KR" altLang="en-US" sz="1800">
                <a:solidFill>
                  <a:srgbClr val="000000"/>
                </a:solidFill>
              </a:rPr>
              <a:t>입력 	</a:t>
            </a:r>
          </a:p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    값은 촬영 장치에 따라 일정하므로         승 조작에 의하여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        보정</a:t>
            </a:r>
          </a:p>
          <a:p>
            <a:pPr lvl="1" algn="just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즉 역지수 연산                      을 사용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4387E85C-0E9A-41AA-8BB6-861F76495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772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5.3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광도 보정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(Photometric Calibration)</a:t>
            </a:r>
          </a:p>
        </p:txBody>
      </p:sp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4DAE670B-0294-424D-81FE-016918EC9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1619250"/>
          <a:ext cx="61071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6" name="비트맵 이미지" r:id="rId3" imgW="6106377" imgH="276117" progId="Paint.Picture">
                  <p:embed/>
                </p:oleObj>
              </mc:Choice>
              <mc:Fallback>
                <p:oleObj name="비트맵 이미지" r:id="rId3" imgW="6106377" imgH="27611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619250"/>
                        <a:ext cx="610711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id="{8FE67C82-C89E-4814-97A6-D2AF51180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057400"/>
          <a:ext cx="1685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7" name="비트맵 이미지" r:id="rId5" imgW="1685714" imgH="314286" progId="Paint.Picture">
                  <p:embed/>
                </p:oleObj>
              </mc:Choice>
              <mc:Fallback>
                <p:oleObj name="비트맵 이미지" r:id="rId5" imgW="1685714" imgH="31428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1685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>
            <a:extLst>
              <a:ext uri="{FF2B5EF4-FFF2-40B4-BE49-F238E27FC236}">
                <a16:creationId xmlns:a16="http://schemas.microsoft.com/office/drawing/2014/main" id="{BCFD1616-5187-4726-BB0A-6441107A2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976688"/>
          <a:ext cx="5991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비트맵 이미지" r:id="rId7" imgW="5990476" imgH="428798" progId="Paint.Picture">
                  <p:embed/>
                </p:oleObj>
              </mc:Choice>
              <mc:Fallback>
                <p:oleObj name="비트맵 이미지" r:id="rId7" imgW="5990476" imgH="428798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76688"/>
                        <a:ext cx="59912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>
            <a:extLst>
              <a:ext uri="{FF2B5EF4-FFF2-40B4-BE49-F238E27FC236}">
                <a16:creationId xmlns:a16="http://schemas.microsoft.com/office/drawing/2014/main" id="{43BEA1EE-DCB0-4A2C-B79F-366C8553A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448175"/>
          <a:ext cx="201613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비트맵 이미지" r:id="rId9" imgW="200159" imgH="200159" progId="Paint.Picture">
                  <p:embed/>
                </p:oleObj>
              </mc:Choice>
              <mc:Fallback>
                <p:oleObj name="비트맵 이미지" r:id="rId9" imgW="200159" imgH="20015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48175"/>
                        <a:ext cx="201613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>
            <a:extLst>
              <a:ext uri="{FF2B5EF4-FFF2-40B4-BE49-F238E27FC236}">
                <a16:creationId xmlns:a16="http://schemas.microsoft.com/office/drawing/2014/main" id="{387E064E-43DD-430F-9F1F-501E7AF720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943475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비트맵 이미지" r:id="rId11" imgW="237969" imgH="237969" progId="Paint.Picture">
                  <p:embed/>
                </p:oleObj>
              </mc:Choice>
              <mc:Fallback>
                <p:oleObj name="비트맵 이미지" r:id="rId11" imgW="237969" imgH="237969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43475"/>
                        <a:ext cx="23812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>
            <a:extLst>
              <a:ext uri="{FF2B5EF4-FFF2-40B4-BE49-F238E27FC236}">
                <a16:creationId xmlns:a16="http://schemas.microsoft.com/office/drawing/2014/main" id="{8A53A997-2339-43FE-8F3A-C52E9DF05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5429250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비트맵 이미지" r:id="rId13" imgW="237969" imgH="237969" progId="Paint.Picture">
                  <p:embed/>
                </p:oleObj>
              </mc:Choice>
              <mc:Fallback>
                <p:oleObj name="비트맵 이미지" r:id="rId13" imgW="237969" imgH="237969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429250"/>
                        <a:ext cx="23812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id="{BE63A266-9595-48DD-932C-DE0968D15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995863"/>
          <a:ext cx="3905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비트맵 이미지" r:id="rId14" imgW="390580" imgH="237969" progId="Paint.Picture">
                  <p:embed/>
                </p:oleObj>
              </mc:Choice>
              <mc:Fallback>
                <p:oleObj name="비트맵 이미지" r:id="rId14" imgW="390580" imgH="237969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95863"/>
                        <a:ext cx="39052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>
            <a:extLst>
              <a:ext uri="{FF2B5EF4-FFF2-40B4-BE49-F238E27FC236}">
                <a16:creationId xmlns:a16="http://schemas.microsoft.com/office/drawing/2014/main" id="{C5D3F91C-3038-4DF4-B79C-D2AE6BF2F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5800725"/>
          <a:ext cx="1571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비트맵 이미지" r:id="rId16" imgW="1571844" imgH="390580" progId="Paint.Picture">
                  <p:embed/>
                </p:oleObj>
              </mc:Choice>
              <mc:Fallback>
                <p:oleObj name="비트맵 이미지" r:id="rId16" imgW="1571844" imgH="390580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800725"/>
                        <a:ext cx="1571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101180C-A8F0-4610-A6D6-C5AC17D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548ADA9D-C3AD-4DB3-ADA0-ED291EE0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4795164-6603-4629-8E75-16284553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4A29A-C50B-47F8-9981-B61A97BAD06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6CBA2340-72B6-42A5-A74A-32893E7D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7338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1.1 </a:t>
            </a:r>
            <a:r>
              <a:rPr lang="ko-KR" altLang="en-US" sz="1800">
                <a:solidFill>
                  <a:srgbClr val="000000"/>
                </a:solidFill>
              </a:rPr>
              <a:t>점 처리</a:t>
            </a:r>
            <a:endParaRPr lang="ko-KR" altLang="en-US" sz="1800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423AA5FA-4258-4619-8B79-F34E5B0EE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픽셀 점 처리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5501F8E6-EF44-4213-B384-606B99581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4114800"/>
            <a:ext cx="8153400" cy="1600200"/>
          </a:xfrm>
          <a:noFill/>
          <a:ln/>
        </p:spPr>
        <p:txBody>
          <a:bodyPr/>
          <a:lstStyle/>
          <a:p>
            <a:pPr lvl="1">
              <a:lnSpc>
                <a:spcPct val="110000"/>
              </a:lnSpc>
            </a:pPr>
            <a:r>
              <a:rPr lang="en-US" altLang="ko-KR" sz="2400"/>
              <a:t> </a:t>
            </a:r>
            <a:r>
              <a:rPr lang="ko-KR" altLang="en-US" sz="2000"/>
              <a:t>점 처리의 일반적인 식</a:t>
            </a:r>
            <a:r>
              <a:rPr lang="ko-KR" altLang="en-US" sz="2400"/>
              <a:t> 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/>
              <a:t> </a:t>
            </a:r>
            <a:r>
              <a:rPr lang="en-US" altLang="ko-KR" sz="2000"/>
              <a:t>O(x,y) = M[I(x,y)]		(5.1)</a:t>
            </a:r>
          </a:p>
          <a:p>
            <a:pPr lvl="2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000"/>
              <a:t> </a:t>
            </a:r>
            <a:r>
              <a:rPr lang="ko-KR" altLang="en-US" sz="2000"/>
              <a:t>여기서 </a:t>
            </a:r>
            <a:r>
              <a:rPr lang="en-US" altLang="ko-KR" sz="2000"/>
              <a:t>M</a:t>
            </a:r>
            <a:r>
              <a:rPr lang="ko-KR" altLang="en-US" sz="2000"/>
              <a:t>은 매핑 함수 </a:t>
            </a:r>
          </a:p>
          <a:p>
            <a:pPr lvl="1">
              <a:lnSpc>
                <a:spcPct val="110000"/>
              </a:lnSpc>
            </a:pPr>
            <a:r>
              <a:rPr lang="ko-KR" altLang="en-US" sz="2400"/>
              <a:t> </a:t>
            </a:r>
            <a:r>
              <a:rPr lang="ko-KR" altLang="en-US" sz="2000"/>
              <a:t>영상을 디스플레이 장치에 표시하여</a:t>
            </a:r>
            <a:r>
              <a:rPr lang="en-US" altLang="ko-KR" sz="2000"/>
              <a:t>, </a:t>
            </a:r>
            <a:r>
              <a:rPr lang="ko-KR" altLang="en-US" sz="2000"/>
              <a:t>해석</a:t>
            </a:r>
            <a:r>
              <a:rPr lang="en-US" altLang="ko-KR" sz="2000"/>
              <a:t>, </a:t>
            </a:r>
            <a:r>
              <a:rPr lang="ko-KR" altLang="en-US" sz="2000"/>
              <a:t>검사</a:t>
            </a:r>
            <a:r>
              <a:rPr lang="en-US" altLang="ko-KR" sz="2000"/>
              <a:t>, </a:t>
            </a:r>
            <a:r>
              <a:rPr lang="ko-KR" altLang="en-US" sz="2000"/>
              <a:t>개발한 알고리즘의 효과를 확인하기 위해서는 콘트라스트 조정 필요</a:t>
            </a:r>
          </a:p>
        </p:txBody>
      </p:sp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D850C910-BF87-49A1-A34D-D08F6C7C3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8" y="1676400"/>
          <a:ext cx="51911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비트맵 이미지" r:id="rId3" imgW="5191850" imgH="1991003" progId="Paint.Picture">
                  <p:embed/>
                </p:oleObj>
              </mc:Choice>
              <mc:Fallback>
                <p:oleObj name="비트맵 이미지" r:id="rId3" imgW="5191850" imgH="1991003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676400"/>
                        <a:ext cx="5191125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D5606-5EB1-4FC8-9EB8-43E8C3C1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945F-1898-4A61-B3E0-3AFC0A02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C94EB-AF16-4641-B772-302328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215-DB2D-4D19-AE9D-140EE010F315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3A56098-E84D-45C2-883A-3927DB5D6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5.1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단일 영상의 경우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85A33B6A-78B7-418D-A936-64FC9D4F3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524000"/>
            <a:ext cx="8153400" cy="4876800"/>
          </a:xfrm>
          <a:noFill/>
          <a:ln/>
        </p:spPr>
        <p:txBody>
          <a:bodyPr/>
          <a:lstStyle/>
          <a:p>
            <a:pPr lvl="1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영상의 각 픽셀값을 변환 함수를 이용하여 바꾸는 것</a:t>
            </a:r>
          </a:p>
          <a:p>
            <a:pPr lvl="1">
              <a:lnSpc>
                <a:spcPct val="90000"/>
              </a:lnSpc>
            </a:pPr>
            <a:endParaRPr lang="ko-KR" alt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5.1.1 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슬라이딩</a:t>
            </a: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(Sliding)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과 스트레칭 </a:t>
            </a: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(Stretching)</a:t>
            </a:r>
          </a:p>
          <a:p>
            <a:pPr lvl="1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슬라이딩과 스트레칭은 모두 콘트라스트 향상 연산에 속함</a:t>
            </a:r>
          </a:p>
          <a:p>
            <a:pPr lvl="1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영상의 각 픽셀에 상수값을 더하거나 빼거나 곱하거나 나누는 점 처리</a:t>
            </a:r>
          </a:p>
          <a:p>
            <a:pPr lvl="1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이들 연산들은 영상 안의 픽셀을 재분배하여 콘트라스트 특성을 향상</a:t>
            </a:r>
          </a:p>
          <a:p>
            <a:pPr lvl="1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히스토그램 슬라이딩 연산</a:t>
            </a:r>
          </a:p>
          <a:p>
            <a:pPr lvl="2">
              <a:lnSpc>
                <a:spcPct val="110000"/>
              </a:lnSpc>
              <a:buFontTx/>
              <a:buChar char="•"/>
            </a:pPr>
            <a:r>
              <a:rPr lang="ko-KR" altLang="en-US" sz="1800">
                <a:solidFill>
                  <a:srgbClr val="000000"/>
                </a:solidFill>
              </a:rPr>
              <a:t>상내의 모든 픽셀에 상수 값을 더하거나 빼는 연산</a:t>
            </a:r>
          </a:p>
          <a:p>
            <a:pPr lvl="1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히스토그램 스트레칭은 모든 픽셀값을 상수값으로 곱하거나 나누는 연산</a:t>
            </a:r>
            <a:endParaRPr lang="ko-KR" altLang="en-US" sz="240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endParaRPr lang="en-US" altLang="ko-KR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47AF81F6-23AE-43DC-9941-599F6577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53BA394B-3B39-41EC-B06B-5509D2CA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8712349-E26B-4901-8A5D-6A8164C5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F5B-9F11-44E7-8F12-D7B887A16C39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7D34F40-B02B-4841-9F16-EAD71FF4C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>
                <a:latin typeface="ÅÂ-Á¶°¢Æ¼R" charset="0"/>
              </a:rPr>
              <a:t>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ÅÂ-Á¶°¢Æ¼R" charset="0"/>
              </a:rPr>
              <a:t>5.1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태-조각티R" charset="-127"/>
                <a:ea typeface="태-조각티R" charset="-127"/>
              </a:rPr>
              <a:t>단일 영상의 경우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4371D26A-3122-4FC9-BCD1-1E4155BC4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02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5.2 </a:t>
            </a:r>
            <a:r>
              <a:rPr lang="ko-KR" altLang="en-US" sz="1800"/>
              <a:t>히스토그램 슬라이딩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2E447CF9-3A6A-42BD-B8FB-7F9DC3ED9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102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5.3 </a:t>
            </a:r>
            <a:r>
              <a:rPr lang="ko-KR" altLang="en-US" sz="1800"/>
              <a:t>히스토그램 스트레칭</a:t>
            </a:r>
          </a:p>
        </p:txBody>
      </p:sp>
      <p:graphicFrame>
        <p:nvGraphicFramePr>
          <p:cNvPr id="15374" name="Object 14">
            <a:extLst>
              <a:ext uri="{FF2B5EF4-FFF2-40B4-BE49-F238E27FC236}">
                <a16:creationId xmlns:a16="http://schemas.microsoft.com/office/drawing/2014/main" id="{14446678-E5E4-4CB5-B47D-3571FA370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8" y="2038350"/>
          <a:ext cx="4271962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비트맵 이미지" r:id="rId3" imgW="5342857" imgH="3476190" progId="Paint.Picture">
                  <p:embed/>
                </p:oleObj>
              </mc:Choice>
              <mc:Fallback>
                <p:oleObj name="비트맵 이미지" r:id="rId3" imgW="5342857" imgH="3476190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2038350"/>
                        <a:ext cx="4271962" cy="27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>
            <a:extLst>
              <a:ext uri="{FF2B5EF4-FFF2-40B4-BE49-F238E27FC236}">
                <a16:creationId xmlns:a16="http://schemas.microsoft.com/office/drawing/2014/main" id="{B644C129-5442-4B2A-A75A-789761A6A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082800"/>
          <a:ext cx="434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비트맵 이미지" r:id="rId5" imgW="5495238" imgH="3438095" progId="Paint.Picture">
                  <p:embed/>
                </p:oleObj>
              </mc:Choice>
              <mc:Fallback>
                <p:oleObj name="비트맵 이미지" r:id="rId5" imgW="5495238" imgH="3438095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82800"/>
                        <a:ext cx="4343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24D4208E-F540-4628-BE4B-47B74B5F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F815814B-A27F-49B0-9649-9297D7F3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7E464D1-F92A-4EC6-9053-6A40DF01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A680-127A-4DAC-9554-53D3AAEA6F45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E3B9D53-4976-4A92-955E-0BA79A1EA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>
                <a:latin typeface="ÅÂ-Á¶°¢Æ¼R" charset="0"/>
              </a:rPr>
              <a:t>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ÅÂ-Á¶°¢Æ¼R" charset="0"/>
              </a:rPr>
              <a:t>5.1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태-조각티R" charset="-127"/>
                <a:ea typeface="태-조각티R" charset="-127"/>
              </a:rPr>
              <a:t>단일 영상의 경우</a:t>
            </a: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D14D19BF-F87F-48A0-9704-B06ECFFF4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15240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그림 </a:t>
            </a:r>
            <a:r>
              <a:rPr lang="en-US" altLang="ko-KR" sz="2000">
                <a:solidFill>
                  <a:srgbClr val="000000"/>
                </a:solidFill>
              </a:rPr>
              <a:t>5.4</a:t>
            </a:r>
            <a:r>
              <a:rPr lang="ko-KR" altLang="en-US" sz="2000">
                <a:solidFill>
                  <a:srgbClr val="000000"/>
                </a:solidFill>
              </a:rPr>
              <a:t>에 있어 </a:t>
            </a:r>
            <a:r>
              <a:rPr lang="en-US" altLang="ko-KR" sz="2000">
                <a:solidFill>
                  <a:srgbClr val="000000"/>
                </a:solidFill>
              </a:rPr>
              <a:t>W</a:t>
            </a:r>
            <a:r>
              <a:rPr lang="ko-KR" altLang="en-US" sz="2000">
                <a:solidFill>
                  <a:srgbClr val="000000"/>
                </a:solidFill>
              </a:rPr>
              <a:t>는 입력 명도값의 신축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스트레칭</a:t>
            </a:r>
            <a:r>
              <a:rPr lang="en-US" altLang="ko-KR" sz="2000">
                <a:solidFill>
                  <a:srgbClr val="000000"/>
                </a:solidFill>
              </a:rPr>
              <a:t>) </a:t>
            </a:r>
            <a:r>
              <a:rPr lang="ko-KR" altLang="en-US" sz="2000">
                <a:solidFill>
                  <a:srgbClr val="000000"/>
                </a:solidFill>
              </a:rPr>
              <a:t>조작이며</a:t>
            </a:r>
            <a:r>
              <a:rPr lang="en-US" altLang="ko-KR" sz="2000">
                <a:solidFill>
                  <a:srgbClr val="000000"/>
                </a:solidFill>
              </a:rPr>
              <a:t>, L</a:t>
            </a:r>
            <a:r>
              <a:rPr lang="ko-KR" altLang="en-US" sz="2000">
                <a:solidFill>
                  <a:srgbClr val="000000"/>
                </a:solidFill>
              </a:rPr>
              <a:t>은 입력값에는 의존하지 않는 평행 이동 조작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슬라이딩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직선 기울기가 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보다 큰 경우는 명도의 확대를 나타내며</a:t>
            </a:r>
            <a:r>
              <a:rPr lang="en-US" altLang="ko-KR" sz="2000">
                <a:solidFill>
                  <a:srgbClr val="000000"/>
                </a:solidFill>
              </a:rPr>
              <a:t>, 1</a:t>
            </a:r>
            <a:r>
              <a:rPr lang="ko-KR" altLang="en-US" sz="2000">
                <a:solidFill>
                  <a:srgbClr val="000000"/>
                </a:solidFill>
              </a:rPr>
              <a:t>보다 작은 경우에는 압축</a:t>
            </a:r>
          </a:p>
          <a:p>
            <a:pPr>
              <a:lnSpc>
                <a:spcPct val="90000"/>
              </a:lnSpc>
            </a:pP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71689" name="Text Box 9">
            <a:extLst>
              <a:ext uri="{FF2B5EF4-FFF2-40B4-BE49-F238E27FC236}">
                <a16:creationId xmlns:a16="http://schemas.microsoft.com/office/drawing/2014/main" id="{60B050AA-CC30-4C2D-82C9-C78CCE3C6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43600"/>
            <a:ext cx="586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5.4 </a:t>
            </a:r>
            <a:r>
              <a:rPr lang="ko-KR" altLang="en-US" sz="1800"/>
              <a:t>일반적인 경우의 슬라이딩과 스트레칭</a:t>
            </a:r>
          </a:p>
        </p:txBody>
      </p:sp>
      <p:graphicFrame>
        <p:nvGraphicFramePr>
          <p:cNvPr id="71690" name="Object 10">
            <a:extLst>
              <a:ext uri="{FF2B5EF4-FFF2-40B4-BE49-F238E27FC236}">
                <a16:creationId xmlns:a16="http://schemas.microsoft.com/office/drawing/2014/main" id="{26D834FC-D9B1-4F02-8133-D5BEE7F31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3048000"/>
          <a:ext cx="4699000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비트맵 이미지" r:id="rId3" imgW="5380952" imgH="3362794" progId="Paint.Picture">
                  <p:embed/>
                </p:oleObj>
              </mc:Choice>
              <mc:Fallback>
                <p:oleObj name="비트맵 이미지" r:id="rId3" imgW="5380952" imgH="3362794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048000"/>
                        <a:ext cx="4699000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2E180277-1612-4E03-AD1E-215BB2D1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B8E0AA81-C6C0-4048-AD32-99A6255D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B4ECF12-3E10-4B0F-87AE-E8BB45BB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7625-F4B9-47B4-95C6-723DC33D2640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3F1586F4-A195-450A-94DC-D0979796E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391400" cy="487680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자동적으로 영상의 콘트라스트를 향상시키려면</a:t>
            </a:r>
            <a:r>
              <a:rPr lang="ko-KR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슬라이딩과 스트레칭시키는 위치를 자동으로 찾아야 함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많이 쓰이는 방법은 한편에 몰려 있는 히스토그램을 모든 영역으로 확장시키는 것</a:t>
            </a:r>
          </a:p>
          <a:p>
            <a:pPr lvl="1">
              <a:lnSpc>
                <a:spcPct val="2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	 최소 픽셀값을 빼는 것은 히스토그램을 왼편으로 슬라이딩하는 것</a:t>
            </a:r>
          </a:p>
          <a:p>
            <a:pPr lvl="1">
              <a:lnSpc>
                <a:spcPct val="14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 다음에 각 픽셀값은 최대 픽셀값이 </a:t>
            </a:r>
            <a:r>
              <a:rPr lang="en-US" altLang="ko-KR" sz="2000">
                <a:solidFill>
                  <a:srgbClr val="000000"/>
                </a:solidFill>
              </a:rPr>
              <a:t>255</a:t>
            </a:r>
            <a:r>
              <a:rPr lang="ko-KR" altLang="en-US" sz="2000">
                <a:solidFill>
                  <a:srgbClr val="000000"/>
                </a:solidFill>
              </a:rPr>
              <a:t>가 되고 최소 픽셀값이 </a:t>
            </a:r>
            <a:r>
              <a:rPr lang="en-US" altLang="ko-KR" sz="2000">
                <a:solidFill>
                  <a:srgbClr val="000000"/>
                </a:solidFill>
              </a:rPr>
              <a:t>0</a:t>
            </a:r>
            <a:r>
              <a:rPr lang="ko-KR" altLang="en-US" sz="2000">
                <a:solidFill>
                  <a:srgbClr val="000000"/>
                </a:solidFill>
              </a:rPr>
              <a:t>이 되도록 스트레칭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14B44EA7-E84A-4326-8CF3-4E4EF53DA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5.1 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단일 영상의 경우</a:t>
            </a:r>
          </a:p>
        </p:txBody>
      </p:sp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AB1D24D4-6759-44B7-91F4-E859A6B02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605213"/>
          <a:ext cx="62960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비트맵 이미지" r:id="rId3" imgW="6295238" imgH="695238" progId="Paint.Picture">
                  <p:embed/>
                </p:oleObj>
              </mc:Choice>
              <mc:Fallback>
                <p:oleObj name="비트맵 이미지" r:id="rId3" imgW="6295238" imgH="6952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05213"/>
                        <a:ext cx="62960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15">
            <a:extLst>
              <a:ext uri="{FF2B5EF4-FFF2-40B4-BE49-F238E27FC236}">
                <a16:creationId xmlns:a16="http://schemas.microsoft.com/office/drawing/2014/main" id="{D3082D52-AC83-4CFA-816D-4C944E45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3E8E84B5-C626-474C-AFE1-A63AA019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95B25E6-7C2A-4A76-922D-2A3BCDAF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3EBF830-1E56-4F6F-9D2A-F966842F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1FA5-E40D-4CC3-8DDF-A0CEC9F56B7F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AD592C2-28DD-4BD6-BD69-C7CF056D6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>
                <a:latin typeface="ÅÂ-Á¶°¢Æ¼R" charset="0"/>
              </a:rPr>
              <a:t>5.1  </a:t>
            </a:r>
            <a:r>
              <a:rPr lang="ko-KR" altLang="en-US" sz="3200">
                <a:latin typeface="태-조각티R" charset="-127"/>
                <a:ea typeface="태-조각티R" charset="-127"/>
              </a:rPr>
              <a:t>단일 영상의 경우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E46C311C-E9B6-4EA8-8FD8-86D2F80BD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5597525"/>
            <a:ext cx="6424613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/>
              <a:t>         </a:t>
            </a:r>
            <a:r>
              <a:rPr lang="ko-KR" altLang="en-US" sz="1800"/>
              <a:t>그림 </a:t>
            </a:r>
            <a:r>
              <a:rPr lang="en-US" altLang="ko-KR" sz="1800"/>
              <a:t>5.5  </a:t>
            </a:r>
            <a:r>
              <a:rPr lang="ko-KR" altLang="en-US" sz="1800"/>
              <a:t>히스토그램 스트레칭의 예</a:t>
            </a:r>
          </a:p>
          <a:p>
            <a:r>
              <a:rPr lang="en-US" altLang="ko-KR" sz="1800"/>
              <a:t>(</a:t>
            </a:r>
            <a:r>
              <a:rPr lang="ko-KR" altLang="en-US" sz="1800"/>
              <a:t>출처</a:t>
            </a:r>
            <a:r>
              <a:rPr lang="en-US" altLang="ko-KR" sz="1800"/>
              <a:t>:Digital Image Processing(DIP) with Khoros 2)</a:t>
            </a:r>
          </a:p>
        </p:txBody>
      </p:sp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7AF360FD-1F23-435F-B1F1-18C3CBEDA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4575" y="1574800"/>
          <a:ext cx="7032625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비트맵 이미지" r:id="rId3" imgW="8276190" imgH="4695238" progId="Paint.Picture">
                  <p:embed/>
                </p:oleObj>
              </mc:Choice>
              <mc:Fallback>
                <p:oleObj name="비트맵 이미지" r:id="rId3" imgW="8276190" imgH="4695238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574800"/>
                        <a:ext cx="7032625" cy="398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1115</TotalTime>
  <Words>1398</Words>
  <Application>Microsoft Office PowerPoint</Application>
  <PresentationFormat>화면 슬라이드 쇼(4:3)</PresentationFormat>
  <Paragraphs>235</Paragraphs>
  <Slides>31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8" baseType="lpstr">
      <vt:lpstr>굴림</vt:lpstr>
      <vt:lpstr>Times New Roman</vt:lpstr>
      <vt:lpstr>Tahoma</vt:lpstr>
      <vt:lpstr>Wingdings</vt:lpstr>
      <vt:lpstr>Monotype Sorts</vt:lpstr>
      <vt:lpstr>HCI Columbine</vt:lpstr>
      <vt:lpstr>굴림체</vt:lpstr>
      <vt:lpstr>HCI Tulip</vt:lpstr>
      <vt:lpstr>ÅÂ-Á¶°¢Æ¼R</vt:lpstr>
      <vt:lpstr>ÅÂ-¸ðÀ½Æ¼R</vt:lpstr>
      <vt:lpstr>태-조각티R</vt:lpstr>
      <vt:lpstr>½Å¸í Áß°íµñ</vt:lpstr>
      <vt:lpstr>태-모음티R</vt:lpstr>
      <vt:lpstr>휴먼명조</vt:lpstr>
      <vt:lpstr>신명 중고딕</vt:lpstr>
      <vt:lpstr>조화</vt:lpstr>
      <vt:lpstr>비트맵 이미지</vt:lpstr>
      <vt:lpstr>제 5 장</vt:lpstr>
      <vt:lpstr>- Contents -</vt:lpstr>
      <vt:lpstr>    픽셀 점 처리</vt:lpstr>
      <vt:lpstr>    픽셀 점 처리</vt:lpstr>
      <vt:lpstr>    5.1  단일 영상의 경우</vt:lpstr>
      <vt:lpstr>    5.1  단일 영상의 경우</vt:lpstr>
      <vt:lpstr>    5.1  단일 영상의 경우</vt:lpstr>
      <vt:lpstr>5.1  단일 영상의 경우</vt:lpstr>
      <vt:lpstr>5.1  단일 영상의 경우</vt:lpstr>
      <vt:lpstr>5.1  단일 영상의 경우</vt:lpstr>
      <vt:lpstr>5.1.2 중간 강조</vt:lpstr>
      <vt:lpstr>PowerPoint 프레젠테이션</vt:lpstr>
      <vt:lpstr>5.1.4 이진화(Thresholding)</vt:lpstr>
      <vt:lpstr>5.1.5 슬라이스</vt:lpstr>
      <vt:lpstr>5.1.6 등명도선</vt:lpstr>
      <vt:lpstr>5.1.7 명도 단계 변환</vt:lpstr>
      <vt:lpstr>5.1.8 중간 제거</vt:lpstr>
      <vt:lpstr>5.1.9 중간 통과</vt:lpstr>
      <vt:lpstr>5.1.10 점 처리의 적용 예</vt:lpstr>
      <vt:lpstr>5.1.10 점 처리의 적용 예</vt:lpstr>
      <vt:lpstr>5.1.10 점 처리의 적용 예</vt:lpstr>
      <vt:lpstr>5.2  다중 영상(Multiple Image)의 경우</vt:lpstr>
      <vt:lpstr>5.2.1 영상 결합</vt:lpstr>
      <vt:lpstr>5.2.1 영상 결합</vt:lpstr>
      <vt:lpstr>5.2.1 영상 결합</vt:lpstr>
      <vt:lpstr>5.2.2 영상 합성(Image Compositing)</vt:lpstr>
      <vt:lpstr>5.2.2 영상 합성(Image Compositing)</vt:lpstr>
      <vt:lpstr>5.2.2 영상 합성(Image Compositing)</vt:lpstr>
      <vt:lpstr>5.3  광도 보정(Photometric Calibration)</vt:lpstr>
      <vt:lpstr>5.3  광도 보정(Photometric Calibration)</vt:lpstr>
      <vt:lpstr>5.3  광도 보정(Photometric Calibration)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Jino</dc:creator>
  <cp:lastModifiedBy>leeKS</cp:lastModifiedBy>
  <cp:revision>44</cp:revision>
  <dcterms:created xsi:type="dcterms:W3CDTF">2002-02-24T04:52:01Z</dcterms:created>
  <dcterms:modified xsi:type="dcterms:W3CDTF">2020-08-30T04:12:42Z</dcterms:modified>
</cp:coreProperties>
</file>