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5" r:id="rId1"/>
  </p:sldMasterIdLst>
  <p:notesMasterIdLst>
    <p:notesMasterId r:id="rId25"/>
  </p:notesMasterIdLst>
  <p:sldIdLst>
    <p:sldId id="256" r:id="rId2"/>
    <p:sldId id="257" r:id="rId3"/>
    <p:sldId id="258" r:id="rId4"/>
    <p:sldId id="260" r:id="rId5"/>
    <p:sldId id="263" r:id="rId6"/>
    <p:sldId id="278" r:id="rId7"/>
    <p:sldId id="283" r:id="rId8"/>
    <p:sldId id="284" r:id="rId9"/>
    <p:sldId id="287" r:id="rId10"/>
    <p:sldId id="286" r:id="rId11"/>
    <p:sldId id="288" r:id="rId12"/>
    <p:sldId id="289" r:id="rId13"/>
    <p:sldId id="290" r:id="rId14"/>
    <p:sldId id="265" r:id="rId15"/>
    <p:sldId id="268" r:id="rId16"/>
    <p:sldId id="291" r:id="rId17"/>
    <p:sldId id="269" r:id="rId18"/>
    <p:sldId id="281" r:id="rId19"/>
    <p:sldId id="282" r:id="rId20"/>
    <p:sldId id="272" r:id="rId21"/>
    <p:sldId id="276" r:id="rId22"/>
    <p:sldId id="280" r:id="rId23"/>
    <p:sldId id="292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38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89689"/>
  </p:normalViewPr>
  <p:slideViewPr>
    <p:cSldViewPr snapToGrid="0" snapToObjects="1">
      <p:cViewPr varScale="1">
        <p:scale>
          <a:sx n="110" d="100"/>
          <a:sy n="110" d="100"/>
        </p:scale>
        <p:origin x="630" y="114"/>
      </p:cViewPr>
      <p:guideLst>
        <p:guide orient="horz" pos="2157"/>
        <p:guide pos="38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2B2BC9D-A816-4D0A-858B-1D023B3A8ACA}" type="datetime1">
              <a:rPr lang="ko-KR" altLang="en-US" smtClean="0"/>
              <a:pPr lvl="0"/>
              <a:t>2022-05-06-Friday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2866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 lvl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487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 lvl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164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 lvl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252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 lvl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555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 lvl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628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: 도형 7"/>
          <p:cNvSpPr/>
          <p:nvPr/>
        </p:nvSpPr>
        <p:spPr>
          <a:xfrm>
            <a:off x="-12699" y="3631"/>
            <a:ext cx="1247479" cy="442587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08"/>
              </a:cxn>
              <a:cxn ang="0">
                <a:pos x="986" y="7114"/>
              </a:cxn>
              <a:cxn ang="0">
                <a:pos x="1537" y="7266"/>
              </a:cxn>
              <a:cxn ang="0">
                <a:pos x="62" y="0"/>
              </a:cxn>
              <a:cxn ang="0">
                <a:pos x="0" y="0"/>
              </a:cxn>
            </a:cxnLst>
            <a:rect l="0" t="0" r="r" b="b"/>
            <a:pathLst>
              <a:path w="1537" h="7266">
                <a:moveTo>
                  <a:pt x="0" y="0"/>
                </a:moveTo>
                <a:lnTo>
                  <a:pt x="0" y="708"/>
                </a:lnTo>
                <a:lnTo>
                  <a:pt x="986" y="7114"/>
                </a:lnTo>
                <a:lnTo>
                  <a:pt x="1537" y="7266"/>
                </a:lnTo>
                <a:lnTo>
                  <a:pt x="62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9" name="자유형: 도형 8"/>
          <p:cNvSpPr/>
          <p:nvPr/>
        </p:nvSpPr>
        <p:spPr>
          <a:xfrm flipH="1">
            <a:off x="7307082" y="211889"/>
            <a:ext cx="4883131" cy="1609272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0" name="자유형: 도형 9"/>
          <p:cNvSpPr/>
          <p:nvPr/>
        </p:nvSpPr>
        <p:spPr>
          <a:xfrm flipH="1">
            <a:off x="1176" y="0"/>
            <a:ext cx="12196229" cy="1209811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1" name="자유형: 도형 10"/>
          <p:cNvSpPr/>
          <p:nvPr/>
        </p:nvSpPr>
        <p:spPr>
          <a:xfrm>
            <a:off x="0" y="313097"/>
            <a:ext cx="7315199" cy="2039450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  <a:gd name="connsiteX0" fmla="*/ 5486400 w 5486400"/>
              <a:gd name="connsiteY0" fmla="*/ 1085850 h 2676075"/>
              <a:gd name="connsiteX1" fmla="*/ 0 w 5486400"/>
              <a:gd name="connsiteY1" fmla="*/ 0 h 2676075"/>
              <a:gd name="connsiteX2" fmla="*/ 0 w 5486400"/>
              <a:gd name="connsiteY2" fmla="*/ 95250 h 2676075"/>
              <a:gd name="connsiteX3" fmla="*/ 604863 w 5486400"/>
              <a:gd name="connsiteY3" fmla="*/ 2676075 h 2676075"/>
              <a:gd name="connsiteX4" fmla="*/ 5486400 w 5486400"/>
              <a:gd name="connsiteY4" fmla="*/ 1085850 h 2676075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0 w 5486400"/>
              <a:gd name="connsiteY2" fmla="*/ 95250 h 2582198"/>
              <a:gd name="connsiteX3" fmla="*/ 892927 w 5486400"/>
              <a:gd name="connsiteY3" fmla="*/ 2582198 h 2582198"/>
              <a:gd name="connsiteX4" fmla="*/ 5486400 w 5486400"/>
              <a:gd name="connsiteY4" fmla="*/ 1085850 h 2582198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892927 w 5486400"/>
              <a:gd name="connsiteY2" fmla="*/ 2582198 h 2582198"/>
              <a:gd name="connsiteX3" fmla="*/ 5486400 w 5486400"/>
              <a:gd name="connsiteY3" fmla="*/ 1085850 h 2582198"/>
              <a:gd name="connsiteX0" fmla="*/ 5486400 w 5486400"/>
              <a:gd name="connsiteY0" fmla="*/ 1085850 h 2481754"/>
              <a:gd name="connsiteX1" fmla="*/ 0 w 5486400"/>
              <a:gd name="connsiteY1" fmla="*/ 0 h 2481754"/>
              <a:gd name="connsiteX2" fmla="*/ 870728 w 5486400"/>
              <a:gd name="connsiteY2" fmla="*/ 2481754 h 2481754"/>
              <a:gd name="connsiteX3" fmla="*/ 5486400 w 5486400"/>
              <a:gd name="connsiteY3" fmla="*/ 1085850 h 2481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0" h="2481754">
                <a:moveTo>
                  <a:pt x="5486400" y="1085850"/>
                </a:moveTo>
                <a:lnTo>
                  <a:pt x="0" y="0"/>
                </a:lnTo>
                <a:lnTo>
                  <a:pt x="870728" y="2481754"/>
                </a:lnTo>
                <a:lnTo>
                  <a:pt x="5486400" y="1085850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2" name="자유형: 도형 11"/>
          <p:cNvSpPr/>
          <p:nvPr/>
        </p:nvSpPr>
        <p:spPr>
          <a:xfrm rot="16200000" flipH="1">
            <a:off x="-469153" y="661849"/>
            <a:ext cx="2747768" cy="1432205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3" name="자유형: 도형 12"/>
          <p:cNvSpPr/>
          <p:nvPr/>
        </p:nvSpPr>
        <p:spPr>
          <a:xfrm rot="16200000" flipH="1">
            <a:off x="-2892959" y="2893114"/>
            <a:ext cx="6862892" cy="1076695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4" name="자유형: 도형 13"/>
          <p:cNvSpPr/>
          <p:nvPr/>
        </p:nvSpPr>
        <p:spPr>
          <a:xfrm rot="16200000">
            <a:off x="-839161" y="3864994"/>
            <a:ext cx="4116307" cy="1880869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2571750">
                <a:moveTo>
                  <a:pt x="5486400" y="1085850"/>
                </a:moveTo>
                <a:lnTo>
                  <a:pt x="0" y="0"/>
                </a:lnTo>
                <a:lnTo>
                  <a:pt x="0" y="95250"/>
                </a:lnTo>
                <a:lnTo>
                  <a:pt x="923925" y="2571750"/>
                </a:lnTo>
                <a:lnTo>
                  <a:pt x="5486400" y="1085850"/>
                </a:lnTo>
              </a:path>
            </a:pathLst>
          </a:cu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5" name="자유형: 도형 14"/>
          <p:cNvSpPr/>
          <p:nvPr/>
        </p:nvSpPr>
        <p:spPr>
          <a:xfrm rot="16200000">
            <a:off x="1234747" y="5050782"/>
            <a:ext cx="895421" cy="2731035"/>
          </a:xfrm>
          <a:custGeom>
            <a:avLst/>
            <a:gdLst>
              <a:gd name="connsiteX0" fmla="*/ 0 w 571472"/>
              <a:gd name="connsiteY0" fmla="*/ 3000396 h 3000396"/>
              <a:gd name="connsiteX1" fmla="*/ 0 w 571472"/>
              <a:gd name="connsiteY1" fmla="*/ 0 h 3000396"/>
              <a:gd name="connsiteX2" fmla="*/ 571472 w 571472"/>
              <a:gd name="connsiteY2" fmla="*/ 3000396 h 3000396"/>
              <a:gd name="connsiteX3" fmla="*/ 0 w 571472"/>
              <a:gd name="connsiteY3" fmla="*/ 3000396 h 3000396"/>
              <a:gd name="connsiteX0" fmla="*/ 0 w 928630"/>
              <a:gd name="connsiteY0" fmla="*/ 3000396 h 3000396"/>
              <a:gd name="connsiteX1" fmla="*/ 0 w 928630"/>
              <a:gd name="connsiteY1" fmla="*/ 0 h 3000396"/>
              <a:gd name="connsiteX2" fmla="*/ 928630 w 928630"/>
              <a:gd name="connsiteY2" fmla="*/ 2500306 h 3000396"/>
              <a:gd name="connsiteX3" fmla="*/ 0 w 928630"/>
              <a:gd name="connsiteY3" fmla="*/ 3000396 h 3000396"/>
              <a:gd name="connsiteX0" fmla="*/ 9525 w 938155"/>
              <a:gd name="connsiteY0" fmla="*/ 3067050 h 3067050"/>
              <a:gd name="connsiteX1" fmla="*/ 0 w 938155"/>
              <a:gd name="connsiteY1" fmla="*/ 0 h 3067050"/>
              <a:gd name="connsiteX2" fmla="*/ 938155 w 938155"/>
              <a:gd name="connsiteY2" fmla="*/ 2566960 h 3067050"/>
              <a:gd name="connsiteX3" fmla="*/ 9525 w 938155"/>
              <a:gd name="connsiteY3" fmla="*/ 3067050 h 3067050"/>
              <a:gd name="connsiteX0" fmla="*/ 9525 w 928656"/>
              <a:gd name="connsiteY0" fmla="*/ 3067050 h 3067050"/>
              <a:gd name="connsiteX1" fmla="*/ 0 w 928656"/>
              <a:gd name="connsiteY1" fmla="*/ 0 h 3067050"/>
              <a:gd name="connsiteX2" fmla="*/ 928656 w 928656"/>
              <a:gd name="connsiteY2" fmla="*/ 2509813 h 3067050"/>
              <a:gd name="connsiteX3" fmla="*/ 9525 w 928656"/>
              <a:gd name="connsiteY3" fmla="*/ 3067050 h 3067050"/>
              <a:gd name="connsiteX0" fmla="*/ 9525 w 928656"/>
              <a:gd name="connsiteY0" fmla="*/ 2709836 h 2709836"/>
              <a:gd name="connsiteX1" fmla="*/ 0 w 928656"/>
              <a:gd name="connsiteY1" fmla="*/ 0 h 2709836"/>
              <a:gd name="connsiteX2" fmla="*/ 928656 w 928656"/>
              <a:gd name="connsiteY2" fmla="*/ 2509813 h 2709836"/>
              <a:gd name="connsiteX3" fmla="*/ 9525 w 928656"/>
              <a:gd name="connsiteY3" fmla="*/ 2709836 h 2709836"/>
              <a:gd name="connsiteX0" fmla="*/ 9525 w 928656"/>
              <a:gd name="connsiteY0" fmla="*/ 2781250 h 2781250"/>
              <a:gd name="connsiteX1" fmla="*/ 0 w 928656"/>
              <a:gd name="connsiteY1" fmla="*/ 0 h 2781250"/>
              <a:gd name="connsiteX2" fmla="*/ 928656 w 928656"/>
              <a:gd name="connsiteY2" fmla="*/ 2509813 h 2781250"/>
              <a:gd name="connsiteX3" fmla="*/ 9525 w 928656"/>
              <a:gd name="connsiteY3" fmla="*/ 2781250 h 2781250"/>
              <a:gd name="connsiteX0" fmla="*/ 9525 w 928656"/>
              <a:gd name="connsiteY0" fmla="*/ 2924102 h 2924102"/>
              <a:gd name="connsiteX1" fmla="*/ 0 w 928656"/>
              <a:gd name="connsiteY1" fmla="*/ 0 h 2924102"/>
              <a:gd name="connsiteX2" fmla="*/ 928656 w 928656"/>
              <a:gd name="connsiteY2" fmla="*/ 2509813 h 2924102"/>
              <a:gd name="connsiteX3" fmla="*/ 9525 w 928656"/>
              <a:gd name="connsiteY3" fmla="*/ 2924102 h 2924102"/>
              <a:gd name="connsiteX0" fmla="*/ 9525 w 931063"/>
              <a:gd name="connsiteY0" fmla="*/ 2924102 h 2924102"/>
              <a:gd name="connsiteX1" fmla="*/ 0 w 931063"/>
              <a:gd name="connsiteY1" fmla="*/ 0 h 2924102"/>
              <a:gd name="connsiteX2" fmla="*/ 931063 w 931063"/>
              <a:gd name="connsiteY2" fmla="*/ 2521723 h 2924102"/>
              <a:gd name="connsiteX3" fmla="*/ 9525 w 931063"/>
              <a:gd name="connsiteY3" fmla="*/ 2924102 h 2924102"/>
              <a:gd name="connsiteX0" fmla="*/ 0 w 931063"/>
              <a:gd name="connsiteY0" fmla="*/ 2805040 h 2805040"/>
              <a:gd name="connsiteX1" fmla="*/ 0 w 931063"/>
              <a:gd name="connsiteY1" fmla="*/ 0 h 2805040"/>
              <a:gd name="connsiteX2" fmla="*/ 931063 w 931063"/>
              <a:gd name="connsiteY2" fmla="*/ 2521723 h 2805040"/>
              <a:gd name="connsiteX3" fmla="*/ 0 w 931063"/>
              <a:gd name="connsiteY3" fmla="*/ 2805040 h 2805040"/>
              <a:gd name="connsiteX0" fmla="*/ 6350 w 931063"/>
              <a:gd name="connsiteY0" fmla="*/ 2822504 h 2822504"/>
              <a:gd name="connsiteX1" fmla="*/ 0 w 931063"/>
              <a:gd name="connsiteY1" fmla="*/ 0 h 2822504"/>
              <a:gd name="connsiteX2" fmla="*/ 931063 w 931063"/>
              <a:gd name="connsiteY2" fmla="*/ 2521723 h 2822504"/>
              <a:gd name="connsiteX3" fmla="*/ 6350 w 931063"/>
              <a:gd name="connsiteY3" fmla="*/ 2822504 h 2822504"/>
              <a:gd name="connsiteX0" fmla="*/ 6350 w 1185503"/>
              <a:gd name="connsiteY0" fmla="*/ 2822504 h 3224000"/>
              <a:gd name="connsiteX1" fmla="*/ 0 w 1185503"/>
              <a:gd name="connsiteY1" fmla="*/ 0 h 3224000"/>
              <a:gd name="connsiteX2" fmla="*/ 1185503 w 1185503"/>
              <a:gd name="connsiteY2" fmla="*/ 3224000 h 3224000"/>
              <a:gd name="connsiteX3" fmla="*/ 6350 w 1185503"/>
              <a:gd name="connsiteY3" fmla="*/ 2822504 h 3224000"/>
              <a:gd name="connsiteX0" fmla="*/ 2116 w 1193457"/>
              <a:gd name="connsiteY0" fmla="*/ 3734200 h 3734200"/>
              <a:gd name="connsiteX1" fmla="*/ 7954 w 1193457"/>
              <a:gd name="connsiteY1" fmla="*/ 0 h 3734200"/>
              <a:gd name="connsiteX2" fmla="*/ 1193457 w 1193457"/>
              <a:gd name="connsiteY2" fmla="*/ 3224000 h 3734200"/>
              <a:gd name="connsiteX3" fmla="*/ 2116 w 1193457"/>
              <a:gd name="connsiteY3" fmla="*/ 3734200 h 373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3457" h="3734200">
                <a:moveTo>
                  <a:pt x="2116" y="3734200"/>
                </a:moveTo>
                <a:cubicBezTo>
                  <a:pt x="-1" y="2793365"/>
                  <a:pt x="10071" y="940835"/>
                  <a:pt x="7954" y="0"/>
                </a:cubicBezTo>
                <a:lnTo>
                  <a:pt x="1193457" y="3224000"/>
                </a:lnTo>
                <a:lnTo>
                  <a:pt x="2116" y="3734200"/>
                </a:lnTo>
              </a:path>
            </a:pathLst>
          </a:custGeom>
          <a:solidFill>
            <a:schemeClr val="accent2">
              <a:lumMod val="50000"/>
              <a:lumOff val="50000"/>
            </a:schemeClr>
          </a:soli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6" name="자유형: 도형 15"/>
          <p:cNvSpPr/>
          <p:nvPr/>
        </p:nvSpPr>
        <p:spPr>
          <a:xfrm>
            <a:off x="164250" y="-27432"/>
            <a:ext cx="2883726" cy="6885432"/>
          </a:xfrm>
          <a:custGeom>
            <a:avLst/>
            <a:gdLst>
              <a:gd name="connsiteX0" fmla="*/ 0 w 500066"/>
              <a:gd name="connsiteY0" fmla="*/ 6858000 h 6858000"/>
              <a:gd name="connsiteX1" fmla="*/ 250033 w 500066"/>
              <a:gd name="connsiteY1" fmla="*/ 0 h 6858000"/>
              <a:gd name="connsiteX2" fmla="*/ 500066 w 500066"/>
              <a:gd name="connsiteY2" fmla="*/ 6858000 h 6858000"/>
              <a:gd name="connsiteX3" fmla="*/ 0 w 500066"/>
              <a:gd name="connsiteY3" fmla="*/ 6858000 h 6858000"/>
              <a:gd name="connsiteX0" fmla="*/ 1638757 w 2138823"/>
              <a:gd name="connsiteY0" fmla="*/ 6876288 h 6876288"/>
              <a:gd name="connsiteX1" fmla="*/ 0 w 2138823"/>
              <a:gd name="connsiteY1" fmla="*/ 0 h 6876288"/>
              <a:gd name="connsiteX2" fmla="*/ 2138823 w 2138823"/>
              <a:gd name="connsiteY2" fmla="*/ 6876288 h 6876288"/>
              <a:gd name="connsiteX3" fmla="*/ 1638757 w 2138823"/>
              <a:gd name="connsiteY3" fmla="*/ 6876288 h 6876288"/>
              <a:gd name="connsiteX0" fmla="*/ 1662729 w 2162795"/>
              <a:gd name="connsiteY0" fmla="*/ 6885432 h 6885432"/>
              <a:gd name="connsiteX1" fmla="*/ 0 w 2162795"/>
              <a:gd name="connsiteY1" fmla="*/ 0 h 6885432"/>
              <a:gd name="connsiteX2" fmla="*/ 2162795 w 2162795"/>
              <a:gd name="connsiteY2" fmla="*/ 6885432 h 6885432"/>
              <a:gd name="connsiteX3" fmla="*/ 1662729 w 2162795"/>
              <a:gd name="connsiteY3" fmla="*/ 6885432 h 6885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2795" h="6885432">
                <a:moveTo>
                  <a:pt x="1662729" y="6885432"/>
                </a:moveTo>
                <a:lnTo>
                  <a:pt x="0" y="0"/>
                </a:lnTo>
                <a:lnTo>
                  <a:pt x="2162795" y="6885432"/>
                </a:lnTo>
                <a:lnTo>
                  <a:pt x="1662729" y="6885432"/>
                </a:lnTo>
              </a:path>
            </a:pathLst>
          </a:cu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70586" y="2919309"/>
            <a:ext cx="9635703" cy="957706"/>
          </a:xfrm>
        </p:spPr>
        <p:txBody>
          <a:bodyPr>
            <a:noAutofit/>
          </a:bodyPr>
          <a:lstStyle>
            <a:lvl1pPr algn="l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70586" y="3890286"/>
            <a:ext cx="9631127" cy="467408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82A27DF-FC33-4C05-96AC-ECA7B11A9C6B}" type="datetime1">
              <a:rPr lang="ko-KR" altLang="en-US"/>
              <a:pPr>
                <a:defRPr lang="ko-KR" altLang="en-US"/>
              </a:pPr>
              <a:t>2022-05-06-Friday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7" name="자유형: 도형 6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40000"/>
                <a:lumOff val="60000"/>
                <a:alpha val="58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8" name="자유형: 도형 7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1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자유형: 도형 8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rgbClr val="B6B8BA">
                <a:alpha val="38000"/>
              </a:srgb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자유형: 도형 9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2">
                <a:lumMod val="50000"/>
                <a:lumOff val="50000"/>
                <a:alpha val="65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자유형: 도형 10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30199" y="2673355"/>
            <a:ext cx="11531599" cy="1470025"/>
          </a:xfrm>
        </p:spPr>
        <p:txBody>
          <a:bodyPr/>
          <a:lstStyle>
            <a:lvl1pPr algn="ctr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10BF683E-EC8C-4F1E-8017-25E57E2CE77B}" type="datetime1">
              <a:rPr lang="ko-KR" altLang="en-US"/>
              <a:pPr>
                <a:defRPr lang="ko-KR" altLang="en-US"/>
              </a:pPr>
              <a:t>2022-05-06-Friday</a:t>
            </a:fld>
            <a:endParaRPr lang="en-US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1" y="0"/>
            <a:ext cx="12192001" cy="6858001"/>
            <a:chOff x="-1" y="0"/>
            <a:chExt cx="9144001" cy="6858001"/>
          </a:xfrm>
        </p:grpSpPr>
        <p:sp>
          <p:nvSpPr>
            <p:cNvPr id="8" name="자유형: 도형 7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49000"/>
              </a:srgb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10" name="자유형: 도형 9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ah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1" name="자유형: 도형 10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B6B8BA">
                  <a:alpha val="59000"/>
                </a:srgb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2" name="자유형: 도형 11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49000"/>
                </a:srgb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3" name="자유형: 도형 12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ah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4" name="자유형: 도형 13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5">
                  <a:alpha val="71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5" name="자유형: 도형 14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42695" y="1121212"/>
            <a:ext cx="7837714" cy="1143000"/>
          </a:xfrm>
        </p:spPr>
        <p:txBody>
          <a:bodyPr/>
          <a:lstStyle>
            <a:lvl1pPr algn="l"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4"/>
          </p:nvPr>
        </p:nvSpPr>
        <p:spPr>
          <a:xfrm>
            <a:off x="2542710" y="2286007"/>
            <a:ext cx="7839569" cy="3429009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</a:p>
          <a:p>
            <a:pPr lvl="0">
              <a:defRPr lang="ko-KR" altLang="en-US"/>
            </a:pPr>
            <a:r>
              <a:rPr lang="ko-KR" altLang="en-US"/>
              <a:t>둘째 목차</a:t>
            </a:r>
          </a:p>
          <a:p>
            <a:pPr lvl="0">
              <a:defRPr lang="ko-KR" altLang="en-US"/>
            </a:pPr>
            <a:r>
              <a:rPr lang="ko-KR" altLang="en-US"/>
              <a:t>셋째 목차</a:t>
            </a:r>
          </a:p>
          <a:p>
            <a:pPr lvl="0">
              <a:defRPr lang="ko-KR" altLang="en-US"/>
            </a:pPr>
            <a:r>
              <a:rPr lang="ko-KR" altLang="en-US"/>
              <a:t>넷째 목차</a:t>
            </a:r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FDD8E82-9EDF-4A21-8052-950E349A4E6B}" type="datetime1">
              <a:rPr lang="ko-KR" altLang="en-US"/>
              <a:pPr>
                <a:defRPr lang="ko-KR" altLang="en-US"/>
              </a:pPr>
              <a:t>2022-05-06-Friday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10800000" flipH="1">
            <a:off x="10430936" y="4214817"/>
            <a:ext cx="1780898" cy="2672210"/>
            <a:chOff x="7830097" y="-3175"/>
            <a:chExt cx="1335674" cy="3646465"/>
          </a:xfrm>
        </p:grpSpPr>
        <p:sp>
          <p:nvSpPr>
            <p:cNvPr id="8" name="자유형: 도형 7"/>
            <p:cNvSpPr/>
            <p:nvPr/>
          </p:nvSpPr>
          <p:spPr>
            <a:xfrm>
              <a:off x="7858910" y="-3175"/>
              <a:ext cx="1290865" cy="2960833"/>
            </a:xfrm>
            <a:custGeom>
              <a:avLst/>
              <a:gdLst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3062 w 2623457"/>
                <a:gd name="connsiteY2" fmla="*/ 0 h 6063342"/>
                <a:gd name="connsiteX3" fmla="*/ 174172 w 2623457"/>
                <a:gd name="connsiteY3" fmla="*/ 0 h 6063342"/>
                <a:gd name="connsiteX4" fmla="*/ 1556657 w 2623457"/>
                <a:gd name="connsiteY4" fmla="*/ 1545771 h 6063342"/>
                <a:gd name="connsiteX5" fmla="*/ 2623457 w 2623457"/>
                <a:gd name="connsiteY5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85682 h 6085682"/>
                <a:gd name="connsiteX1" fmla="*/ 0 w 2623457"/>
                <a:gd name="connsiteY1" fmla="*/ 22340 h 6085682"/>
                <a:gd name="connsiteX2" fmla="*/ 667 w 2623457"/>
                <a:gd name="connsiteY2" fmla="*/ 0 h 6085682"/>
                <a:gd name="connsiteX3" fmla="*/ 183682 w 2623457"/>
                <a:gd name="connsiteY3" fmla="*/ 9574 h 6085682"/>
                <a:gd name="connsiteX4" fmla="*/ 1556657 w 2623457"/>
                <a:gd name="connsiteY4" fmla="*/ 1568111 h 6085682"/>
                <a:gd name="connsiteX5" fmla="*/ 2623457 w 2623457"/>
                <a:gd name="connsiteY5" fmla="*/ 6085682 h 6085682"/>
                <a:gd name="connsiteX0" fmla="*/ 3030086 w 3030086"/>
                <a:gd name="connsiteY0" fmla="*/ 7076027 h 7076027"/>
                <a:gd name="connsiteX1" fmla="*/ 406629 w 3030086"/>
                <a:gd name="connsiteY1" fmla="*/ 1012685 h 7076027"/>
                <a:gd name="connsiteX2" fmla="*/ 590311 w 3030086"/>
                <a:gd name="connsiteY2" fmla="*/ 999919 h 7076027"/>
                <a:gd name="connsiteX3" fmla="*/ 1963286 w 3030086"/>
                <a:gd name="connsiteY3" fmla="*/ 2558456 h 7076027"/>
                <a:gd name="connsiteX4" fmla="*/ 3030086 w 3030086"/>
                <a:gd name="connsiteY4" fmla="*/ 7076027 h 7076027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30614 w 2630614"/>
                <a:gd name="connsiteY0" fmla="*/ 6076108 h 6076108"/>
                <a:gd name="connsiteX1" fmla="*/ 0 w 2630614"/>
                <a:gd name="connsiteY1" fmla="*/ 5585 h 6076108"/>
                <a:gd name="connsiteX2" fmla="*/ 190839 w 2630614"/>
                <a:gd name="connsiteY2" fmla="*/ 0 h 6076108"/>
                <a:gd name="connsiteX3" fmla="*/ 1563814 w 2630614"/>
                <a:gd name="connsiteY3" fmla="*/ 1558537 h 6076108"/>
                <a:gd name="connsiteX4" fmla="*/ 2630614 w 2630614"/>
                <a:gd name="connsiteY4" fmla="*/ 6076108 h 6076108"/>
                <a:gd name="connsiteX0" fmla="*/ 2635390 w 2635390"/>
                <a:gd name="connsiteY0" fmla="*/ 6076108 h 6076108"/>
                <a:gd name="connsiteX1" fmla="*/ 0 w 2635390"/>
                <a:gd name="connsiteY1" fmla="*/ 797 h 6076108"/>
                <a:gd name="connsiteX2" fmla="*/ 195615 w 2635390"/>
                <a:gd name="connsiteY2" fmla="*/ 0 h 6076108"/>
                <a:gd name="connsiteX3" fmla="*/ 1568590 w 2635390"/>
                <a:gd name="connsiteY3" fmla="*/ 1558537 h 6076108"/>
                <a:gd name="connsiteX4" fmla="*/ 2635390 w 2635390"/>
                <a:gd name="connsiteY4" fmla="*/ 6076108 h 607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5390" h="6076108">
                  <a:moveTo>
                    <a:pt x="2635390" y="6076108"/>
                  </a:moveTo>
                  <a:lnTo>
                    <a:pt x="0" y="797"/>
                  </a:lnTo>
                  <a:lnTo>
                    <a:pt x="195615" y="0"/>
                  </a:lnTo>
                  <a:lnTo>
                    <a:pt x="1568590" y="1558537"/>
                  </a:lnTo>
                  <a:lnTo>
                    <a:pt x="2635390" y="607610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자유형: 도형 8"/>
            <p:cNvSpPr/>
            <p:nvPr/>
          </p:nvSpPr>
          <p:spPr>
            <a:xfrm>
              <a:off x="8617016" y="737400"/>
              <a:ext cx="543423" cy="2244786"/>
            </a:xfrm>
            <a:custGeom>
              <a:avLst/>
              <a:gdLst>
                <a:gd name="connsiteX0" fmla="*/ 0 w 1088572"/>
                <a:gd name="connsiteY0" fmla="*/ 0 h 4582886"/>
                <a:gd name="connsiteX1" fmla="*/ 1088572 w 1088572"/>
                <a:gd name="connsiteY1" fmla="*/ 1186543 h 4582886"/>
                <a:gd name="connsiteX2" fmla="*/ 1088572 w 1088572"/>
                <a:gd name="connsiteY2" fmla="*/ 4582886 h 4582886"/>
                <a:gd name="connsiteX3" fmla="*/ 0 w 1088572"/>
                <a:gd name="connsiteY3" fmla="*/ 0 h 4582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8572" h="4582886">
                  <a:moveTo>
                    <a:pt x="0" y="0"/>
                  </a:moveTo>
                  <a:lnTo>
                    <a:pt x="1088572" y="1186543"/>
                  </a:lnTo>
                  <a:lnTo>
                    <a:pt x="1088572" y="4582886"/>
                  </a:lnTo>
                  <a:lnTo>
                    <a:pt x="0" y="0"/>
                  </a:lnTo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자유형: 도형 9"/>
            <p:cNvSpPr/>
            <p:nvPr/>
          </p:nvSpPr>
          <p:spPr>
            <a:xfrm>
              <a:off x="7956911" y="-1619"/>
              <a:ext cx="671047" cy="757711"/>
            </a:xfrm>
            <a:custGeom>
              <a:avLst/>
              <a:gdLst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69988 w 1369988"/>
                <a:gd name="connsiteY0" fmla="*/ 1546919 h 1546919"/>
                <a:gd name="connsiteX1" fmla="*/ 1023257 w 1369988"/>
                <a:gd name="connsiteY1" fmla="*/ 0 h 1546919"/>
                <a:gd name="connsiteX2" fmla="*/ 0 w 1369988"/>
                <a:gd name="connsiteY2" fmla="*/ 0 h 1546919"/>
                <a:gd name="connsiteX3" fmla="*/ 1369988 w 1369988"/>
                <a:gd name="connsiteY3" fmla="*/ 1546919 h 1546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9988" h="1546919">
                  <a:moveTo>
                    <a:pt x="1369988" y="1546919"/>
                  </a:moveTo>
                  <a:lnTo>
                    <a:pt x="1023257" y="0"/>
                  </a:lnTo>
                  <a:lnTo>
                    <a:pt x="0" y="0"/>
                  </a:lnTo>
                  <a:lnTo>
                    <a:pt x="1369988" y="154691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자유형: 도형 10"/>
            <p:cNvSpPr/>
            <p:nvPr/>
          </p:nvSpPr>
          <p:spPr>
            <a:xfrm>
              <a:off x="8455711" y="-1619"/>
              <a:ext cx="710060" cy="1329898"/>
            </a:xfrm>
            <a:custGeom>
              <a:avLst/>
              <a:gdLst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0 w 1436914"/>
                <a:gd name="connsiteY4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49636"/>
                <a:gd name="connsiteY0" fmla="*/ 0 h 2715079"/>
                <a:gd name="connsiteX1" fmla="*/ 339294 w 1449636"/>
                <a:gd name="connsiteY1" fmla="*/ 1528536 h 2715079"/>
                <a:gd name="connsiteX2" fmla="*/ 1449636 w 1449636"/>
                <a:gd name="connsiteY2" fmla="*/ 2715079 h 2715079"/>
                <a:gd name="connsiteX3" fmla="*/ 1427865 w 1449636"/>
                <a:gd name="connsiteY3" fmla="*/ 4536 h 2715079"/>
                <a:gd name="connsiteX4" fmla="*/ 1421515 w 1449636"/>
                <a:gd name="connsiteY4" fmla="*/ 0 h 2715079"/>
                <a:gd name="connsiteX5" fmla="*/ 0 w 1449636"/>
                <a:gd name="connsiteY5" fmla="*/ 0 h 2715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9636" h="2715079">
                  <a:moveTo>
                    <a:pt x="0" y="0"/>
                  </a:moveTo>
                  <a:lnTo>
                    <a:pt x="339294" y="1528536"/>
                  </a:lnTo>
                  <a:lnTo>
                    <a:pt x="1449636" y="2715079"/>
                  </a:lnTo>
                  <a:lnTo>
                    <a:pt x="1427865" y="4536"/>
                  </a:lnTo>
                  <a:lnTo>
                    <a:pt x="1421515" y="0"/>
                  </a:lnTo>
                  <a:lnTo>
                    <a:pt x="0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자유형: 도형 11"/>
            <p:cNvSpPr/>
            <p:nvPr/>
          </p:nvSpPr>
          <p:spPr>
            <a:xfrm>
              <a:off x="7830097" y="-1619"/>
              <a:ext cx="1325010" cy="3644909"/>
            </a:xfrm>
            <a:custGeom>
              <a:avLst/>
              <a:gdLst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49993 w 2705100"/>
                <a:gd name="connsiteY2" fmla="*/ 9525 h 6867525"/>
                <a:gd name="connsiteX3" fmla="*/ 0 w 2705100"/>
                <a:gd name="connsiteY3" fmla="*/ 9525 h 6867525"/>
                <a:gd name="connsiteX4" fmla="*/ 2295525 w 2705100"/>
                <a:gd name="connsiteY4" fmla="*/ 6858000 h 6867525"/>
                <a:gd name="connsiteX5" fmla="*/ 2695575 w 2705100"/>
                <a:gd name="connsiteY5" fmla="*/ 6867525 h 6867525"/>
                <a:gd name="connsiteX6" fmla="*/ 2705100 w 2705100"/>
                <a:gd name="connsiteY6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295525 w 2705100"/>
                <a:gd name="connsiteY3" fmla="*/ 6848475 h 6858000"/>
                <a:gd name="connsiteX4" fmla="*/ 2695575 w 2705100"/>
                <a:gd name="connsiteY4" fmla="*/ 6858000 h 6858000"/>
                <a:gd name="connsiteX5" fmla="*/ 2705100 w 2705100"/>
                <a:gd name="connsiteY5" fmla="*/ 6076950 h 6858000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695575 w 2705100"/>
                <a:gd name="connsiteY3" fmla="*/ 6858000 h 6858000"/>
                <a:gd name="connsiteX4" fmla="*/ 2705100 w 2705100"/>
                <a:gd name="connsiteY4" fmla="*/ 6076950 h 6858000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5100" h="7441333">
                  <a:moveTo>
                    <a:pt x="2705100" y="6076950"/>
                  </a:moveTo>
                  <a:lnTo>
                    <a:pt x="64280" y="0"/>
                  </a:lnTo>
                  <a:lnTo>
                    <a:pt x="0" y="0"/>
                  </a:lnTo>
                  <a:lnTo>
                    <a:pt x="2695576" y="7441333"/>
                  </a:lnTo>
                  <a:cubicBezTo>
                    <a:pt x="2698751" y="6986539"/>
                    <a:pt x="2701925" y="6531744"/>
                    <a:pt x="2705100" y="6076950"/>
                  </a:cubicBezTo>
                </a:path>
              </a:pathLst>
            </a:cu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563098" y="274638"/>
            <a:ext cx="20192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7121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6753771-9475-4309-9B2C-4F43EB0294C6}" type="datetime1">
              <a:rPr lang="ko-KR" altLang="en-US"/>
              <a:pPr>
                <a:defRPr lang="ko-KR" altLang="en-US"/>
              </a:pPr>
              <a:t>2022-05-06-Friday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A2121F7-E20F-43B2-B3C6-C7E51EA698C5}" type="datetime1">
              <a:rPr lang="ko-KR" altLang="en-US"/>
              <a:pPr>
                <a:defRPr lang="ko-KR" altLang="en-US"/>
              </a:pPr>
              <a:t>2022-05-06-Friday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DAC1609-63DC-4238-90D7-BDA4CCE7E5D2}" type="datetime1">
              <a:rPr lang="ko-KR" altLang="en-US"/>
              <a:pPr>
                <a:defRPr lang="ko-KR" altLang="en-US"/>
              </a:pPr>
              <a:t>2022-05-06-Friday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8" name="자유형: 도형 7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40000"/>
                <a:lumOff val="60000"/>
                <a:alpha val="39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자유형: 도형 8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3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자유형: 도형 9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자유형: 도형 10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1">
                <a:alpha val="74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자유형: 도형 11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3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1962" y="2357419"/>
            <a:ext cx="10363199" cy="928705"/>
          </a:xfrm>
        </p:spPr>
        <p:txBody>
          <a:bodyPr anchor="t"/>
          <a:lstStyle>
            <a:lvl1pPr algn="l">
              <a:defRPr sz="54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61962" y="1807030"/>
            <a:ext cx="10363199" cy="550390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1794FCA-B30B-4B0B-A06E-872BCCC939B8}" type="datetime1">
              <a:rPr lang="ko-KR" altLang="en-US"/>
              <a:pPr>
                <a:defRPr lang="ko-KR" altLang="en-US"/>
              </a:pPr>
              <a:t>2022-05-06-Friday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82B4FBC9-0152-4321-B5AE-8A4D40C68623}" type="datetime1">
              <a:rPr lang="ko-KR" altLang="en-US"/>
              <a:pPr>
                <a:defRPr lang="ko-KR" altLang="en-US"/>
              </a:pPr>
              <a:t>2022-05-06-Friday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5271060-A817-4E00-9021-886881503EBB}" type="datetime1">
              <a:rPr lang="ko-KR" altLang="en-US"/>
              <a:pPr>
                <a:defRPr lang="ko-KR" altLang="en-US"/>
              </a:pPr>
              <a:t>2022-05-06-Friday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214422"/>
            <a:ext cx="10972799" cy="4953841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47ABBE4F-A180-451B-976B-207E95DDA7FB}" type="datetime1">
              <a:rPr lang="ko-KR" altLang="en-US"/>
              <a:pPr>
                <a:defRPr lang="ko-KR" altLang="en-US"/>
              </a:pPr>
              <a:t>2022-05-06-Friday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0DB8ECF-E18C-4D8D-A7A0-FA2FABCA5290}" type="datetime1">
              <a:rPr lang="ko-KR" altLang="en-US"/>
              <a:pPr>
                <a:defRPr lang="ko-KR" altLang="en-US"/>
              </a:pPr>
              <a:t>2022-05-06-Friday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각 삼각형 19"/>
          <p:cNvSpPr/>
          <p:nvPr/>
        </p:nvSpPr>
        <p:spPr>
          <a:xfrm rot="5400000">
            <a:off x="-3300803" y="3300663"/>
            <a:ext cx="6887028" cy="28570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21" name="그룹 20"/>
          <p:cNvGrpSpPr/>
          <p:nvPr/>
        </p:nvGrpSpPr>
        <p:grpSpPr>
          <a:xfrm flipH="1">
            <a:off x="-2" y="0"/>
            <a:ext cx="12192001" cy="6858001"/>
            <a:chOff x="-1" y="0"/>
            <a:chExt cx="9144001" cy="6858001"/>
          </a:xfrm>
        </p:grpSpPr>
        <p:sp>
          <p:nvSpPr>
            <p:cNvPr id="22" name="자유형: 도형 21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chemeClr val="accent2">
                <a:lumMod val="50000"/>
                <a:lumOff val="50000"/>
                <a:alpha val="20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24" name="자유형: 도형 23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ah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5" name="자유형: 도형 24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6" name="자유형: 도형 25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chemeClr val="accent2">
                  <a:lumMod val="25000"/>
                  <a:lumOff val="75000"/>
                  <a:alpha val="32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7" name="자유형: 도형 26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ah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alpha val="75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8" name="자유형: 도형 27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5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9" name="자유형: 도형 28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52463" y="4772044"/>
            <a:ext cx="8680109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952463" y="584219"/>
            <a:ext cx="868010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52463" y="5338782"/>
            <a:ext cx="868010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18" name="날짜 개체 틀 17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8C9FE912-2C94-4152-970B-97CA7CEA7709}" type="datetime1">
              <a:rPr lang="ko-KR" altLang="en-US"/>
              <a:pPr>
                <a:defRPr lang="ko-KR" altLang="en-US"/>
              </a:pPr>
              <a:t>2022-05-06-Friday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30" name="슬라이드 번호 개체 틀 29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교차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자유형: 도형 99"/>
          <p:cNvSpPr/>
          <p:nvPr/>
        </p:nvSpPr>
        <p:spPr>
          <a:xfrm>
            <a:off x="1732842" y="3147876"/>
            <a:ext cx="6308395" cy="3037101"/>
          </a:xfrm>
          <a:custGeom>
            <a:avLst/>
            <a:gdLst>
              <a:gd name="connsiteX0" fmla="*/ 0 w 4175"/>
              <a:gd name="connsiteY0" fmla="*/ 0 h 2538"/>
              <a:gd name="connsiteX1" fmla="*/ 12 w 4175"/>
              <a:gd name="connsiteY1" fmla="*/ 44 h 2538"/>
              <a:gd name="connsiteX2" fmla="*/ 685 w 4175"/>
              <a:gd name="connsiteY2" fmla="*/ 2538 h 2538"/>
              <a:gd name="connsiteX3" fmla="*/ 4175 w 4175"/>
              <a:gd name="connsiteY3" fmla="*/ 1923 h 2538"/>
              <a:gd name="connsiteX4" fmla="*/ 25 w 4175"/>
              <a:gd name="connsiteY4" fmla="*/ 11 h 2538"/>
              <a:gd name="connsiteX5" fmla="*/ 0 w 4175"/>
              <a:gd name="connsiteY5" fmla="*/ 0 h 2538"/>
              <a:gd name="connsiteX0" fmla="*/ 0 w 4003"/>
              <a:gd name="connsiteY0" fmla="*/ 0 h 2538"/>
              <a:gd name="connsiteX1" fmla="*/ 12 w 4003"/>
              <a:gd name="connsiteY1" fmla="*/ 44 h 2538"/>
              <a:gd name="connsiteX2" fmla="*/ 685 w 4003"/>
              <a:gd name="connsiteY2" fmla="*/ 2538 h 2538"/>
              <a:gd name="connsiteX3" fmla="*/ 4003 w 4003"/>
              <a:gd name="connsiteY3" fmla="*/ 1844 h 2538"/>
              <a:gd name="connsiteX4" fmla="*/ 25 w 4003"/>
              <a:gd name="connsiteY4" fmla="*/ 11 h 2538"/>
              <a:gd name="connsiteX5" fmla="*/ 0 w 4003"/>
              <a:gd name="connsiteY5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553 w 4531"/>
              <a:gd name="connsiteY0" fmla="*/ 0 h 2527"/>
              <a:gd name="connsiteX1" fmla="*/ 1213 w 4531"/>
              <a:gd name="connsiteY1" fmla="*/ 2527 h 2527"/>
              <a:gd name="connsiteX2" fmla="*/ 4531 w 4531"/>
              <a:gd name="connsiteY2" fmla="*/ 1833 h 2527"/>
              <a:gd name="connsiteX3" fmla="*/ 553 w 4531"/>
              <a:gd name="connsiteY3" fmla="*/ 0 h 2527"/>
              <a:gd name="connsiteX0" fmla="*/ 3 w 3981"/>
              <a:gd name="connsiteY0" fmla="*/ 0 h 2527"/>
              <a:gd name="connsiteX1" fmla="*/ 663 w 3981"/>
              <a:gd name="connsiteY1" fmla="*/ 2527 h 2527"/>
              <a:gd name="connsiteX2" fmla="*/ 3981 w 3981"/>
              <a:gd name="connsiteY2" fmla="*/ 1833 h 2527"/>
              <a:gd name="connsiteX3" fmla="*/ 3 w 3981"/>
              <a:gd name="connsiteY3" fmla="*/ 0 h 2527"/>
              <a:gd name="connsiteX0" fmla="*/ 0 w 3978"/>
              <a:gd name="connsiteY0" fmla="*/ 0 h 2527"/>
              <a:gd name="connsiteX1" fmla="*/ 660 w 3978"/>
              <a:gd name="connsiteY1" fmla="*/ 2527 h 2527"/>
              <a:gd name="connsiteX2" fmla="*/ 3978 w 3978"/>
              <a:gd name="connsiteY2" fmla="*/ 1833 h 2527"/>
              <a:gd name="connsiteX3" fmla="*/ 0 w 3978"/>
              <a:gd name="connsiteY3" fmla="*/ 0 h 2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8" h="2527">
                <a:moveTo>
                  <a:pt x="0" y="0"/>
                </a:moveTo>
                <a:cubicBezTo>
                  <a:pt x="90" y="449"/>
                  <a:pt x="484" y="1911"/>
                  <a:pt x="660" y="2527"/>
                </a:cubicBezTo>
                <a:lnTo>
                  <a:pt x="3978" y="1833"/>
                </a:lnTo>
                <a:lnTo>
                  <a:pt x="0" y="0"/>
                </a:lnTo>
              </a:path>
            </a:pathLst>
          </a:custGeom>
          <a:solidFill>
            <a:schemeClr val="accent4">
              <a:lumMod val="20000"/>
              <a:lumOff val="80000"/>
              <a:alpha val="26000"/>
            </a:schemeClr>
          </a:soli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107" name="그룹 106"/>
          <p:cNvGrpSpPr/>
          <p:nvPr/>
        </p:nvGrpSpPr>
        <p:grpSpPr>
          <a:xfrm>
            <a:off x="-1" y="0"/>
            <a:ext cx="12192001" cy="6858001"/>
            <a:chOff x="-1" y="0"/>
            <a:chExt cx="9144001" cy="6858001"/>
          </a:xfrm>
        </p:grpSpPr>
        <p:sp>
          <p:nvSpPr>
            <p:cNvPr id="102" name="자유형: 도형 101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15000"/>
              </a:srgb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106" name="그룹 105"/>
            <p:cNvGrpSpPr/>
            <p:nvPr/>
          </p:nvGrpSpPr>
          <p:grpSpPr>
            <a:xfrm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98" name="자유형: 도형 97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ah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20000"/>
                  <a:lumOff val="80000"/>
                  <a:alpha val="31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9" name="자유형: 도형 98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C6C8CA">
                  <a:alpha val="17000"/>
                </a:srgb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1" name="자유형: 도형 100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6000"/>
                </a:srgb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3" name="자유형: 도형 102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ah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27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7" name="자유형: 도형 96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31799" y="1308100"/>
            <a:ext cx="11302999" cy="49609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  <a:p>
            <a:pPr lvl="8">
              <a:defRPr lang="ko-KR" altLang="en-US"/>
            </a:pPr>
            <a:endParaRPr lang="en-US" alt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D839B8E-F55D-4BF8-852C-25AF74D46B3E}" type="datetime1">
              <a:rPr lang="ko-KR" altLang="en-US"/>
              <a:pPr>
                <a:defRPr lang="ko-KR" altLang="en-US"/>
              </a:pPr>
              <a:t>2022-05-06-Friday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ransition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80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66700" indent="-306700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80000"/>
        <a:buFont typeface="Wingdings 3"/>
        <a:buChar char="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447675" indent="-2571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–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990600" indent="-171450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1160463" indent="-173038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6pPr>
      <a:lvl7pPr marL="1349375" indent="-188913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tabLst>
          <a:tab pos="1349375" algn="l"/>
        </a:tabLst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7pPr>
      <a:lvl8pPr marL="1524000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8pPr>
      <a:lvl9pPr marL="16986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78148" y="1992441"/>
            <a:ext cx="9635703" cy="957706"/>
          </a:xfrm>
        </p:spPr>
        <p:txBody>
          <a:bodyPr/>
          <a:lstStyle/>
          <a:p>
            <a:pPr algn="ctr">
              <a:defRPr/>
            </a:pPr>
            <a:r>
              <a:rPr lang="ko-KR" altLang="en-US" dirty="0"/>
              <a:t>기업 급여 관리 시스템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799870" y="4880793"/>
            <a:ext cx="3164756" cy="1737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b="1">
                <a:latin typeface="210 옴니고딕OTF 020"/>
                <a:ea typeface="210 옴니고딕OTF 020"/>
              </a:rPr>
              <a:t>003 </a:t>
            </a:r>
            <a:r>
              <a:rPr lang="ko-KR" altLang="en-US" b="1">
                <a:latin typeface="210 옴니고딕OTF 020"/>
                <a:ea typeface="210 옴니고딕OTF 020"/>
              </a:rPr>
              <a:t>분반 </a:t>
            </a:r>
            <a:r>
              <a:rPr lang="en-US" altLang="ko-KR" b="1">
                <a:latin typeface="210 옴니고딕OTF 020"/>
                <a:ea typeface="210 옴니고딕OTF 020"/>
              </a:rPr>
              <a:t>6</a:t>
            </a:r>
            <a:r>
              <a:rPr lang="ko-KR" altLang="en-US" b="1">
                <a:latin typeface="210 옴니고딕OTF 020"/>
                <a:ea typeface="210 옴니고딕OTF 020"/>
              </a:rPr>
              <a:t>조</a:t>
            </a:r>
          </a:p>
          <a:p>
            <a:pPr algn="r">
              <a:defRPr/>
            </a:pPr>
            <a:r>
              <a:rPr lang="en-US" altLang="ko-KR">
                <a:latin typeface="210 옴니고딕OTF 020"/>
                <a:ea typeface="210 옴니고딕OTF 020"/>
              </a:rPr>
              <a:t>20203000 </a:t>
            </a:r>
            <a:r>
              <a:rPr lang="ko-KR" altLang="en-US">
                <a:latin typeface="210 옴니고딕OTF 020"/>
                <a:ea typeface="210 옴니고딕OTF 020"/>
              </a:rPr>
              <a:t>도건우</a:t>
            </a:r>
          </a:p>
          <a:p>
            <a:pPr algn="r">
              <a:defRPr/>
            </a:pPr>
            <a:r>
              <a:rPr lang="en-US" altLang="ko-KR">
                <a:latin typeface="210 옴니고딕OTF 020"/>
                <a:ea typeface="210 옴니고딕OTF 020"/>
              </a:rPr>
              <a:t>20204086 </a:t>
            </a:r>
            <a:r>
              <a:rPr lang="ko-KR" altLang="en-US">
                <a:latin typeface="210 옴니고딕OTF 020"/>
                <a:ea typeface="210 옴니고딕OTF 020"/>
              </a:rPr>
              <a:t>이현승</a:t>
            </a:r>
          </a:p>
          <a:p>
            <a:pPr algn="r">
              <a:defRPr/>
            </a:pPr>
            <a:r>
              <a:rPr lang="en-US" altLang="ko-KR">
                <a:latin typeface="210 옴니고딕OTF 020"/>
                <a:ea typeface="210 옴니고딕OTF 020"/>
              </a:rPr>
              <a:t>20203089 </a:t>
            </a:r>
            <a:r>
              <a:rPr lang="ko-KR" altLang="en-US">
                <a:latin typeface="210 옴니고딕OTF 020"/>
                <a:ea typeface="210 옴니고딕OTF 020"/>
              </a:rPr>
              <a:t>정가영</a:t>
            </a:r>
          </a:p>
          <a:p>
            <a:pPr algn="r">
              <a:defRPr/>
            </a:pPr>
            <a:r>
              <a:rPr lang="en-US" altLang="ko-KR">
                <a:latin typeface="210 옴니고딕OTF 020"/>
                <a:ea typeface="210 옴니고딕OTF 020"/>
              </a:rPr>
              <a:t>20204083 </a:t>
            </a:r>
            <a:r>
              <a:rPr lang="ko-KR" altLang="en-US">
                <a:latin typeface="210 옴니고딕OTF 020"/>
                <a:ea typeface="210 옴니고딕OTF 020"/>
              </a:rPr>
              <a:t>차민기</a:t>
            </a:r>
            <a:endParaRPr lang="ko-KR" altLang="en-US"/>
          </a:p>
          <a:p>
            <a:pPr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115596" y="3016737"/>
            <a:ext cx="5960808" cy="7956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600" dirty="0"/>
              <a:t>-</a:t>
            </a:r>
            <a:r>
              <a:rPr lang="ko-KR" altLang="en-US" sz="4600" dirty="0"/>
              <a:t>요구사항명세서</a:t>
            </a:r>
            <a:r>
              <a:rPr lang="en-US" altLang="ko-KR" sz="4600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241850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기능요구사항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1101985-585F-1918-9E64-CAB44505DD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828057"/>
              </p:ext>
            </p:extLst>
          </p:nvPr>
        </p:nvGraphicFramePr>
        <p:xfrm>
          <a:off x="419097" y="1048596"/>
          <a:ext cx="5841743" cy="514670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83728">
                  <a:extLst>
                    <a:ext uri="{9D8B030D-6E8A-4147-A177-3AD203B41FA5}">
                      <a16:colId xmlns:a16="http://schemas.microsoft.com/office/drawing/2014/main" val="1093325956"/>
                    </a:ext>
                  </a:extLst>
                </a:gridCol>
                <a:gridCol w="1338672">
                  <a:extLst>
                    <a:ext uri="{9D8B030D-6E8A-4147-A177-3AD203B41FA5}">
                      <a16:colId xmlns:a16="http://schemas.microsoft.com/office/drawing/2014/main" val="74657727"/>
                    </a:ext>
                  </a:extLst>
                </a:gridCol>
                <a:gridCol w="2919343">
                  <a:extLst>
                    <a:ext uri="{9D8B030D-6E8A-4147-A177-3AD203B41FA5}">
                      <a16:colId xmlns:a16="http://schemas.microsoft.com/office/drawing/2014/main" val="3396673890"/>
                    </a:ext>
                  </a:extLst>
                </a:gridCol>
              </a:tblGrid>
              <a:tr h="33288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유스케이스</a:t>
                      </a:r>
                      <a:r>
                        <a:rPr lang="ko-KR" altLang="en-US" sz="1600" dirty="0"/>
                        <a:t> 식별자명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UC005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797926"/>
                  </a:ext>
                </a:extLst>
              </a:tr>
              <a:tr h="242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사원의 메일로 급여명세서를 발송한다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사원은 사원번호와 비밀번호를 입력해 시스템에 로그인한다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835540"/>
                  </a:ext>
                </a:extLst>
              </a:tr>
              <a:tr h="242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주 행위자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평사원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평사원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877906"/>
                  </a:ext>
                </a:extLst>
              </a:tr>
              <a:tr h="242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부 행위자 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해당사항 없음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해당사항없음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736970"/>
                  </a:ext>
                </a:extLst>
              </a:tr>
              <a:tr h="3934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사전 조건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사원의 근태 정보를 저장하고 있다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ase" latinLnBrk="0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사원의 이메일은 미리 저장되어 있어야 한다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사원은 시스템에 등록되어 있어야 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846444"/>
                  </a:ext>
                </a:extLst>
              </a:tr>
              <a:tr h="2421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행위자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시스템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23902"/>
                  </a:ext>
                </a:extLst>
              </a:tr>
              <a:tr h="24210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기본시나리오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160191"/>
                  </a:ext>
                </a:extLst>
              </a:tr>
              <a:tr h="544726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급여명세서를 발송한다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급여명세서는 시스템에 저장된 데이터를 기반으로 한다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538892"/>
                  </a:ext>
                </a:extLst>
              </a:tr>
              <a:tr h="81854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사원은 급여명세서를 수신한다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급여명세서에는 </a:t>
                      </a: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세전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월급과 </a:t>
                      </a: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세후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월급이 포함된다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273688"/>
                  </a:ext>
                </a:extLst>
              </a:tr>
              <a:tr h="24210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예외상황 시나리오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907575"/>
                  </a:ext>
                </a:extLst>
              </a:tr>
              <a:tr h="350119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[E1.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이메일 미등록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이메일 </a:t>
                      </a: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오기입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급여명세서가 발송되지 않는다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사원은 급여명세서를 받지 못한 상태이다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783546"/>
                  </a:ext>
                </a:extLst>
              </a:tr>
              <a:tr h="350119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 사원은 </a:t>
                      </a: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발송받지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못한 회원의 이메일이 미등록인지 </a:t>
                      </a: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오기입인지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파악한다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100079"/>
                  </a:ext>
                </a:extLst>
              </a:tr>
              <a:tr h="350119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 사원은 등록된 사원의 이메일을 수정한다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“정보가 수정되었습니다” 메시지를 출력한다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63165"/>
                  </a:ext>
                </a:extLst>
              </a:tr>
              <a:tr h="350119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 사원은 시스템의 </a:t>
                      </a: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수동발송기능으로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급여명세서를 발송한다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 latinLnBrk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“급여명세서가 발송되었습니다” 메시지를 출력한다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83914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43F3331-4D86-9278-DA3B-25FF64A641C5}"/>
              </a:ext>
            </a:extLst>
          </p:cNvPr>
          <p:cNvSpPr txBox="1"/>
          <p:nvPr/>
        </p:nvSpPr>
        <p:spPr>
          <a:xfrm>
            <a:off x="6484691" y="2628781"/>
            <a:ext cx="528821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/>
              <a:t>UC005 - </a:t>
            </a:r>
            <a:r>
              <a:rPr lang="ko-KR" altLang="en-US" sz="2200" dirty="0"/>
              <a:t>급여명세서 발송</a:t>
            </a:r>
            <a:endParaRPr lang="en-US" altLang="ko-KR" sz="2200" dirty="0"/>
          </a:p>
          <a:p>
            <a:r>
              <a:rPr lang="en-US" altLang="ko-KR" sz="1900" dirty="0"/>
              <a:t>1. </a:t>
            </a:r>
            <a:r>
              <a:rPr lang="ko-KR" altLang="en-US" sz="1900" dirty="0"/>
              <a:t>시스템은 급여명세서를 발송한다</a:t>
            </a:r>
            <a:r>
              <a:rPr lang="en-US" altLang="ko-KR" sz="1900" dirty="0"/>
              <a:t>. </a:t>
            </a:r>
            <a:r>
              <a:rPr lang="ko-KR" altLang="en-US" sz="1900" dirty="0"/>
              <a:t>급여명세서는 시스템에 저장된 데이터를 기반으로 한다</a:t>
            </a:r>
            <a:r>
              <a:rPr lang="en-US" altLang="ko-KR" sz="1900" dirty="0"/>
              <a:t>.</a:t>
            </a:r>
          </a:p>
          <a:p>
            <a:r>
              <a:rPr lang="en-US" altLang="ko-KR" sz="1900" dirty="0"/>
              <a:t>2. </a:t>
            </a:r>
            <a:r>
              <a:rPr lang="ko-KR" altLang="en-US" sz="1900" dirty="0"/>
              <a:t>사원은 급여명세서를 수신한다</a:t>
            </a:r>
            <a:r>
              <a:rPr lang="en-US" altLang="ko-KR" sz="1900" dirty="0"/>
              <a:t>. </a:t>
            </a:r>
            <a:r>
              <a:rPr lang="ko-KR" altLang="en-US" sz="1900" dirty="0"/>
              <a:t>급여명세서에는 </a:t>
            </a:r>
            <a:r>
              <a:rPr lang="ko-KR" altLang="en-US" sz="1900" dirty="0" err="1"/>
              <a:t>세전</a:t>
            </a:r>
            <a:r>
              <a:rPr lang="ko-KR" altLang="en-US" sz="1900" dirty="0"/>
              <a:t> 월급과 </a:t>
            </a:r>
            <a:r>
              <a:rPr lang="ko-KR" altLang="en-US" sz="1900" dirty="0" err="1"/>
              <a:t>세후</a:t>
            </a:r>
            <a:r>
              <a:rPr lang="ko-KR" altLang="en-US" sz="1900" dirty="0"/>
              <a:t> 월급이 포함된다</a:t>
            </a:r>
            <a:r>
              <a:rPr lang="en-US" altLang="ko-KR" sz="1900" dirty="0"/>
              <a:t>.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3533954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기능요구사항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98FDF50-0E52-4D54-2B11-4DBF10E4E6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25945"/>
              </p:ext>
            </p:extLst>
          </p:nvPr>
        </p:nvGraphicFramePr>
        <p:xfrm>
          <a:off x="457202" y="1063585"/>
          <a:ext cx="5748726" cy="497744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58510">
                  <a:extLst>
                    <a:ext uri="{9D8B030D-6E8A-4147-A177-3AD203B41FA5}">
                      <a16:colId xmlns:a16="http://schemas.microsoft.com/office/drawing/2014/main" val="1093325956"/>
                    </a:ext>
                  </a:extLst>
                </a:gridCol>
                <a:gridCol w="1317356">
                  <a:extLst>
                    <a:ext uri="{9D8B030D-6E8A-4147-A177-3AD203B41FA5}">
                      <a16:colId xmlns:a16="http://schemas.microsoft.com/office/drawing/2014/main" val="74657727"/>
                    </a:ext>
                  </a:extLst>
                </a:gridCol>
                <a:gridCol w="2872860">
                  <a:extLst>
                    <a:ext uri="{9D8B030D-6E8A-4147-A177-3AD203B41FA5}">
                      <a16:colId xmlns:a16="http://schemas.microsoft.com/office/drawing/2014/main" val="3396673890"/>
                    </a:ext>
                  </a:extLst>
                </a:gridCol>
              </a:tblGrid>
              <a:tr h="6730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유스케이스</a:t>
                      </a:r>
                      <a:r>
                        <a:rPr lang="ko-KR" altLang="en-US" sz="1600" dirty="0"/>
                        <a:t> 식별자명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UC006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4797926"/>
                  </a:ext>
                </a:extLst>
              </a:tr>
              <a:tr h="4894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사원은  시스템에 저장된 자신의 정보를 조회할 수 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사원은 사원번호와 비밀번호를 입력해 시스템에 로그인한다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835540"/>
                  </a:ext>
                </a:extLst>
              </a:tr>
              <a:tr h="4894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주 행위자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사원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평사원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877906"/>
                  </a:ext>
                </a:extLst>
              </a:tr>
              <a:tr h="4894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부 행위자 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해당사항 없음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해당사항없음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736970"/>
                  </a:ext>
                </a:extLst>
              </a:tr>
              <a:tr h="4894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사전 조건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시스템에 사원의 정보가 등록되어 있어야 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사원은 시스템에 등록되어 있어야 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846444"/>
                  </a:ext>
                </a:extLst>
              </a:tr>
              <a:tr h="48949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행위자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시스템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6623902"/>
                  </a:ext>
                </a:extLst>
              </a:tr>
              <a:tr h="489494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기본시나리오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160191"/>
                  </a:ext>
                </a:extLst>
              </a:tr>
              <a:tr h="87793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1.</a:t>
                      </a:r>
                      <a:r>
                        <a:rPr lang="ko-KR" altLang="en-US" sz="1000" dirty="0"/>
                        <a:t>사원은 사원 정보 조회 버튼을 누른다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 latinLnBrk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버튼을 누른 사원의 정보를 출력한다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ase"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정보는 이름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부서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직급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이메일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전화번호가 포함되어 있다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538892"/>
                  </a:ext>
                </a:extLst>
              </a:tr>
              <a:tr h="48949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3.</a:t>
                      </a:r>
                      <a:r>
                        <a:rPr lang="ko-KR" altLang="en-US" sz="1000" dirty="0"/>
                        <a:t>닫기 버튼을 눌러서 화면을 닫는다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 latinLnBrk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화면을 닫는다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27368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8773057-BAF9-0A49-02CD-05BE824C8D72}"/>
              </a:ext>
            </a:extLst>
          </p:cNvPr>
          <p:cNvSpPr txBox="1"/>
          <p:nvPr/>
        </p:nvSpPr>
        <p:spPr>
          <a:xfrm>
            <a:off x="6342078" y="2621317"/>
            <a:ext cx="5662568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/>
              <a:t>UC006 – </a:t>
            </a:r>
            <a:r>
              <a:rPr lang="ko-KR" altLang="en-US" sz="2200" dirty="0"/>
              <a:t>사원 정보 조회</a:t>
            </a:r>
            <a:endParaRPr lang="en-US" altLang="ko-KR" sz="2200" dirty="0"/>
          </a:p>
          <a:p>
            <a:r>
              <a:rPr lang="en-US" altLang="ko-KR" sz="1900" dirty="0"/>
              <a:t>1. </a:t>
            </a:r>
            <a:r>
              <a:rPr lang="ko-KR" altLang="en-US" sz="1900" dirty="0"/>
              <a:t>사원은 사원 정보 확인 버튼을 누른다</a:t>
            </a:r>
            <a:endParaRPr lang="en-US" altLang="ko-KR" sz="1900" dirty="0"/>
          </a:p>
          <a:p>
            <a:r>
              <a:rPr lang="en-US" altLang="ko-KR" sz="1900" dirty="0"/>
              <a:t>2. </a:t>
            </a:r>
            <a:r>
              <a:rPr lang="ko-KR" altLang="en-US" sz="1900" dirty="0"/>
              <a:t>시스템은 버튼을 누른 사원의 정보를 출력한다</a:t>
            </a:r>
            <a:r>
              <a:rPr lang="en-US" altLang="ko-KR" sz="1900" dirty="0"/>
              <a:t>.</a:t>
            </a:r>
            <a:r>
              <a:rPr lang="ko-KR" altLang="en-US" sz="1900" dirty="0"/>
              <a:t>정보는 이름</a:t>
            </a:r>
            <a:r>
              <a:rPr lang="en-US" altLang="ko-KR" sz="1900" dirty="0"/>
              <a:t>,</a:t>
            </a:r>
            <a:r>
              <a:rPr lang="ko-KR" altLang="en-US" sz="1900" dirty="0"/>
              <a:t>부서</a:t>
            </a:r>
            <a:r>
              <a:rPr lang="en-US" altLang="ko-KR" sz="1900" dirty="0"/>
              <a:t>,</a:t>
            </a:r>
            <a:r>
              <a:rPr lang="ko-KR" altLang="en-US" sz="1900" dirty="0"/>
              <a:t>직급</a:t>
            </a:r>
            <a:r>
              <a:rPr lang="en-US" altLang="ko-KR" sz="1900" dirty="0"/>
              <a:t>,</a:t>
            </a:r>
            <a:r>
              <a:rPr lang="ko-KR" altLang="en-US" sz="1900" dirty="0"/>
              <a:t>이메일</a:t>
            </a:r>
            <a:r>
              <a:rPr lang="en-US" altLang="ko-KR" sz="1900" dirty="0"/>
              <a:t>,</a:t>
            </a:r>
            <a:r>
              <a:rPr lang="ko-KR" altLang="en-US" sz="1900" dirty="0"/>
              <a:t>전화번호가 포함되어 있다</a:t>
            </a:r>
            <a:r>
              <a:rPr lang="en-US" altLang="ko-KR" sz="1900" dirty="0"/>
              <a:t>.</a:t>
            </a:r>
          </a:p>
          <a:p>
            <a:r>
              <a:rPr lang="en-US" altLang="ko-KR" sz="1900" dirty="0"/>
              <a:t>3. </a:t>
            </a:r>
            <a:r>
              <a:rPr lang="ko-KR" altLang="en-US" sz="1900" dirty="0"/>
              <a:t>닫기 버튼을 눌러서 화면을 닫는다</a:t>
            </a:r>
            <a:r>
              <a:rPr lang="en-US" altLang="ko-KR" sz="1900" dirty="0"/>
              <a:t>.</a:t>
            </a:r>
          </a:p>
          <a:p>
            <a:r>
              <a:rPr lang="en-US" altLang="ko-KR" sz="1900" dirty="0"/>
              <a:t>4. </a:t>
            </a:r>
            <a:r>
              <a:rPr lang="ko-KR" altLang="en-US" sz="1900" dirty="0"/>
              <a:t>시스템은 화면을 닫는다</a:t>
            </a:r>
            <a:r>
              <a:rPr lang="en-US" altLang="ko-KR" sz="19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111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기능요구사항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565324F-238A-CD83-80A5-5CE5C11766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761206"/>
              </p:ext>
            </p:extLst>
          </p:nvPr>
        </p:nvGraphicFramePr>
        <p:xfrm>
          <a:off x="419097" y="1063586"/>
          <a:ext cx="5786831" cy="541328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68841">
                  <a:extLst>
                    <a:ext uri="{9D8B030D-6E8A-4147-A177-3AD203B41FA5}">
                      <a16:colId xmlns:a16="http://schemas.microsoft.com/office/drawing/2014/main" val="1093325956"/>
                    </a:ext>
                  </a:extLst>
                </a:gridCol>
                <a:gridCol w="1326088">
                  <a:extLst>
                    <a:ext uri="{9D8B030D-6E8A-4147-A177-3AD203B41FA5}">
                      <a16:colId xmlns:a16="http://schemas.microsoft.com/office/drawing/2014/main" val="74657727"/>
                    </a:ext>
                  </a:extLst>
                </a:gridCol>
                <a:gridCol w="2891902">
                  <a:extLst>
                    <a:ext uri="{9D8B030D-6E8A-4147-A177-3AD203B41FA5}">
                      <a16:colId xmlns:a16="http://schemas.microsoft.com/office/drawing/2014/main" val="3396673890"/>
                    </a:ext>
                  </a:extLst>
                </a:gridCol>
              </a:tblGrid>
              <a:tr h="37611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유스케이스</a:t>
                      </a:r>
                      <a:r>
                        <a:rPr lang="ko-KR" altLang="en-US" sz="1600" dirty="0"/>
                        <a:t> 식별자명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UC007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797926"/>
                  </a:ext>
                </a:extLst>
              </a:tr>
              <a:tr h="2735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 사원은 시스템의 검색기능을 활용해서 평사원 검색을 할 수 있다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사원은 사원번호와 비밀번호를 입력해 시스템에 로그인한다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835540"/>
                  </a:ext>
                </a:extLst>
              </a:tr>
              <a:tr h="2735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주 행위자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 사원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평사원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877906"/>
                  </a:ext>
                </a:extLst>
              </a:tr>
              <a:tr h="2735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부 행위자 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해당사항없음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해당사항없음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736970"/>
                  </a:ext>
                </a:extLst>
              </a:tr>
              <a:tr h="7864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사전 조건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시스템에 관리 사원의 정보가 등록되어 있어야 한다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ase" latinLnBrk="0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 사원으로 로그인이 되어 있어야 한다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ase" latinLnBrk="0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모든 사원의 검색을 위한 정보를 가진다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ase" latinLnBrk="0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검색은 사원번호와 이름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부서명으로 검색이 가능하다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사원은 시스템에 등록되어 있어야 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846444"/>
                  </a:ext>
                </a:extLst>
              </a:tr>
              <a:tr h="2735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행위자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시스템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6623902"/>
                  </a:ext>
                </a:extLst>
              </a:tr>
              <a:tr h="273539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기본시나리오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160191"/>
                  </a:ext>
                </a:extLst>
              </a:tr>
              <a:tr h="594342">
                <a:tc gridSpan="2">
                  <a:txBody>
                    <a:bodyPr/>
                    <a:lstStyle/>
                    <a:p>
                      <a:pPr algn="ctr" fontAlgn="base" latinLnBrk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 사원은 시스템의 검색 버튼을 누르고 검색화면을 연다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“</a:t>
                      </a: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사원번호”와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“이름”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“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부서명” 검색기능을 지원한다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538892"/>
                  </a:ext>
                </a:extLst>
              </a:tr>
              <a:tr h="429247">
                <a:tc gridSpan="2">
                  <a:txBody>
                    <a:bodyPr/>
                    <a:lstStyle/>
                    <a:p>
                      <a:pPr algn="ctr" fontAlgn="base" latinLnBrk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 사원은 사원번호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부서명 셋 중 하나 혹은 중복해서 검색할 수 있다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 latinLnBrk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검색을 한다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273688"/>
                  </a:ext>
                </a:extLst>
              </a:tr>
              <a:tr h="4445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관리사원은 검색된 정보를 확인한다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ase" latinLnBrk="1"/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검색화면에 검색된 정보를 출력한다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4243062"/>
                  </a:ext>
                </a:extLst>
              </a:tr>
              <a:tr h="59434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 사원은 화면을 닫는다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ase" latinLnBrk="1"/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“화면을 종료합니다” 메시지를 출력한다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982504"/>
                  </a:ext>
                </a:extLst>
              </a:tr>
              <a:tr h="273539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예외상황 시나리오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907575"/>
                  </a:ext>
                </a:extLst>
              </a:tr>
              <a:tr h="273539">
                <a:tc gridSpan="2">
                  <a:txBody>
                    <a:bodyPr/>
                    <a:lstStyle/>
                    <a:p>
                      <a:pPr algn="ctr" fontAlgn="base" latinLnBrk="0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[E1.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검색되지 않는 경우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783546"/>
                  </a:ext>
                </a:extLst>
              </a:tr>
              <a:tr h="2735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“검색에 </a:t>
                      </a: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실패했습니다”를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출력한다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10007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4A2794D-364B-F277-4888-4328538C35A5}"/>
              </a:ext>
            </a:extLst>
          </p:cNvPr>
          <p:cNvSpPr txBox="1"/>
          <p:nvPr/>
        </p:nvSpPr>
        <p:spPr>
          <a:xfrm>
            <a:off x="6283355" y="2106444"/>
            <a:ext cx="5786830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/>
              <a:t>UC007 - </a:t>
            </a:r>
            <a:r>
              <a:rPr lang="ko-KR" altLang="en-US" sz="2200" dirty="0"/>
              <a:t>검색 기능</a:t>
            </a:r>
            <a:endParaRPr lang="en-US" altLang="ko-KR" sz="2200" dirty="0"/>
          </a:p>
          <a:p>
            <a:r>
              <a:rPr lang="en-US" altLang="ko-KR" sz="1900" dirty="0"/>
              <a:t>1. </a:t>
            </a:r>
            <a:r>
              <a:rPr lang="ko-KR" altLang="en-US" sz="1900" dirty="0"/>
              <a:t>관리 사원은 시스템의 검색 버튼을 누르고 검색화면을 연다</a:t>
            </a:r>
            <a:r>
              <a:rPr lang="en-US" altLang="ko-KR" sz="1900" dirty="0"/>
              <a:t>.</a:t>
            </a:r>
          </a:p>
          <a:p>
            <a:r>
              <a:rPr lang="en-US" altLang="ko-KR" sz="1900" dirty="0"/>
              <a:t>2. </a:t>
            </a:r>
            <a:r>
              <a:rPr lang="ko-KR" altLang="en-US" sz="1900" dirty="0"/>
              <a:t>시스템은 </a:t>
            </a:r>
            <a:r>
              <a:rPr lang="en-US" altLang="ko-KR" sz="1900" dirty="0"/>
              <a:t>“</a:t>
            </a:r>
            <a:r>
              <a:rPr lang="ko-KR" altLang="en-US" sz="1900" dirty="0"/>
              <a:t>사원번호</a:t>
            </a:r>
            <a:r>
              <a:rPr lang="en-US" altLang="ko-KR" sz="1900" dirty="0"/>
              <a:t>＂</a:t>
            </a:r>
            <a:r>
              <a:rPr lang="ko-KR" altLang="en-US" sz="1900" dirty="0"/>
              <a:t>와 </a:t>
            </a:r>
            <a:r>
              <a:rPr lang="en-US" altLang="ko-KR" sz="1900" dirty="0"/>
              <a:t>“</a:t>
            </a:r>
            <a:r>
              <a:rPr lang="ko-KR" altLang="en-US" sz="1900" dirty="0"/>
              <a:t>이름</a:t>
            </a:r>
            <a:r>
              <a:rPr lang="en-US" altLang="ko-KR" sz="1900" dirty="0"/>
              <a:t>”,”</a:t>
            </a:r>
            <a:r>
              <a:rPr lang="ko-KR" altLang="en-US" sz="1900" dirty="0"/>
              <a:t>부서명</a:t>
            </a:r>
            <a:r>
              <a:rPr lang="en-US" altLang="ko-KR" sz="1900" dirty="0"/>
              <a:t>”</a:t>
            </a:r>
            <a:r>
              <a:rPr lang="ko-KR" altLang="en-US" sz="1900" dirty="0"/>
              <a:t>검색기능을 지원한다</a:t>
            </a:r>
            <a:r>
              <a:rPr lang="en-US" altLang="ko-KR" sz="1900" dirty="0"/>
              <a:t>.</a:t>
            </a:r>
          </a:p>
          <a:p>
            <a:r>
              <a:rPr lang="en-US" altLang="ko-KR" sz="1900" dirty="0"/>
              <a:t>3. </a:t>
            </a:r>
            <a:r>
              <a:rPr lang="ko-KR" altLang="en-US" sz="1900" dirty="0"/>
              <a:t>관리 사원은 사원번호</a:t>
            </a:r>
            <a:r>
              <a:rPr lang="en-US" altLang="ko-KR" sz="1900" dirty="0"/>
              <a:t>,</a:t>
            </a:r>
            <a:r>
              <a:rPr lang="ko-KR" altLang="en-US" sz="1900" dirty="0"/>
              <a:t>이름</a:t>
            </a:r>
            <a:r>
              <a:rPr lang="en-US" altLang="ko-KR" sz="1900" dirty="0"/>
              <a:t>,</a:t>
            </a:r>
            <a:r>
              <a:rPr lang="ko-KR" altLang="en-US" sz="1900" dirty="0"/>
              <a:t>부서명 셋 중 하나 혹은 중복해서 검색할 수 있다</a:t>
            </a:r>
            <a:r>
              <a:rPr lang="en-US" altLang="ko-KR" sz="1900" dirty="0"/>
              <a:t>.</a:t>
            </a:r>
          </a:p>
          <a:p>
            <a:r>
              <a:rPr lang="en-US" altLang="ko-KR" sz="1900" dirty="0"/>
              <a:t>4. </a:t>
            </a:r>
            <a:r>
              <a:rPr lang="ko-KR" altLang="en-US" sz="1900" dirty="0"/>
              <a:t>시스템은 검색을 한다</a:t>
            </a:r>
            <a:r>
              <a:rPr lang="en-US" altLang="ko-KR" sz="1900" dirty="0"/>
              <a:t>.</a:t>
            </a:r>
          </a:p>
          <a:p>
            <a:r>
              <a:rPr lang="en-US" altLang="ko-KR" sz="1900" dirty="0"/>
              <a:t>5. </a:t>
            </a:r>
            <a:r>
              <a:rPr lang="ko-KR" altLang="en-US" sz="1900" dirty="0"/>
              <a:t>검색화면에 검색된 정보를 출력한다</a:t>
            </a:r>
            <a:endParaRPr lang="en-US" altLang="ko-KR" sz="1900" dirty="0"/>
          </a:p>
          <a:p>
            <a:r>
              <a:rPr lang="en-US" altLang="ko-KR" sz="1900" dirty="0"/>
              <a:t>6. </a:t>
            </a:r>
            <a:r>
              <a:rPr lang="ko-KR" altLang="en-US" sz="1900" dirty="0"/>
              <a:t>관리사원은 검색된 정보를 확인한다</a:t>
            </a:r>
            <a:endParaRPr lang="en-US" altLang="ko-KR" sz="1900" dirty="0"/>
          </a:p>
          <a:p>
            <a:r>
              <a:rPr lang="en-US" altLang="ko-KR" sz="1900" dirty="0"/>
              <a:t>7. </a:t>
            </a:r>
            <a:r>
              <a:rPr lang="ko-KR" altLang="en-US" sz="1900" dirty="0"/>
              <a:t>관리 사원은 화면을 닫는다</a:t>
            </a:r>
            <a:r>
              <a:rPr lang="en-US" altLang="ko-KR" sz="1900" dirty="0"/>
              <a:t>.</a:t>
            </a:r>
          </a:p>
          <a:p>
            <a:r>
              <a:rPr lang="en-US" altLang="ko-KR" sz="1900" dirty="0"/>
              <a:t>8. </a:t>
            </a:r>
            <a:r>
              <a:rPr lang="ko-KR" altLang="en-US" sz="1900" dirty="0"/>
              <a:t>시스템은 </a:t>
            </a:r>
            <a:r>
              <a:rPr lang="en-US" altLang="ko-KR" sz="1900" dirty="0"/>
              <a:t>“</a:t>
            </a:r>
            <a:r>
              <a:rPr lang="ko-KR" altLang="en-US" sz="1900" dirty="0"/>
              <a:t>화면을 종료합니다</a:t>
            </a:r>
            <a:r>
              <a:rPr lang="en-US" altLang="ko-KR" sz="1900" dirty="0"/>
              <a:t>”</a:t>
            </a:r>
            <a:r>
              <a:rPr lang="ko-KR" altLang="en-US" sz="1900" dirty="0"/>
              <a:t>메시지를 출력한다</a:t>
            </a:r>
            <a:r>
              <a:rPr lang="en-US" altLang="ko-KR" sz="1900" dirty="0"/>
              <a:t>.</a:t>
            </a:r>
          </a:p>
          <a:p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기능요구사항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EFF59BE-2F2B-4BA3-270E-08816A2B56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799942"/>
              </p:ext>
            </p:extLst>
          </p:nvPr>
        </p:nvGraphicFramePr>
        <p:xfrm>
          <a:off x="431799" y="1063585"/>
          <a:ext cx="5664202" cy="541216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35596">
                  <a:extLst>
                    <a:ext uri="{9D8B030D-6E8A-4147-A177-3AD203B41FA5}">
                      <a16:colId xmlns:a16="http://schemas.microsoft.com/office/drawing/2014/main" val="1093325956"/>
                    </a:ext>
                  </a:extLst>
                </a:gridCol>
                <a:gridCol w="1297987">
                  <a:extLst>
                    <a:ext uri="{9D8B030D-6E8A-4147-A177-3AD203B41FA5}">
                      <a16:colId xmlns:a16="http://schemas.microsoft.com/office/drawing/2014/main" val="74657727"/>
                    </a:ext>
                  </a:extLst>
                </a:gridCol>
                <a:gridCol w="2830619">
                  <a:extLst>
                    <a:ext uri="{9D8B030D-6E8A-4147-A177-3AD203B41FA5}">
                      <a16:colId xmlns:a16="http://schemas.microsoft.com/office/drawing/2014/main" val="3396673890"/>
                    </a:ext>
                  </a:extLst>
                </a:gridCol>
              </a:tblGrid>
              <a:tr h="40090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유스케이스</a:t>
                      </a:r>
                      <a:r>
                        <a:rPr lang="ko-KR" altLang="en-US" sz="1000" dirty="0"/>
                        <a:t> 식별자명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UC008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4797926"/>
                  </a:ext>
                </a:extLst>
              </a:tr>
              <a:tr h="6514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 사원은 사원의 유급휴가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연차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반차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출산휴가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관리한다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ase" latinLnBrk="0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시스템에서 사원의 상태를 변경한다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사원은 사원번호와 비밀번호를 입력해 시스템에 로그인한다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835540"/>
                  </a:ext>
                </a:extLst>
              </a:tr>
              <a:tr h="4009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주 행위자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관리 사원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평사원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877906"/>
                  </a:ext>
                </a:extLst>
              </a:tr>
              <a:tr h="4009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부 행위자 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해당사항 없음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해당사항없음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736970"/>
                  </a:ext>
                </a:extLst>
              </a:tr>
              <a:tr h="6514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사전 조건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시스템에 사원의 정보가 등록되어 있어야 한다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ase" latinLnBrk="0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 사원은 로그인이 되어 있어야 한다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사원은 시스템에 등록되어 있어야 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846444"/>
                  </a:ext>
                </a:extLst>
              </a:tr>
              <a:tr h="40090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행위자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시스템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6623902"/>
                  </a:ext>
                </a:extLst>
              </a:tr>
              <a:tr h="400901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기본시나리오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160191"/>
                  </a:ext>
                </a:extLst>
              </a:tr>
              <a:tr h="400901">
                <a:tc gridSpan="2">
                  <a:txBody>
                    <a:bodyPr/>
                    <a:lstStyle/>
                    <a:p>
                      <a:pPr algn="ctr" fontAlgn="base" latinLnBrk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관리사원은 시스템에 접근한다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538892"/>
                  </a:ext>
                </a:extLst>
              </a:tr>
              <a:tr h="400901">
                <a:tc gridSpan="2">
                  <a:txBody>
                    <a:bodyPr/>
                    <a:lstStyle/>
                    <a:p>
                      <a:pPr algn="ctr" fontAlgn="base" latinLnBrk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관리사원은 사원 휴가 관리 버튼을 누른다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 latinLnBrk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사원 정보를 보인다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273688"/>
                  </a:ext>
                </a:extLst>
              </a:tr>
              <a:tr h="65146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관리사원은 사원 상태를 변경한다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사원 상태를 변경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저장한다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11539"/>
                  </a:ext>
                </a:extLst>
              </a:tr>
              <a:tr h="65146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관리사원은 사원 휴가 관리를 닫는다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ase" latinLnBrk="1"/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04843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9F6E6D2-0142-B78D-CD48-9C381D2DAB40}"/>
              </a:ext>
            </a:extLst>
          </p:cNvPr>
          <p:cNvSpPr txBox="1"/>
          <p:nvPr/>
        </p:nvSpPr>
        <p:spPr>
          <a:xfrm>
            <a:off x="6409190" y="2617090"/>
            <a:ext cx="520818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/>
              <a:t>UC008 - </a:t>
            </a:r>
            <a:r>
              <a:rPr lang="ko-KR" altLang="en-US" sz="2200" dirty="0"/>
              <a:t>사원 휴가 관리</a:t>
            </a:r>
            <a:endParaRPr lang="en-US" altLang="ko-KR" sz="2200" dirty="0"/>
          </a:p>
          <a:p>
            <a:r>
              <a:rPr lang="en-US" altLang="ko-KR" sz="1900" dirty="0"/>
              <a:t>1. </a:t>
            </a:r>
            <a:r>
              <a:rPr lang="ko-KR" altLang="en-US" sz="1900" dirty="0"/>
              <a:t>관리사원은 시스템에 접근한다</a:t>
            </a:r>
            <a:r>
              <a:rPr lang="en-US" altLang="ko-KR" sz="1900" dirty="0"/>
              <a:t>.</a:t>
            </a:r>
          </a:p>
          <a:p>
            <a:r>
              <a:rPr lang="en-US" altLang="ko-KR" sz="1900" dirty="0"/>
              <a:t>2. </a:t>
            </a:r>
            <a:r>
              <a:rPr lang="ko-KR" altLang="en-US" sz="1900" dirty="0"/>
              <a:t>관리사원은 사원 휴가 관리 버튼을 누른다</a:t>
            </a:r>
            <a:r>
              <a:rPr lang="en-US" altLang="ko-KR" sz="1900" dirty="0"/>
              <a:t>.</a:t>
            </a:r>
          </a:p>
          <a:p>
            <a:r>
              <a:rPr lang="en-US" altLang="ko-KR" sz="1900" dirty="0"/>
              <a:t>3. </a:t>
            </a:r>
            <a:r>
              <a:rPr lang="ko-KR" altLang="en-US" sz="1900" dirty="0"/>
              <a:t>시스템은 사원 정보를 보인다</a:t>
            </a:r>
            <a:r>
              <a:rPr lang="en-US" altLang="ko-KR" sz="1900" dirty="0"/>
              <a:t>.</a:t>
            </a:r>
          </a:p>
          <a:p>
            <a:r>
              <a:rPr lang="en-US" altLang="ko-KR" sz="1900" dirty="0"/>
              <a:t>4. </a:t>
            </a:r>
            <a:r>
              <a:rPr lang="ko-KR" altLang="en-US" sz="1900" dirty="0"/>
              <a:t>관리사원은 사원 상태를 변경한다</a:t>
            </a:r>
            <a:r>
              <a:rPr lang="en-US" altLang="ko-KR" sz="1900" dirty="0"/>
              <a:t>.</a:t>
            </a:r>
          </a:p>
          <a:p>
            <a:r>
              <a:rPr lang="en-US" altLang="ko-KR" sz="1900" dirty="0"/>
              <a:t>5. </a:t>
            </a:r>
            <a:r>
              <a:rPr lang="ko-KR" altLang="en-US" sz="1900" dirty="0"/>
              <a:t>시스템은 사원 상태를 변경</a:t>
            </a:r>
            <a:r>
              <a:rPr lang="en-US" altLang="ko-KR" sz="1900" dirty="0"/>
              <a:t>/</a:t>
            </a:r>
            <a:r>
              <a:rPr lang="ko-KR" altLang="en-US" sz="1900" dirty="0"/>
              <a:t>저장 한다</a:t>
            </a:r>
            <a:r>
              <a:rPr lang="en-US" altLang="ko-KR" sz="1900" dirty="0"/>
              <a:t>.</a:t>
            </a:r>
          </a:p>
          <a:p>
            <a:r>
              <a:rPr lang="en-US" altLang="ko-KR" sz="1900" dirty="0"/>
              <a:t>6. </a:t>
            </a:r>
            <a:r>
              <a:rPr lang="ko-KR" altLang="en-US" sz="1900" dirty="0"/>
              <a:t>관리사원은 사원 휴가 관리를 닫는다</a:t>
            </a:r>
            <a:r>
              <a:rPr lang="en-US" altLang="ko-KR" sz="1900" dirty="0"/>
              <a:t>.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1464267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기능요구사항</a:t>
            </a: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7EEEE74A-FBF3-D9E6-2287-317B67C0A2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236036"/>
              </p:ext>
            </p:extLst>
          </p:nvPr>
        </p:nvGraphicFramePr>
        <p:xfrm>
          <a:off x="2416884" y="961556"/>
          <a:ext cx="7205288" cy="5953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7608">
                  <a:extLst>
                    <a:ext uri="{9D8B030D-6E8A-4147-A177-3AD203B41FA5}">
                      <a16:colId xmlns:a16="http://schemas.microsoft.com/office/drawing/2014/main" val="3923007107"/>
                    </a:ext>
                  </a:extLst>
                </a:gridCol>
                <a:gridCol w="1529303">
                  <a:extLst>
                    <a:ext uri="{9D8B030D-6E8A-4147-A177-3AD203B41FA5}">
                      <a16:colId xmlns:a16="http://schemas.microsoft.com/office/drawing/2014/main" val="3473574730"/>
                    </a:ext>
                  </a:extLst>
                </a:gridCol>
                <a:gridCol w="1041993">
                  <a:extLst>
                    <a:ext uri="{9D8B030D-6E8A-4147-A177-3AD203B41FA5}">
                      <a16:colId xmlns:a16="http://schemas.microsoft.com/office/drawing/2014/main" val="2447070773"/>
                    </a:ext>
                  </a:extLst>
                </a:gridCol>
                <a:gridCol w="3016384">
                  <a:extLst>
                    <a:ext uri="{9D8B030D-6E8A-4147-A177-3AD203B41FA5}">
                      <a16:colId xmlns:a16="http://schemas.microsoft.com/office/drawing/2014/main" val="1795237175"/>
                    </a:ext>
                  </a:extLst>
                </a:gridCol>
              </a:tblGrid>
              <a:tr h="5534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유스케이스</a:t>
                      </a:r>
                      <a:r>
                        <a:rPr lang="en-US" altLang="ko-KR" dirty="0"/>
                        <a:t> 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유스케이스명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요구사항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1334460"/>
                  </a:ext>
                </a:extLst>
              </a:tr>
              <a:tr h="395356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UC001</a:t>
                      </a:r>
                      <a:endParaRPr lang="ko-KR" altLang="en-US" sz="11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로그인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사원번호 입력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사원번호 입력 칸에 사원번호를 입력한다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4942218"/>
                  </a:ext>
                </a:extLst>
              </a:tr>
              <a:tr h="39535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비밀번호 입력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비밀번호 입력 칸에 비밀번호를 입력한다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65760"/>
                  </a:ext>
                </a:extLst>
              </a:tr>
              <a:tr h="23721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로그인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로그인을 선택한다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9986241"/>
                  </a:ext>
                </a:extLst>
              </a:tr>
              <a:tr h="2372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UC002</a:t>
                      </a:r>
                      <a:endParaRPr lang="ko-KR" altLang="en-US" sz="11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근무시간 저장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출근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근무시작을 기록한다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6129285"/>
                  </a:ext>
                </a:extLst>
              </a:tr>
              <a:tr h="23721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퇴근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근무종료를 기록한다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6732544"/>
                  </a:ext>
                </a:extLst>
              </a:tr>
              <a:tr h="237214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UC003</a:t>
                      </a:r>
                      <a:endParaRPr lang="ko-KR" altLang="en-US" sz="11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사원 정보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새로운 사원을 등록한다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9652869"/>
                  </a:ext>
                </a:extLst>
              </a:tr>
              <a:tr h="23721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사원의 정보를 수정 한다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553222"/>
                  </a:ext>
                </a:extLst>
              </a:tr>
              <a:tr h="23721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삭제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퇴사한 사원의 정보를 삭제한다</a:t>
                      </a:r>
                      <a:r>
                        <a:rPr lang="en-US" altLang="ko-KR" sz="11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8674794"/>
                  </a:ext>
                </a:extLst>
              </a:tr>
              <a:tr h="55349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UC004</a:t>
                      </a:r>
                      <a:endParaRPr lang="ko-KR" altLang="en-US" sz="11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일일 근태 </a:t>
                      </a:r>
                      <a:endParaRPr lang="en-US" altLang="ko-KR" sz="1100" dirty="0"/>
                    </a:p>
                    <a:p>
                      <a:pPr algn="ctr" latinLnBrk="1"/>
                      <a:r>
                        <a:rPr lang="ko-KR" altLang="en-US" sz="1100" dirty="0"/>
                        <a:t>보고서 발송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발송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시스템은 일일 근태 보고서를 관리 사원에게 </a:t>
                      </a:r>
                      <a:endParaRPr lang="en-US" altLang="ko-KR" sz="1100" dirty="0"/>
                    </a:p>
                    <a:p>
                      <a:pPr algn="ctr" latinLnBrk="1"/>
                      <a:r>
                        <a:rPr lang="ko-KR" altLang="en-US" sz="1100" dirty="0"/>
                        <a:t>이메일로 발송한다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2641788"/>
                  </a:ext>
                </a:extLst>
              </a:tr>
              <a:tr h="23721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수신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관리사원은 이메일로 보고서를 수신한다</a:t>
                      </a:r>
                      <a:r>
                        <a:rPr lang="en-US" altLang="ko-KR" sz="11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467755"/>
                  </a:ext>
                </a:extLst>
              </a:tr>
              <a:tr h="39535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UC005</a:t>
                      </a:r>
                      <a:endParaRPr lang="ko-KR" altLang="en-US" sz="11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급여 명세서</a:t>
                      </a:r>
                      <a:endParaRPr lang="en-US" altLang="ko-KR" sz="1100" dirty="0"/>
                    </a:p>
                    <a:p>
                      <a:pPr algn="ctr" latinLnBrk="1"/>
                      <a:r>
                        <a:rPr lang="ko-KR" altLang="en-US" sz="1100" dirty="0"/>
                        <a:t>발송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발송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시스템은 정해진 날짜에 급여명세서를 사원의 등록된 이메일로 발송한다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110392"/>
                  </a:ext>
                </a:extLst>
              </a:tr>
              <a:tr h="39535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수신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사원은 등록된 이메일로 급여명세서를 수신한다</a:t>
                      </a:r>
                      <a:r>
                        <a:rPr lang="en-US" altLang="ko-KR" sz="11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2731852"/>
                  </a:ext>
                </a:extLst>
              </a:tr>
              <a:tr h="2372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UC006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사원 정보 조회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조회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사원은 자신의 정보를 조회한다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8050638"/>
                  </a:ext>
                </a:extLst>
              </a:tr>
              <a:tr h="5534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UC007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사원 검색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검색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관리 사원은 시스템의 검색기능을 활용해서</a:t>
                      </a:r>
                      <a:endParaRPr lang="en-US" altLang="ko-KR" sz="1100" dirty="0"/>
                    </a:p>
                    <a:p>
                      <a:pPr algn="ctr" latinLnBrk="1"/>
                      <a:r>
                        <a:rPr lang="ko-KR" altLang="en-US" sz="1100" dirty="0"/>
                        <a:t>평사원 검색을 할 수 있다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0311565"/>
                  </a:ext>
                </a:extLst>
              </a:tr>
              <a:tr h="3953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UC008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사원 휴가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변경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관리 사원은 사원의 유급휴가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연차</a:t>
                      </a:r>
                      <a:r>
                        <a:rPr lang="en-US" altLang="ko-KR" sz="1100" dirty="0"/>
                        <a:t>,</a:t>
                      </a:r>
                      <a:r>
                        <a:rPr lang="ko-KR" altLang="en-US" sz="1100" dirty="0"/>
                        <a:t>반차</a:t>
                      </a:r>
                      <a:r>
                        <a:rPr lang="en-US" altLang="ko-KR" sz="1100" dirty="0"/>
                        <a:t>,</a:t>
                      </a:r>
                      <a:r>
                        <a:rPr lang="ko-KR" altLang="en-US" sz="1100" dirty="0"/>
                        <a:t>출산 휴가</a:t>
                      </a:r>
                      <a:r>
                        <a:rPr lang="en-US" altLang="ko-KR" sz="1100" dirty="0"/>
                        <a:t>)</a:t>
                      </a:r>
                      <a:r>
                        <a:rPr lang="ko-KR" altLang="en-US" sz="1100" dirty="0"/>
                        <a:t>를 관리한다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2690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109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사용자 인터페이스 요구사항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31798" y="1063586"/>
            <a:ext cx="2253637" cy="363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&lt;</a:t>
            </a:r>
            <a:r>
              <a:rPr lang="ko-KR" altLang="en-US"/>
              <a:t>메인화면</a:t>
            </a:r>
            <a:r>
              <a:rPr lang="en-US" altLang="ko-KR"/>
              <a:t>&gt;</a:t>
            </a:r>
          </a:p>
        </p:txBody>
      </p:sp>
      <p:pic>
        <p:nvPicPr>
          <p:cNvPr id="21" name="그림 20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588406" y="1577847"/>
            <a:ext cx="5736893" cy="451256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151B5D-9D89-66AF-61D4-D71501DA0A19}"/>
              </a:ext>
            </a:extLst>
          </p:cNvPr>
          <p:cNvSpPr txBox="1"/>
          <p:nvPr/>
        </p:nvSpPr>
        <p:spPr>
          <a:xfrm>
            <a:off x="6434355" y="2931310"/>
            <a:ext cx="56290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/>
            <a:r>
              <a:rPr lang="ko-KR" altLang="en-US" sz="1800" kern="1200" dirty="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메인화면에서</a:t>
            </a:r>
            <a:r>
              <a:rPr lang="ko-KR" altLang="en-US" sz="18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내 정보</a:t>
            </a:r>
            <a:r>
              <a:rPr lang="en-US" altLang="ko-KR" sz="18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8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사원 정보 관리 탭을 누르면 탭이 변경되고</a:t>
            </a:r>
            <a:r>
              <a:rPr lang="en-US" altLang="ko-KR" sz="18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8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기본적인 정보와 출</a:t>
            </a:r>
            <a:r>
              <a:rPr lang="en-US" altLang="ko-KR" sz="18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8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퇴근 버튼을 통해 근무시간을 기록할 수 있다</a:t>
            </a:r>
            <a:r>
              <a:rPr lang="en-US" altLang="ko-KR" sz="18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fontAlgn="base" latinLnBrk="1"/>
            <a:r>
              <a:rPr lang="ko-KR" altLang="en-US" sz="18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로그아웃 버튼을 클릭 시 로그인 화면으로 돌아간다</a:t>
            </a:r>
            <a:r>
              <a:rPr lang="en-US" altLang="ko-KR" sz="18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800" kern="120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사용자 인터페이스 요구사항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31799" y="881956"/>
            <a:ext cx="2253637" cy="363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&lt;</a:t>
            </a:r>
            <a:r>
              <a:rPr lang="ko-KR" altLang="en-US"/>
              <a:t>출퇴근 기록 화면</a:t>
            </a:r>
            <a:r>
              <a:rPr lang="en-US" altLang="ko-KR"/>
              <a:t>&gt;</a:t>
            </a:r>
          </a:p>
        </p:txBody>
      </p:sp>
      <p:pic>
        <p:nvPicPr>
          <p:cNvPr id="23" name="그림 22"/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431799" y="1550363"/>
            <a:ext cx="5339827" cy="41211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FFDFDB-4ABB-0496-6254-42D1DEC23489}"/>
              </a:ext>
            </a:extLst>
          </p:cNvPr>
          <p:cNvSpPr txBox="1"/>
          <p:nvPr/>
        </p:nvSpPr>
        <p:spPr>
          <a:xfrm>
            <a:off x="6003721" y="2556258"/>
            <a:ext cx="6096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/>
            <a:r>
              <a:rPr lang="en-US" altLang="ko-KR" sz="2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ko-KR" altLang="en-US" sz="2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사용자는 로그인한다</a:t>
            </a:r>
            <a:r>
              <a:rPr lang="en-US" altLang="ko-KR" sz="2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2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2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ko-KR" altLang="en-US" sz="2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출근 버튼을 누른다</a:t>
            </a:r>
            <a:r>
              <a:rPr lang="en-US" altLang="ko-KR" sz="2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2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2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ko-KR" altLang="en-US" sz="2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시스템은 시간을 기록한다</a:t>
            </a:r>
            <a:r>
              <a:rPr lang="en-US" altLang="ko-KR" sz="2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2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2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</a:t>
            </a:r>
            <a:r>
              <a:rPr lang="ko-KR" altLang="en-US" sz="2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퇴근 버튼을 누른다</a:t>
            </a:r>
            <a:r>
              <a:rPr lang="en-US" altLang="ko-KR" sz="2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2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2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</a:t>
            </a:r>
            <a:r>
              <a:rPr lang="ko-KR" altLang="en-US" sz="2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기록된 시간을 기반으로 일일 근태 보고서가 작성된다</a:t>
            </a:r>
            <a:r>
              <a:rPr lang="en-US" altLang="ko-KR" sz="2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2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2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 </a:t>
            </a:r>
            <a:r>
              <a:rPr lang="ko-KR" altLang="en-US" sz="2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로그아웃 버튼을 클릭하면 로그아웃이 된다</a:t>
            </a:r>
            <a:r>
              <a:rPr lang="en-US" altLang="ko-KR" sz="2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2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649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사용자 인터페이스 요구사항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1799" y="1063586"/>
            <a:ext cx="1869564" cy="363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&lt;</a:t>
            </a:r>
            <a:r>
              <a:rPr lang="ko-KR" altLang="en-US"/>
              <a:t>로그인 화면</a:t>
            </a:r>
            <a:r>
              <a:rPr lang="en-US" altLang="ko-KR"/>
              <a:t>&gt;</a:t>
            </a:r>
          </a:p>
        </p:txBody>
      </p:sp>
      <p:pic>
        <p:nvPicPr>
          <p:cNvPr id="5" name="그림 4"/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616357" y="1507932"/>
            <a:ext cx="4794542" cy="45350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8407B56-8E80-0334-F2E7-AC5684DAE538}"/>
              </a:ext>
            </a:extLst>
          </p:cNvPr>
          <p:cNvSpPr txBox="1"/>
          <p:nvPr/>
        </p:nvSpPr>
        <p:spPr>
          <a:xfrm>
            <a:off x="6014907" y="3113726"/>
            <a:ext cx="5719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2000" dirty="0"/>
              <a:t>1. </a:t>
            </a:r>
            <a:r>
              <a:rPr lang="ko-KR" altLang="en-US" sz="2000" dirty="0"/>
              <a:t>사용자는 사원번호와 비밀 번호를 입력한다</a:t>
            </a:r>
            <a:r>
              <a:rPr lang="en-US" altLang="ko-KR" sz="2000" dirty="0"/>
              <a:t>.</a:t>
            </a:r>
          </a:p>
          <a:p>
            <a:pPr latinLnBrk="1"/>
            <a:r>
              <a:rPr lang="en-US" altLang="ko-KR" sz="2000" dirty="0"/>
              <a:t>2. </a:t>
            </a:r>
            <a:r>
              <a:rPr lang="ko-KR" altLang="en-US" sz="2000" dirty="0"/>
              <a:t>사용자는 로그인 버튼을 누른다</a:t>
            </a:r>
            <a:r>
              <a:rPr lang="en-US" altLang="ko-KR" sz="2000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사용자 인터페이스 요구사항</a:t>
            </a:r>
          </a:p>
        </p:txBody>
      </p:sp>
      <p:pic>
        <p:nvPicPr>
          <p:cNvPr id="4" name="그림 3"/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431798" y="1499155"/>
            <a:ext cx="5664201" cy="45828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1799" y="1063586"/>
            <a:ext cx="2478086" cy="363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&lt;</a:t>
            </a:r>
            <a:r>
              <a:rPr lang="ko-KR" altLang="en-US"/>
              <a:t>사원 정보 관리 화면</a:t>
            </a:r>
            <a:r>
              <a:rPr lang="en-US" altLang="ko-KR"/>
              <a:t>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8EDFBA-C396-FFD1-9D2F-6DCE1E39E6F5}"/>
              </a:ext>
            </a:extLst>
          </p:cNvPr>
          <p:cNvSpPr txBox="1"/>
          <p:nvPr/>
        </p:nvSpPr>
        <p:spPr>
          <a:xfrm>
            <a:off x="6191076" y="3054006"/>
            <a:ext cx="57789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/>
            <a:r>
              <a:rPr lang="en-US" altLang="ko-KR" sz="2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ko-KR" altLang="en-US" sz="2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사용자는 관리 사원으로 로그인한다</a:t>
            </a:r>
            <a:r>
              <a:rPr lang="en-US" altLang="ko-KR" sz="2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2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2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ko-KR" altLang="en-US" sz="2000" dirty="0"/>
              <a:t>사원 정보 관리 버튼</a:t>
            </a:r>
            <a:r>
              <a:rPr lang="ko-KR" altLang="en-US" sz="2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클릭한다</a:t>
            </a:r>
            <a:r>
              <a:rPr lang="en-US" altLang="ko-KR" sz="2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2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2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ko-KR" altLang="en-US" sz="2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시스템의 저장된 정보를 등록</a:t>
            </a:r>
            <a:r>
              <a:rPr lang="en-US" altLang="ko-KR" sz="2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2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수정</a:t>
            </a:r>
            <a:r>
              <a:rPr lang="en-US" altLang="ko-KR" sz="2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2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삭제한다</a:t>
            </a:r>
            <a:r>
              <a:rPr lang="en-US" altLang="ko-KR" sz="2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2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2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</a:t>
            </a:r>
            <a:r>
              <a:rPr lang="ko-KR" altLang="en-US" sz="2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관리가 완료되면 화면을 닫는 버튼이 존재해야 한다</a:t>
            </a:r>
            <a:r>
              <a:rPr lang="en-US" altLang="ko-KR" sz="2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2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2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</a:t>
            </a:r>
            <a:r>
              <a:rPr lang="ko-KR" altLang="en-US" sz="2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각각 기능에 대한 버튼이 존재해야 한다</a:t>
            </a:r>
            <a:r>
              <a:rPr lang="en-US" altLang="ko-KR" sz="2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2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사용자 인터페이스 요구사항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1799" y="881956"/>
            <a:ext cx="2826774" cy="363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&lt;</a:t>
            </a:r>
            <a:r>
              <a:rPr lang="ko-KR" altLang="en-US"/>
              <a:t>사원 정보 확인 화면</a:t>
            </a:r>
            <a:r>
              <a:rPr lang="en-US" altLang="ko-KR"/>
              <a:t>&gt;</a:t>
            </a:r>
          </a:p>
        </p:txBody>
      </p:sp>
      <p:pic>
        <p:nvPicPr>
          <p:cNvPr id="5" name="그림 4"/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431799" y="1415821"/>
            <a:ext cx="6405229" cy="45602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3B3C59-8AAF-B0E4-0640-8EB772FAD051}"/>
              </a:ext>
            </a:extLst>
          </p:cNvPr>
          <p:cNvSpPr txBox="1"/>
          <p:nvPr/>
        </p:nvSpPr>
        <p:spPr>
          <a:xfrm>
            <a:off x="6994651" y="3185623"/>
            <a:ext cx="48732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/>
            <a:r>
              <a:rPr lang="en-US" altLang="ko-KR" sz="2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ko-KR" altLang="en-US" sz="2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사원은 사원 정보 </a:t>
            </a:r>
            <a:r>
              <a:rPr lang="ko-KR" altLang="en-US" sz="2000" dirty="0"/>
              <a:t>확인</a:t>
            </a:r>
            <a:r>
              <a:rPr lang="ko-KR" altLang="en-US" sz="2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버튼을 누른다</a:t>
            </a:r>
            <a:r>
              <a:rPr lang="en-US" altLang="ko-KR" sz="2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2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2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ko-KR" altLang="en-US" sz="2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시스템은 해당 사원의 정보를 출력한다</a:t>
            </a:r>
            <a:r>
              <a:rPr lang="en-US" altLang="ko-KR" sz="2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2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2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ko-KR" altLang="en-US" sz="2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정보보기를 닫는다</a:t>
            </a:r>
            <a:r>
              <a:rPr lang="en-US" altLang="ko-KR" sz="2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2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77143" y="659393"/>
            <a:ext cx="7837714" cy="1143000"/>
          </a:xfrm>
        </p:spPr>
        <p:txBody>
          <a:bodyPr/>
          <a:lstStyle/>
          <a:p>
            <a:pPr>
              <a:defRPr/>
            </a:pPr>
            <a:r>
              <a:rPr lang="ko-KR" altLang="en-US" sz="5000"/>
              <a:t>목차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2176215" y="1802393"/>
            <a:ext cx="7839569" cy="400628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3000"/>
              <a:t>1.</a:t>
            </a:r>
            <a:r>
              <a:rPr lang="ko-KR" altLang="en-US" sz="3000"/>
              <a:t>개요</a:t>
            </a:r>
          </a:p>
          <a:p>
            <a:pPr marL="0" indent="0">
              <a:buNone/>
              <a:defRPr/>
            </a:pPr>
            <a:r>
              <a:rPr lang="en-US" altLang="ko-KR" sz="3000"/>
              <a:t>2.</a:t>
            </a:r>
            <a:r>
              <a:rPr lang="ko-KR" altLang="en-US" sz="3000"/>
              <a:t>기능요구사항</a:t>
            </a:r>
          </a:p>
          <a:p>
            <a:pPr marL="0" indent="0">
              <a:buNone/>
              <a:defRPr/>
            </a:pPr>
            <a:r>
              <a:rPr lang="en-US" altLang="ko-KR" sz="3000"/>
              <a:t>3.</a:t>
            </a:r>
            <a:r>
              <a:rPr lang="ko-KR" altLang="en-US" sz="3000"/>
              <a:t>사용자 인터페이스 요구사항</a:t>
            </a:r>
          </a:p>
          <a:p>
            <a:pPr marL="0" indent="0">
              <a:buNone/>
              <a:defRPr/>
            </a:pPr>
            <a:r>
              <a:rPr lang="en-US" altLang="ko-KR" sz="3000"/>
              <a:t>4.</a:t>
            </a:r>
            <a:r>
              <a:rPr lang="ko-KR" altLang="en-US" sz="3000"/>
              <a:t>데이터베이스 요구사항</a:t>
            </a:r>
          </a:p>
          <a:p>
            <a:pPr marL="0" indent="0">
              <a:buNone/>
              <a:defRPr/>
            </a:pPr>
            <a:r>
              <a:rPr lang="en-US" altLang="ko-KR" sz="3000"/>
              <a:t>5.</a:t>
            </a:r>
            <a:r>
              <a:rPr lang="ko-KR" altLang="en-US" sz="3000"/>
              <a:t>비기능 요구사항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4.</a:t>
            </a:r>
            <a:r>
              <a:rPr lang="ko-KR" altLang="en-US"/>
              <a:t>비기능 요구사항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61507" y="2532728"/>
            <a:ext cx="2415201" cy="360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/>
              <a:t>4.2</a:t>
            </a:r>
            <a:r>
              <a:rPr lang="ko-KR" altLang="en-US" dirty="0"/>
              <a:t>신뢰성 요구사항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15485" y="1097840"/>
            <a:ext cx="2414966" cy="366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/>
              <a:t>4.1</a:t>
            </a:r>
            <a:r>
              <a:rPr lang="ko-KR" altLang="en-US" dirty="0"/>
              <a:t>성능 요구사항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15485" y="4786019"/>
            <a:ext cx="2092580" cy="364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/>
              <a:t>4.3</a:t>
            </a:r>
            <a:r>
              <a:rPr lang="ko-KR" altLang="en-US" dirty="0"/>
              <a:t>보안 요구사항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CCB3131-F94F-98A4-86EB-375A91A5C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097719"/>
              </p:ext>
            </p:extLst>
          </p:nvPr>
        </p:nvGraphicFramePr>
        <p:xfrm>
          <a:off x="2115484" y="1479725"/>
          <a:ext cx="7935625" cy="942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721">
                  <a:extLst>
                    <a:ext uri="{9D8B030D-6E8A-4147-A177-3AD203B41FA5}">
                      <a16:colId xmlns:a16="http://schemas.microsoft.com/office/drawing/2014/main" val="400272182"/>
                    </a:ext>
                  </a:extLst>
                </a:gridCol>
                <a:gridCol w="5545122">
                  <a:extLst>
                    <a:ext uri="{9D8B030D-6E8A-4147-A177-3AD203B41FA5}">
                      <a16:colId xmlns:a16="http://schemas.microsoft.com/office/drawing/2014/main" val="432477244"/>
                    </a:ext>
                  </a:extLst>
                </a:gridCol>
                <a:gridCol w="1309782">
                  <a:extLst>
                    <a:ext uri="{9D8B030D-6E8A-4147-A177-3AD203B41FA5}">
                      <a16:colId xmlns:a16="http://schemas.microsoft.com/office/drawing/2014/main" val="1218204681"/>
                    </a:ext>
                  </a:extLst>
                </a:gridCol>
              </a:tblGrid>
              <a:tr h="2723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요구사항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9184752"/>
                  </a:ext>
                </a:extLst>
              </a:tr>
              <a:tr h="6686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반응시간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시스템은 사용자의 요구에 </a:t>
                      </a:r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초 이내에 처리하여 결과를 보여야한다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9648279"/>
                  </a:ext>
                </a:extLst>
              </a:tr>
            </a:tbl>
          </a:graphicData>
        </a:graphic>
      </p:graphicFrame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73D14827-07F6-F421-4146-423A1C57F7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06859"/>
              </p:ext>
            </p:extLst>
          </p:nvPr>
        </p:nvGraphicFramePr>
        <p:xfrm>
          <a:off x="2115485" y="2926671"/>
          <a:ext cx="7935625" cy="17193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1109">
                  <a:extLst>
                    <a:ext uri="{9D8B030D-6E8A-4147-A177-3AD203B41FA5}">
                      <a16:colId xmlns:a16="http://schemas.microsoft.com/office/drawing/2014/main" val="457250047"/>
                    </a:ext>
                  </a:extLst>
                </a:gridCol>
                <a:gridCol w="5337976">
                  <a:extLst>
                    <a:ext uri="{9D8B030D-6E8A-4147-A177-3AD203B41FA5}">
                      <a16:colId xmlns:a16="http://schemas.microsoft.com/office/drawing/2014/main" val="1959232524"/>
                    </a:ext>
                  </a:extLst>
                </a:gridCol>
                <a:gridCol w="1286540">
                  <a:extLst>
                    <a:ext uri="{9D8B030D-6E8A-4147-A177-3AD203B41FA5}">
                      <a16:colId xmlns:a16="http://schemas.microsoft.com/office/drawing/2014/main" val="1603611781"/>
                    </a:ext>
                  </a:extLst>
                </a:gridCol>
              </a:tblGrid>
              <a:tr h="2256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요구사항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8660458"/>
                  </a:ext>
                </a:extLst>
              </a:tr>
              <a:tr h="5692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데이터 신뢰성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사원의 근무시간 및 급여에 대하여 시스템은 항상 정확한 정보를 유지 및 관리해야 한다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679419"/>
                  </a:ext>
                </a:extLst>
              </a:tr>
              <a:tr h="4378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데이터 정확성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급여 명세서는 원본 그대로 사원에게 전송되어야 한다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8702802"/>
                  </a:ext>
                </a:extLst>
              </a:tr>
              <a:tr h="4378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데이터 무결성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관리자가 아닌 사용자는 관리 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보아서는 안 된다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6958192"/>
                  </a:ext>
                </a:extLst>
              </a:tr>
            </a:tbl>
          </a:graphicData>
        </a:graphic>
      </p:graphicFrame>
      <p:graphicFrame>
        <p:nvGraphicFramePr>
          <p:cNvPr id="9" name="표 10">
            <a:extLst>
              <a:ext uri="{FF2B5EF4-FFF2-40B4-BE49-F238E27FC236}">
                <a16:creationId xmlns:a16="http://schemas.microsoft.com/office/drawing/2014/main" id="{3AB55159-3F67-7D2B-8CF6-8828D976F8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452775"/>
              </p:ext>
            </p:extLst>
          </p:nvPr>
        </p:nvGraphicFramePr>
        <p:xfrm>
          <a:off x="2115485" y="5150059"/>
          <a:ext cx="7935625" cy="119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4335">
                  <a:extLst>
                    <a:ext uri="{9D8B030D-6E8A-4147-A177-3AD203B41FA5}">
                      <a16:colId xmlns:a16="http://schemas.microsoft.com/office/drawing/2014/main" val="2301419264"/>
                    </a:ext>
                  </a:extLst>
                </a:gridCol>
                <a:gridCol w="5293453">
                  <a:extLst>
                    <a:ext uri="{9D8B030D-6E8A-4147-A177-3AD203B41FA5}">
                      <a16:colId xmlns:a16="http://schemas.microsoft.com/office/drawing/2014/main" val="3658297592"/>
                    </a:ext>
                  </a:extLst>
                </a:gridCol>
                <a:gridCol w="1267837">
                  <a:extLst>
                    <a:ext uri="{9D8B030D-6E8A-4147-A177-3AD203B41FA5}">
                      <a16:colId xmlns:a16="http://schemas.microsoft.com/office/drawing/2014/main" val="2725700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요구사항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2630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로그인 비밀번호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 비밀번호는 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자리 이상 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자리 이하 영문 및 숫자로 한다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7906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DB</a:t>
                      </a:r>
                      <a:r>
                        <a:rPr lang="ko-KR" altLang="en-US" sz="1200" dirty="0"/>
                        <a:t>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사원 등록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삭제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수정은 인증된 관리자만이 수행할 수 있다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0861729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5.</a:t>
            </a:r>
            <a:r>
              <a:rPr lang="ko-KR" altLang="en-US"/>
              <a:t>데이터베이스 요구사항</a:t>
            </a: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ED32E871-3445-41C5-64E2-A201616E07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289930"/>
              </p:ext>
            </p:extLst>
          </p:nvPr>
        </p:nvGraphicFramePr>
        <p:xfrm>
          <a:off x="2181137" y="1375794"/>
          <a:ext cx="7565001" cy="52493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241">
                  <a:extLst>
                    <a:ext uri="{9D8B030D-6E8A-4147-A177-3AD203B41FA5}">
                      <a16:colId xmlns:a16="http://schemas.microsoft.com/office/drawing/2014/main" val="1916548253"/>
                    </a:ext>
                  </a:extLst>
                </a:gridCol>
                <a:gridCol w="1963024">
                  <a:extLst>
                    <a:ext uri="{9D8B030D-6E8A-4147-A177-3AD203B41FA5}">
                      <a16:colId xmlns:a16="http://schemas.microsoft.com/office/drawing/2014/main" val="349203289"/>
                    </a:ext>
                  </a:extLst>
                </a:gridCol>
                <a:gridCol w="2133128">
                  <a:extLst>
                    <a:ext uri="{9D8B030D-6E8A-4147-A177-3AD203B41FA5}">
                      <a16:colId xmlns:a16="http://schemas.microsoft.com/office/drawing/2014/main" val="4076188555"/>
                    </a:ext>
                  </a:extLst>
                </a:gridCol>
                <a:gridCol w="1975608">
                  <a:extLst>
                    <a:ext uri="{9D8B030D-6E8A-4147-A177-3AD203B41FA5}">
                      <a16:colId xmlns:a16="http://schemas.microsoft.com/office/drawing/2014/main" val="376830217"/>
                    </a:ext>
                  </a:extLst>
                </a:gridCol>
              </a:tblGrid>
              <a:tr h="3440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유스케이스</a:t>
                      </a:r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유스케이스명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테이블명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460298"/>
                  </a:ext>
                </a:extLst>
              </a:tr>
              <a:tr h="1549109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맑은고딕"/>
                          <a:ea typeface="함초롬바탕"/>
                        </a:rPr>
                        <a:t>UC001</a:t>
                      </a:r>
                    </a:p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맑은고딕"/>
                          <a:ea typeface="함초롬바탕"/>
                        </a:rPr>
                        <a:t>UC003</a:t>
                      </a:r>
                    </a:p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맑은고딕"/>
                          <a:ea typeface="함초롬바탕"/>
                        </a:rPr>
                        <a:t>UC006</a:t>
                      </a:r>
                      <a:endParaRPr lang="ko-KR" altLang="en-US" sz="1400" dirty="0">
                        <a:latin typeface="맑은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맑은고딕"/>
                          <a:ea typeface="함초롬바탕"/>
                          <a:cs typeface="함초롬바탕"/>
                        </a:rPr>
                        <a:t>로그인</a:t>
                      </a:r>
                    </a:p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맑은고딕"/>
                          <a:ea typeface="함초롬바탕"/>
                          <a:cs typeface="함초롬바탕"/>
                        </a:rPr>
                        <a:t>사원 정보 관리</a:t>
                      </a:r>
                    </a:p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맑은고딕"/>
                          <a:ea typeface="함초롬바탕"/>
                          <a:cs typeface="함초롬바탕"/>
                        </a:rPr>
                        <a:t>사원 정보 확인</a:t>
                      </a:r>
                      <a:endParaRPr lang="ko-KR" altLang="en-US" sz="1400" dirty="0">
                        <a:latin typeface="맑은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/>
                        <a:t>사원 정보 테이블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1311181"/>
                  </a:ext>
                </a:extLst>
              </a:tr>
              <a:tr h="3060178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맑은고딕"/>
                          <a:ea typeface="함초롬바탕"/>
                        </a:rPr>
                        <a:t>UC002</a:t>
                      </a:r>
                    </a:p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맑은고딕"/>
                          <a:ea typeface="함초롬바탕"/>
                        </a:rPr>
                        <a:t>UC004</a:t>
                      </a:r>
                    </a:p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맑은고딕"/>
                          <a:ea typeface="함초롬바탕"/>
                        </a:rPr>
                        <a:t>UC005</a:t>
                      </a:r>
                    </a:p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맑은고딕"/>
                          <a:ea typeface="함초롬바탕"/>
                        </a:rPr>
                        <a:t>UC007</a:t>
                      </a:r>
                    </a:p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맑은고딕"/>
                          <a:ea typeface="함초롬바탕"/>
                        </a:rPr>
                        <a:t>UC008</a:t>
                      </a:r>
                      <a:endParaRPr lang="ko-KR" altLang="en-US" sz="1400" dirty="0">
                        <a:latin typeface="맑은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맑은고딕"/>
                          <a:ea typeface="함초롬바탕"/>
                          <a:cs typeface="함초롬바탕"/>
                        </a:rPr>
                        <a:t>출근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맑은고딕"/>
                          <a:ea typeface="함초롬바탕"/>
                        </a:rPr>
                        <a:t>/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맑은고딕"/>
                          <a:ea typeface="함초롬바탕"/>
                          <a:cs typeface="함초롬바탕"/>
                        </a:rPr>
                        <a:t>퇴근</a:t>
                      </a:r>
                    </a:p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맑은고딕"/>
                          <a:ea typeface="함초롬바탕"/>
                          <a:cs typeface="함초롬바탕"/>
                        </a:rPr>
                        <a:t>일일 근태 보고서 발송</a:t>
                      </a:r>
                    </a:p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맑은고딕"/>
                          <a:ea typeface="함초롬바탕"/>
                          <a:cs typeface="함초롬바탕"/>
                        </a:rPr>
                        <a:t>급여명세서 발송</a:t>
                      </a:r>
                    </a:p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맑은고딕"/>
                          <a:ea typeface="함초롬바탕"/>
                          <a:cs typeface="함초롬바탕"/>
                        </a:rPr>
                        <a:t>데이터 표시</a:t>
                      </a:r>
                    </a:p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맑은고딕"/>
                          <a:ea typeface="함초롬바탕"/>
                          <a:cs typeface="함초롬바탕"/>
                        </a:rPr>
                        <a:t>사원 상태 변경</a:t>
                      </a:r>
                      <a:endParaRPr lang="ko-KR" altLang="en-US" sz="1400" dirty="0">
                        <a:latin typeface="맑은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/>
                        <a:t>급여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/>
                        <a:t>급여 정보 테이블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011085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8400"/>
              <a:t>Q&amp;A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감사합니다</a:t>
            </a:r>
            <a:r>
              <a:rPr lang="en-US" altLang="ko-KR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0215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>
            <a:extLst>
              <a:ext uri="{FF2B5EF4-FFF2-40B4-BE49-F238E27FC236}">
                <a16:creationId xmlns:a16="http://schemas.microsoft.com/office/drawing/2014/main" id="{D9475A30-52BC-9D09-FA89-3C4EB1CA4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99" y="123802"/>
            <a:ext cx="11302999" cy="939784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latin typeface="+mj-ea"/>
              </a:rPr>
              <a:t>1.</a:t>
            </a:r>
            <a:r>
              <a:rPr lang="ko-KR" altLang="en-US" dirty="0">
                <a:latin typeface="+mj-ea"/>
              </a:rPr>
              <a:t>개요</a:t>
            </a: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6A3B95E4-489D-4A8B-00C4-71B3A0547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500" y="933651"/>
            <a:ext cx="11302999" cy="5338381"/>
          </a:xfrm>
        </p:spPr>
        <p:txBody>
          <a:bodyPr/>
          <a:lstStyle/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ko-KR" altLang="en-US" sz="2200" b="1" i="0" u="none" strike="noStrike" dirty="0">
                <a:solidFill>
                  <a:schemeClr val="tx1"/>
                </a:solidFill>
                <a:latin typeface="+mj-ea"/>
                <a:ea typeface="+mj-ea"/>
                <a:cs typeface="맑은 고딕"/>
              </a:rPr>
              <a:t>인사 관리 업무</a:t>
            </a:r>
            <a:r>
              <a:rPr lang="ko-KR" altLang="en-US" sz="2200" b="0" i="0" u="none" strike="noStrike" dirty="0">
                <a:solidFill>
                  <a:srgbClr val="000000"/>
                </a:solidFill>
                <a:latin typeface="+mj-ea"/>
                <a:ea typeface="+mj-ea"/>
                <a:cs typeface="맑은 고딕"/>
              </a:rPr>
              <a:t>를 위해 </a:t>
            </a:r>
            <a:r>
              <a:rPr lang="ko-KR" altLang="en-US" sz="2200" b="0" i="0" u="none" strike="noStrike" dirty="0">
                <a:solidFill>
                  <a:schemeClr val="tx1">
                    <a:lumMod val="60000"/>
                    <a:lumOff val="40000"/>
                  </a:schemeClr>
                </a:solidFill>
                <a:latin typeface="+mj-ea"/>
                <a:ea typeface="+mj-ea"/>
                <a:cs typeface="맑은 고딕"/>
              </a:rPr>
              <a:t>인사 및 급여</a:t>
            </a:r>
            <a:r>
              <a:rPr lang="en-US" altLang="ko-KR" sz="2200" b="0" i="0" u="none" strike="noStrike" dirty="0">
                <a:solidFill>
                  <a:schemeClr val="tx1">
                    <a:lumMod val="60000"/>
                    <a:lumOff val="40000"/>
                  </a:schemeClr>
                </a:solidFill>
                <a:latin typeface="+mj-ea"/>
                <a:ea typeface="+mj-ea"/>
                <a:cs typeface="맑은 고딕"/>
              </a:rPr>
              <a:t>, </a:t>
            </a:r>
            <a:r>
              <a:rPr lang="ko-KR" altLang="en-US" sz="2200" b="0" i="0" u="none" strike="noStrike" dirty="0">
                <a:solidFill>
                  <a:schemeClr val="tx1">
                    <a:lumMod val="60000"/>
                    <a:lumOff val="40000"/>
                  </a:schemeClr>
                </a:solidFill>
                <a:latin typeface="+mj-ea"/>
                <a:ea typeface="+mj-ea"/>
                <a:cs typeface="맑은 고딕"/>
              </a:rPr>
              <a:t>일일 보고서 자동발송 등의 관리 기능</a:t>
            </a:r>
            <a:r>
              <a:rPr lang="ko-KR" altLang="en-US" sz="2200" b="0" i="0" u="none" strike="noStrike" dirty="0">
                <a:solidFill>
                  <a:srgbClr val="000000"/>
                </a:solidFill>
                <a:latin typeface="+mj-ea"/>
                <a:ea typeface="+mj-ea"/>
                <a:cs typeface="맑은 고딕"/>
              </a:rPr>
              <a:t>을 포함한 프로그램을 개발한다</a:t>
            </a:r>
            <a:r>
              <a:rPr lang="en-US" altLang="ko-KR" sz="2200" b="0" i="0" u="none" strike="noStrike" dirty="0">
                <a:solidFill>
                  <a:srgbClr val="000000"/>
                </a:solidFill>
                <a:latin typeface="+mj-ea"/>
                <a:ea typeface="+mj-ea"/>
                <a:cs typeface="맑은 고딕"/>
              </a:rPr>
              <a:t>. </a:t>
            </a:r>
            <a:r>
              <a:rPr lang="ko-KR" altLang="en-US" sz="2200" b="0" i="0" u="none" strike="noStrike" dirty="0">
                <a:solidFill>
                  <a:srgbClr val="000000"/>
                </a:solidFill>
                <a:latin typeface="+mj-ea"/>
                <a:ea typeface="+mj-ea"/>
                <a:cs typeface="맑은 고딕"/>
              </a:rPr>
              <a:t>자동화를 통한 </a:t>
            </a:r>
            <a:r>
              <a:rPr lang="ko-KR" altLang="en-US" sz="2200" b="0" i="0" u="none" strike="noStrike" dirty="0">
                <a:solidFill>
                  <a:schemeClr val="tx1">
                    <a:lumMod val="60000"/>
                    <a:lumOff val="40000"/>
                  </a:schemeClr>
                </a:solidFill>
                <a:latin typeface="+mj-ea"/>
                <a:ea typeface="+mj-ea"/>
                <a:cs typeface="맑은 고딕"/>
              </a:rPr>
              <a:t>인사팀의 규모 축소</a:t>
            </a:r>
            <a:r>
              <a:rPr lang="ko-KR" altLang="en-US" sz="2200" b="0" i="0" u="none" strike="noStrike" dirty="0">
                <a:solidFill>
                  <a:srgbClr val="000000"/>
                </a:solidFill>
                <a:latin typeface="+mj-ea"/>
                <a:ea typeface="+mj-ea"/>
                <a:cs typeface="맑은 고딕"/>
              </a:rPr>
              <a:t>와 </a:t>
            </a:r>
            <a:r>
              <a:rPr lang="ko-KR" altLang="en-US" sz="2200" b="0" i="0" u="none" strike="noStrike" dirty="0">
                <a:solidFill>
                  <a:schemeClr val="tx1">
                    <a:lumMod val="60000"/>
                    <a:lumOff val="40000"/>
                  </a:schemeClr>
                </a:solidFill>
                <a:latin typeface="+mj-ea"/>
                <a:ea typeface="+mj-ea"/>
                <a:cs typeface="맑은 고딕"/>
              </a:rPr>
              <a:t>인건비 감소</a:t>
            </a:r>
            <a:r>
              <a:rPr lang="ko-KR" altLang="en-US" sz="2200" b="0" i="0" u="none" strike="noStrike" dirty="0">
                <a:solidFill>
                  <a:srgbClr val="000000"/>
                </a:solidFill>
                <a:latin typeface="+mj-ea"/>
                <a:ea typeface="+mj-ea"/>
                <a:cs typeface="맑은 고딕"/>
              </a:rPr>
              <a:t>를 목표로 했으며</a:t>
            </a:r>
            <a:r>
              <a:rPr lang="en-US" altLang="ko-KR" sz="2200" b="0" i="0" u="none" strike="noStrike" dirty="0">
                <a:solidFill>
                  <a:srgbClr val="000000"/>
                </a:solidFill>
                <a:latin typeface="+mj-ea"/>
                <a:ea typeface="+mj-ea"/>
                <a:cs typeface="맑은 고딕"/>
              </a:rPr>
              <a:t>, </a:t>
            </a:r>
            <a:r>
              <a:rPr lang="ko-KR" altLang="en-US" sz="22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시스템에는 경량화와 최적화를</a:t>
            </a:r>
            <a:r>
              <a:rPr lang="ko-KR" altLang="en-US" sz="22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22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차별성으로 두도록 </a:t>
            </a:r>
            <a:r>
              <a:rPr lang="ko-KR" altLang="en-US" sz="2200" kern="0" dirty="0">
                <a:solidFill>
                  <a:srgbClr val="000000"/>
                </a:solidFill>
                <a:latin typeface="+mj-ea"/>
                <a:ea typeface="+mj-ea"/>
              </a:rPr>
              <a:t>한다</a:t>
            </a:r>
            <a:r>
              <a:rPr lang="en-US" altLang="ko-KR" sz="2200" kern="0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21" name="Picture 2" descr="회사 무료 아이콘">
            <a:extLst>
              <a:ext uri="{FF2B5EF4-FFF2-40B4-BE49-F238E27FC236}">
                <a16:creationId xmlns:a16="http://schemas.microsoft.com/office/drawing/2014/main" id="{0F91B1E0-4265-8F8A-6B7B-01392976C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71" y="3641126"/>
            <a:ext cx="1547987" cy="154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>
            <a:extLst>
              <a:ext uri="{FF2B5EF4-FFF2-40B4-BE49-F238E27FC236}">
                <a16:creationId xmlns:a16="http://schemas.microsoft.com/office/drawing/2014/main" id="{5C01D6D3-6F07-8371-0233-5453726FF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387" y="3864543"/>
            <a:ext cx="1324570" cy="1324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>
            <a:extLst>
              <a:ext uri="{FF2B5EF4-FFF2-40B4-BE49-F238E27FC236}">
                <a16:creationId xmlns:a16="http://schemas.microsoft.com/office/drawing/2014/main" id="{0FBAE636-0286-9BE8-A644-0BADCA611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886" y="3569073"/>
            <a:ext cx="1620040" cy="162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3E2012F5-F39A-C2CA-8105-3AE98C4AFA41}"/>
              </a:ext>
            </a:extLst>
          </p:cNvPr>
          <p:cNvSpPr/>
          <p:nvPr/>
        </p:nvSpPr>
        <p:spPr>
          <a:xfrm>
            <a:off x="6836794" y="3969944"/>
            <a:ext cx="1909938" cy="84992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자동화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E9B79BA7-F188-557F-C1BA-CFCCF0194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7601" y="3408791"/>
            <a:ext cx="1972235" cy="1972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2.</a:t>
            </a:r>
            <a:r>
              <a:rPr lang="ko-KR" altLang="en-US" dirty="0"/>
              <a:t>기능요구 사항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8037" y="961495"/>
            <a:ext cx="2369293" cy="360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 </a:t>
            </a:r>
            <a:r>
              <a:rPr lang="en-US" altLang="ko-KR"/>
              <a:t>&lt;</a:t>
            </a:r>
            <a:r>
              <a:rPr lang="ko-KR" altLang="en-US"/>
              <a:t>시스템 요구사항</a:t>
            </a:r>
            <a:r>
              <a:rPr lang="en-US" altLang="ko-KR"/>
              <a:t>&gt;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295D20D4-B2AB-98E6-E158-4E06B5B7458C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2709280720"/>
              </p:ext>
            </p:extLst>
          </p:nvPr>
        </p:nvGraphicFramePr>
        <p:xfrm>
          <a:off x="1627463" y="1457738"/>
          <a:ext cx="8116041" cy="5108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8005">
                  <a:extLst>
                    <a:ext uri="{9D8B030D-6E8A-4147-A177-3AD203B41FA5}">
                      <a16:colId xmlns:a16="http://schemas.microsoft.com/office/drawing/2014/main" val="3858865665"/>
                    </a:ext>
                  </a:extLst>
                </a:gridCol>
                <a:gridCol w="5211971">
                  <a:extLst>
                    <a:ext uri="{9D8B030D-6E8A-4147-A177-3AD203B41FA5}">
                      <a16:colId xmlns:a16="http://schemas.microsoft.com/office/drawing/2014/main" val="3336769522"/>
                    </a:ext>
                  </a:extLst>
                </a:gridCol>
                <a:gridCol w="1086065">
                  <a:extLst>
                    <a:ext uri="{9D8B030D-6E8A-4147-A177-3AD203B41FA5}">
                      <a16:colId xmlns:a16="http://schemas.microsoft.com/office/drawing/2014/main" val="1820230146"/>
                    </a:ext>
                  </a:extLst>
                </a:gridCol>
              </a:tblGrid>
              <a:tr h="4111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상세 </a:t>
                      </a:r>
                      <a:r>
                        <a:rPr lang="en-US" altLang="ko-KR" dirty="0"/>
                        <a:t>spec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716054"/>
                  </a:ext>
                </a:extLst>
              </a:tr>
              <a:tr h="43114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로그인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로그아웃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로그인은 사원번호와 등록된 비밀번호로 로그인하도록 한다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740800"/>
                  </a:ext>
                </a:extLst>
              </a:tr>
              <a:tr h="41689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로그아웃은 사원의 퇴근이 완료될 경우 자동으로 로그아웃이 되도록 한다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322051"/>
                  </a:ext>
                </a:extLst>
              </a:tr>
              <a:tr h="416898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출퇴근 시간 기록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사원의 시스템 접근은 불가능 하다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372253"/>
                  </a:ext>
                </a:extLst>
              </a:tr>
              <a:tr h="41689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사원은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시간을 초과하는 일일 근무시간은 가질 수 없다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273176"/>
                  </a:ext>
                </a:extLst>
              </a:tr>
              <a:tr h="41689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사원이 퇴근 버튼을 누르면 자동으로 로그아웃이 되도록 한다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381189"/>
                  </a:ext>
                </a:extLst>
              </a:tr>
              <a:tr h="416898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사원 정보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사원정보관리는 관리사원 계정으로만 접근이 가능하다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319520"/>
                  </a:ext>
                </a:extLst>
              </a:tr>
              <a:tr h="41689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사원의 근무기록 증명은 시스템상의 저장된 시간으로 기록한다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521025"/>
                  </a:ext>
                </a:extLst>
              </a:tr>
              <a:tr h="41689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사원의 개인정보는 관리사원이 직접 시스템상으로 입력한다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485467"/>
                  </a:ext>
                </a:extLst>
              </a:tr>
              <a:tr h="513984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급여 명세서 발송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데이터베이스에 등록된 사원의 이메일로 급여명세서를 발송하도록 한다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등록되지 않은 경우는 존재하지 않는다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195828"/>
                  </a:ext>
                </a:extLst>
              </a:tr>
              <a:tr h="41689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급여 계산은 관련법에 따라 계산한다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509933"/>
                  </a:ext>
                </a:extLst>
              </a:tr>
              <a:tr h="41689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급여명세서는 매달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발송하도록 한다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089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3871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2.</a:t>
            </a:r>
            <a:r>
              <a:rPr lang="ko-KR" altLang="en-US" dirty="0"/>
              <a:t>기능요구 사항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38899" y="1468072"/>
            <a:ext cx="5368954" cy="497082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42192" y="1040726"/>
            <a:ext cx="2991055" cy="367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dirty="0"/>
              <a:t> </a:t>
            </a:r>
            <a:r>
              <a:rPr lang="en-US" altLang="ko-KR" dirty="0"/>
              <a:t>&lt;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</a:t>
            </a:r>
            <a:r>
              <a:rPr lang="en-US" altLang="ko-KR" dirty="0"/>
              <a:t>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1B0548-1A57-5521-8FAF-6FFB7E71BD76}"/>
              </a:ext>
            </a:extLst>
          </p:cNvPr>
          <p:cNvSpPr txBox="1"/>
          <p:nvPr/>
        </p:nvSpPr>
        <p:spPr>
          <a:xfrm>
            <a:off x="7124904" y="2428407"/>
            <a:ext cx="460989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1. </a:t>
            </a:r>
            <a:r>
              <a:rPr lang="ko-KR" altLang="en-US" sz="2400" dirty="0"/>
              <a:t>로그인 로그아웃</a:t>
            </a:r>
            <a:endParaRPr lang="en-US" altLang="ko-KR" sz="2400" dirty="0"/>
          </a:p>
          <a:p>
            <a:r>
              <a:rPr lang="en-US" altLang="ko-KR" sz="2400" dirty="0"/>
              <a:t>2. </a:t>
            </a:r>
            <a:r>
              <a:rPr lang="ko-KR" altLang="en-US" sz="2400" dirty="0"/>
              <a:t>사원 정보관리 등록</a:t>
            </a:r>
            <a:r>
              <a:rPr lang="en-US" altLang="ko-KR" sz="2400" dirty="0"/>
              <a:t>/</a:t>
            </a:r>
            <a:r>
              <a:rPr lang="ko-KR" altLang="en-US" sz="2400" dirty="0"/>
              <a:t>수정</a:t>
            </a:r>
            <a:r>
              <a:rPr lang="en-US" altLang="ko-KR" sz="2400" dirty="0"/>
              <a:t>/</a:t>
            </a:r>
            <a:r>
              <a:rPr lang="ko-KR" altLang="en-US" sz="2400" dirty="0"/>
              <a:t>삭제</a:t>
            </a:r>
            <a:endParaRPr lang="en-US" altLang="ko-KR" sz="2400" dirty="0"/>
          </a:p>
          <a:p>
            <a:r>
              <a:rPr lang="en-US" altLang="ko-KR" sz="2400" dirty="0"/>
              <a:t>3. </a:t>
            </a:r>
            <a:r>
              <a:rPr lang="ko-KR" altLang="en-US" sz="2400" dirty="0"/>
              <a:t>검색기능</a:t>
            </a:r>
            <a:endParaRPr lang="en-US" altLang="ko-KR" sz="2400" dirty="0"/>
          </a:p>
          <a:p>
            <a:r>
              <a:rPr lang="en-US" altLang="ko-KR" sz="2400" dirty="0"/>
              <a:t>4. </a:t>
            </a:r>
            <a:r>
              <a:rPr lang="ko-KR" altLang="en-US" sz="2400" dirty="0"/>
              <a:t>사원 휴가 관리 등록</a:t>
            </a:r>
            <a:r>
              <a:rPr lang="en-US" altLang="ko-KR" sz="2400" dirty="0"/>
              <a:t>/</a:t>
            </a:r>
            <a:r>
              <a:rPr lang="ko-KR" altLang="en-US" sz="2400" dirty="0"/>
              <a:t>수정</a:t>
            </a:r>
            <a:r>
              <a:rPr lang="en-US" altLang="ko-KR" sz="2400" dirty="0"/>
              <a:t>/</a:t>
            </a:r>
            <a:r>
              <a:rPr lang="ko-KR" altLang="en-US" sz="2400" dirty="0"/>
              <a:t>삭제</a:t>
            </a:r>
            <a:endParaRPr lang="en-US" altLang="ko-KR" sz="2400" dirty="0"/>
          </a:p>
          <a:p>
            <a:r>
              <a:rPr lang="en-US" altLang="ko-KR" sz="2400" dirty="0"/>
              <a:t>5. </a:t>
            </a:r>
            <a:r>
              <a:rPr lang="ko-KR" altLang="en-US" sz="2400" dirty="0"/>
              <a:t>일일보고서 조회</a:t>
            </a:r>
            <a:endParaRPr lang="en-US" altLang="ko-KR" sz="2400" dirty="0"/>
          </a:p>
          <a:p>
            <a:r>
              <a:rPr lang="en-US" altLang="ko-KR" sz="2400" dirty="0"/>
              <a:t>6. </a:t>
            </a:r>
            <a:r>
              <a:rPr lang="ko-KR" altLang="en-US" sz="2400" dirty="0"/>
              <a:t>회사 일정 관리 등록</a:t>
            </a:r>
            <a:r>
              <a:rPr lang="en-US" altLang="ko-KR" sz="2400" dirty="0"/>
              <a:t>/</a:t>
            </a:r>
            <a:r>
              <a:rPr lang="ko-KR" altLang="en-US" sz="2400" dirty="0"/>
              <a:t>수정</a:t>
            </a:r>
            <a:r>
              <a:rPr lang="en-US" altLang="ko-KR" sz="2400" dirty="0"/>
              <a:t>/</a:t>
            </a:r>
            <a:r>
              <a:rPr lang="ko-KR" altLang="en-US" sz="2400" dirty="0"/>
              <a:t>삭제</a:t>
            </a:r>
            <a:endParaRPr lang="en-US" altLang="ko-KR" sz="2400" dirty="0"/>
          </a:p>
          <a:p>
            <a:r>
              <a:rPr lang="en-US" altLang="ko-KR" sz="2400" dirty="0"/>
              <a:t>7. </a:t>
            </a:r>
            <a:r>
              <a:rPr lang="ko-KR" altLang="en-US" sz="2400" dirty="0"/>
              <a:t>급여관리</a:t>
            </a:r>
            <a:r>
              <a:rPr lang="en-US" altLang="ko-KR" sz="2400" dirty="0"/>
              <a:t>(</a:t>
            </a:r>
            <a:r>
              <a:rPr lang="ko-KR" altLang="en-US" sz="2400" dirty="0"/>
              <a:t>급여 명세서 출력</a:t>
            </a:r>
            <a:r>
              <a:rPr lang="en-US" altLang="ko-KR" sz="2400" dirty="0"/>
              <a:t>/</a:t>
            </a:r>
            <a:r>
              <a:rPr lang="ko-KR" altLang="en-US" sz="2400" dirty="0"/>
              <a:t>조회</a:t>
            </a:r>
            <a:r>
              <a:rPr lang="en-US" altLang="ko-KR" sz="2400" dirty="0"/>
              <a:t>)</a:t>
            </a:r>
          </a:p>
          <a:p>
            <a:r>
              <a:rPr lang="en-US" altLang="ko-KR" sz="2400" dirty="0"/>
              <a:t>8. </a:t>
            </a:r>
            <a:r>
              <a:rPr lang="ko-KR" altLang="en-US" sz="2400" dirty="0"/>
              <a:t>사원 정보 조회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2.</a:t>
            </a:r>
            <a:r>
              <a:rPr lang="ko-KR" altLang="en-US" dirty="0"/>
              <a:t>기능요구사항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4858836-ABB5-891F-D19C-5000E62868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684449"/>
              </p:ext>
            </p:extLst>
          </p:nvPr>
        </p:nvGraphicFramePr>
        <p:xfrm>
          <a:off x="431799" y="1063587"/>
          <a:ext cx="5903689" cy="542119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28136">
                  <a:extLst>
                    <a:ext uri="{9D8B030D-6E8A-4147-A177-3AD203B41FA5}">
                      <a16:colId xmlns:a16="http://schemas.microsoft.com/office/drawing/2014/main" val="1093325956"/>
                    </a:ext>
                  </a:extLst>
                </a:gridCol>
                <a:gridCol w="1315731">
                  <a:extLst>
                    <a:ext uri="{9D8B030D-6E8A-4147-A177-3AD203B41FA5}">
                      <a16:colId xmlns:a16="http://schemas.microsoft.com/office/drawing/2014/main" val="74657727"/>
                    </a:ext>
                  </a:extLst>
                </a:gridCol>
                <a:gridCol w="2859822">
                  <a:extLst>
                    <a:ext uri="{9D8B030D-6E8A-4147-A177-3AD203B41FA5}">
                      <a16:colId xmlns:a16="http://schemas.microsoft.com/office/drawing/2014/main" val="2329526678"/>
                    </a:ext>
                  </a:extLst>
                </a:gridCol>
              </a:tblGrid>
              <a:tr h="3524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유스케이스</a:t>
                      </a:r>
                      <a:r>
                        <a:rPr lang="ko-KR" altLang="en-US" sz="1600" dirty="0"/>
                        <a:t> 식별자명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UC001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797926"/>
                  </a:ext>
                </a:extLst>
              </a:tr>
              <a:tr h="2524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개요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사원은 사원번호와 비밀번호를 입력해 시스템에 로그인한다</a:t>
                      </a:r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835540"/>
                  </a:ext>
                </a:extLst>
              </a:tr>
              <a:tr h="2524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주 행위자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사원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877906"/>
                  </a:ext>
                </a:extLst>
              </a:tr>
              <a:tr h="2524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부 행위자 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해당사항 없음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736970"/>
                  </a:ext>
                </a:extLst>
              </a:tr>
              <a:tr h="2524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사전 조건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사원은 시스템에 등록되어 있어야 한다</a:t>
                      </a:r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846444"/>
                  </a:ext>
                </a:extLst>
              </a:tr>
              <a:tr h="25248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행위자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시스템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23902"/>
                  </a:ext>
                </a:extLst>
              </a:tr>
              <a:tr h="25248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기본시나리오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160191"/>
                  </a:ext>
                </a:extLst>
              </a:tr>
              <a:tr h="3524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1.</a:t>
                      </a:r>
                      <a:r>
                        <a:rPr lang="ko-KR" altLang="en-US" sz="800" dirty="0"/>
                        <a:t>사원번호와 암호를 입력해서 로그인 버튼을 클릭한다</a:t>
                      </a:r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2.</a:t>
                      </a:r>
                      <a:r>
                        <a:rPr lang="ko-KR" altLang="en-US" sz="800" dirty="0"/>
                        <a:t>시스템에 사원의 등록된 사원번호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암호와 입력된 사원번호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암호를 비교한다</a:t>
                      </a:r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538892"/>
                  </a:ext>
                </a:extLst>
              </a:tr>
              <a:tr h="25248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3.</a:t>
                      </a:r>
                      <a:r>
                        <a:rPr lang="ko-KR" altLang="en-US" sz="800" dirty="0"/>
                        <a:t>로그인을 성공한다</a:t>
                      </a:r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4.</a:t>
                      </a:r>
                      <a:r>
                        <a:rPr lang="ko-KR" altLang="en-US" sz="800" dirty="0"/>
                        <a:t>시스템은 </a:t>
                      </a:r>
                      <a:r>
                        <a:rPr lang="en-US" altLang="ko-KR" sz="800" dirty="0"/>
                        <a:t>“</a:t>
                      </a:r>
                      <a:r>
                        <a:rPr lang="ko-KR" altLang="en-US" sz="800" dirty="0"/>
                        <a:t>로그인이 완료되었습니다</a:t>
                      </a:r>
                      <a:r>
                        <a:rPr lang="en-US" altLang="ko-KR" sz="800" dirty="0"/>
                        <a:t>＂</a:t>
                      </a:r>
                      <a:r>
                        <a:rPr lang="ko-KR" altLang="en-US" sz="800" dirty="0"/>
                        <a:t>메시지를 출력한다</a:t>
                      </a:r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273688"/>
                  </a:ext>
                </a:extLst>
              </a:tr>
              <a:tr h="25248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예외상황 시나리오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907575"/>
                  </a:ext>
                </a:extLst>
              </a:tr>
              <a:tr h="25248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[E1.</a:t>
                      </a:r>
                      <a:r>
                        <a:rPr lang="ko-KR" altLang="en-US" sz="800" dirty="0"/>
                        <a:t>등록되지 않은 사원번호를 입력한 경우</a:t>
                      </a:r>
                      <a:r>
                        <a:rPr lang="en-US" altLang="ko-KR" sz="800" dirty="0"/>
                        <a:t>]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1.</a:t>
                      </a:r>
                      <a:r>
                        <a:rPr lang="ko-KR" altLang="en-US" sz="800" dirty="0"/>
                        <a:t>시스템은</a:t>
                      </a:r>
                      <a:r>
                        <a:rPr lang="en-US" altLang="ko-KR" sz="800" dirty="0"/>
                        <a:t>”</a:t>
                      </a:r>
                      <a:r>
                        <a:rPr lang="ko-KR" altLang="en-US" sz="800" dirty="0"/>
                        <a:t>등록되지 않은 사원입니다</a:t>
                      </a:r>
                      <a:r>
                        <a:rPr lang="en-US" altLang="ko-KR" sz="800" dirty="0"/>
                        <a:t>.”</a:t>
                      </a:r>
                      <a:r>
                        <a:rPr lang="ko-KR" altLang="en-US" sz="800" dirty="0"/>
                        <a:t>메시지를 출력한다</a:t>
                      </a:r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783546"/>
                  </a:ext>
                </a:extLst>
              </a:tr>
              <a:tr h="3524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2.</a:t>
                      </a:r>
                      <a:r>
                        <a:rPr lang="ko-KR" altLang="en-US" sz="800" dirty="0"/>
                        <a:t>관리 사원은 사원을 등록한다</a:t>
                      </a:r>
                      <a:r>
                        <a:rPr lang="en-US" altLang="ko-KR" sz="800" dirty="0"/>
                        <a:t>. </a:t>
                      </a:r>
                      <a:r>
                        <a:rPr lang="ko-KR" altLang="en-US" sz="800" dirty="0"/>
                        <a:t>사원을 등록할 때 비밀번호를 평사원에게 </a:t>
                      </a:r>
                      <a:r>
                        <a:rPr lang="ko-KR" altLang="en-US" sz="800" dirty="0" err="1"/>
                        <a:t>요청받는다</a:t>
                      </a:r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3.</a:t>
                      </a:r>
                      <a:r>
                        <a:rPr lang="ko-KR" altLang="en-US" sz="800" dirty="0"/>
                        <a:t>시스템은 사원정보를 저장한다</a:t>
                      </a:r>
                      <a:r>
                        <a:rPr lang="en-US" altLang="ko-KR" sz="800" dirty="0"/>
                        <a:t>. </a:t>
                      </a:r>
                      <a:r>
                        <a:rPr lang="ko-KR" altLang="en-US" sz="800" dirty="0"/>
                        <a:t>사원정보에는 사원번호와 비밀번호가 포함되어 있다</a:t>
                      </a:r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100079"/>
                  </a:ext>
                </a:extLst>
              </a:tr>
              <a:tr h="25248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[E2.</a:t>
                      </a:r>
                      <a:r>
                        <a:rPr lang="ko-KR" altLang="en-US" sz="800" dirty="0"/>
                        <a:t>비밀번호가 틀린 경우</a:t>
                      </a:r>
                      <a:r>
                        <a:rPr lang="en-US" altLang="ko-KR" sz="800" dirty="0"/>
                        <a:t>]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1.</a:t>
                      </a:r>
                      <a:r>
                        <a:rPr lang="ko-KR" altLang="en-US" sz="800"/>
                        <a:t>시스템은</a:t>
                      </a:r>
                      <a:r>
                        <a:rPr lang="en-US" altLang="ko-KR" sz="800"/>
                        <a:t>＂</a:t>
                      </a:r>
                      <a:r>
                        <a:rPr lang="ko-KR" altLang="en-US" sz="800"/>
                        <a:t>암호가 틀렸습니다</a:t>
                      </a:r>
                      <a:r>
                        <a:rPr lang="en-US" altLang="ko-KR" sz="800"/>
                        <a:t>＂</a:t>
                      </a:r>
                      <a:r>
                        <a:rPr lang="ko-KR" altLang="en-US" sz="800"/>
                        <a:t>를 출력한다</a:t>
                      </a:r>
                      <a:r>
                        <a:rPr lang="en-US" altLang="ko-KR" sz="800"/>
                        <a:t>.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63165"/>
                  </a:ext>
                </a:extLst>
              </a:tr>
              <a:tr h="3524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2.</a:t>
                      </a:r>
                      <a:r>
                        <a:rPr lang="ko-KR" altLang="en-US" sz="800" dirty="0"/>
                        <a:t>사원은 다시 로그인 시도를 한다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3.</a:t>
                      </a:r>
                      <a:r>
                        <a:rPr lang="ko-KR" altLang="en-US" sz="800"/>
                        <a:t>시스템에 평사원의 등록된 사원번호와 암호를 입력된 사원번호와 함호를 비교한다</a:t>
                      </a:r>
                      <a:r>
                        <a:rPr lang="en-US" altLang="ko-KR" sz="800"/>
                        <a:t>.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839141"/>
                  </a:ext>
                </a:extLst>
              </a:tr>
              <a:tr h="252485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4.</a:t>
                      </a:r>
                      <a:r>
                        <a:rPr lang="ko-KR" altLang="en-US" sz="800"/>
                        <a:t>시스템은 </a:t>
                      </a:r>
                      <a:r>
                        <a:rPr lang="en-US" altLang="ko-KR" sz="800"/>
                        <a:t>“</a:t>
                      </a:r>
                      <a:r>
                        <a:rPr lang="ko-KR" altLang="en-US" sz="800"/>
                        <a:t>로그인이 완료되었습니다</a:t>
                      </a:r>
                      <a:r>
                        <a:rPr lang="en-US" altLang="ko-KR" sz="800"/>
                        <a:t>＂</a:t>
                      </a:r>
                      <a:r>
                        <a:rPr lang="ko-KR" altLang="en-US" sz="800"/>
                        <a:t>메시지를 출력한다</a:t>
                      </a:r>
                      <a:r>
                        <a:rPr lang="en-US" altLang="ko-KR" sz="800"/>
                        <a:t>.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014256"/>
                  </a:ext>
                </a:extLst>
              </a:tr>
              <a:tr h="25248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[E3.</a:t>
                      </a:r>
                      <a:r>
                        <a:rPr lang="ko-KR" altLang="en-US" sz="800" dirty="0"/>
                        <a:t>또 비밀번호가 </a:t>
                      </a:r>
                      <a:r>
                        <a:rPr lang="ko-KR" altLang="en-US" sz="800" dirty="0" err="1"/>
                        <a:t>틀린경우</a:t>
                      </a:r>
                      <a:r>
                        <a:rPr lang="en-US" altLang="ko-KR" sz="800" dirty="0"/>
                        <a:t>]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988397"/>
                  </a:ext>
                </a:extLst>
              </a:tr>
              <a:tr h="25248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1.</a:t>
                      </a:r>
                      <a:r>
                        <a:rPr lang="ko-KR" altLang="en-US" sz="800" dirty="0"/>
                        <a:t>관리 사원에게 비밀번호 변경 요청을 한다</a:t>
                      </a:r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159756"/>
                  </a:ext>
                </a:extLst>
              </a:tr>
              <a:tr h="25248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2.</a:t>
                      </a:r>
                      <a:r>
                        <a:rPr lang="ko-KR" altLang="en-US" sz="800" dirty="0"/>
                        <a:t>관리 사원은 변경한다</a:t>
                      </a:r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시스템은 변경된 정보를 저장한다</a:t>
                      </a:r>
                      <a:r>
                        <a:rPr lang="en-US" altLang="ko-KR" sz="800"/>
                        <a:t>.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197844"/>
                  </a:ext>
                </a:extLst>
              </a:tr>
              <a:tr h="25248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[E4.</a:t>
                      </a:r>
                      <a:r>
                        <a:rPr lang="ko-KR" altLang="en-US" sz="800" dirty="0"/>
                        <a:t>사원번호가 틀린 경우</a:t>
                      </a:r>
                      <a:r>
                        <a:rPr lang="en-US" altLang="ko-KR" sz="800" dirty="0"/>
                        <a:t>]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763539"/>
                  </a:ext>
                </a:extLst>
              </a:tr>
              <a:tr h="224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1.</a:t>
                      </a:r>
                      <a:r>
                        <a:rPr lang="ko-KR" altLang="en-US" sz="800" dirty="0"/>
                        <a:t>사원은 재입력한다</a:t>
                      </a:r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59405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4B17196-9592-D91C-7BDC-79921F19B008}"/>
              </a:ext>
            </a:extLst>
          </p:cNvPr>
          <p:cNvSpPr txBox="1"/>
          <p:nvPr/>
        </p:nvSpPr>
        <p:spPr>
          <a:xfrm>
            <a:off x="6543413" y="2780697"/>
            <a:ext cx="564858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/>
              <a:t>UC001 - </a:t>
            </a:r>
            <a:r>
              <a:rPr lang="ko-KR" altLang="en-US" sz="2200" dirty="0"/>
              <a:t>로그인</a:t>
            </a:r>
            <a:endParaRPr lang="en-US" altLang="ko-KR" sz="2200" dirty="0"/>
          </a:p>
          <a:p>
            <a:r>
              <a:rPr lang="en-US" altLang="ko-KR" sz="1900" dirty="0"/>
              <a:t>1. </a:t>
            </a:r>
            <a:r>
              <a:rPr lang="ko-KR" altLang="en-US" sz="1900" dirty="0"/>
              <a:t>사원번호와 암호를 입력해서 로그인 버튼을 클릭한다</a:t>
            </a:r>
            <a:r>
              <a:rPr lang="en-US" altLang="ko-KR" sz="1900" dirty="0"/>
              <a:t>.</a:t>
            </a:r>
          </a:p>
          <a:p>
            <a:r>
              <a:rPr lang="en-US" altLang="ko-KR" sz="1900" dirty="0"/>
              <a:t>2. </a:t>
            </a:r>
            <a:r>
              <a:rPr lang="ko-KR" altLang="en-US" sz="1900" dirty="0"/>
              <a:t>시스템에 평사원의 등록된 사원번호</a:t>
            </a:r>
            <a:r>
              <a:rPr lang="en-US" altLang="ko-KR" sz="1900" dirty="0"/>
              <a:t>, </a:t>
            </a:r>
            <a:r>
              <a:rPr lang="ko-KR" altLang="en-US" sz="1900" dirty="0"/>
              <a:t>암호와 입력된 사원 번호</a:t>
            </a:r>
            <a:r>
              <a:rPr lang="en-US" altLang="ko-KR" sz="1900" dirty="0"/>
              <a:t>,</a:t>
            </a:r>
            <a:r>
              <a:rPr lang="ko-KR" altLang="en-US" sz="1900" dirty="0"/>
              <a:t>암호를 비교한다</a:t>
            </a:r>
            <a:r>
              <a:rPr lang="en-US" altLang="ko-KR" sz="1900" dirty="0"/>
              <a:t>.</a:t>
            </a:r>
          </a:p>
          <a:p>
            <a:r>
              <a:rPr lang="en-US" altLang="ko-KR" sz="1900" dirty="0"/>
              <a:t>3. </a:t>
            </a:r>
            <a:r>
              <a:rPr lang="ko-KR" altLang="en-US" sz="1900" dirty="0"/>
              <a:t>로그인을 성공한다</a:t>
            </a:r>
            <a:r>
              <a:rPr lang="en-US" altLang="ko-KR" sz="1900" dirty="0"/>
              <a:t>.</a:t>
            </a:r>
          </a:p>
          <a:p>
            <a:r>
              <a:rPr lang="en-US" altLang="ko-KR" sz="1900" dirty="0"/>
              <a:t>4. </a:t>
            </a:r>
            <a:r>
              <a:rPr lang="ko-KR" altLang="en-US" sz="1900" dirty="0"/>
              <a:t>시스템은 </a:t>
            </a:r>
            <a:r>
              <a:rPr lang="en-US" altLang="ko-KR" sz="1900" dirty="0"/>
              <a:t>“</a:t>
            </a:r>
            <a:r>
              <a:rPr lang="ko-KR" altLang="en-US" sz="1900" dirty="0"/>
              <a:t>로그인이 완료되었습니다</a:t>
            </a:r>
            <a:r>
              <a:rPr lang="en-US" altLang="ko-KR" sz="1900" dirty="0"/>
              <a:t>.”</a:t>
            </a:r>
            <a:r>
              <a:rPr lang="ko-KR" altLang="en-US" sz="1900" dirty="0"/>
              <a:t>메시지를 출력한다</a:t>
            </a:r>
            <a:r>
              <a:rPr lang="en-US" altLang="ko-KR" sz="1900" dirty="0"/>
              <a:t>.</a:t>
            </a:r>
            <a:endParaRPr lang="ko-KR" altLang="en-US" sz="19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기능요구사항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50DE525-630A-12EC-53C2-2DCBE78A30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292218"/>
              </p:ext>
            </p:extLst>
          </p:nvPr>
        </p:nvGraphicFramePr>
        <p:xfrm>
          <a:off x="431800" y="1063586"/>
          <a:ext cx="5987662" cy="519725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623287">
                  <a:extLst>
                    <a:ext uri="{9D8B030D-6E8A-4147-A177-3AD203B41FA5}">
                      <a16:colId xmlns:a16="http://schemas.microsoft.com/office/drawing/2014/main" val="1093325956"/>
                    </a:ext>
                  </a:extLst>
                </a:gridCol>
                <a:gridCol w="1372110">
                  <a:extLst>
                    <a:ext uri="{9D8B030D-6E8A-4147-A177-3AD203B41FA5}">
                      <a16:colId xmlns:a16="http://schemas.microsoft.com/office/drawing/2014/main" val="74657727"/>
                    </a:ext>
                  </a:extLst>
                </a:gridCol>
                <a:gridCol w="2992265">
                  <a:extLst>
                    <a:ext uri="{9D8B030D-6E8A-4147-A177-3AD203B41FA5}">
                      <a16:colId xmlns:a16="http://schemas.microsoft.com/office/drawing/2014/main" val="3396673890"/>
                    </a:ext>
                  </a:extLst>
                </a:gridCol>
              </a:tblGrid>
              <a:tr h="35778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유스케이스</a:t>
                      </a:r>
                      <a:r>
                        <a:rPr lang="ko-KR" altLang="en-US" sz="1600" dirty="0"/>
                        <a:t> 식별자명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UC002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4797926"/>
                  </a:ext>
                </a:extLst>
              </a:tr>
              <a:tr h="3241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사용자는 출퇴근 근무시간을 저장한다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사원은 사원번호와 비밀번호를 입력해 시스템에 로그인한다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835540"/>
                  </a:ext>
                </a:extLst>
              </a:tr>
              <a:tr h="3241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주 행위자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사원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평사원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877906"/>
                  </a:ext>
                </a:extLst>
              </a:tr>
              <a:tr h="3241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부 행위자 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해당사항 없음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해당사항없음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736970"/>
                  </a:ext>
                </a:extLst>
              </a:tr>
              <a:tr h="5267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사전 조건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사원은 시스템에 로그인이 되어 있어야 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algn="ctr" latinLnBrk="1"/>
                      <a:r>
                        <a:rPr lang="ko-KR" altLang="en-US" sz="1000" dirty="0"/>
                        <a:t>일일 근무시간은 </a:t>
                      </a:r>
                      <a:r>
                        <a:rPr lang="en-US" altLang="ko-KR" sz="1000" dirty="0"/>
                        <a:t>8</a:t>
                      </a:r>
                      <a:r>
                        <a:rPr lang="ko-KR" altLang="en-US" sz="1000" dirty="0"/>
                        <a:t>시간을 넘을 수 없다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사원은 시스템에 등록되어 있어야 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846444"/>
                  </a:ext>
                </a:extLst>
              </a:tr>
              <a:tr h="32415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행위자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시스템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6623902"/>
                  </a:ext>
                </a:extLst>
              </a:tr>
              <a:tr h="324157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기본시나리오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160191"/>
                  </a:ext>
                </a:extLst>
              </a:tr>
              <a:tr h="32415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사원은 출근했을 때 </a:t>
                      </a:r>
                      <a:r>
                        <a:rPr lang="en-US" altLang="ko-KR" sz="1000" dirty="0"/>
                        <a:t>“</a:t>
                      </a:r>
                      <a:r>
                        <a:rPr lang="ko-KR" altLang="en-US" sz="1000" dirty="0"/>
                        <a:t>출근기록</a:t>
                      </a:r>
                      <a:r>
                        <a:rPr lang="en-US" altLang="ko-KR" sz="1000" dirty="0"/>
                        <a:t>＂</a:t>
                      </a:r>
                      <a:r>
                        <a:rPr lang="ko-KR" altLang="en-US" sz="1000" dirty="0"/>
                        <a:t>버튼을 누른다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시스템은 사원의 근무시간 기록을 시작한다</a:t>
                      </a:r>
                      <a:r>
                        <a:rPr lang="en-US" altLang="ko-KR" sz="1000" dirty="0"/>
                        <a:t>..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538892"/>
                  </a:ext>
                </a:extLst>
              </a:tr>
              <a:tr h="32415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사원은 </a:t>
                      </a:r>
                      <a:r>
                        <a:rPr lang="ko-KR" altLang="en-US" sz="1000" dirty="0" err="1"/>
                        <a:t>업무중이다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시스템은 사원의 근무시간을 </a:t>
                      </a:r>
                      <a:r>
                        <a:rPr lang="ko-KR" altLang="en-US" sz="1000" dirty="0" err="1"/>
                        <a:t>기록중이다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273688"/>
                  </a:ext>
                </a:extLst>
              </a:tr>
              <a:tr h="32415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사원은 퇴근할 때</a:t>
                      </a:r>
                      <a:r>
                        <a:rPr lang="en-US" altLang="ko-KR" sz="1000" dirty="0"/>
                        <a:t>”</a:t>
                      </a:r>
                      <a:r>
                        <a:rPr lang="ko-KR" altLang="en-US" sz="1000" dirty="0"/>
                        <a:t>퇴근완료</a:t>
                      </a:r>
                      <a:r>
                        <a:rPr lang="en-US" altLang="ko-KR" sz="1000" dirty="0"/>
                        <a:t>”</a:t>
                      </a:r>
                      <a:r>
                        <a:rPr lang="ko-KR" altLang="en-US" sz="1000" dirty="0"/>
                        <a:t>버튼을 누른다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시스템은 사원의 근무시간 기록을 종료한다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933332"/>
                  </a:ext>
                </a:extLst>
              </a:tr>
              <a:tr h="324157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예외상황 시나리오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907575"/>
                  </a:ext>
                </a:extLst>
              </a:tr>
              <a:tr h="32415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[E1.</a:t>
                      </a:r>
                      <a:r>
                        <a:rPr lang="ko-KR" altLang="en-US" sz="1000" dirty="0"/>
                        <a:t>일일 근무시간이 넘어가는 경우</a:t>
                      </a:r>
                      <a:r>
                        <a:rPr lang="en-US" altLang="ko-KR" sz="1000" dirty="0"/>
                        <a:t>]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783546"/>
                  </a:ext>
                </a:extLst>
              </a:tr>
              <a:tr h="42283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사원은 퇴근버튼 누르는 것을 잊었다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시스템은 강제로 사원을 퇴근 처리하고 기록된 근무시간을 </a:t>
                      </a:r>
                      <a:r>
                        <a:rPr lang="en-US" altLang="ko-KR" sz="1000" dirty="0"/>
                        <a:t>8</a:t>
                      </a:r>
                      <a:r>
                        <a:rPr lang="ko-KR" altLang="en-US" sz="1000" dirty="0"/>
                        <a:t>시간으로 조정한다</a:t>
                      </a:r>
                      <a:r>
                        <a:rPr lang="en-US" altLang="ko-KR" sz="1000" dirty="0"/>
                        <a:t>..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100079"/>
                  </a:ext>
                </a:extLst>
              </a:tr>
              <a:tr h="32415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[E2.</a:t>
                      </a:r>
                      <a:r>
                        <a:rPr lang="ko-KR" altLang="en-US" sz="1000" dirty="0"/>
                        <a:t>야근이 필요한 경우</a:t>
                      </a:r>
                      <a:r>
                        <a:rPr lang="en-US" altLang="ko-KR" sz="1000" dirty="0"/>
                        <a:t>]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63165"/>
                  </a:ext>
                </a:extLst>
              </a:tr>
              <a:tr h="32415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사원은 퇴근을 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시스템은 야근은 기록하지 않는다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83914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7B6DA09-66F8-B379-FFDB-12C1E3E283BC}"/>
              </a:ext>
            </a:extLst>
          </p:cNvPr>
          <p:cNvSpPr txBox="1"/>
          <p:nvPr/>
        </p:nvSpPr>
        <p:spPr>
          <a:xfrm>
            <a:off x="6750987" y="2649176"/>
            <a:ext cx="534873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/>
              <a:t>UC002 - </a:t>
            </a:r>
            <a:r>
              <a:rPr lang="ko-KR" altLang="en-US" sz="2200" dirty="0"/>
              <a:t>출</a:t>
            </a:r>
            <a:r>
              <a:rPr lang="en-US" altLang="ko-KR" sz="2200" dirty="0"/>
              <a:t>/</a:t>
            </a:r>
            <a:r>
              <a:rPr lang="ko-KR" altLang="en-US" sz="2200" dirty="0"/>
              <a:t>퇴근 기록</a:t>
            </a:r>
            <a:endParaRPr lang="en-US" altLang="ko-KR" sz="2200" dirty="0"/>
          </a:p>
          <a:p>
            <a:r>
              <a:rPr lang="en-US" altLang="ko-KR" sz="1900" dirty="0"/>
              <a:t>1. </a:t>
            </a:r>
            <a:r>
              <a:rPr lang="ko-KR" altLang="en-US" sz="1900" dirty="0"/>
              <a:t>사원은 출근 했을 때 </a:t>
            </a:r>
            <a:r>
              <a:rPr lang="en-US" altLang="ko-KR" sz="1900" dirty="0"/>
              <a:t>“</a:t>
            </a:r>
            <a:r>
              <a:rPr lang="ko-KR" altLang="en-US" sz="1900" dirty="0"/>
              <a:t>출근기록</a:t>
            </a:r>
            <a:r>
              <a:rPr lang="en-US" altLang="ko-KR" sz="1900" dirty="0"/>
              <a:t>＂</a:t>
            </a:r>
            <a:r>
              <a:rPr lang="ko-KR" altLang="en-US" sz="1900" dirty="0"/>
              <a:t>버튼을 누른다</a:t>
            </a:r>
            <a:r>
              <a:rPr lang="en-US" altLang="ko-KR" sz="1900" dirty="0"/>
              <a:t>.</a:t>
            </a:r>
          </a:p>
          <a:p>
            <a:r>
              <a:rPr lang="en-US" altLang="ko-KR" sz="1900" dirty="0"/>
              <a:t>2. </a:t>
            </a:r>
            <a:r>
              <a:rPr lang="ko-KR" altLang="en-US" sz="1900" dirty="0"/>
              <a:t>시스템은 사원의 근무시간 기록을 시작한다</a:t>
            </a:r>
            <a:r>
              <a:rPr lang="en-US" altLang="ko-KR" sz="1900" dirty="0"/>
              <a:t>.</a:t>
            </a:r>
          </a:p>
          <a:p>
            <a:r>
              <a:rPr lang="en-US" altLang="ko-KR" sz="1900" dirty="0"/>
              <a:t>3. </a:t>
            </a:r>
            <a:r>
              <a:rPr lang="ko-KR" altLang="en-US" sz="1900" dirty="0"/>
              <a:t>사원은 업무 중이다</a:t>
            </a:r>
            <a:r>
              <a:rPr lang="en-US" altLang="ko-KR" sz="1900" dirty="0"/>
              <a:t>.</a:t>
            </a:r>
          </a:p>
          <a:p>
            <a:r>
              <a:rPr lang="en-US" altLang="ko-KR" sz="1900" dirty="0"/>
              <a:t>4. </a:t>
            </a:r>
            <a:r>
              <a:rPr lang="ko-KR" altLang="en-US" sz="1900" dirty="0"/>
              <a:t>시스템은 사원의 근무시간을 기록 중이다</a:t>
            </a:r>
            <a:r>
              <a:rPr lang="en-US" altLang="ko-KR" sz="1900" dirty="0"/>
              <a:t>.</a:t>
            </a:r>
          </a:p>
          <a:p>
            <a:r>
              <a:rPr lang="en-US" altLang="ko-KR" sz="1900" dirty="0"/>
              <a:t>5. </a:t>
            </a:r>
            <a:r>
              <a:rPr lang="ko-KR" altLang="en-US" sz="1900" dirty="0"/>
              <a:t>사원은 퇴근할 때 </a:t>
            </a:r>
            <a:r>
              <a:rPr lang="en-US" altLang="ko-KR" sz="1900" dirty="0"/>
              <a:t>“</a:t>
            </a:r>
            <a:r>
              <a:rPr lang="ko-KR" altLang="en-US" sz="1900" dirty="0"/>
              <a:t>퇴근완료</a:t>
            </a:r>
            <a:r>
              <a:rPr lang="en-US" altLang="ko-KR" sz="1900" dirty="0"/>
              <a:t>”</a:t>
            </a:r>
            <a:r>
              <a:rPr lang="ko-KR" altLang="en-US" sz="1900" dirty="0"/>
              <a:t>버튼을 누른다</a:t>
            </a:r>
            <a:r>
              <a:rPr lang="en-US" altLang="ko-KR" sz="1900" dirty="0"/>
              <a:t>.</a:t>
            </a:r>
          </a:p>
          <a:p>
            <a:r>
              <a:rPr lang="en-US" altLang="ko-KR" sz="1900" dirty="0"/>
              <a:t>6. </a:t>
            </a:r>
            <a:r>
              <a:rPr lang="ko-KR" altLang="en-US" sz="1900" dirty="0"/>
              <a:t>시스템은 사원의 근무시간 기록을 종료한다</a:t>
            </a:r>
            <a:r>
              <a:rPr lang="en-US" altLang="ko-KR" sz="1900" dirty="0"/>
              <a:t>.</a:t>
            </a:r>
            <a:endParaRPr lang="ko-KR" altLang="en-US" sz="19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기능요구사항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E665E3C-76F4-D427-8CFC-7667F3D29F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076179"/>
              </p:ext>
            </p:extLst>
          </p:nvPr>
        </p:nvGraphicFramePr>
        <p:xfrm>
          <a:off x="431801" y="1063586"/>
          <a:ext cx="5983990" cy="4824163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622292">
                  <a:extLst>
                    <a:ext uri="{9D8B030D-6E8A-4147-A177-3AD203B41FA5}">
                      <a16:colId xmlns:a16="http://schemas.microsoft.com/office/drawing/2014/main" val="1093325956"/>
                    </a:ext>
                  </a:extLst>
                </a:gridCol>
                <a:gridCol w="1371268">
                  <a:extLst>
                    <a:ext uri="{9D8B030D-6E8A-4147-A177-3AD203B41FA5}">
                      <a16:colId xmlns:a16="http://schemas.microsoft.com/office/drawing/2014/main" val="74657727"/>
                    </a:ext>
                  </a:extLst>
                </a:gridCol>
                <a:gridCol w="2990430">
                  <a:extLst>
                    <a:ext uri="{9D8B030D-6E8A-4147-A177-3AD203B41FA5}">
                      <a16:colId xmlns:a16="http://schemas.microsoft.com/office/drawing/2014/main" val="3396673890"/>
                    </a:ext>
                  </a:extLst>
                </a:gridCol>
              </a:tblGrid>
              <a:tr h="42486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유스케이스</a:t>
                      </a:r>
                      <a:r>
                        <a:rPr lang="ko-KR" altLang="en-US" sz="1600" dirty="0"/>
                        <a:t> 식별자명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UC003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4797926"/>
                  </a:ext>
                </a:extLst>
              </a:tr>
              <a:tr h="471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관리자는 사원정보를 관리하여 데이터의 이상이 없는지 확인한다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사원은 사원번호와 비밀번호를 입력해 시스템에 로그인한다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835540"/>
                  </a:ext>
                </a:extLst>
              </a:tr>
              <a:tr h="3089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주 행위자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관리 사원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평사원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877906"/>
                  </a:ext>
                </a:extLst>
              </a:tr>
              <a:tr h="3089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부 행위자 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해당사항 없음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해당사항없음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736970"/>
                  </a:ext>
                </a:extLst>
              </a:tr>
              <a:tr h="3089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사전 조건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관리 사원은 시스템에 로그인을 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사원은 시스템에 등록되어 있어야 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846444"/>
                  </a:ext>
                </a:extLst>
              </a:tr>
              <a:tr h="30899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행위자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시스템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6623902"/>
                  </a:ext>
                </a:extLst>
              </a:tr>
              <a:tr h="308991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기본시나리오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160191"/>
                  </a:ext>
                </a:extLst>
              </a:tr>
              <a:tr h="137852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관리 사원은 시스템에 접속한다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algn="ctr" latinLnBrk="1"/>
                      <a:r>
                        <a:rPr lang="ko-KR" altLang="en-US" sz="1000" dirty="0"/>
                        <a:t>사원정보관리</a:t>
                      </a:r>
                      <a:r>
                        <a:rPr lang="en-US" altLang="ko-KR" sz="1000" dirty="0"/>
                        <a:t>＂</a:t>
                      </a:r>
                      <a:r>
                        <a:rPr lang="ko-KR" altLang="en-US" sz="1000" dirty="0"/>
                        <a:t>버튼을 누른다</a:t>
                      </a:r>
                      <a:r>
                        <a:rPr lang="en-US" altLang="ko-KR" sz="1000" dirty="0"/>
                        <a:t>“</a:t>
                      </a:r>
                      <a:r>
                        <a:rPr lang="ko-KR" altLang="en-US" sz="1000" dirty="0"/>
                        <a:t>를 한다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사원정보 관리에는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등록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수정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삭제가 포함되어 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algn="ctr" latinLnBrk="1"/>
                      <a:r>
                        <a:rPr lang="ko-KR" altLang="en-US" sz="1000" dirty="0"/>
                        <a:t>관리사원은 필요한 정보관리를 처리한다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algn="ctr" latinLnBrk="1"/>
                      <a:r>
                        <a:rPr lang="ko-KR" altLang="en-US" sz="1000" dirty="0"/>
                        <a:t>처리된 업무 결과를 확인 한다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시스템은 화면을 연다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/>
                        <a:t>시스템은 해당 업무를 처리하고 </a:t>
                      </a:r>
                      <a:r>
                        <a:rPr lang="en-US" altLang="ko-KR" sz="1000" dirty="0"/>
                        <a:t>“</a:t>
                      </a:r>
                      <a:r>
                        <a:rPr lang="ko-KR" altLang="en-US" sz="1000" dirty="0"/>
                        <a:t>처리가 완료되었습니다</a:t>
                      </a:r>
                      <a:r>
                        <a:rPr lang="en-US" altLang="ko-KR" sz="1000" dirty="0"/>
                        <a:t>＂</a:t>
                      </a:r>
                      <a:r>
                        <a:rPr lang="ko-KR" altLang="en-US" sz="1000" dirty="0"/>
                        <a:t>를 메시지를 출력한다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538892"/>
                  </a:ext>
                </a:extLst>
              </a:tr>
              <a:tr h="308991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예외상황 시나리오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907575"/>
                  </a:ext>
                </a:extLst>
              </a:tr>
              <a:tr h="69523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[E1. </a:t>
                      </a:r>
                      <a:r>
                        <a:rPr lang="ko-KR" altLang="en-US" sz="1000" dirty="0"/>
                        <a:t>이미 등록된 사원정보인 경우</a:t>
                      </a:r>
                      <a:r>
                        <a:rPr lang="en-US" altLang="ko-KR" sz="1000" dirty="0"/>
                        <a:t>]</a:t>
                      </a:r>
                    </a:p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[E2.</a:t>
                      </a:r>
                      <a:r>
                        <a:rPr lang="ko-KR" altLang="en-US" sz="1000" dirty="0"/>
                        <a:t>이미 삭제된 사원정보인 경우</a:t>
                      </a:r>
                      <a:r>
                        <a:rPr lang="en-US" altLang="ko-KR" sz="1000" dirty="0"/>
                        <a:t>]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1.</a:t>
                      </a:r>
                      <a:r>
                        <a:rPr lang="ko-KR" altLang="en-US" sz="1000" dirty="0"/>
                        <a:t>시스템은 중복 메시지를 출력한다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1.</a:t>
                      </a:r>
                      <a:r>
                        <a:rPr lang="ko-KR" altLang="en-US" sz="1000" dirty="0"/>
                        <a:t>시스템은 삭제 메시지를 출력한다</a:t>
                      </a:r>
                      <a:r>
                        <a:rPr lang="en-US" altLang="ko-KR" sz="1000" dirty="0"/>
                        <a:t>,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78354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CC1681C-13DB-2B29-7594-2392DAF76071}"/>
              </a:ext>
            </a:extLst>
          </p:cNvPr>
          <p:cNvSpPr txBox="1"/>
          <p:nvPr/>
        </p:nvSpPr>
        <p:spPr>
          <a:xfrm>
            <a:off x="6560191" y="2197916"/>
            <a:ext cx="5402509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/>
              <a:t>UC003 - </a:t>
            </a:r>
            <a:r>
              <a:rPr lang="ko-KR" altLang="en-US" sz="2200" dirty="0"/>
              <a:t>사원 정보 관리</a:t>
            </a:r>
            <a:endParaRPr lang="en-US" altLang="ko-KR" sz="2200" dirty="0"/>
          </a:p>
          <a:p>
            <a:r>
              <a:rPr lang="en-US" altLang="ko-KR" sz="1900" dirty="0"/>
              <a:t>1. </a:t>
            </a:r>
            <a:r>
              <a:rPr lang="ko-KR" altLang="en-US" sz="1900" dirty="0"/>
              <a:t>관리 사원은 시스템에 접속한다</a:t>
            </a:r>
            <a:r>
              <a:rPr lang="en-US" altLang="ko-KR" sz="1900" dirty="0"/>
              <a:t>.</a:t>
            </a:r>
          </a:p>
          <a:p>
            <a:r>
              <a:rPr lang="en-US" altLang="ko-KR" sz="1900" dirty="0"/>
              <a:t>2. </a:t>
            </a:r>
            <a:r>
              <a:rPr lang="ko-KR" altLang="en-US" sz="1900" dirty="0"/>
              <a:t>사원 정보 관리 버튼을 누른다</a:t>
            </a:r>
            <a:r>
              <a:rPr lang="en-US" altLang="ko-KR" sz="1900" dirty="0"/>
              <a:t>. </a:t>
            </a:r>
            <a:r>
              <a:rPr lang="ko-KR" altLang="en-US" sz="1900" dirty="0"/>
              <a:t>사원</a:t>
            </a:r>
            <a:r>
              <a:rPr lang="en-US" altLang="ko-KR" sz="1900" dirty="0"/>
              <a:t> </a:t>
            </a:r>
            <a:r>
              <a:rPr lang="ko-KR" altLang="en-US" sz="1900" dirty="0"/>
              <a:t>정보 관리에는 등록</a:t>
            </a:r>
            <a:r>
              <a:rPr lang="en-US" altLang="ko-KR" sz="1900" dirty="0"/>
              <a:t>/</a:t>
            </a:r>
            <a:r>
              <a:rPr lang="ko-KR" altLang="en-US" sz="1900" dirty="0"/>
              <a:t>수정</a:t>
            </a:r>
            <a:r>
              <a:rPr lang="en-US" altLang="ko-KR" sz="1900" dirty="0"/>
              <a:t>/</a:t>
            </a:r>
            <a:r>
              <a:rPr lang="ko-KR" altLang="en-US" sz="1900" dirty="0"/>
              <a:t>삭제가 포함되어 있다</a:t>
            </a:r>
            <a:r>
              <a:rPr lang="en-US" altLang="ko-KR" sz="1900" dirty="0"/>
              <a:t>.</a:t>
            </a:r>
          </a:p>
          <a:p>
            <a:r>
              <a:rPr lang="en-US" altLang="ko-KR" sz="1900" dirty="0"/>
              <a:t>3. </a:t>
            </a:r>
            <a:r>
              <a:rPr lang="ko-KR" altLang="en-US" sz="1900" dirty="0"/>
              <a:t>시스템은 화면을 연다</a:t>
            </a:r>
            <a:r>
              <a:rPr lang="en-US" altLang="ko-KR" sz="1900" dirty="0"/>
              <a:t>.</a:t>
            </a:r>
          </a:p>
          <a:p>
            <a:r>
              <a:rPr lang="en-US" altLang="ko-KR" sz="1900" dirty="0"/>
              <a:t>4. </a:t>
            </a:r>
            <a:r>
              <a:rPr lang="ko-KR" altLang="en-US" sz="1900" dirty="0"/>
              <a:t>관리 사원은 필요한 정보 관리를 처리한다</a:t>
            </a:r>
            <a:r>
              <a:rPr lang="en-US" altLang="ko-KR" sz="1900" dirty="0"/>
              <a:t>.</a:t>
            </a:r>
          </a:p>
          <a:p>
            <a:r>
              <a:rPr lang="en-US" altLang="ko-KR" sz="1900" dirty="0"/>
              <a:t>5. </a:t>
            </a:r>
            <a:r>
              <a:rPr lang="ko-KR" altLang="en-US" sz="1900" dirty="0"/>
              <a:t>시스템은 해당 업무를 처리하고 </a:t>
            </a:r>
            <a:r>
              <a:rPr lang="en-US" altLang="ko-KR" sz="1900" dirty="0"/>
              <a:t>“</a:t>
            </a:r>
            <a:r>
              <a:rPr lang="ko-KR" altLang="en-US" sz="1900" dirty="0"/>
              <a:t>처리가 완료되었습니다</a:t>
            </a:r>
            <a:r>
              <a:rPr lang="en-US" altLang="ko-KR" sz="1900" dirty="0"/>
              <a:t>＂</a:t>
            </a:r>
            <a:r>
              <a:rPr lang="ko-KR" altLang="en-US" sz="1900" dirty="0"/>
              <a:t>를 메시지를 출력한다</a:t>
            </a:r>
            <a:r>
              <a:rPr lang="en-US" altLang="ko-KR" sz="1900" dirty="0"/>
              <a:t>.</a:t>
            </a:r>
          </a:p>
          <a:p>
            <a:r>
              <a:rPr lang="en-US" altLang="ko-KR" sz="1900" dirty="0"/>
              <a:t>6. </a:t>
            </a:r>
            <a:r>
              <a:rPr lang="ko-KR" altLang="en-US" sz="1900" dirty="0"/>
              <a:t>처리된 업무 결과를 확인한다</a:t>
            </a:r>
            <a:r>
              <a:rPr lang="en-US" altLang="ko-KR" sz="1900" dirty="0"/>
              <a:t>.</a:t>
            </a:r>
            <a:endParaRPr lang="ko-KR" altLang="en-US" sz="19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기능요구사항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D490C1F-6A48-92E4-A3FC-BB93894300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870814"/>
              </p:ext>
            </p:extLst>
          </p:nvPr>
        </p:nvGraphicFramePr>
        <p:xfrm>
          <a:off x="431801" y="912518"/>
          <a:ext cx="5664199" cy="58216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35595">
                  <a:extLst>
                    <a:ext uri="{9D8B030D-6E8A-4147-A177-3AD203B41FA5}">
                      <a16:colId xmlns:a16="http://schemas.microsoft.com/office/drawing/2014/main" val="1093325956"/>
                    </a:ext>
                  </a:extLst>
                </a:gridCol>
                <a:gridCol w="1297987">
                  <a:extLst>
                    <a:ext uri="{9D8B030D-6E8A-4147-A177-3AD203B41FA5}">
                      <a16:colId xmlns:a16="http://schemas.microsoft.com/office/drawing/2014/main" val="74657727"/>
                    </a:ext>
                  </a:extLst>
                </a:gridCol>
                <a:gridCol w="2830617">
                  <a:extLst>
                    <a:ext uri="{9D8B030D-6E8A-4147-A177-3AD203B41FA5}">
                      <a16:colId xmlns:a16="http://schemas.microsoft.com/office/drawing/2014/main" val="3396673890"/>
                    </a:ext>
                  </a:extLst>
                </a:gridCol>
              </a:tblGrid>
              <a:tr h="32584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유스케이스</a:t>
                      </a:r>
                      <a:r>
                        <a:rPr lang="ko-KR" altLang="en-US" sz="1600" dirty="0"/>
                        <a:t> 식별자명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UC004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797926"/>
                  </a:ext>
                </a:extLst>
              </a:tr>
              <a:tr h="6428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매일 오후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상급자의 메일로 일일보고서를 발송한다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이메일이 존재하지 않는 경우 이메일은 발송되지 않고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각 사원의 상태에 따라 각각 다른 표기를 하도록 한다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.(EX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휴가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,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존재하지 않는 사원에 대한 정보는 저장되지 않는다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사원은 사원번호와 비밀번호를 입력해 시스템에 로그인한다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835540"/>
                  </a:ext>
                </a:extLst>
              </a:tr>
              <a:tr h="2369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주 행위자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관리 사원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평사원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877906"/>
                  </a:ext>
                </a:extLst>
              </a:tr>
              <a:tr h="2369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부 행위자 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해당사항 없음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해당사항없음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736970"/>
                  </a:ext>
                </a:extLst>
              </a:tr>
              <a:tr h="385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사전 조건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일일 근태 보고서 작성을 위한 정보를 가지고 있다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ase" latinLnBrk="0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 사원은 시스템에 접속 후 일일 근태 보고 조회가 가능하다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사원은 시스템에 등록되어 있어야 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846444"/>
                  </a:ext>
                </a:extLst>
              </a:tr>
              <a:tr h="23697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행위자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시스템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23902"/>
                  </a:ext>
                </a:extLst>
              </a:tr>
              <a:tr h="236977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기본시나리오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160191"/>
                  </a:ext>
                </a:extLst>
              </a:tr>
              <a:tr h="36334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사원은 출근을 하면 시스템에 출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퇴근 기록을 남긴다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출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퇴근기록을 저장한다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538892"/>
                  </a:ext>
                </a:extLst>
              </a:tr>
              <a:tr h="363347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시스템에 저장된 일일 사원 근태를 정리하고 보고서화 한다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273688"/>
                  </a:ext>
                </a:extLst>
              </a:tr>
              <a:tr h="36334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관리 사원은 데이터베이스에 등록된 이메일로 보고서를 수신한다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 사원에게 등록된 이메일로 일일 근태 보고서를 발송한다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889160"/>
                  </a:ext>
                </a:extLst>
              </a:tr>
              <a:tr h="236977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대안시나리오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739029"/>
                  </a:ext>
                </a:extLst>
              </a:tr>
              <a:tr h="50309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 사원은 근태 현황 조회 버튼을 누른다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일일 근태 보고 조회화면을 보인다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일일 근태 보고 조회 내용은 일일 근태 보고서와 동일한 내용이다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636130"/>
                  </a:ext>
                </a:extLst>
              </a:tr>
              <a:tr h="36334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 사원은 확인을 하고 일일 근태 보고 </a:t>
                      </a: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조회하면을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종료하는 버튼을 누른다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화면을 닫는다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296041"/>
                  </a:ext>
                </a:extLst>
              </a:tr>
              <a:tr h="236977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예외상황 시나리오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907575"/>
                  </a:ext>
                </a:extLst>
              </a:tr>
              <a:tr h="236977">
                <a:tc gridSpan="2">
                  <a:txBody>
                    <a:bodyPr/>
                    <a:lstStyle/>
                    <a:p>
                      <a:pPr algn="ctr" fontAlgn="base" latinLnBrk="0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[E1.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사원이 출근하지 않은 경우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783546"/>
                  </a:ext>
                </a:extLst>
              </a:tr>
              <a:tr h="50309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사원은 출근을 하지 않았다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출근하지 않는 사원은 결근 처리를 하고 그날 사원의 일일근무기록은 기록하지 않는다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10007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4EF6053-CAF0-C49E-325E-65386B06707A}"/>
              </a:ext>
            </a:extLst>
          </p:cNvPr>
          <p:cNvSpPr txBox="1"/>
          <p:nvPr/>
        </p:nvSpPr>
        <p:spPr>
          <a:xfrm>
            <a:off x="6274965" y="2317286"/>
            <a:ext cx="5917035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/>
              <a:t>UC004 - </a:t>
            </a:r>
            <a:r>
              <a:rPr lang="ko-KR" altLang="en-US" sz="2200" dirty="0"/>
              <a:t>일일 보고서 발송</a:t>
            </a:r>
            <a:endParaRPr lang="en-US" altLang="ko-KR" sz="2200" dirty="0"/>
          </a:p>
          <a:p>
            <a:r>
              <a:rPr lang="en-US" altLang="ko-KR" sz="1900" dirty="0"/>
              <a:t>1. </a:t>
            </a:r>
            <a:r>
              <a:rPr lang="ko-KR" altLang="en-US" sz="1900" dirty="0"/>
              <a:t>사원은 출근하면 시스템에 출</a:t>
            </a:r>
            <a:r>
              <a:rPr lang="en-US" altLang="ko-KR" sz="1900" dirty="0"/>
              <a:t>/</a:t>
            </a:r>
            <a:r>
              <a:rPr lang="ko-KR" altLang="en-US" sz="1900" dirty="0"/>
              <a:t>퇴근 기록을 남긴다</a:t>
            </a:r>
            <a:r>
              <a:rPr lang="en-US" altLang="ko-KR" sz="1900" dirty="0"/>
              <a:t>.</a:t>
            </a:r>
          </a:p>
          <a:p>
            <a:r>
              <a:rPr lang="en-US" altLang="ko-KR" sz="1900" dirty="0"/>
              <a:t>2. </a:t>
            </a:r>
            <a:r>
              <a:rPr lang="ko-KR" altLang="en-US" sz="1900" dirty="0"/>
              <a:t>시스템은 출</a:t>
            </a:r>
            <a:r>
              <a:rPr lang="en-US" altLang="ko-KR" sz="1900" dirty="0"/>
              <a:t>/</a:t>
            </a:r>
            <a:r>
              <a:rPr lang="ko-KR" altLang="en-US" sz="1900" dirty="0"/>
              <a:t>퇴근기록을 저장한다</a:t>
            </a:r>
            <a:r>
              <a:rPr lang="en-US" altLang="ko-KR" sz="1900" dirty="0"/>
              <a:t>.</a:t>
            </a:r>
          </a:p>
          <a:p>
            <a:r>
              <a:rPr lang="en-US" altLang="ko-KR" sz="1900" dirty="0"/>
              <a:t>3. </a:t>
            </a:r>
            <a:r>
              <a:rPr lang="ko-KR" altLang="en-US" sz="1900" dirty="0"/>
              <a:t>시스템은 시스템에 저장된 일일 사원 근태를 반영하여 보고서화 한다</a:t>
            </a:r>
            <a:r>
              <a:rPr lang="en-US" altLang="ko-KR" sz="1900" dirty="0"/>
              <a:t>.</a:t>
            </a:r>
          </a:p>
          <a:p>
            <a:r>
              <a:rPr lang="en-US" altLang="ko-KR" sz="1900" dirty="0"/>
              <a:t>4. </a:t>
            </a:r>
            <a:r>
              <a:rPr lang="ko-KR" altLang="en-US" sz="1900" dirty="0"/>
              <a:t>관리 사원에게 등록된 이메일로 일일 근태 보고서를 발송한다</a:t>
            </a:r>
            <a:r>
              <a:rPr lang="en-US" altLang="ko-KR" sz="1900" dirty="0"/>
              <a:t>.</a:t>
            </a:r>
          </a:p>
          <a:p>
            <a:r>
              <a:rPr lang="en-US" altLang="ko-KR" sz="1900" dirty="0"/>
              <a:t>5. </a:t>
            </a:r>
            <a:r>
              <a:rPr lang="ko-KR" altLang="en-US" sz="1900" dirty="0"/>
              <a:t>관리 사원은 데이터 베이스에 등록된 이메일로 보고서를 수신한다</a:t>
            </a:r>
            <a:r>
              <a:rPr lang="en-US" altLang="ko-KR" sz="1900" dirty="0"/>
              <a:t>.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354409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교차">
  <a:themeElements>
    <a:clrScheme name="교차">
      <a:dk1>
        <a:srgbClr val="264C72"/>
      </a:dk1>
      <a:lt1>
        <a:srgbClr val="FFFFFF"/>
      </a:lt1>
      <a:dk2>
        <a:srgbClr val="347775"/>
      </a:dk2>
      <a:lt2>
        <a:srgbClr val="D7D7D7"/>
      </a:lt2>
      <a:accent1>
        <a:srgbClr val="63A6A4"/>
      </a:accent1>
      <a:accent2>
        <a:srgbClr val="323232"/>
      </a:accent2>
      <a:accent3>
        <a:srgbClr val="9D9C9C"/>
      </a:accent3>
      <a:accent4>
        <a:srgbClr val="C1C0C0"/>
      </a:accent4>
      <a:accent5>
        <a:srgbClr val="E5E4E4"/>
      </a:accent5>
      <a:accent6>
        <a:srgbClr val="716340"/>
      </a:accent6>
      <a:hlink>
        <a:srgbClr val="4A45FF"/>
      </a:hlink>
      <a:folHlink>
        <a:srgbClr val="BE27BB"/>
      </a:folHlink>
    </a:clrScheme>
    <a:fontScheme name="교차">
      <a:majorFont>
        <a:latin typeface="Arial"/>
        <a:ea typeface=""/>
        <a:cs typeface=""/>
        <a:font script="Jpan" typeface="MS PGothic"/>
        <a:font script="Hang" typeface="한컴 윤고딕 24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한컴 윤고딕 23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교차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path path="rect">
            <a:fillToRect l="100000" t="100000" r="100000" b="100000"/>
          </a:path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100000"/>
              </a:schemeClr>
            </a:gs>
            <a:gs pos="100000">
              <a:schemeClr val="phClr">
                <a:shade val="30000"/>
                <a:satMod val="8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shade val="50000"/>
                <a:satMod val="7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2317</Words>
  <Application>Microsoft Office PowerPoint</Application>
  <PresentationFormat>와이드스크린</PresentationFormat>
  <Paragraphs>452</Paragraphs>
  <Slides>23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4" baseType="lpstr">
      <vt:lpstr>210 옴니고딕OTF 020</vt:lpstr>
      <vt:lpstr>210 옴니고딕OTF 030</vt:lpstr>
      <vt:lpstr>맑은 고딕</vt:lpstr>
      <vt:lpstr>맑은고딕</vt:lpstr>
      <vt:lpstr>한컴 윤고딕 240</vt:lpstr>
      <vt:lpstr>Arial</vt:lpstr>
      <vt:lpstr>Calibri</vt:lpstr>
      <vt:lpstr>Lucida Sans Unicode</vt:lpstr>
      <vt:lpstr>Wingdings</vt:lpstr>
      <vt:lpstr>Wingdings 3</vt:lpstr>
      <vt:lpstr>교차</vt:lpstr>
      <vt:lpstr>기업 급여 관리 시스템</vt:lpstr>
      <vt:lpstr>목차</vt:lpstr>
      <vt:lpstr>1.개요</vt:lpstr>
      <vt:lpstr>2.기능요구 사항</vt:lpstr>
      <vt:lpstr>2.기능요구 사항</vt:lpstr>
      <vt:lpstr>2.기능요구사항</vt:lpstr>
      <vt:lpstr>2.기능요구사항</vt:lpstr>
      <vt:lpstr>2.기능요구사항</vt:lpstr>
      <vt:lpstr>2.기능요구사항</vt:lpstr>
      <vt:lpstr>2.기능요구사항</vt:lpstr>
      <vt:lpstr>2.기능요구사항</vt:lpstr>
      <vt:lpstr>2.기능요구사항</vt:lpstr>
      <vt:lpstr>2.기능요구사항</vt:lpstr>
      <vt:lpstr>2.기능요구사항</vt:lpstr>
      <vt:lpstr>3.사용자 인터페이스 요구사항</vt:lpstr>
      <vt:lpstr>3.사용자 인터페이스 요구사항</vt:lpstr>
      <vt:lpstr>3.사용자 인터페이스 요구사항</vt:lpstr>
      <vt:lpstr>3.사용자 인터페이스 요구사항</vt:lpstr>
      <vt:lpstr>3.사용자 인터페이스 요구사항</vt:lpstr>
      <vt:lpstr>4.비기능 요구사항</vt:lpstr>
      <vt:lpstr>5.데이터베이스 요구사항</vt:lpstr>
      <vt:lpstr>Q&amp;A</vt:lpstr>
      <vt:lpstr>감사합니다!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경리 회계 프로그램</dc:title>
  <dc:creator>정가영</dc:creator>
  <cp:lastModifiedBy>cmg1309</cp:lastModifiedBy>
  <cp:revision>107</cp:revision>
  <dcterms:modified xsi:type="dcterms:W3CDTF">2022-05-06T14:45:08Z</dcterms:modified>
  <cp:version/>
</cp:coreProperties>
</file>