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37"/>
  </p:notesMasterIdLst>
  <p:handoutMasterIdLst>
    <p:handoutMasterId r:id="rId38"/>
  </p:handoutMasterIdLst>
  <p:sldIdLst>
    <p:sldId id="258" r:id="rId2"/>
    <p:sldId id="257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</p:sldIdLst>
  <p:sldSz cx="9144000" cy="6858000" type="screen4x3"/>
  <p:notesSz cx="6888163" cy="9623425"/>
  <p:defaultTextStyle>
    <a:defPPr>
      <a:defRPr lang="ko-KR"/>
    </a:defPPr>
    <a:lvl1pPr algn="l" rtl="0" fontAlgn="base" latinLnBrk="1">
      <a:spcBef>
        <a:spcPct val="5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defRPr kumimoji="1" sz="2400" b="1" kern="1200">
        <a:solidFill>
          <a:schemeClr val="tx1"/>
        </a:solidFill>
        <a:latin typeface="굴림" panose="020B0600000101010101" pitchFamily="50" charset="-127"/>
        <a:ea typeface="휴먼고딕" pitchFamily="2" charset="-127"/>
        <a:cs typeface="+mn-cs"/>
      </a:defRPr>
    </a:lvl1pPr>
    <a:lvl2pPr marL="457200" algn="l" rtl="0" fontAlgn="base" latinLnBrk="1">
      <a:spcBef>
        <a:spcPct val="5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defRPr kumimoji="1" sz="2400" b="1" kern="1200">
        <a:solidFill>
          <a:schemeClr val="tx1"/>
        </a:solidFill>
        <a:latin typeface="굴림" panose="020B0600000101010101" pitchFamily="50" charset="-127"/>
        <a:ea typeface="휴먼고딕" pitchFamily="2" charset="-127"/>
        <a:cs typeface="+mn-cs"/>
      </a:defRPr>
    </a:lvl2pPr>
    <a:lvl3pPr marL="914400" algn="l" rtl="0" fontAlgn="base" latinLnBrk="1">
      <a:spcBef>
        <a:spcPct val="5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defRPr kumimoji="1" sz="2400" b="1" kern="1200">
        <a:solidFill>
          <a:schemeClr val="tx1"/>
        </a:solidFill>
        <a:latin typeface="굴림" panose="020B0600000101010101" pitchFamily="50" charset="-127"/>
        <a:ea typeface="휴먼고딕" pitchFamily="2" charset="-127"/>
        <a:cs typeface="+mn-cs"/>
      </a:defRPr>
    </a:lvl3pPr>
    <a:lvl4pPr marL="1371600" algn="l" rtl="0" fontAlgn="base" latinLnBrk="1">
      <a:spcBef>
        <a:spcPct val="5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defRPr kumimoji="1" sz="2400" b="1" kern="1200">
        <a:solidFill>
          <a:schemeClr val="tx1"/>
        </a:solidFill>
        <a:latin typeface="굴림" panose="020B0600000101010101" pitchFamily="50" charset="-127"/>
        <a:ea typeface="휴먼고딕" pitchFamily="2" charset="-127"/>
        <a:cs typeface="+mn-cs"/>
      </a:defRPr>
    </a:lvl4pPr>
    <a:lvl5pPr marL="1828800" algn="l" rtl="0" fontAlgn="base" latinLnBrk="1">
      <a:spcBef>
        <a:spcPct val="5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defRPr kumimoji="1" sz="2400" b="1" kern="1200">
        <a:solidFill>
          <a:schemeClr val="tx1"/>
        </a:solidFill>
        <a:latin typeface="굴림" panose="020B0600000101010101" pitchFamily="50" charset="-127"/>
        <a:ea typeface="휴먼고딕" pitchFamily="2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 panose="020B0600000101010101" pitchFamily="50" charset="-127"/>
        <a:ea typeface="휴먼고딕" pitchFamily="2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 panose="020B0600000101010101" pitchFamily="50" charset="-127"/>
        <a:ea typeface="휴먼고딕" pitchFamily="2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 panose="020B0600000101010101" pitchFamily="50" charset="-127"/>
        <a:ea typeface="휴먼고딕" pitchFamily="2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 panose="020B0600000101010101" pitchFamily="50" charset="-127"/>
        <a:ea typeface="휴먼고딕" pitchFamily="2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31">
          <p15:clr>
            <a:srgbClr val="A4A3A4"/>
          </p15:clr>
        </p15:guide>
        <p15:guide id="2" pos="21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695" autoAdjust="0"/>
    <p:restoredTop sz="90929"/>
  </p:normalViewPr>
  <p:slideViewPr>
    <p:cSldViewPr>
      <p:cViewPr varScale="1">
        <p:scale>
          <a:sx n="78" d="100"/>
          <a:sy n="78" d="100"/>
        </p:scale>
        <p:origin x="1013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2" y="-78"/>
      </p:cViewPr>
      <p:guideLst>
        <p:guide orient="horz" pos="3031"/>
        <p:guide pos="21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34" Type="http://schemas.openxmlformats.org/officeDocument/2006/relationships/slide" Target="slides/slide34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29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1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35" Type="http://schemas.openxmlformats.org/officeDocument/2006/relationships/slide" Target="slides/slide3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666BB4A-DC7A-44FA-A731-C65C18CFC9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buClrTx/>
              <a:buSzTx/>
              <a:buFontTx/>
              <a:buNone/>
              <a:defRPr sz="1200" b="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2F59763-87E6-4D5B-A7F3-EC8DFD34741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buClrTx/>
              <a:buSzTx/>
              <a:buFontTx/>
              <a:buNone/>
              <a:defRPr sz="1200" b="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91426971-C7FC-4BFF-9D6F-8520E538391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buClrTx/>
              <a:buSzTx/>
              <a:buFontTx/>
              <a:buNone/>
              <a:defRPr sz="1200" b="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C465238A-5EF1-4564-9385-30AA3BFBF05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buClrTx/>
              <a:buSzTx/>
              <a:buFontTx/>
              <a:buNone/>
              <a:defRPr sz="1200" b="0">
                <a:ea typeface="굴림" panose="020B0600000101010101" pitchFamily="50" charset="-127"/>
              </a:defRPr>
            </a:lvl1pPr>
          </a:lstStyle>
          <a:p>
            <a:fld id="{DB576046-0E44-4916-84AF-FD92BBF07B4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F82F372E-F02E-4358-8D63-58E857808C6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buClrTx/>
              <a:buSzTx/>
              <a:buFontTx/>
              <a:buNone/>
              <a:defRPr sz="1200" b="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3F7A6C73-F212-4FAA-81F4-4F7A8B9C48D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buClrTx/>
              <a:buSzTx/>
              <a:buFontTx/>
              <a:buNone/>
              <a:defRPr sz="1200" b="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8CABA7CC-97C8-4043-81F6-504DFB6F0611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38225" y="722313"/>
            <a:ext cx="4811713" cy="3608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580C1870-EE5D-4884-8C2A-ED14ECE0FDF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570413"/>
            <a:ext cx="5049837" cy="433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909CF566-0363-44B8-83F6-33D96FCC5DB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buClrTx/>
              <a:buSzTx/>
              <a:buFontTx/>
              <a:buNone/>
              <a:defRPr sz="1200" b="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9F870A8A-5AE2-441B-B445-979E29FC17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buClrTx/>
              <a:buSzTx/>
              <a:buFontTx/>
              <a:buNone/>
              <a:defRPr sz="1200" b="0">
                <a:ea typeface="굴림" panose="020B0600000101010101" pitchFamily="50" charset="-127"/>
              </a:defRPr>
            </a:lvl1pPr>
          </a:lstStyle>
          <a:p>
            <a:fld id="{5795CF40-A52F-4C0F-B92F-0F197DE8726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44592A6-257D-448C-A40A-1A6F8AF12ED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EB56284-CFA6-4F1B-A8B1-B1298E229A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1EE4961-C675-46F6-AC3A-45EC483388D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7ECDAA9-455B-4248-9CBF-8366EAE43A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8" name="Group 2">
            <a:extLst>
              <a:ext uri="{FF2B5EF4-FFF2-40B4-BE49-F238E27FC236}">
                <a16:creationId xmlns:a16="http://schemas.microsoft.com/office/drawing/2014/main" id="{F8D7B4BD-AB7A-4EB6-8A66-99B37061562C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70659" name="Group 3">
              <a:extLst>
                <a:ext uri="{FF2B5EF4-FFF2-40B4-BE49-F238E27FC236}">
                  <a16:creationId xmlns:a16="http://schemas.microsoft.com/office/drawing/2014/main" id="{4843B496-B7CB-4F6C-8859-432D5C1A82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70660" name="Rectangle 4">
                <a:extLst>
                  <a:ext uri="{FF2B5EF4-FFF2-40B4-BE49-F238E27FC236}">
                    <a16:creationId xmlns:a16="http://schemas.microsoft.com/office/drawing/2014/main" id="{57D2D117-87B7-41A6-AFD0-CDAAE5911A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0661" name="Rectangle 5">
                <a:extLst>
                  <a:ext uri="{FF2B5EF4-FFF2-40B4-BE49-F238E27FC236}">
                    <a16:creationId xmlns:a16="http://schemas.microsoft.com/office/drawing/2014/main" id="{D899A70B-1378-439D-B3DE-46C68292C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70662" name="Group 6">
              <a:extLst>
                <a:ext uri="{FF2B5EF4-FFF2-40B4-BE49-F238E27FC236}">
                  <a16:creationId xmlns:a16="http://schemas.microsoft.com/office/drawing/2014/main" id="{DF4304FC-AACD-4A70-B9EA-5780E05957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70663" name="Rectangle 7">
                <a:extLst>
                  <a:ext uri="{FF2B5EF4-FFF2-40B4-BE49-F238E27FC236}">
                    <a16:creationId xmlns:a16="http://schemas.microsoft.com/office/drawing/2014/main" id="{26DD48CD-C2B5-4243-B375-EE84FFD54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0664" name="Rectangle 8">
                <a:extLst>
                  <a:ext uri="{FF2B5EF4-FFF2-40B4-BE49-F238E27FC236}">
                    <a16:creationId xmlns:a16="http://schemas.microsoft.com/office/drawing/2014/main" id="{D8B12AA1-CF05-40CF-914E-E8C6DD071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70665" name="Rectangle 9">
              <a:extLst>
                <a:ext uri="{FF2B5EF4-FFF2-40B4-BE49-F238E27FC236}">
                  <a16:creationId xmlns:a16="http://schemas.microsoft.com/office/drawing/2014/main" id="{2CE466B8-D006-42FD-A0D6-D6814CC0B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66" name="Rectangle 10">
              <a:extLst>
                <a:ext uri="{FF2B5EF4-FFF2-40B4-BE49-F238E27FC236}">
                  <a16:creationId xmlns:a16="http://schemas.microsoft.com/office/drawing/2014/main" id="{831547A2-DEB0-440A-B8E2-A4C4EC911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67" name="Rectangle 11">
              <a:extLst>
                <a:ext uri="{FF2B5EF4-FFF2-40B4-BE49-F238E27FC236}">
                  <a16:creationId xmlns:a16="http://schemas.microsoft.com/office/drawing/2014/main" id="{4AEBBFA5-E411-48BB-B933-7BDA416F3FC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0668" name="Rectangle 12">
            <a:extLst>
              <a:ext uri="{FF2B5EF4-FFF2-40B4-BE49-F238E27FC236}">
                <a16:creationId xmlns:a16="http://schemas.microsoft.com/office/drawing/2014/main" id="{427F9ADF-7F99-4421-8B0A-1D64764FCA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70669" name="Rectangle 13">
            <a:extLst>
              <a:ext uri="{FF2B5EF4-FFF2-40B4-BE49-F238E27FC236}">
                <a16:creationId xmlns:a16="http://schemas.microsoft.com/office/drawing/2014/main" id="{52AAFC12-56FC-4994-AD7B-9875591ABEA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70670" name="Rectangle 14">
            <a:extLst>
              <a:ext uri="{FF2B5EF4-FFF2-40B4-BE49-F238E27FC236}">
                <a16:creationId xmlns:a16="http://schemas.microsoft.com/office/drawing/2014/main" id="{B8206E31-45E4-4180-B1A6-442D7F5EA75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 b="0">
                <a:solidFill>
                  <a:schemeClr val="bg2"/>
                </a:solidFill>
                <a:ea typeface="+mn-ea"/>
              </a:defRPr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0671" name="Rectangle 15">
            <a:extLst>
              <a:ext uri="{FF2B5EF4-FFF2-40B4-BE49-F238E27FC236}">
                <a16:creationId xmlns:a16="http://schemas.microsoft.com/office/drawing/2014/main" id="{2D77629B-AF10-429E-9FA1-9C72190BF48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70672" name="Rectangle 16">
            <a:extLst>
              <a:ext uri="{FF2B5EF4-FFF2-40B4-BE49-F238E27FC236}">
                <a16:creationId xmlns:a16="http://schemas.microsoft.com/office/drawing/2014/main" id="{DEC3C5FA-F184-4FAC-AEE4-2246E0E9BF6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C56AC9E-6D06-4408-B412-6D023490DAE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792CE-E309-43D0-B08E-80F35936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33F6AF-28F4-49C4-92B2-5193E88C4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560244-B598-44E9-90BD-3D84440E75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092978-4B58-4BCA-A44A-48CCA7FBFD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63825F-7F8C-4BA1-BD07-49731E00387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757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E0A703-1881-4B30-8830-C8147004D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67550" y="76200"/>
            <a:ext cx="2076450" cy="5867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48082B-6BE0-4E4F-8CCB-8D42868F9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200"/>
            <a:ext cx="607695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A14C49-A930-49BF-ADDE-346B692F83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F9C510-F8AB-4393-AE36-2E0264A9B5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BC2B14-D59E-4965-B0AF-CE6AF7483F3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546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80383-A9FE-4436-BA25-D50D75D5E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0C0E02-ACD0-434A-AF88-E3028888A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806EF8-1CBB-457F-A60F-099AB2DE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A2647E-A3D7-4F9C-83CB-C789285A7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F238A4-4F81-46E0-BB8F-0AD228066BA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45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1A13A-E751-41E6-90CC-35DF710CC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17B90-8DCD-4B67-AC3E-6A2921504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31C020-F8C4-472E-8CD3-7FCD155989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2BFBFF-E884-48D4-9662-403B9EF527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6C09AE4-476E-4E70-A307-E41E5EDCE77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237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257A8-ED9F-46E6-A93F-C28E0C7A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A2C5A4-887C-4C4A-B93D-2153DE0BE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381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1956B6-34F8-430B-B470-FF68EF31E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828800"/>
            <a:ext cx="381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5E6732-9EDD-4DBC-ACC8-9A5173FBE2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FF3CE0-27AE-4F03-8953-B5356F2A09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49CD36-54FE-4B85-9BEB-A592B84AB48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665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813A0-E6AA-4927-8D81-95536B01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3389E2-8F70-451C-B157-B85065131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0ED843-5716-41E0-9351-8C4E1323A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B5D8FE-FCF0-4414-96FA-26D167A0C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58A91D-ADA3-41EB-A9D4-FBDFE0BCF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2446257A-90D7-45D3-A793-BF7F3E5CB0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03E86546-37CA-434A-9C1A-0B93C91B17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122C84-95D6-4492-9BA1-F85A88364D5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22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8A989-D283-4F6F-8564-2E1A41D72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267C-6FBE-4EA2-9C67-C28BCEBC9D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8A5E24-8510-4FE7-9ED1-E27FAB6015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A5B075-AA45-4050-AA46-7976720B9E3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936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D1D0F8B-EFC9-4DA2-9062-1D89B4958F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C2FE1FB-4E7B-4B35-B603-276FFFA9DF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618A95-A4B0-433D-875D-F4B914F6D46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107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87FBB-3B36-48B9-9E9F-9FC019BE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39E51-3F28-42D5-84B4-A647E23B5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7E4AF5-B91B-4405-ABFD-D557DC773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4D3D20-C892-4C7B-8F8F-3B3E28A30E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647AF4-575D-4F37-ACE1-4B0F257539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0639FB-A0C6-4070-B51B-1E59777BD60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2860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0587B-7A90-4766-8880-E3BE2421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67083A-2DAC-486F-9AB8-B5BBC590D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81A05D-2CBC-431C-B4AA-88332F4DD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CAED8-C8D8-4E98-9B37-A8BEB359A9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DE9F7A-98A4-4DE7-A4F3-CA9866C1E3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39C325-1899-41A5-949C-99FA01E7E5E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678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023E41F6-4A16-4CC2-A166-98E2C636CF9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5794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 b="0"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EAB048B0-E3AE-480C-9C49-FFB1FAB9B1B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5794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 b="0"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705D1673-82E8-4A2B-A872-FBE3C5823D7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0017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 b="0"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8920B5F8-7769-431D-9C5E-BC5D8E966A2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0017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 b="0"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333804AB-96D6-4429-807F-0C89EDDC5D6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9286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 b="0"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3AC293C2-A762-4E82-A6A6-616E0436721C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4714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 b="0"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69640" name="Rectangle 8">
            <a:extLst>
              <a:ext uri="{FF2B5EF4-FFF2-40B4-BE49-F238E27FC236}">
                <a16:creationId xmlns:a16="http://schemas.microsoft.com/office/drawing/2014/main" id="{1A8B3D33-B761-4157-81AF-B1A2F0D9392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2620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 b="0"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69641" name="Rectangle 9">
            <a:extLst>
              <a:ext uri="{FF2B5EF4-FFF2-40B4-BE49-F238E27FC236}">
                <a16:creationId xmlns:a16="http://schemas.microsoft.com/office/drawing/2014/main" id="{53CAA510-AA23-4021-A9B8-CBA1489CCB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50963" y="762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69642" name="Rectangle 10">
            <a:extLst>
              <a:ext uri="{FF2B5EF4-FFF2-40B4-BE49-F238E27FC236}">
                <a16:creationId xmlns:a16="http://schemas.microsoft.com/office/drawing/2014/main" id="{4746D562-E993-4AAA-A155-71E1912B4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8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 </a:t>
            </a:r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 둘째 수준</a:t>
            </a:r>
          </a:p>
          <a:p>
            <a:pPr lvl="2"/>
            <a:r>
              <a:rPr lang="ko-KR" altLang="en-US"/>
              <a:t> 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9644" name="Rectangle 12">
            <a:extLst>
              <a:ext uri="{FF2B5EF4-FFF2-40B4-BE49-F238E27FC236}">
                <a16:creationId xmlns:a16="http://schemas.microsoft.com/office/drawing/2014/main" id="{A4E2C1F4-CB2C-46F9-AA33-5390FB9242E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 b="0">
                <a:ea typeface="+mn-ea"/>
              </a:defRPr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69645" name="Rectangle 13">
            <a:extLst>
              <a:ext uri="{FF2B5EF4-FFF2-40B4-BE49-F238E27FC236}">
                <a16:creationId xmlns:a16="http://schemas.microsoft.com/office/drawing/2014/main" id="{56D87B51-8B38-4024-8F92-A2EA11CEC8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400" b="0">
                <a:ea typeface="+mn-ea"/>
              </a:defRPr>
            </a:lvl1pPr>
          </a:lstStyle>
          <a:p>
            <a:fld id="{CD9795FA-23FC-43CB-8AC2-A06CFBECF101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9646" name="Rectangle 14">
            <a:extLst>
              <a:ext uri="{FF2B5EF4-FFF2-40B4-BE49-F238E27FC236}">
                <a16:creationId xmlns:a16="http://schemas.microsoft.com/office/drawing/2014/main" id="{BDF3B00D-00BE-470B-8BBD-52AE4F18B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b="0">
                <a:ea typeface="굴림" panose="020B0600000101010101" pitchFamily="50" charset="-127"/>
              </a:rPr>
              <a:t>Prof. Kangseung Lee</a:t>
            </a:r>
          </a:p>
        </p:txBody>
      </p:sp>
      <p:cxnSp>
        <p:nvCxnSpPr>
          <p:cNvPr id="69647" name="AutoShape 15">
            <a:extLst>
              <a:ext uri="{FF2B5EF4-FFF2-40B4-BE49-F238E27FC236}">
                <a16:creationId xmlns:a16="http://schemas.microsoft.com/office/drawing/2014/main" id="{D1123A48-47AB-427E-B8E7-733CDF35380F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0" y="6324600"/>
            <a:ext cx="9144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q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Ø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Monotype Sorts" pitchFamily="2" charset="2"/>
        <a:buChar char="*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png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png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png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9.png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F37F1B5-2D27-4F69-8C0C-5CFF77824EA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00200" y="1981200"/>
            <a:ext cx="2971800" cy="762000"/>
          </a:xfrm>
        </p:spPr>
        <p:txBody>
          <a:bodyPr/>
          <a:lstStyle/>
          <a:p>
            <a:r>
              <a:rPr lang="ko-KR" altLang="en-US" sz="5400" b="1">
                <a:effectLst>
                  <a:outerShdw blurRad="38100" dist="38100" dir="2700000" algn="tl">
                    <a:srgbClr val="C0C0C0"/>
                  </a:outerShdw>
                </a:effectLst>
              </a:rPr>
              <a:t>제 </a:t>
            </a:r>
            <a:r>
              <a:rPr lang="en-US" altLang="ko-KR" sz="5400" b="1">
                <a:effectLst>
                  <a:outerShdw blurRad="38100" dist="38100" dir="2700000" algn="tl">
                    <a:srgbClr val="C0C0C0"/>
                  </a:outerShdw>
                </a:effectLst>
              </a:rPr>
              <a:t>4 </a:t>
            </a:r>
            <a:r>
              <a:rPr lang="ko-KR" altLang="en-US" sz="5400" b="1">
                <a:effectLst>
                  <a:outerShdw blurRad="38100" dist="38100" dir="2700000" algn="tl">
                    <a:srgbClr val="C0C0C0"/>
                  </a:outerShdw>
                </a:effectLst>
              </a:rPr>
              <a:t>장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5EC8D58-A0F8-45C2-B1C0-7A662DD8B9C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/>
          <a:p>
            <a:r>
              <a:rPr lang="ko-KR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기하학적 변환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D7325A41-9F26-49CC-9F38-117EE55FC4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15D337A0-74AD-40DB-8DE3-00FD550F23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6F85F-D003-4CC6-98AD-E403FDFA1782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979E3863-E7F0-4DA8-8745-4C10766B13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6248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4.1.2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선형 기하학적 변환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616E9D6D-CDA9-43C8-84EF-C216096EB5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ko-KR" altLang="en-US" sz="2000" b="1"/>
              <a:t>순방향 영상 회전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endParaRPr lang="ko-KR" altLang="en-US" sz="2000"/>
          </a:p>
          <a:p>
            <a:pPr>
              <a:lnSpc>
                <a:spcPct val="130000"/>
              </a:lnSpc>
              <a:spcBef>
                <a:spcPct val="50000"/>
              </a:spcBef>
            </a:pPr>
            <a:endParaRPr lang="ko-KR" altLang="en-US" sz="2000"/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ko-KR" altLang="en-US" sz="2000" b="1"/>
              <a:t>역방향 회전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endParaRPr lang="ko-KR" altLang="en-US" sz="2000"/>
          </a:p>
          <a:p>
            <a:pPr>
              <a:lnSpc>
                <a:spcPct val="130000"/>
              </a:lnSpc>
              <a:spcBef>
                <a:spcPct val="50000"/>
              </a:spcBef>
            </a:pPr>
            <a:endParaRPr lang="ko-KR" altLang="en-US" sz="1800"/>
          </a:p>
          <a:p>
            <a:pPr lvl="1">
              <a:lnSpc>
                <a:spcPct val="130000"/>
              </a:lnSpc>
              <a:spcBef>
                <a:spcPct val="50000"/>
              </a:spcBef>
            </a:pPr>
            <a:r>
              <a:rPr lang="ko-KR" altLang="en-US" sz="1800"/>
              <a:t>여기서  는 픽셀 위치 </a:t>
            </a:r>
            <a:r>
              <a:rPr lang="en-US" altLang="ko-KR" sz="1800"/>
              <a:t>(0, 0)</a:t>
            </a:r>
            <a:r>
              <a:rPr lang="ko-KR" altLang="en-US" sz="1800"/>
              <a:t>에 대하여 영상의 시계 방향의 회전각을 정의</a:t>
            </a:r>
          </a:p>
        </p:txBody>
      </p:sp>
      <p:graphicFrame>
        <p:nvGraphicFramePr>
          <p:cNvPr id="126982" name="Object 6">
            <a:extLst>
              <a:ext uri="{FF2B5EF4-FFF2-40B4-BE49-F238E27FC236}">
                <a16:creationId xmlns:a16="http://schemas.microsoft.com/office/drawing/2014/main" id="{52F8AFB2-9825-4FEA-9991-044AD40AD2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114800"/>
          <a:ext cx="36099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5" name="비트맵 이미지" r:id="rId3" imgW="3610479" imgH="876190" progId="Paint.Picture">
                  <p:embed/>
                </p:oleObj>
              </mc:Choice>
              <mc:Fallback>
                <p:oleObj name="비트맵 이미지" r:id="rId3" imgW="3610479" imgH="876190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114800"/>
                        <a:ext cx="36099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3" name="Object 7">
            <a:extLst>
              <a:ext uri="{FF2B5EF4-FFF2-40B4-BE49-F238E27FC236}">
                <a16:creationId xmlns:a16="http://schemas.microsoft.com/office/drawing/2014/main" id="{3FA3A601-7DA1-4EF5-A7B8-ADF455412B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6825" y="2438400"/>
          <a:ext cx="36099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6" name="비트맵 이미지" r:id="rId5" imgW="3610479" imgH="905001" progId="Paint.Picture">
                  <p:embed/>
                </p:oleObj>
              </mc:Choice>
              <mc:Fallback>
                <p:oleObj name="비트맵 이미지" r:id="rId5" imgW="3610479" imgH="905001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2438400"/>
                        <a:ext cx="360997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4" name="Object 8">
            <a:extLst>
              <a:ext uri="{FF2B5EF4-FFF2-40B4-BE49-F238E27FC236}">
                <a16:creationId xmlns:a16="http://schemas.microsoft.com/office/drawing/2014/main" id="{068AF92F-2C71-4C99-B801-04639A2695D4}"/>
              </a:ext>
            </a:extLst>
          </p:cNvPr>
          <p:cNvGraphicFramePr>
            <a:graphicFrameLocks noChangeAspect="1"/>
          </p:cNvGraphicFramePr>
          <p:nvPr/>
        </p:nvGraphicFramePr>
        <p:xfrm flipH="1" flipV="1">
          <a:off x="2362200" y="5181600"/>
          <a:ext cx="20796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7" name="Equation" r:id="rId7" imgW="126720" imgH="177480" progId="Equation.3">
                  <p:embed/>
                </p:oleObj>
              </mc:Choice>
              <mc:Fallback>
                <p:oleObj name="Equation" r:id="rId7" imgW="126720" imgH="177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 flipV="1">
                        <a:off x="2362200" y="5181600"/>
                        <a:ext cx="207963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877AB5F7-F87D-4A1D-828F-743EB2AA5F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4C98B3C1-5E56-4AFE-A877-968211B4F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612541-7284-43FD-9773-FDAE117F7183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F555A856-D1A4-4E66-802A-6A20626FCC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6248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4.1.2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선형 기하학적 변환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84D3E93C-1370-4A88-9B7F-3FD33E76C2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ko-KR" altLang="en-US" b="1"/>
              <a:t>영상 신축은 영상을 확대하거나 축소</a:t>
            </a:r>
          </a:p>
          <a:p>
            <a:pPr lvl="1">
              <a:lnSpc>
                <a:spcPct val="120000"/>
              </a:lnSpc>
              <a:spcBef>
                <a:spcPct val="40000"/>
              </a:spcBef>
            </a:pPr>
            <a:r>
              <a:rPr lang="ko-KR" altLang="en-US" sz="2000"/>
              <a:t>순방향 신축 연산</a:t>
            </a:r>
          </a:p>
          <a:p>
            <a:pPr>
              <a:lnSpc>
                <a:spcPct val="120000"/>
              </a:lnSpc>
              <a:spcBef>
                <a:spcPct val="40000"/>
              </a:spcBef>
            </a:pPr>
            <a:endParaRPr lang="ko-KR" altLang="en-US" sz="2000"/>
          </a:p>
          <a:p>
            <a:pPr>
              <a:lnSpc>
                <a:spcPct val="120000"/>
              </a:lnSpc>
              <a:spcBef>
                <a:spcPct val="40000"/>
              </a:spcBef>
            </a:pPr>
            <a:endParaRPr lang="ko-KR" altLang="en-US"/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ko-KR" b="1"/>
              <a:t>Sx, Sy</a:t>
            </a:r>
            <a:r>
              <a:rPr lang="ko-KR" altLang="en-US" b="1"/>
              <a:t>는 각각 </a:t>
            </a:r>
            <a:r>
              <a:rPr lang="en-US" altLang="ko-KR" b="1"/>
              <a:t>x</a:t>
            </a:r>
            <a:r>
              <a:rPr lang="ko-KR" altLang="en-US" b="1"/>
              <a:t>와 </a:t>
            </a:r>
            <a:r>
              <a:rPr lang="en-US" altLang="ko-KR" b="1"/>
              <a:t>y</a:t>
            </a:r>
            <a:r>
              <a:rPr lang="ko-KR" altLang="en-US" b="1"/>
              <a:t>방향의 신축량을 정의</a:t>
            </a:r>
          </a:p>
          <a:p>
            <a:pPr lvl="1">
              <a:lnSpc>
                <a:spcPct val="120000"/>
              </a:lnSpc>
              <a:spcBef>
                <a:spcPct val="40000"/>
              </a:spcBef>
            </a:pPr>
            <a:r>
              <a:rPr lang="ko-KR" altLang="en-US" sz="2000"/>
              <a:t>역방향 신축 연산은 </a:t>
            </a:r>
          </a:p>
        </p:txBody>
      </p:sp>
      <p:graphicFrame>
        <p:nvGraphicFramePr>
          <p:cNvPr id="128006" name="Object 6">
            <a:extLst>
              <a:ext uri="{FF2B5EF4-FFF2-40B4-BE49-F238E27FC236}">
                <a16:creationId xmlns:a16="http://schemas.microsoft.com/office/drawing/2014/main" id="{ACFA7E6E-8F77-4826-A016-80AB259765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7350" y="2981325"/>
          <a:ext cx="27622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48" name="비트맵 이미지" r:id="rId3" imgW="2762636" imgH="905001" progId="Paint.Picture">
                  <p:embed/>
                </p:oleObj>
              </mc:Choice>
              <mc:Fallback>
                <p:oleObj name="비트맵 이미지" r:id="rId3" imgW="2762636" imgH="905001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2981325"/>
                        <a:ext cx="276225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7" name="Object 7">
            <a:extLst>
              <a:ext uri="{FF2B5EF4-FFF2-40B4-BE49-F238E27FC236}">
                <a16:creationId xmlns:a16="http://schemas.microsoft.com/office/drawing/2014/main" id="{57907CA8-7A4A-4255-8F39-74530509F7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3550" y="5057775"/>
          <a:ext cx="32194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49" name="비트맵 이미지" r:id="rId5" imgW="3219899" imgH="885949" progId="Paint.Picture">
                  <p:embed/>
                </p:oleObj>
              </mc:Choice>
              <mc:Fallback>
                <p:oleObj name="비트맵 이미지" r:id="rId5" imgW="3219899" imgH="885949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5057775"/>
                        <a:ext cx="321945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306146B-2C6E-4655-97F3-DA4D25073B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23A63687-30ED-4E8F-BD80-1E3F3E4BD3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4AD64B-698E-4836-AA9F-5F0B43E88767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4811C0C0-FB17-426E-928B-4DE92F8B1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6248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4.1.2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선형 기하학적 변환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3635042B-1013-4358-926D-BE26C3E8B8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5715000" cy="609600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b="1"/>
              <a:t>픽셀 보간법을 사용해야 되는 이유</a:t>
            </a:r>
          </a:p>
        </p:txBody>
      </p:sp>
      <p:graphicFrame>
        <p:nvGraphicFramePr>
          <p:cNvPr id="129030" name="Object 6">
            <a:extLst>
              <a:ext uri="{FF2B5EF4-FFF2-40B4-BE49-F238E27FC236}">
                <a16:creationId xmlns:a16="http://schemas.microsoft.com/office/drawing/2014/main" id="{68422E7E-067A-4669-B797-C101E89F7A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6825" y="2590800"/>
          <a:ext cx="6608763" cy="268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72" name="비트맵 이미지" r:id="rId3" imgW="6609524" imgH="2685714" progId="Paint.Picture">
                  <p:embed/>
                </p:oleObj>
              </mc:Choice>
              <mc:Fallback>
                <p:oleObj name="비트맵 이미지" r:id="rId3" imgW="6609524" imgH="2685714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2590800"/>
                        <a:ext cx="6608763" cy="268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1" name="Text Box 7">
            <a:extLst>
              <a:ext uri="{FF2B5EF4-FFF2-40B4-BE49-F238E27FC236}">
                <a16:creationId xmlns:a16="http://schemas.microsoft.com/office/drawing/2014/main" id="{B92FCDEE-453F-411F-B830-9D3E677DB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562600"/>
            <a:ext cx="373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800" b="0">
                <a:ea typeface="굴림" panose="020B0600000101010101" pitchFamily="50" charset="-127"/>
              </a:rPr>
              <a:t>그림 </a:t>
            </a:r>
            <a:r>
              <a:rPr lang="en-US" altLang="ko-KR" sz="1800" b="0">
                <a:ea typeface="굴림" panose="020B0600000101010101" pitchFamily="50" charset="-127"/>
              </a:rPr>
              <a:t>4.2  2</a:t>
            </a:r>
            <a:r>
              <a:rPr lang="ko-KR" altLang="en-US" sz="1800" b="0">
                <a:ea typeface="굴림" panose="020B0600000101010101" pitchFamily="50" charset="-127"/>
              </a:rPr>
              <a:t>배 신축 연산의 경우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90E3A21-ED7E-4741-8716-54921A8E35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11" name="슬라이드 번호 개체 틀 4">
            <a:extLst>
              <a:ext uri="{FF2B5EF4-FFF2-40B4-BE49-F238E27FC236}">
                <a16:creationId xmlns:a16="http://schemas.microsoft.com/office/drawing/2014/main" id="{EAE328CD-BE6F-4861-8E4A-857FA8F5C4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E725EB-2DDA-4702-B681-C435300384A4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B87F0471-482E-442C-A3D5-1C93645B88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6248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4.1.2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선형 기하학적 변환</a:t>
            </a:r>
          </a:p>
        </p:txBody>
      </p:sp>
      <p:sp>
        <p:nvSpPr>
          <p:cNvPr id="130053" name="Text Box 5">
            <a:extLst>
              <a:ext uri="{FF2B5EF4-FFF2-40B4-BE49-F238E27FC236}">
                <a16:creationId xmlns:a16="http://schemas.microsoft.com/office/drawing/2014/main" id="{2CF5391B-615A-4EEA-B52C-B41D5BA94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700" y="5410200"/>
            <a:ext cx="4038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800" b="0">
                <a:ea typeface="굴림" panose="020B0600000101010101" pitchFamily="50" charset="-127"/>
              </a:rPr>
              <a:t>그림 </a:t>
            </a:r>
            <a:r>
              <a:rPr lang="en-US" altLang="ko-KR" sz="1800" b="0">
                <a:ea typeface="굴림" panose="020B0600000101010101" pitchFamily="50" charset="-127"/>
              </a:rPr>
              <a:t>4.3  </a:t>
            </a:r>
            <a:r>
              <a:rPr lang="ko-KR" altLang="en-US" sz="1800" b="0">
                <a:ea typeface="굴림" panose="020B0600000101010101" pitchFamily="50" charset="-127"/>
              </a:rPr>
              <a:t>신축 변환과 회전 변환의 예</a:t>
            </a:r>
          </a:p>
        </p:txBody>
      </p:sp>
      <p:pic>
        <p:nvPicPr>
          <p:cNvPr id="130055" name="Picture 7">
            <a:extLst>
              <a:ext uri="{FF2B5EF4-FFF2-40B4-BE49-F238E27FC236}">
                <a16:creationId xmlns:a16="http://schemas.microsoft.com/office/drawing/2014/main" id="{319B1021-2837-416E-A3B5-FB3BC0DF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09800"/>
            <a:ext cx="20574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056" name="Picture 8">
            <a:extLst>
              <a:ext uri="{FF2B5EF4-FFF2-40B4-BE49-F238E27FC236}">
                <a16:creationId xmlns:a16="http://schemas.microsoft.com/office/drawing/2014/main" id="{A922387A-6CF3-4E6F-8A3D-7CFA57584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209800"/>
            <a:ext cx="19812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057" name="Picture 9">
            <a:extLst>
              <a:ext uri="{FF2B5EF4-FFF2-40B4-BE49-F238E27FC236}">
                <a16:creationId xmlns:a16="http://schemas.microsoft.com/office/drawing/2014/main" id="{8392E54F-659D-400E-B997-0E9B10554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209800"/>
            <a:ext cx="19812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0058" name="Text Box 10">
            <a:extLst>
              <a:ext uri="{FF2B5EF4-FFF2-40B4-BE49-F238E27FC236}">
                <a16:creationId xmlns:a16="http://schemas.microsoft.com/office/drawing/2014/main" id="{7F8887FC-40C9-4E48-B3CD-AEDD3F96F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95800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b="0">
                <a:ea typeface="굴림" panose="020B0600000101010101" pitchFamily="50" charset="-127"/>
              </a:rPr>
              <a:t>(a) </a:t>
            </a:r>
            <a:r>
              <a:rPr lang="ko-KR" altLang="en-US" sz="1800" b="0">
                <a:ea typeface="굴림" panose="020B0600000101010101" pitchFamily="50" charset="-127"/>
              </a:rPr>
              <a:t>초기 영상</a:t>
            </a:r>
          </a:p>
        </p:txBody>
      </p:sp>
      <p:sp>
        <p:nvSpPr>
          <p:cNvPr id="130059" name="Text Box 11">
            <a:extLst>
              <a:ext uri="{FF2B5EF4-FFF2-40B4-BE49-F238E27FC236}">
                <a16:creationId xmlns:a16="http://schemas.microsoft.com/office/drawing/2014/main" id="{B127BE64-CD7D-4AA4-BB1A-F45A661EE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495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b="0">
                <a:ea typeface="굴림" panose="020B0600000101010101" pitchFamily="50" charset="-127"/>
              </a:rPr>
              <a:t>(b)</a:t>
            </a:r>
            <a:r>
              <a:rPr lang="ko-KR" altLang="en-US" sz="1800" b="0">
                <a:ea typeface="굴림" panose="020B0600000101010101" pitchFamily="50" charset="-127"/>
              </a:rPr>
              <a:t>신축 후의 영상</a:t>
            </a:r>
          </a:p>
        </p:txBody>
      </p:sp>
      <p:sp>
        <p:nvSpPr>
          <p:cNvPr id="130060" name="Text Box 12">
            <a:extLst>
              <a:ext uri="{FF2B5EF4-FFF2-40B4-BE49-F238E27FC236}">
                <a16:creationId xmlns:a16="http://schemas.microsoft.com/office/drawing/2014/main" id="{6440FBEE-42DE-4FE4-BDC0-ABF8F495B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4958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b="0">
                <a:ea typeface="굴림" panose="020B0600000101010101" pitchFamily="50" charset="-127"/>
              </a:rPr>
              <a:t>(C)</a:t>
            </a:r>
            <a:r>
              <a:rPr lang="ko-KR" altLang="en-US" sz="1800" b="0">
                <a:ea typeface="굴림" panose="020B0600000101010101" pitchFamily="50" charset="-127"/>
              </a:rPr>
              <a:t>회전 연산 후의 영상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429656-F9CE-49ED-897A-977332F88D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563D6D-199A-4848-915C-0EFAEBB095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8FFB5C-0886-4332-AF6A-771205629312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20915566-E11B-459F-AF2E-669FBCA741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010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4.1.3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왜곡 기하학적 변환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(Warping)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A8F00677-D442-4519-A60B-7DB6435B0A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30000"/>
              </a:lnSpc>
              <a:spcBef>
                <a:spcPct val="120000"/>
              </a:spcBef>
            </a:pPr>
            <a:r>
              <a:rPr lang="ko-KR" altLang="en-US" sz="2000"/>
              <a:t>고무시트 변환</a:t>
            </a:r>
            <a:r>
              <a:rPr lang="en-US" altLang="ko-KR" sz="2000"/>
              <a:t>(rubber sheet transform)</a:t>
            </a:r>
            <a:r>
              <a:rPr lang="ko-KR" altLang="en-US" sz="2000"/>
              <a:t>이라고도 불리는 왜곡 변환</a:t>
            </a:r>
            <a:r>
              <a:rPr lang="en-US" altLang="ko-KR" sz="2000"/>
              <a:t>(warping)</a:t>
            </a:r>
            <a:r>
              <a:rPr lang="ko-KR" altLang="en-US" sz="2000"/>
              <a:t>은 지정된 점에 대해 늘이거나 줄일 수 있음</a:t>
            </a:r>
          </a:p>
          <a:p>
            <a:pPr>
              <a:lnSpc>
                <a:spcPct val="130000"/>
              </a:lnSpc>
              <a:spcBef>
                <a:spcPct val="120000"/>
              </a:spcBef>
            </a:pPr>
            <a:r>
              <a:rPr lang="ko-KR" altLang="en-US" sz="2000"/>
              <a:t>어파인 변환</a:t>
            </a:r>
            <a:r>
              <a:rPr lang="en-US" altLang="ko-KR" sz="2000"/>
              <a:t>(affine transform)</a:t>
            </a:r>
            <a:r>
              <a:rPr lang="ko-KR" altLang="en-US" sz="2000"/>
              <a:t>에 대하여 알아봄</a:t>
            </a:r>
          </a:p>
          <a:p>
            <a:pPr>
              <a:lnSpc>
                <a:spcPct val="130000"/>
              </a:lnSpc>
              <a:spcBef>
                <a:spcPct val="120000"/>
              </a:spcBef>
            </a:pPr>
            <a:r>
              <a:rPr lang="ko-KR" altLang="en-US" sz="2000"/>
              <a:t>이동</a:t>
            </a:r>
            <a:r>
              <a:rPr lang="en-US" altLang="ko-KR" sz="2000"/>
              <a:t>, </a:t>
            </a:r>
            <a:r>
              <a:rPr lang="ko-KR" altLang="en-US" sz="2000"/>
              <a:t>회전</a:t>
            </a:r>
            <a:r>
              <a:rPr lang="en-US" altLang="ko-KR" sz="2000"/>
              <a:t>, </a:t>
            </a:r>
            <a:r>
              <a:rPr lang="ko-KR" altLang="en-US" sz="2000"/>
              <a:t>신축 변환을 포함하는 순방향 변환 방정식을 살펴봄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>
            <a:extLst>
              <a:ext uri="{FF2B5EF4-FFF2-40B4-BE49-F238E27FC236}">
                <a16:creationId xmlns:a16="http://schemas.microsoft.com/office/drawing/2014/main" id="{0901FEA2-6052-4DB5-92FD-6F4ED64158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10" name="슬라이드 번호 개체 틀 4">
            <a:extLst>
              <a:ext uri="{FF2B5EF4-FFF2-40B4-BE49-F238E27FC236}">
                <a16:creationId xmlns:a16="http://schemas.microsoft.com/office/drawing/2014/main" id="{14B101E6-1AB5-491B-ACE9-3012606DE3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72AFD0-64A8-404F-BBC8-86EF47326E67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90F3CB66-5BB3-4058-81A6-C5E0158627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010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4.1.3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왜곡 기하학적 변환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(Warping)</a:t>
            </a:r>
          </a:p>
        </p:txBody>
      </p:sp>
      <p:graphicFrame>
        <p:nvGraphicFramePr>
          <p:cNvPr id="132099" name="Object 3">
            <a:extLst>
              <a:ext uri="{FF2B5EF4-FFF2-40B4-BE49-F238E27FC236}">
                <a16:creationId xmlns:a16="http://schemas.microsoft.com/office/drawing/2014/main" id="{28C91A1C-BB4E-4246-8A6E-D5306E7391F5}"/>
              </a:ext>
            </a:extLst>
          </p:cNvPr>
          <p:cNvGraphicFramePr>
            <a:graphicFrameLocks noGrp="1" noChangeAspect="1"/>
          </p:cNvGraphicFramePr>
          <p:nvPr>
            <p:ph type="body" idx="1"/>
          </p:nvPr>
        </p:nvGraphicFramePr>
        <p:xfrm>
          <a:off x="1143000" y="1752600"/>
          <a:ext cx="54102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96" name="비트맵 이미지" r:id="rId3" imgW="4839375" imgH="762106" progId="Paint.Picture">
                  <p:embed/>
                </p:oleObj>
              </mc:Choice>
              <mc:Fallback>
                <p:oleObj name="비트맵 이미지" r:id="rId3" imgW="4839375" imgH="762106" progId="Paint.Picture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752600"/>
                        <a:ext cx="5410200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0" name="Rectangle 4">
            <a:extLst>
              <a:ext uri="{FF2B5EF4-FFF2-40B4-BE49-F238E27FC236}">
                <a16:creationId xmlns:a16="http://schemas.microsoft.com/office/drawing/2014/main" id="{75410A7B-B05F-46BB-B73A-D166F5660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962400"/>
            <a:ext cx="77724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Tx/>
              <a:buFont typeface="Wingdings" panose="05000000000000000000" pitchFamily="2" charset="2"/>
              <a:buChar char="q"/>
            </a:pPr>
            <a:endParaRPr lang="ko-KR" altLang="ko-KR" b="0">
              <a:latin typeface="휴먼명조" charset="-127"/>
              <a:ea typeface="휴먼명조" charset="-127"/>
            </a:endParaRPr>
          </a:p>
        </p:txBody>
      </p:sp>
      <p:sp>
        <p:nvSpPr>
          <p:cNvPr id="132102" name="Rectangle 6">
            <a:extLst>
              <a:ext uri="{FF2B5EF4-FFF2-40B4-BE49-F238E27FC236}">
                <a16:creationId xmlns:a16="http://schemas.microsoft.com/office/drawing/2014/main" id="{2A4F5EEA-24D2-4DD2-9654-09ACF459F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743200"/>
            <a:ext cx="76200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13000"/>
              </a:lnSpc>
              <a:spcBef>
                <a:spcPct val="50000"/>
              </a:spcBef>
              <a:buClr>
                <a:schemeClr val="folHlink"/>
              </a:buClr>
              <a:buSzTx/>
              <a:buFont typeface="Wingdings" panose="05000000000000000000" pitchFamily="2" charset="2"/>
              <a:buChar char="q"/>
            </a:pPr>
            <a:r>
              <a:rPr lang="ko-KR" altLang="en-US" sz="2000" b="0"/>
              <a:t>일반화 된 형태</a:t>
            </a:r>
          </a:p>
          <a:p>
            <a:pPr>
              <a:lnSpc>
                <a:spcPct val="113000"/>
              </a:lnSpc>
              <a:spcBef>
                <a:spcPct val="20000"/>
              </a:spcBef>
              <a:buClr>
                <a:schemeClr val="folHlink"/>
              </a:buClr>
              <a:buSzTx/>
              <a:buFont typeface="Wingdings" panose="05000000000000000000" pitchFamily="2" charset="2"/>
              <a:buChar char="q"/>
            </a:pPr>
            <a:endParaRPr lang="ko-KR" altLang="en-US" sz="2000" b="0"/>
          </a:p>
          <a:p>
            <a:pPr>
              <a:lnSpc>
                <a:spcPct val="113000"/>
              </a:lnSpc>
              <a:spcBef>
                <a:spcPct val="20000"/>
              </a:spcBef>
              <a:buClr>
                <a:schemeClr val="folHlink"/>
              </a:buClr>
              <a:buSzTx/>
              <a:buFont typeface="Wingdings" panose="05000000000000000000" pitchFamily="2" charset="2"/>
              <a:buChar char="q"/>
            </a:pPr>
            <a:r>
              <a:rPr lang="ko-KR" altLang="en-US" sz="2000" b="0"/>
              <a:t>여기서 계수 은 각각  그리고 의 값을 갖는 상수값</a:t>
            </a:r>
          </a:p>
          <a:p>
            <a:pPr>
              <a:lnSpc>
                <a:spcPct val="113000"/>
              </a:lnSpc>
              <a:spcBef>
                <a:spcPct val="20000"/>
              </a:spcBef>
              <a:buClr>
                <a:schemeClr val="folHlink"/>
              </a:buClr>
              <a:buSzTx/>
              <a:buFont typeface="Wingdings" panose="05000000000000000000" pitchFamily="2" charset="2"/>
              <a:buChar char="q"/>
            </a:pPr>
            <a:endParaRPr lang="ko-KR" altLang="en-US" sz="2000" b="0"/>
          </a:p>
          <a:p>
            <a:pPr>
              <a:lnSpc>
                <a:spcPct val="113000"/>
              </a:lnSpc>
              <a:spcBef>
                <a:spcPct val="20000"/>
              </a:spcBef>
              <a:buClr>
                <a:schemeClr val="folHlink"/>
              </a:buClr>
              <a:buSzTx/>
              <a:buFont typeface="Wingdings" panose="05000000000000000000" pitchFamily="2" charset="2"/>
              <a:buChar char="q"/>
            </a:pPr>
            <a:endParaRPr lang="ko-KR" altLang="en-US" sz="2000" b="0"/>
          </a:p>
          <a:p>
            <a:pPr>
              <a:lnSpc>
                <a:spcPct val="113000"/>
              </a:lnSpc>
              <a:spcBef>
                <a:spcPct val="20000"/>
              </a:spcBef>
              <a:buClr>
                <a:schemeClr val="folHlink"/>
              </a:buClr>
              <a:buSzTx/>
              <a:buFont typeface="Wingdings" panose="05000000000000000000" pitchFamily="2" charset="2"/>
              <a:buChar char="q"/>
            </a:pPr>
            <a:r>
              <a:rPr lang="ko-KR" altLang="en-US" sz="2000" b="0"/>
              <a:t>더욱 일반화 된 형태</a:t>
            </a:r>
          </a:p>
        </p:txBody>
      </p:sp>
      <p:graphicFrame>
        <p:nvGraphicFramePr>
          <p:cNvPr id="132104" name="Object 8">
            <a:extLst>
              <a:ext uri="{FF2B5EF4-FFF2-40B4-BE49-F238E27FC236}">
                <a16:creationId xmlns:a16="http://schemas.microsoft.com/office/drawing/2014/main" id="{D1AAFFAA-84A4-4790-A593-8DCCFA44CC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3127375"/>
          <a:ext cx="2590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97" name="비트맵 이미지" r:id="rId5" imgW="1848108" imgH="323981" progId="Paint.Picture">
                  <p:embed/>
                </p:oleObj>
              </mc:Choice>
              <mc:Fallback>
                <p:oleObj name="비트맵 이미지" r:id="rId5" imgW="1848108" imgH="323981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127375"/>
                        <a:ext cx="25908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5" name="Object 9">
            <a:extLst>
              <a:ext uri="{FF2B5EF4-FFF2-40B4-BE49-F238E27FC236}">
                <a16:creationId xmlns:a16="http://schemas.microsoft.com/office/drawing/2014/main" id="{42E9584F-0C8F-4709-8C5C-BD111EE2F9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038600"/>
          <a:ext cx="35147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98" name="비트맵 이미지" r:id="rId7" imgW="3514286" imgH="752381" progId="Paint.Picture">
                  <p:embed/>
                </p:oleObj>
              </mc:Choice>
              <mc:Fallback>
                <p:oleObj name="비트맵 이미지" r:id="rId7" imgW="3514286" imgH="752381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038600"/>
                        <a:ext cx="3514725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6" name="Object 10">
            <a:extLst>
              <a:ext uri="{FF2B5EF4-FFF2-40B4-BE49-F238E27FC236}">
                <a16:creationId xmlns:a16="http://schemas.microsoft.com/office/drawing/2014/main" id="{337456D6-4804-4FED-9359-C6FCD0C41A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5321300"/>
          <a:ext cx="25146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99" name="비트맵 이미지" r:id="rId9" imgW="1733333" imgH="314286" progId="Paint.Picture">
                  <p:embed/>
                </p:oleObj>
              </mc:Choice>
              <mc:Fallback>
                <p:oleObj name="비트맵 이미지" r:id="rId9" imgW="1733333" imgH="314286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321300"/>
                        <a:ext cx="25146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A9F449FF-CD0A-4D7D-966F-83BA56B311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CD040329-429A-4BE8-AB24-94F857F2CF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0E5F51-7FFD-467D-8766-8C83602BE25F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A90757D4-5F95-4E7C-A904-65AF95A342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772400" cy="2362200"/>
          </a:xfrm>
          <a:noFill/>
          <a:ln/>
        </p:spPr>
        <p:txBody>
          <a:bodyPr/>
          <a:lstStyle/>
          <a:p>
            <a:pPr>
              <a:lnSpc>
                <a:spcPct val="113000"/>
              </a:lnSpc>
              <a:spcBef>
                <a:spcPct val="50000"/>
              </a:spcBef>
            </a:pPr>
            <a:r>
              <a:rPr lang="ko-KR" altLang="en-US" sz="2000"/>
              <a:t>여기서 계수 </a:t>
            </a:r>
            <a:r>
              <a:rPr lang="en-US" altLang="ko-KR" sz="2000" i="1"/>
              <a:t>b</a:t>
            </a:r>
            <a:r>
              <a:rPr lang="en-US" altLang="ko-KR" sz="2000" i="1" baseline="-25000"/>
              <a:t>0</a:t>
            </a:r>
            <a:r>
              <a:rPr lang="en-US" altLang="ko-KR" sz="2000" i="1"/>
              <a:t>, b</a:t>
            </a:r>
            <a:r>
              <a:rPr lang="en-US" altLang="ko-KR" sz="2000" i="1" baseline="-25000"/>
              <a:t>1</a:t>
            </a:r>
            <a:r>
              <a:rPr lang="en-US" altLang="ko-KR" sz="2000" i="1"/>
              <a:t>, b</a:t>
            </a:r>
            <a:r>
              <a:rPr lang="en-US" altLang="ko-KR" sz="2000" i="1" baseline="-25000"/>
              <a:t>2</a:t>
            </a:r>
            <a:r>
              <a:rPr lang="ko-KR" altLang="en-US" sz="2000"/>
              <a:t>는 각각                        그리고 </a:t>
            </a:r>
            <a:r>
              <a:rPr lang="en-US" altLang="ko-KR" sz="2000"/>
              <a:t>T</a:t>
            </a:r>
            <a:r>
              <a:rPr lang="en-US" altLang="ko-KR" sz="2000" baseline="-25000"/>
              <a:t>y</a:t>
            </a:r>
            <a:r>
              <a:rPr lang="en-US" altLang="ko-KR" sz="2000"/>
              <a:t> </a:t>
            </a:r>
            <a:r>
              <a:rPr lang="ko-KR" altLang="en-US" sz="2000"/>
              <a:t>의 값을 갖는 상수값</a:t>
            </a:r>
          </a:p>
          <a:p>
            <a:pPr>
              <a:lnSpc>
                <a:spcPct val="113000"/>
              </a:lnSpc>
              <a:spcBef>
                <a:spcPct val="50000"/>
              </a:spcBef>
            </a:pPr>
            <a:r>
              <a:rPr lang="ko-KR" altLang="en-US" sz="2000"/>
              <a:t>이동</a:t>
            </a:r>
            <a:r>
              <a:rPr lang="en-US" altLang="ko-KR" sz="2000"/>
              <a:t>, </a:t>
            </a:r>
            <a:r>
              <a:rPr lang="ko-KR" altLang="en-US" sz="2000"/>
              <a:t>회전</a:t>
            </a:r>
            <a:r>
              <a:rPr lang="en-US" altLang="ko-KR" sz="2000"/>
              <a:t>, </a:t>
            </a:r>
            <a:r>
              <a:rPr lang="ko-KR" altLang="en-US" sz="2000"/>
              <a:t>신축을 포함하는 순방향 기하학적 변환을 일반적으로 쓰면 다음과 같은 어파인 변환</a:t>
            </a:r>
          </a:p>
          <a:p>
            <a:pPr>
              <a:lnSpc>
                <a:spcPct val="113000"/>
              </a:lnSpc>
              <a:spcBef>
                <a:spcPct val="50000"/>
              </a:spcBef>
            </a:pPr>
            <a:r>
              <a:rPr lang="ko-KR" altLang="en-US" sz="2000"/>
              <a:t>어파인 변환에 바탕을 둔 간단한 왜곡 변환 프로그램</a:t>
            </a:r>
          </a:p>
        </p:txBody>
      </p:sp>
      <p:graphicFrame>
        <p:nvGraphicFramePr>
          <p:cNvPr id="133124" name="Object 4">
            <a:extLst>
              <a:ext uri="{FF2B5EF4-FFF2-40B4-BE49-F238E27FC236}">
                <a16:creationId xmlns:a16="http://schemas.microsoft.com/office/drawing/2014/main" id="{C46E4024-2503-4C39-88E6-17C601C9BE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14900" y="1905000"/>
          <a:ext cx="17907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9" name="비트맵 이미지" r:id="rId3" imgW="1790476" imgH="276117" progId="Paint.Picture">
                  <p:embed/>
                </p:oleObj>
              </mc:Choice>
              <mc:Fallback>
                <p:oleObj name="비트맵 이미지" r:id="rId3" imgW="1790476" imgH="27611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1905000"/>
                        <a:ext cx="1790700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5" name="Object 5">
            <a:extLst>
              <a:ext uri="{FF2B5EF4-FFF2-40B4-BE49-F238E27FC236}">
                <a16:creationId xmlns:a16="http://schemas.microsoft.com/office/drawing/2014/main" id="{D681964A-5572-4379-A99E-F9FE1D1155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168775"/>
          <a:ext cx="54102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0" name="비트맵 이미지" r:id="rId5" imgW="4401164" imgH="638264" progId="Paint.Picture">
                  <p:embed/>
                </p:oleObj>
              </mc:Choice>
              <mc:Fallback>
                <p:oleObj name="비트맵 이미지" r:id="rId5" imgW="4401164" imgH="638264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168775"/>
                        <a:ext cx="54102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6" name="Text Box 6">
            <a:extLst>
              <a:ext uri="{FF2B5EF4-FFF2-40B4-BE49-F238E27FC236}">
                <a16:creationId xmlns:a16="http://schemas.microsoft.com/office/drawing/2014/main" id="{8F96E980-F32D-47A5-BD54-195F4B8DD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226050"/>
            <a:ext cx="6477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b="0">
                <a:ea typeface="굴림" panose="020B0600000101010101" pitchFamily="50" charset="-127"/>
              </a:rPr>
              <a:t>(</a:t>
            </a:r>
            <a:r>
              <a:rPr lang="en-US" altLang="ko-KR" sz="1800" b="0" i="1">
                <a:ea typeface="굴림" panose="020B0600000101010101" pitchFamily="50" charset="-127"/>
              </a:rPr>
              <a:t>u,v</a:t>
            </a:r>
            <a:r>
              <a:rPr lang="en-US" altLang="ko-KR" sz="1800" b="0">
                <a:ea typeface="굴림" panose="020B0600000101010101" pitchFamily="50" charset="-127"/>
              </a:rPr>
              <a:t>)</a:t>
            </a:r>
            <a:r>
              <a:rPr lang="ko-KR" altLang="en-US" sz="1800" b="0">
                <a:ea typeface="굴림" panose="020B0600000101010101" pitchFamily="50" charset="-127"/>
              </a:rPr>
              <a:t>는 변환 전의 좌표</a:t>
            </a:r>
            <a:r>
              <a:rPr lang="en-US" altLang="ko-KR" sz="1800" b="0">
                <a:ea typeface="굴림" panose="020B0600000101010101" pitchFamily="50" charset="-127"/>
              </a:rPr>
              <a:t>,  (</a:t>
            </a:r>
            <a:r>
              <a:rPr lang="en-US" altLang="ko-KR" sz="1800" b="0" i="1">
                <a:ea typeface="굴림" panose="020B0600000101010101" pitchFamily="50" charset="-127"/>
              </a:rPr>
              <a:t>x,y</a:t>
            </a:r>
            <a:r>
              <a:rPr lang="en-US" altLang="ko-KR" sz="1800" b="0">
                <a:ea typeface="굴림" panose="020B0600000101010101" pitchFamily="50" charset="-127"/>
              </a:rPr>
              <a:t>)</a:t>
            </a:r>
            <a:r>
              <a:rPr lang="ko-KR" altLang="en-US" sz="1800" b="0">
                <a:ea typeface="굴림" panose="020B0600000101010101" pitchFamily="50" charset="-127"/>
              </a:rPr>
              <a:t>는 변환 후의 좌표 </a:t>
            </a:r>
            <a:r>
              <a:rPr lang="en-US" altLang="ko-KR" sz="1800" b="0">
                <a:ea typeface="굴림" panose="020B0600000101010101" pitchFamily="50" charset="-127"/>
              </a:rPr>
              <a:t>a11,</a:t>
            </a:r>
            <a:r>
              <a:rPr lang="en-US" altLang="ko-KR" sz="1800" b="0">
                <a:latin typeface="HCI Tulip"/>
                <a:ea typeface="굴림" panose="020B0600000101010101" pitchFamily="50" charset="-127"/>
              </a:rPr>
              <a:t>…</a:t>
            </a:r>
            <a:r>
              <a:rPr lang="en-US" altLang="ko-KR" sz="1800" b="0">
                <a:ea typeface="굴림" panose="020B0600000101010101" pitchFamily="50" charset="-127"/>
              </a:rPr>
              <a:t>a33</a:t>
            </a:r>
            <a:r>
              <a:rPr lang="ko-KR" altLang="en-US" sz="1800" b="0">
                <a:ea typeface="굴림" panose="020B0600000101010101" pitchFamily="50" charset="-127"/>
              </a:rPr>
              <a:t>는 변환 계수</a:t>
            </a:r>
          </a:p>
        </p:txBody>
      </p:sp>
      <p:sp>
        <p:nvSpPr>
          <p:cNvPr id="133128" name="Rectangle 8">
            <a:extLst>
              <a:ext uri="{FF2B5EF4-FFF2-40B4-BE49-F238E27FC236}">
                <a16:creationId xmlns:a16="http://schemas.microsoft.com/office/drawing/2014/main" id="{3CA12878-6866-44A8-BB43-8452E14343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4.1.3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왜곡 기하학적 변환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(Warping)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3B10C903-3D45-45FD-B36C-4D42B40DD0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EB540C19-2D6E-4692-8803-04AAA6FE2F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4F9B63-7C46-4AD8-ABFF-1F3BC10FE8B2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90D9ADF5-E15F-4962-A98F-BCC13F13C1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010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4.1.3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왜곡 기하학적 변환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(Warping)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D0053AC1-ED50-4202-ACDF-0DF721D372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4038600"/>
            <a:ext cx="2057400" cy="5334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b="1"/>
              <a:t>역변환 식</a:t>
            </a:r>
          </a:p>
        </p:txBody>
      </p:sp>
      <p:graphicFrame>
        <p:nvGraphicFramePr>
          <p:cNvPr id="134148" name="Object 4">
            <a:extLst>
              <a:ext uri="{FF2B5EF4-FFF2-40B4-BE49-F238E27FC236}">
                <a16:creationId xmlns:a16="http://schemas.microsoft.com/office/drawing/2014/main" id="{CD09CFB5-D6E7-450D-8CD0-4F71A0710A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752600"/>
          <a:ext cx="44100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1" name="비트맵 이미지" r:id="rId3" imgW="4409524" imgH="1371429" progId="Paint.Picture">
                  <p:embed/>
                </p:oleObj>
              </mc:Choice>
              <mc:Fallback>
                <p:oleObj name="비트맵 이미지" r:id="rId3" imgW="4409524" imgH="1371429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52600"/>
                        <a:ext cx="4410075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49" name="Text Box 5">
            <a:extLst>
              <a:ext uri="{FF2B5EF4-FFF2-40B4-BE49-F238E27FC236}">
                <a16:creationId xmlns:a16="http://schemas.microsoft.com/office/drawing/2014/main" id="{C94FCDDA-F40E-45FD-B68A-947CB5721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429000"/>
            <a:ext cx="502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800" b="0">
                <a:ea typeface="굴림" panose="020B0600000101010101" pitchFamily="50" charset="-127"/>
              </a:rPr>
              <a:t>그림 </a:t>
            </a:r>
            <a:r>
              <a:rPr lang="en-US" altLang="ko-KR" sz="1800" b="0">
                <a:ea typeface="굴림" panose="020B0600000101010101" pitchFamily="50" charset="-127"/>
              </a:rPr>
              <a:t>4.4  </a:t>
            </a:r>
            <a:r>
              <a:rPr lang="ko-KR" altLang="en-US" sz="1800" b="0">
                <a:ea typeface="굴림" panose="020B0600000101010101" pitchFamily="50" charset="-127"/>
              </a:rPr>
              <a:t>왜곡 변환을 정의하는 </a:t>
            </a:r>
            <a:r>
              <a:rPr lang="en-US" altLang="ko-KR" sz="1800" b="0">
                <a:ea typeface="굴림" panose="020B0600000101010101" pitchFamily="50" charset="-127"/>
              </a:rPr>
              <a:t>4</a:t>
            </a:r>
            <a:r>
              <a:rPr lang="ko-KR" altLang="en-US" sz="1800" b="0">
                <a:ea typeface="굴림" panose="020B0600000101010101" pitchFamily="50" charset="-127"/>
              </a:rPr>
              <a:t>개의 제어점</a:t>
            </a:r>
          </a:p>
        </p:txBody>
      </p:sp>
      <p:graphicFrame>
        <p:nvGraphicFramePr>
          <p:cNvPr id="134150" name="Object 6">
            <a:extLst>
              <a:ext uri="{FF2B5EF4-FFF2-40B4-BE49-F238E27FC236}">
                <a16:creationId xmlns:a16="http://schemas.microsoft.com/office/drawing/2014/main" id="{1624FB65-75FE-4443-8DF6-C259CCBD6E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724400"/>
          <a:ext cx="457200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2" name="비트맵 이미지" r:id="rId5" imgW="3734321" imgH="571731" progId="Paint.Picture">
                  <p:embed/>
                </p:oleObj>
              </mc:Choice>
              <mc:Fallback>
                <p:oleObj name="비트맵 이미지" r:id="rId5" imgW="3734321" imgH="571731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724400"/>
                        <a:ext cx="4572000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3">
            <a:extLst>
              <a:ext uri="{FF2B5EF4-FFF2-40B4-BE49-F238E27FC236}">
                <a16:creationId xmlns:a16="http://schemas.microsoft.com/office/drawing/2014/main" id="{6C0DA524-B127-46F3-AED9-797DC7D1B2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34BFA2A3-3244-4295-B39A-A79D31BF75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20F32D-C24F-418D-A045-4D6F85E6C0ED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C72E658C-5FBE-4EBD-926A-5562E468E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010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4.1.3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왜곡 기하학적 변환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(Warping)</a:t>
            </a:r>
          </a:p>
        </p:txBody>
      </p:sp>
      <p:sp>
        <p:nvSpPr>
          <p:cNvPr id="135173" name="Text Box 5">
            <a:extLst>
              <a:ext uri="{FF2B5EF4-FFF2-40B4-BE49-F238E27FC236}">
                <a16:creationId xmlns:a16="http://schemas.microsoft.com/office/drawing/2014/main" id="{B7E9A019-0A88-413A-BFFA-03974A32A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410200"/>
            <a:ext cx="2933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800" b="0">
                <a:ea typeface="굴림" panose="020B0600000101010101" pitchFamily="50" charset="-127"/>
              </a:rPr>
              <a:t>그림 </a:t>
            </a:r>
            <a:r>
              <a:rPr lang="en-US" altLang="ko-KR" sz="1800" b="0">
                <a:ea typeface="굴림" panose="020B0600000101010101" pitchFamily="50" charset="-127"/>
              </a:rPr>
              <a:t>4.5  </a:t>
            </a:r>
            <a:r>
              <a:rPr lang="ko-KR" altLang="en-US" sz="1800" b="0">
                <a:ea typeface="굴림" panose="020B0600000101010101" pitchFamily="50" charset="-127"/>
              </a:rPr>
              <a:t>왜곡 변환의 예</a:t>
            </a:r>
          </a:p>
        </p:txBody>
      </p:sp>
      <p:pic>
        <p:nvPicPr>
          <p:cNvPr id="135176" name="Picture 8">
            <a:extLst>
              <a:ext uri="{FF2B5EF4-FFF2-40B4-BE49-F238E27FC236}">
                <a16:creationId xmlns:a16="http://schemas.microsoft.com/office/drawing/2014/main" id="{1BEA13D1-279C-4DFE-BD6D-323D96F92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81200"/>
            <a:ext cx="23622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178" name="Picture 10">
            <a:extLst>
              <a:ext uri="{FF2B5EF4-FFF2-40B4-BE49-F238E27FC236}">
                <a16:creationId xmlns:a16="http://schemas.microsoft.com/office/drawing/2014/main" id="{2EF51D9B-F92F-4D6B-98BC-63A1DCC3E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81200"/>
            <a:ext cx="2286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5179" name="Text Box 11">
            <a:extLst>
              <a:ext uri="{FF2B5EF4-FFF2-40B4-BE49-F238E27FC236}">
                <a16:creationId xmlns:a16="http://schemas.microsoft.com/office/drawing/2014/main" id="{BBC085B0-FDB9-4002-8A41-6A9AB4CF2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648200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b="0">
                <a:ea typeface="굴림" panose="020B0600000101010101" pitchFamily="50" charset="-127"/>
              </a:rPr>
              <a:t>(a) </a:t>
            </a:r>
            <a:r>
              <a:rPr lang="ko-KR" altLang="en-US" sz="1800" b="0">
                <a:ea typeface="굴림" panose="020B0600000101010101" pitchFamily="50" charset="-127"/>
              </a:rPr>
              <a:t>초기영상</a:t>
            </a:r>
          </a:p>
        </p:txBody>
      </p:sp>
      <p:sp>
        <p:nvSpPr>
          <p:cNvPr id="135180" name="Text Box 12">
            <a:extLst>
              <a:ext uri="{FF2B5EF4-FFF2-40B4-BE49-F238E27FC236}">
                <a16:creationId xmlns:a16="http://schemas.microsoft.com/office/drawing/2014/main" id="{F6F5B9B3-FC9A-4529-98D8-05F169F54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64820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b="0">
                <a:ea typeface="굴림" panose="020B0600000101010101" pitchFamily="50" charset="-127"/>
              </a:rPr>
              <a:t>(a) </a:t>
            </a:r>
            <a:r>
              <a:rPr lang="ko-KR" altLang="en-US" sz="1800" b="0">
                <a:ea typeface="굴림" panose="020B0600000101010101" pitchFamily="50" charset="-127"/>
              </a:rPr>
              <a:t>왜곡 변환 후의 영상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674B2C-2DE9-4A58-B51A-79D2391E19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0FE502-36CC-4B19-850C-6BCCF47D74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F70003-01CF-4DB3-9112-B55BB9904C42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1BE6A74F-5CE7-41AE-9C45-CD2F4A727E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010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4.2 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재표본 추출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(Resampling)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617B12A6-54BE-413D-9D55-1ECEDC9AE2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b="1"/>
              <a:t>4.2.1 </a:t>
            </a:r>
            <a:r>
              <a:rPr lang="ko-KR" altLang="en-US" b="1"/>
              <a:t>하향 표본 추출을 위한 로패스 필터링</a:t>
            </a:r>
          </a:p>
          <a:p>
            <a:pPr>
              <a:lnSpc>
                <a:spcPct val="130000"/>
              </a:lnSpc>
            </a:pPr>
            <a:endParaRPr lang="ko-KR" altLang="en-US" b="1"/>
          </a:p>
          <a:p>
            <a:pPr lvl="1">
              <a:lnSpc>
                <a:spcPct val="130000"/>
              </a:lnSpc>
              <a:spcBef>
                <a:spcPct val="50000"/>
              </a:spcBef>
            </a:pPr>
            <a:r>
              <a:rPr lang="ko-KR" altLang="en-US" sz="2000"/>
              <a:t>하향 표본 추출은 기하학적 변환 때문에 나타나는 공간 해상도 축소</a:t>
            </a:r>
          </a:p>
          <a:p>
            <a:pPr lvl="1">
              <a:lnSpc>
                <a:spcPct val="130000"/>
              </a:lnSpc>
            </a:pPr>
            <a:r>
              <a:rPr lang="ko-KR" altLang="en-US" sz="2000"/>
              <a:t>초기 영상보다 더 적은 수의 픽셀을 가짐</a:t>
            </a:r>
          </a:p>
          <a:p>
            <a:pPr lvl="1">
              <a:lnSpc>
                <a:spcPct val="130000"/>
              </a:lnSpc>
            </a:pPr>
            <a:r>
              <a:rPr lang="ko-KR" altLang="en-US" sz="2000"/>
              <a:t>하향 표본 추출은 영상의 공간 주파수를 감소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570343-C2ED-4C93-9600-4765B4BB3D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176134-8F6B-4964-B330-4C8AA9929D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6EA0DB-235D-4C54-8812-FA9333D5EB19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EE88FD9B-26B6-43E4-97F4-4A0284D676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pPr algn="ctr"/>
            <a:r>
              <a:rPr lang="en-US" altLang="ko-KR" b="1">
                <a:effectLst>
                  <a:outerShdw blurRad="38100" dist="38100" dir="2700000" algn="tl">
                    <a:srgbClr val="C0C0C0"/>
                  </a:outerShdw>
                </a:effectLst>
              </a:rPr>
              <a:t>- Contents -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EFBA4E3-E0A8-4772-A37F-DC27FB7195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315200" cy="4419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CI Columbine" charset="0"/>
                <a:ea typeface="휴먼명조" charset="-127"/>
              </a:rPr>
              <a:t>4.1  </a:t>
            </a:r>
            <a:r>
              <a:rPr lang="ko-KR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기하학적 변환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ko-KR" altLang="en-US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CI Columbine" charset="0"/>
                <a:ea typeface="굴림체" panose="020B0609000101010101" pitchFamily="49" charset="-127"/>
              </a:rPr>
              <a:t>4.2  </a:t>
            </a:r>
            <a:r>
              <a:rPr lang="ko-KR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재표본 추출</a:t>
            </a:r>
            <a:r>
              <a:rPr lang="en-US" altLang="ko-K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CI Columbine" charset="0"/>
                <a:ea typeface="굴림체" panose="020B0609000101010101" pitchFamily="49" charset="-127"/>
              </a:rPr>
              <a:t>(resampling)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CI Columbine" charset="0"/>
              <a:ea typeface="굴림체" panose="020B0609000101010101" pitchFamily="49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CI Columbine" charset="0"/>
                <a:ea typeface="굴림체" panose="020B0609000101010101" pitchFamily="49" charset="-127"/>
              </a:rPr>
              <a:t>4.3  </a:t>
            </a:r>
            <a:r>
              <a:rPr lang="ko-KR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기하학적 변환의 응용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>
            <a:extLst>
              <a:ext uri="{FF2B5EF4-FFF2-40B4-BE49-F238E27FC236}">
                <a16:creationId xmlns:a16="http://schemas.microsoft.com/office/drawing/2014/main" id="{A360A563-2271-4C5D-A42C-EAD6DCC975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10" name="슬라이드 번호 개체 틀 4">
            <a:extLst>
              <a:ext uri="{FF2B5EF4-FFF2-40B4-BE49-F238E27FC236}">
                <a16:creationId xmlns:a16="http://schemas.microsoft.com/office/drawing/2014/main" id="{BF20DA11-746C-401D-B7E4-29F3D88507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487ABC-B064-4A50-A1FF-1D8BF885FD2C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188B6CC6-6377-4CB1-9C50-25705A0AA5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010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4.2 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재표본 추출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(Resampling)</a:t>
            </a:r>
          </a:p>
        </p:txBody>
      </p:sp>
      <p:sp>
        <p:nvSpPr>
          <p:cNvPr id="137220" name="Rectangle 4">
            <a:extLst>
              <a:ext uri="{FF2B5EF4-FFF2-40B4-BE49-F238E27FC236}">
                <a16:creationId xmlns:a16="http://schemas.microsoft.com/office/drawing/2014/main" id="{20F71807-10E2-4BA7-B774-5CC6934D3F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1371600"/>
          </a:xfrm>
          <a:noFill/>
          <a:ln/>
        </p:spPr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sz="2000"/>
              <a:t>로패스 필터링 연산을 적용함으로써 새로운 샘플링 주파수</a:t>
            </a:r>
            <a:r>
              <a:rPr lang="en-US" altLang="ko-KR" sz="2000"/>
              <a:t>(</a:t>
            </a:r>
            <a:r>
              <a:rPr lang="ko-KR" altLang="en-US" sz="2000"/>
              <a:t>즉 이전의 </a:t>
            </a:r>
            <a:r>
              <a:rPr lang="en-US" altLang="ko-KR" sz="2000"/>
              <a:t>1/2)</a:t>
            </a:r>
            <a:r>
              <a:rPr lang="ko-KR" altLang="en-US" sz="2000"/>
              <a:t>를 초과한</a:t>
            </a:r>
            <a:r>
              <a:rPr lang="en-US" altLang="ko-KR" sz="2000"/>
              <a:t>, </a:t>
            </a:r>
            <a:r>
              <a:rPr lang="ko-KR" altLang="en-US" sz="2000"/>
              <a:t>모든 고주파 성분을 초기 영상으로부터 제거할 수 있음</a:t>
            </a:r>
            <a:endParaRPr lang="ko-KR" altLang="en-US" sz="2000" b="1"/>
          </a:p>
        </p:txBody>
      </p:sp>
      <p:pic>
        <p:nvPicPr>
          <p:cNvPr id="137221" name="Picture 5">
            <a:extLst>
              <a:ext uri="{FF2B5EF4-FFF2-40B4-BE49-F238E27FC236}">
                <a16:creationId xmlns:a16="http://schemas.microsoft.com/office/drawing/2014/main" id="{9FBD57F3-5876-49E2-B0A7-3E3BDA4CF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00400"/>
            <a:ext cx="2209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222" name="Picture 6">
            <a:extLst>
              <a:ext uri="{FF2B5EF4-FFF2-40B4-BE49-F238E27FC236}">
                <a16:creationId xmlns:a16="http://schemas.microsoft.com/office/drawing/2014/main" id="{D718C18C-6798-4BDF-9882-0B37DFEB5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00400"/>
            <a:ext cx="2209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7223" name="Text Box 7">
            <a:extLst>
              <a:ext uri="{FF2B5EF4-FFF2-40B4-BE49-F238E27FC236}">
                <a16:creationId xmlns:a16="http://schemas.microsoft.com/office/drawing/2014/main" id="{692E9E6D-3302-4559-9167-E50A36D64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943600"/>
            <a:ext cx="373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800" b="0">
                <a:ea typeface="굴림" panose="020B0600000101010101" pitchFamily="50" charset="-127"/>
              </a:rPr>
              <a:t>그림 </a:t>
            </a:r>
            <a:r>
              <a:rPr lang="en-US" altLang="ko-KR" sz="1800" b="0">
                <a:ea typeface="굴림" panose="020B0600000101010101" pitchFamily="50" charset="-127"/>
              </a:rPr>
              <a:t>4.6  </a:t>
            </a:r>
            <a:r>
              <a:rPr lang="ko-KR" altLang="en-US" sz="1800" b="0">
                <a:ea typeface="굴림" panose="020B0600000101010101" pitchFamily="50" charset="-127"/>
              </a:rPr>
              <a:t>재표본 추출의 예</a:t>
            </a:r>
          </a:p>
        </p:txBody>
      </p:sp>
      <p:sp>
        <p:nvSpPr>
          <p:cNvPr id="137224" name="Text Box 8">
            <a:extLst>
              <a:ext uri="{FF2B5EF4-FFF2-40B4-BE49-F238E27FC236}">
                <a16:creationId xmlns:a16="http://schemas.microsoft.com/office/drawing/2014/main" id="{3F83403D-426B-4859-99E1-0EA75A069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562600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b="0">
                <a:ea typeface="굴림" panose="020B0600000101010101" pitchFamily="50" charset="-127"/>
              </a:rPr>
              <a:t>(a) </a:t>
            </a:r>
            <a:r>
              <a:rPr lang="ko-KR" altLang="en-US" sz="1800" b="0">
                <a:ea typeface="굴림" panose="020B0600000101010101" pitchFamily="50" charset="-127"/>
              </a:rPr>
              <a:t>초기영상</a:t>
            </a:r>
          </a:p>
        </p:txBody>
      </p:sp>
      <p:sp>
        <p:nvSpPr>
          <p:cNvPr id="137225" name="Text Box 9">
            <a:extLst>
              <a:ext uri="{FF2B5EF4-FFF2-40B4-BE49-F238E27FC236}">
                <a16:creationId xmlns:a16="http://schemas.microsoft.com/office/drawing/2014/main" id="{D3C25164-75B9-4625-BA15-6BF5C84A3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562600"/>
            <a:ext cx="236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b="0">
                <a:ea typeface="굴림" panose="020B0600000101010101" pitchFamily="50" charset="-127"/>
              </a:rPr>
              <a:t>(b) </a:t>
            </a:r>
            <a:r>
              <a:rPr lang="ko-KR" altLang="en-US" sz="1800" b="0">
                <a:ea typeface="굴림" panose="020B0600000101010101" pitchFamily="50" charset="-127"/>
              </a:rPr>
              <a:t>하향 표본 추출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FB13425-87B3-46BD-91D9-F125377B66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4A05E03-BA52-47B7-8304-64BD9F3245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5BB802-1570-470D-A008-6F53631D6DD7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856A42B9-9854-498A-A924-875BC11C63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772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4.2.2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상향 표본 추출을 위한 픽셀 보간법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4366976C-5AB7-411D-9723-914C5C7F83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696200" cy="685800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b="1"/>
              <a:t>상향 표본 추출은 영상의 해상도를 높이는 것</a:t>
            </a:r>
          </a:p>
        </p:txBody>
      </p:sp>
      <p:graphicFrame>
        <p:nvGraphicFramePr>
          <p:cNvPr id="138249" name="Object 9">
            <a:extLst>
              <a:ext uri="{FF2B5EF4-FFF2-40B4-BE49-F238E27FC236}">
                <a16:creationId xmlns:a16="http://schemas.microsoft.com/office/drawing/2014/main" id="{25BD0679-B45A-4222-8B98-9F5A1EC5F2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7663" y="2581275"/>
          <a:ext cx="6002337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20" name="비트맵 이미지" r:id="rId3" imgW="6001588" imgH="2905531" progId="Paint.Picture">
                  <p:embed/>
                </p:oleObj>
              </mc:Choice>
              <mc:Fallback>
                <p:oleObj name="비트맵 이미지" r:id="rId3" imgW="6001588" imgH="2905531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3" y="2581275"/>
                        <a:ext cx="6002337" cy="290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50" name="Text Box 10">
            <a:extLst>
              <a:ext uri="{FF2B5EF4-FFF2-40B4-BE49-F238E27FC236}">
                <a16:creationId xmlns:a16="http://schemas.microsoft.com/office/drawing/2014/main" id="{2251630E-A323-4293-B6E3-2B8DE53BB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729288"/>
            <a:ext cx="6019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800" b="0">
                <a:ea typeface="굴림" panose="020B0600000101010101" pitchFamily="50" charset="-127"/>
              </a:rPr>
              <a:t>그림 </a:t>
            </a:r>
            <a:r>
              <a:rPr lang="en-US" altLang="ko-KR" sz="1800" b="0">
                <a:ea typeface="굴림" panose="020B0600000101010101" pitchFamily="50" charset="-127"/>
              </a:rPr>
              <a:t>4.7  </a:t>
            </a:r>
            <a:r>
              <a:rPr lang="ko-KR" altLang="en-US" sz="1800" b="0">
                <a:ea typeface="굴림" panose="020B0600000101010101" pitchFamily="50" charset="-127"/>
              </a:rPr>
              <a:t>순방향 변환에서 출력 좌표가 정수가 아닌 경우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3">
            <a:extLst>
              <a:ext uri="{FF2B5EF4-FFF2-40B4-BE49-F238E27FC236}">
                <a16:creationId xmlns:a16="http://schemas.microsoft.com/office/drawing/2014/main" id="{AEF6EEA7-6495-4ACF-BDAA-E8B6E098FF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0BD4870A-4AA1-4C7A-A80D-9CADE7EFDE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AB6C12-97F3-439A-A55A-CFAAF6AE75D4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D2114712-7800-41D8-956B-8F29CADFC8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772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4.2.2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상향 표본 추출을 위한 픽셀 보간법</a:t>
            </a:r>
          </a:p>
        </p:txBody>
      </p:sp>
      <p:sp>
        <p:nvSpPr>
          <p:cNvPr id="139269" name="Text Box 5">
            <a:extLst>
              <a:ext uri="{FF2B5EF4-FFF2-40B4-BE49-F238E27FC236}">
                <a16:creationId xmlns:a16="http://schemas.microsoft.com/office/drawing/2014/main" id="{3C1B3DEE-BF10-4641-AF94-FE68FE161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272088"/>
            <a:ext cx="6019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800" b="0">
                <a:ea typeface="굴림" panose="020B0600000101010101" pitchFamily="50" charset="-127"/>
              </a:rPr>
              <a:t>그림 </a:t>
            </a:r>
            <a:r>
              <a:rPr lang="en-US" altLang="ko-KR" sz="1800" b="0">
                <a:ea typeface="굴림" panose="020B0600000101010101" pitchFamily="50" charset="-127"/>
              </a:rPr>
              <a:t>4.8  </a:t>
            </a:r>
            <a:r>
              <a:rPr lang="ko-KR" altLang="en-US" sz="1800" b="0">
                <a:ea typeface="굴림" panose="020B0600000101010101" pitchFamily="50" charset="-127"/>
              </a:rPr>
              <a:t>역방향 변환에서 입력 좌표가 정수가 아닌 경우</a:t>
            </a:r>
          </a:p>
        </p:txBody>
      </p:sp>
      <p:graphicFrame>
        <p:nvGraphicFramePr>
          <p:cNvPr id="139271" name="Object 7">
            <a:extLst>
              <a:ext uri="{FF2B5EF4-FFF2-40B4-BE49-F238E27FC236}">
                <a16:creationId xmlns:a16="http://schemas.microsoft.com/office/drawing/2014/main" id="{1ABEC0BF-15CE-4FEC-8554-314B31593E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6388" y="1976438"/>
          <a:ext cx="5991225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2" name="비트맵 이미지" r:id="rId3" imgW="5990476" imgH="2905531" progId="Paint.Picture">
                  <p:embed/>
                </p:oleObj>
              </mc:Choice>
              <mc:Fallback>
                <p:oleObj name="비트맵 이미지" r:id="rId3" imgW="5990476" imgH="2905531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88" y="1976438"/>
                        <a:ext cx="5991225" cy="290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3">
            <a:extLst>
              <a:ext uri="{FF2B5EF4-FFF2-40B4-BE49-F238E27FC236}">
                <a16:creationId xmlns:a16="http://schemas.microsoft.com/office/drawing/2014/main" id="{1F7C90D9-D51C-4E40-8887-5FF482FD4A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353A1911-0B97-47F8-9824-1569EB910C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ECC1C-642E-4428-8571-EA6301C36A06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0C892626-0EEC-4859-89BF-02B11FBB4C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772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4.2.2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상향 표본 추출을 위한 픽셀 보간법</a:t>
            </a:r>
          </a:p>
        </p:txBody>
      </p:sp>
      <p:sp>
        <p:nvSpPr>
          <p:cNvPr id="140291" name="Text Box 3">
            <a:extLst>
              <a:ext uri="{FF2B5EF4-FFF2-40B4-BE49-F238E27FC236}">
                <a16:creationId xmlns:a16="http://schemas.microsoft.com/office/drawing/2014/main" id="{2AA685A3-FD12-481A-8F11-768BDCB60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272088"/>
            <a:ext cx="533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800" b="0">
                <a:ea typeface="굴림" panose="020B0600000101010101" pitchFamily="50" charset="-127"/>
              </a:rPr>
              <a:t>그림 </a:t>
            </a:r>
            <a:r>
              <a:rPr lang="en-US" altLang="ko-KR" sz="1800" b="0">
                <a:ea typeface="굴림" panose="020B0600000101010101" pitchFamily="50" charset="-127"/>
              </a:rPr>
              <a:t>4.9  </a:t>
            </a:r>
            <a:r>
              <a:rPr lang="ko-KR" altLang="en-US" sz="1800" b="0">
                <a:ea typeface="굴림" panose="020B0600000101010101" pitchFamily="50" charset="-127"/>
              </a:rPr>
              <a:t>순방향 변환에서의 최근접 이웃 보간법</a:t>
            </a:r>
          </a:p>
        </p:txBody>
      </p:sp>
      <p:graphicFrame>
        <p:nvGraphicFramePr>
          <p:cNvPr id="140293" name="Object 5">
            <a:extLst>
              <a:ext uri="{FF2B5EF4-FFF2-40B4-BE49-F238E27FC236}">
                <a16:creationId xmlns:a16="http://schemas.microsoft.com/office/drawing/2014/main" id="{16D5E2EE-9B3F-496B-84EB-B126AC1CFA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6388" y="1976438"/>
          <a:ext cx="5991225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44" name="비트맵 이미지" r:id="rId3" imgW="5990476" imgH="2905531" progId="Paint.Picture">
                  <p:embed/>
                </p:oleObj>
              </mc:Choice>
              <mc:Fallback>
                <p:oleObj name="비트맵 이미지" r:id="rId3" imgW="5990476" imgH="2905531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88" y="1976438"/>
                        <a:ext cx="5991225" cy="290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7F816AF3-C9F3-442F-AA0C-5B725CCD2B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8239F73F-085B-4E95-89DC-A5A87C1960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7CB02A-D683-417D-AD55-F3666E99202A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15DC0B2E-79CE-44E3-A4C6-0E7E41468C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772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4.2.2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상향 표본 추출을 위한 픽셀 보간법</a:t>
            </a:r>
          </a:p>
        </p:txBody>
      </p:sp>
      <p:sp>
        <p:nvSpPr>
          <p:cNvPr id="141315" name="Text Box 3">
            <a:extLst>
              <a:ext uri="{FF2B5EF4-FFF2-40B4-BE49-F238E27FC236}">
                <a16:creationId xmlns:a16="http://schemas.microsoft.com/office/drawing/2014/main" id="{46FDC984-71E5-4C55-B8EF-1DDDD21B4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586288"/>
            <a:ext cx="548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800" b="0">
                <a:ea typeface="굴림" panose="020B0600000101010101" pitchFamily="50" charset="-127"/>
              </a:rPr>
              <a:t>그림 </a:t>
            </a:r>
            <a:r>
              <a:rPr lang="en-US" altLang="ko-KR" sz="1800" b="0">
                <a:ea typeface="굴림" panose="020B0600000101010101" pitchFamily="50" charset="-127"/>
              </a:rPr>
              <a:t>4.10  </a:t>
            </a:r>
            <a:r>
              <a:rPr lang="ko-KR" altLang="en-US" sz="1800" b="0">
                <a:ea typeface="굴림" panose="020B0600000101010101" pitchFamily="50" charset="-127"/>
              </a:rPr>
              <a:t>역방향 변환에서의 최근접 이웃 보간법</a:t>
            </a:r>
          </a:p>
        </p:txBody>
      </p:sp>
      <p:graphicFrame>
        <p:nvGraphicFramePr>
          <p:cNvPr id="141317" name="Object 5">
            <a:extLst>
              <a:ext uri="{FF2B5EF4-FFF2-40B4-BE49-F238E27FC236}">
                <a16:creationId xmlns:a16="http://schemas.microsoft.com/office/drawing/2014/main" id="{59D3AA9A-3F4C-427C-A199-2D175E3E61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1524000"/>
          <a:ext cx="5991225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68" name="비트맵 이미지" r:id="rId3" imgW="5990476" imgH="2905531" progId="Paint.Picture">
                  <p:embed/>
                </p:oleObj>
              </mc:Choice>
              <mc:Fallback>
                <p:oleObj name="비트맵 이미지" r:id="rId3" imgW="5990476" imgH="2905531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524000"/>
                        <a:ext cx="5991225" cy="290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8" name="Rectangle 6">
            <a:extLst>
              <a:ext uri="{FF2B5EF4-FFF2-40B4-BE49-F238E27FC236}">
                <a16:creationId xmlns:a16="http://schemas.microsoft.com/office/drawing/2014/main" id="{835BB722-8142-4702-9BB8-4CAAFD7F70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5181600"/>
            <a:ext cx="7696200" cy="914400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sz="1800"/>
              <a:t>가장 기초적인 보간의 방법은 최근접 이웃 보간법</a:t>
            </a:r>
            <a:r>
              <a:rPr lang="en-US" altLang="ko-KR" sz="1800"/>
              <a:t>(nearest neighbor interpolation) </a:t>
            </a:r>
            <a:r>
              <a:rPr lang="ko-KR" altLang="en-US" sz="1800"/>
              <a:t>또는 </a:t>
            </a:r>
            <a:r>
              <a:rPr lang="en-US" altLang="ko-KR" sz="1800"/>
              <a:t>0</a:t>
            </a:r>
            <a:r>
              <a:rPr lang="ko-KR" altLang="en-US" sz="1800"/>
              <a:t>차 보간법</a:t>
            </a:r>
            <a:r>
              <a:rPr lang="en-US" altLang="ko-KR" sz="1800"/>
              <a:t>(zero-order interpolation)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3">
            <a:extLst>
              <a:ext uri="{FF2B5EF4-FFF2-40B4-BE49-F238E27FC236}">
                <a16:creationId xmlns:a16="http://schemas.microsoft.com/office/drawing/2014/main" id="{E5E65353-4ADD-4B99-8FF4-DA9BBB610E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81398311-6FD4-4BB5-BFC4-8A9FA39193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BD1ABF-FBD5-449A-BA58-1032776330C2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42338" name="Rectangle 2">
            <a:extLst>
              <a:ext uri="{FF2B5EF4-FFF2-40B4-BE49-F238E27FC236}">
                <a16:creationId xmlns:a16="http://schemas.microsoft.com/office/drawing/2014/main" id="{63620B8B-147F-4DF9-8ACD-1C603279D3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772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4.2.2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상향 표본 추출을 위한 픽셀 보간법</a:t>
            </a:r>
          </a:p>
        </p:txBody>
      </p:sp>
      <p:sp>
        <p:nvSpPr>
          <p:cNvPr id="142341" name="Rectangle 5">
            <a:extLst>
              <a:ext uri="{FF2B5EF4-FFF2-40B4-BE49-F238E27FC236}">
                <a16:creationId xmlns:a16="http://schemas.microsoft.com/office/drawing/2014/main" id="{E183063A-1658-4DFC-8526-06B0D4B2F2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7696200" cy="4267200"/>
          </a:xfrm>
          <a:noFill/>
          <a:ln/>
        </p:spPr>
        <p:txBody>
          <a:bodyPr/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ko-KR" altLang="en-US" b="1"/>
              <a:t>최근접 이웃 보간법</a:t>
            </a:r>
          </a:p>
          <a:p>
            <a:pPr lvl="1">
              <a:lnSpc>
                <a:spcPct val="125000"/>
              </a:lnSpc>
              <a:spcBef>
                <a:spcPct val="50000"/>
              </a:spcBef>
            </a:pPr>
            <a:r>
              <a:rPr lang="ko-KR" altLang="en-US" sz="2000"/>
              <a:t>간단하게 원하는 픽셀의 위치와 가까운 것을 사용하는 것으로 그림 </a:t>
            </a:r>
            <a:r>
              <a:rPr lang="en-US" altLang="ko-KR" sz="2000"/>
              <a:t>4.9</a:t>
            </a:r>
            <a:r>
              <a:rPr lang="ko-KR" altLang="en-US" sz="2000"/>
              <a:t>와 같이 사용</a:t>
            </a:r>
          </a:p>
          <a:p>
            <a:pPr>
              <a:lnSpc>
                <a:spcPct val="125000"/>
              </a:lnSpc>
              <a:spcBef>
                <a:spcPct val="50000"/>
              </a:spcBef>
            </a:pPr>
            <a:endParaRPr lang="ko-KR" altLang="en-US"/>
          </a:p>
          <a:p>
            <a:pPr>
              <a:lnSpc>
                <a:spcPct val="125000"/>
              </a:lnSpc>
              <a:spcBef>
                <a:spcPct val="50000"/>
              </a:spcBef>
            </a:pPr>
            <a:endParaRPr lang="ko-KR" altLang="en-US"/>
          </a:p>
          <a:p>
            <a:pPr lvl="1">
              <a:lnSpc>
                <a:spcPct val="125000"/>
              </a:lnSpc>
              <a:spcBef>
                <a:spcPct val="50000"/>
              </a:spcBef>
            </a:pPr>
            <a:r>
              <a:rPr lang="ko-KR" altLang="en-US" sz="2000"/>
              <a:t>그림 </a:t>
            </a:r>
            <a:r>
              <a:rPr lang="en-US" altLang="ko-KR" sz="2000"/>
              <a:t>4.13 (b)</a:t>
            </a:r>
            <a:r>
              <a:rPr lang="ko-KR" altLang="en-US" sz="2000"/>
              <a:t>와 </a:t>
            </a:r>
            <a:r>
              <a:rPr lang="en-US" altLang="ko-KR" sz="2000"/>
              <a:t>(c)</a:t>
            </a:r>
            <a:r>
              <a:rPr lang="ko-KR" altLang="en-US" sz="2000"/>
              <a:t>는 원 영상을 확대했을 경우 보간법을 적용하지 않을 경우와 최근접 이웃 보간법을 적용했을 경우의 영상을 보임</a:t>
            </a:r>
          </a:p>
        </p:txBody>
      </p:sp>
      <p:graphicFrame>
        <p:nvGraphicFramePr>
          <p:cNvPr id="142342" name="Object 6">
            <a:extLst>
              <a:ext uri="{FF2B5EF4-FFF2-40B4-BE49-F238E27FC236}">
                <a16:creationId xmlns:a16="http://schemas.microsoft.com/office/drawing/2014/main" id="{A4ED2F5E-249D-4B4A-84E2-483BF8DE43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505200"/>
          <a:ext cx="2743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92" name="비트맵 이미지" r:id="rId3" imgW="2142857" imgH="704948" progId="Paint.Picture">
                  <p:embed/>
                </p:oleObj>
              </mc:Choice>
              <mc:Fallback>
                <p:oleObj name="비트맵 이미지" r:id="rId3" imgW="2142857" imgH="704948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505200"/>
                        <a:ext cx="2743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93C491-7547-4C8F-8849-61329B386B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944F36-F9FB-4A6E-868D-1705C69ED1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7A76A6-2586-4EF2-9B9C-210786E29343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90547E66-16C0-4910-9000-00778C602C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772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4.2.2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상향 표본 추출을 위한 픽셀 보간법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23A002D5-E840-48F5-981F-81791215B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7696200" cy="4267200"/>
          </a:xfrm>
          <a:noFill/>
          <a:ln/>
        </p:spPr>
        <p:txBody>
          <a:bodyPr/>
          <a:lstStyle/>
          <a:p>
            <a:pPr>
              <a:lnSpc>
                <a:spcPct val="134000"/>
              </a:lnSpc>
              <a:spcBef>
                <a:spcPct val="50000"/>
              </a:spcBef>
            </a:pPr>
            <a:r>
              <a:rPr lang="ko-KR" altLang="en-US" b="1"/>
              <a:t>쌍일차 보간법</a:t>
            </a:r>
            <a:r>
              <a:rPr lang="en-US" altLang="ko-KR" b="1"/>
              <a:t>(Bilinear Interpolation)</a:t>
            </a:r>
          </a:p>
          <a:p>
            <a:pPr lvl="1">
              <a:lnSpc>
                <a:spcPct val="134000"/>
              </a:lnSpc>
              <a:spcBef>
                <a:spcPct val="50000"/>
              </a:spcBef>
            </a:pPr>
            <a:r>
              <a:rPr lang="ko-KR" altLang="en-US" sz="2000"/>
              <a:t>좀 더 정확한 보간법은 쌍일차 보간법</a:t>
            </a:r>
            <a:r>
              <a:rPr lang="en-US" altLang="ko-KR" sz="2000"/>
              <a:t>(bilinear interpolation) </a:t>
            </a:r>
            <a:r>
              <a:rPr lang="ko-KR" altLang="en-US" sz="2000"/>
              <a:t>또는 </a:t>
            </a:r>
            <a:r>
              <a:rPr lang="en-US" altLang="ko-KR" sz="2000"/>
              <a:t>1</a:t>
            </a:r>
            <a:r>
              <a:rPr lang="ko-KR" altLang="en-US" sz="2000"/>
              <a:t>차 보간법</a:t>
            </a:r>
          </a:p>
          <a:p>
            <a:pPr lvl="1">
              <a:lnSpc>
                <a:spcPct val="134000"/>
              </a:lnSpc>
              <a:spcBef>
                <a:spcPct val="50000"/>
              </a:spcBef>
            </a:pPr>
            <a:r>
              <a:rPr lang="ko-KR" altLang="en-US" sz="2000"/>
              <a:t>대상 픽셀이 위치할 곳의 주변의 네 개의 픽셀들의 밝기의 평균값을 그림 </a:t>
            </a:r>
            <a:r>
              <a:rPr lang="en-US" altLang="ko-KR" sz="2000"/>
              <a:t>4.11</a:t>
            </a:r>
            <a:r>
              <a:rPr lang="ko-KR" altLang="en-US" sz="2000"/>
              <a:t>과 같이 취하는 것</a:t>
            </a:r>
          </a:p>
          <a:p>
            <a:pPr lvl="1">
              <a:lnSpc>
                <a:spcPct val="134000"/>
              </a:lnSpc>
              <a:spcBef>
                <a:spcPct val="50000"/>
              </a:spcBef>
            </a:pPr>
            <a:r>
              <a:rPr lang="ko-KR" altLang="en-US" sz="2000"/>
              <a:t>평균값 계산의 가중치는 원하는 픽셀의 위치에 이웃하는 픽셀들이 얼마나 가까운가에 대하여 비례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D78CDC9B-4D63-4C34-8305-38E8C4194C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5094A7B2-10E2-4C1B-997D-568161096B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C30D7E-0D9B-408F-A600-2F3842C40245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6BCB1E20-2329-4E00-A813-E2156F734C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772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4.2.2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상향 표본 추출을 위한 픽셀 보간법</a:t>
            </a:r>
          </a:p>
        </p:txBody>
      </p:sp>
      <p:graphicFrame>
        <p:nvGraphicFramePr>
          <p:cNvPr id="144388" name="Object 4">
            <a:extLst>
              <a:ext uri="{FF2B5EF4-FFF2-40B4-BE49-F238E27FC236}">
                <a16:creationId xmlns:a16="http://schemas.microsoft.com/office/drawing/2014/main" id="{80612400-0574-4686-8F22-78867466DE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6875" y="1590675"/>
          <a:ext cx="52673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16" name="비트맵 이미지" r:id="rId3" imgW="5266667" imgH="771429" progId="Paint.Picture">
                  <p:embed/>
                </p:oleObj>
              </mc:Choice>
              <mc:Fallback>
                <p:oleObj name="비트맵 이미지" r:id="rId3" imgW="5266667" imgH="771429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1590675"/>
                        <a:ext cx="526732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0" name="Object 6">
            <a:extLst>
              <a:ext uri="{FF2B5EF4-FFF2-40B4-BE49-F238E27FC236}">
                <a16:creationId xmlns:a16="http://schemas.microsoft.com/office/drawing/2014/main" id="{BBD63AC5-92C0-4AD4-9E85-E6D8F42602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6863" y="2571750"/>
          <a:ext cx="6010275" cy="291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17" name="비트맵 이미지" r:id="rId5" imgW="6009524" imgH="2914286" progId="Paint.Picture">
                  <p:embed/>
                </p:oleObj>
              </mc:Choice>
              <mc:Fallback>
                <p:oleObj name="비트맵 이미지" r:id="rId5" imgW="6009524" imgH="2914286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2571750"/>
                        <a:ext cx="6010275" cy="291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1" name="Text Box 7">
            <a:extLst>
              <a:ext uri="{FF2B5EF4-FFF2-40B4-BE49-F238E27FC236}">
                <a16:creationId xmlns:a16="http://schemas.microsoft.com/office/drawing/2014/main" id="{0A928907-C27D-4968-8FEA-92511BE4B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7292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800" b="0">
                <a:ea typeface="굴림" panose="020B0600000101010101" pitchFamily="50" charset="-127"/>
              </a:rPr>
              <a:t>그림 </a:t>
            </a:r>
            <a:r>
              <a:rPr lang="en-US" altLang="ko-KR" sz="1800" b="0">
                <a:ea typeface="굴림" panose="020B0600000101010101" pitchFamily="50" charset="-127"/>
              </a:rPr>
              <a:t>4.11  </a:t>
            </a:r>
            <a:r>
              <a:rPr lang="ko-KR" altLang="en-US" sz="1800" b="0">
                <a:ea typeface="굴림" panose="020B0600000101010101" pitchFamily="50" charset="-127"/>
              </a:rPr>
              <a:t>순방향 변환에 적용되는 쌍일차 보간법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3">
            <a:extLst>
              <a:ext uri="{FF2B5EF4-FFF2-40B4-BE49-F238E27FC236}">
                <a16:creationId xmlns:a16="http://schemas.microsoft.com/office/drawing/2014/main" id="{3B3B0D3C-0DDE-4D5B-91F4-EC1227408C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BB6094BF-5860-4596-95F2-6890CB9214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4B414C-BDDE-448C-BC13-F7C7F3EC0EC4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54D8A6A1-87F0-465C-AF45-6BB9019CC4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772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4.2.2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상향 표본 추출을 위한 픽셀 보간법</a:t>
            </a:r>
          </a:p>
        </p:txBody>
      </p:sp>
      <p:sp>
        <p:nvSpPr>
          <p:cNvPr id="145413" name="Text Box 5">
            <a:extLst>
              <a:ext uri="{FF2B5EF4-FFF2-40B4-BE49-F238E27FC236}">
                <a16:creationId xmlns:a16="http://schemas.microsoft.com/office/drawing/2014/main" id="{C292D893-4277-44F5-9266-5E206838F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257800"/>
            <a:ext cx="548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800" b="0">
                <a:ea typeface="굴림" panose="020B0600000101010101" pitchFamily="50" charset="-127"/>
              </a:rPr>
              <a:t>그림 </a:t>
            </a:r>
            <a:r>
              <a:rPr lang="en-US" altLang="ko-KR" sz="1800" b="0">
                <a:ea typeface="굴림" panose="020B0600000101010101" pitchFamily="50" charset="-127"/>
              </a:rPr>
              <a:t>4.12  </a:t>
            </a:r>
            <a:r>
              <a:rPr lang="ko-KR" altLang="en-US" sz="1800" b="0">
                <a:ea typeface="굴림" panose="020B0600000101010101" pitchFamily="50" charset="-127"/>
              </a:rPr>
              <a:t>역방향 변환에 적용되는 쌍일차 보간법</a:t>
            </a:r>
          </a:p>
        </p:txBody>
      </p:sp>
      <p:graphicFrame>
        <p:nvGraphicFramePr>
          <p:cNvPr id="145414" name="Object 6">
            <a:extLst>
              <a:ext uri="{FF2B5EF4-FFF2-40B4-BE49-F238E27FC236}">
                <a16:creationId xmlns:a16="http://schemas.microsoft.com/office/drawing/2014/main" id="{524E196E-5989-4543-9CDE-63EE952C55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0038" y="1976438"/>
          <a:ext cx="6002337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40" name="비트맵 이미지" r:id="rId3" imgW="6001588" imgH="2905531" progId="Paint.Picture">
                  <p:embed/>
                </p:oleObj>
              </mc:Choice>
              <mc:Fallback>
                <p:oleObj name="비트맵 이미지" r:id="rId3" imgW="6001588" imgH="2905531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38" y="1976438"/>
                        <a:ext cx="6002337" cy="290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3">
            <a:extLst>
              <a:ext uri="{FF2B5EF4-FFF2-40B4-BE49-F238E27FC236}">
                <a16:creationId xmlns:a16="http://schemas.microsoft.com/office/drawing/2014/main" id="{B75C419A-1A6F-41DC-899E-F81CAA03A0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32D11284-4A3A-48AD-8436-E5E6532CC7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C51AA-B0F8-46AC-96E8-1F7417EC1070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C8D47253-39C7-45A4-ACB7-053FA07DED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772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4.2.2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상향 표본 추출을 위한 픽셀 보간법</a:t>
            </a:r>
          </a:p>
        </p:txBody>
      </p:sp>
      <p:sp>
        <p:nvSpPr>
          <p:cNvPr id="146438" name="Rectangle 6">
            <a:extLst>
              <a:ext uri="{FF2B5EF4-FFF2-40B4-BE49-F238E27FC236}">
                <a16:creationId xmlns:a16="http://schemas.microsoft.com/office/drawing/2014/main" id="{698A1E11-F9D6-4EB3-B773-31DA4DE9A0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000"/>
              <a:t>쌍일차 보간법을 구현</a:t>
            </a:r>
          </a:p>
          <a:p>
            <a:endParaRPr lang="ko-KR" altLang="en-US" sz="2000"/>
          </a:p>
          <a:p>
            <a:r>
              <a:rPr lang="ko-KR" altLang="en-US" sz="2000"/>
              <a:t>가중치 값은 실수 좌표값에서 소수점 이하 부분이 됨</a:t>
            </a:r>
          </a:p>
        </p:txBody>
      </p:sp>
      <p:graphicFrame>
        <p:nvGraphicFramePr>
          <p:cNvPr id="146439" name="Object 7">
            <a:extLst>
              <a:ext uri="{FF2B5EF4-FFF2-40B4-BE49-F238E27FC236}">
                <a16:creationId xmlns:a16="http://schemas.microsoft.com/office/drawing/2014/main" id="{B4A047F2-9CF8-43D5-BF62-24D4119E29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3657600"/>
          <a:ext cx="274320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64" name="비트맵 이미지" r:id="rId3" imgW="1867161" imgH="752381" progId="Paint.Picture">
                  <p:embed/>
                </p:oleObj>
              </mc:Choice>
              <mc:Fallback>
                <p:oleObj name="비트맵 이미지" r:id="rId3" imgW="1867161" imgH="752381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657600"/>
                        <a:ext cx="2743200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F7A0D6-B3BC-4865-BE9D-D3AEB6EC3B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734B28-19A9-45B4-BEF2-61E71AA07B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03A7A0-DC5B-4CB6-8441-1C4938D23281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C3048C2F-2958-4E2C-926E-3584E31514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6248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4.1 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기하학적 변환</a:t>
            </a:r>
          </a:p>
        </p:txBody>
      </p:sp>
      <p:sp>
        <p:nvSpPr>
          <p:cNvPr id="75780" name="Rectangle 4">
            <a:extLst>
              <a:ext uri="{FF2B5EF4-FFF2-40B4-BE49-F238E27FC236}">
                <a16:creationId xmlns:a16="http://schemas.microsoft.com/office/drawing/2014/main" id="{157369A9-7B72-4663-AC35-3E2EA5E1E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sz="2000"/>
              <a:t>기하학적 변환은 영상 안에 있는 픽셀들의 위치를 바꾸는 역할을 수행</a:t>
            </a:r>
          </a:p>
          <a:p>
            <a:pPr>
              <a:lnSpc>
                <a:spcPct val="130000"/>
              </a:lnSpc>
            </a:pPr>
            <a:r>
              <a:rPr lang="ko-KR" altLang="en-US" sz="2000"/>
              <a:t>픽셀들은 공간 좌표값</a:t>
            </a:r>
            <a:r>
              <a:rPr lang="en-US" altLang="ko-KR" sz="2000"/>
              <a:t>(x,y) </a:t>
            </a:r>
            <a:r>
              <a:rPr lang="ko-KR" altLang="en-US" sz="2000"/>
              <a:t>로부터 새로운 좌표값</a:t>
            </a:r>
            <a:r>
              <a:rPr lang="en-US" altLang="ko-KR" sz="2000"/>
              <a:t>(x' , y')</a:t>
            </a:r>
            <a:r>
              <a:rPr lang="ko-KR" altLang="en-US" sz="2000"/>
              <a:t>으로 재배치됨</a:t>
            </a:r>
          </a:p>
          <a:p>
            <a:pPr>
              <a:lnSpc>
                <a:spcPct val="130000"/>
              </a:lnSpc>
            </a:pPr>
            <a:r>
              <a:rPr lang="ko-KR" altLang="en-US" sz="2000"/>
              <a:t>기하학적 변환은 이동</a:t>
            </a:r>
            <a:r>
              <a:rPr lang="en-US" altLang="ko-KR" sz="2000"/>
              <a:t>, </a:t>
            </a:r>
            <a:r>
              <a:rPr lang="ko-KR" altLang="en-US" sz="2000"/>
              <a:t>회전</a:t>
            </a:r>
            <a:r>
              <a:rPr lang="en-US" altLang="ko-KR" sz="2000"/>
              <a:t>, </a:t>
            </a:r>
            <a:r>
              <a:rPr lang="ko-KR" altLang="en-US" sz="2000"/>
              <a:t>크기를 변환하는 데 사용</a:t>
            </a:r>
          </a:p>
          <a:p>
            <a:pPr>
              <a:lnSpc>
                <a:spcPct val="130000"/>
              </a:lnSpc>
            </a:pPr>
            <a:r>
              <a:rPr lang="ko-KR" altLang="en-US" sz="2000"/>
              <a:t>기하학적 변환 연산의 두가지 주요한 형태</a:t>
            </a:r>
          </a:p>
          <a:p>
            <a:pPr lvl="1">
              <a:lnSpc>
                <a:spcPct val="130000"/>
              </a:lnSpc>
            </a:pPr>
            <a:r>
              <a:rPr lang="ko-KR" altLang="en-US" sz="1800"/>
              <a:t>이동</a:t>
            </a:r>
            <a:r>
              <a:rPr lang="en-US" altLang="ko-KR" sz="1800"/>
              <a:t>, </a:t>
            </a:r>
            <a:r>
              <a:rPr lang="ko-KR" altLang="en-US" sz="1800"/>
              <a:t>회전</a:t>
            </a:r>
            <a:r>
              <a:rPr lang="en-US" altLang="ko-KR" sz="1800"/>
              <a:t>, </a:t>
            </a:r>
            <a:r>
              <a:rPr lang="ko-KR" altLang="en-US" sz="1800"/>
              <a:t>축척 등을 포함하는 선형 기하학적 연산으로 어파인</a:t>
            </a:r>
            <a:r>
              <a:rPr lang="en-US" altLang="ko-KR" sz="1800"/>
              <a:t>(affine) </a:t>
            </a:r>
            <a:r>
              <a:rPr lang="ko-KR" altLang="en-US" sz="1800"/>
              <a:t>변환</a:t>
            </a:r>
          </a:p>
          <a:p>
            <a:pPr lvl="1">
              <a:lnSpc>
                <a:spcPct val="130000"/>
              </a:lnSpc>
            </a:pPr>
            <a:r>
              <a:rPr lang="ko-KR" altLang="en-US" sz="1800"/>
              <a:t>굴곡</a:t>
            </a:r>
            <a:r>
              <a:rPr lang="en-US" altLang="ko-KR" sz="1800"/>
              <a:t>(warping) </a:t>
            </a:r>
            <a:r>
              <a:rPr lang="ko-KR" altLang="en-US" sz="1800"/>
              <a:t>변환이라 불리는 비선형 기하학적 연산이 있다</a:t>
            </a:r>
            <a:r>
              <a:rPr lang="en-US" altLang="ko-KR" sz="1800"/>
              <a:t>. </a:t>
            </a:r>
            <a:r>
              <a:rPr lang="ko-KR" altLang="en-US" sz="1800"/>
              <a:t>굴곡 변환은 영상에 왜곡을 가져올 수 있음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4CFE8417-DFF7-45B8-8FF8-BF68AE6E22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C5961881-51B0-4E6F-9C20-D59C9E6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0740D5-F3B4-42FE-AA7C-CD1814E49886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D872EF53-433A-4F98-AE04-7FE931C96A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772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4.2.2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상향 표본 추출을 위한 픽셀 보간법</a:t>
            </a:r>
          </a:p>
        </p:txBody>
      </p:sp>
      <p:pic>
        <p:nvPicPr>
          <p:cNvPr id="147462" name="Picture 6">
            <a:extLst>
              <a:ext uri="{FF2B5EF4-FFF2-40B4-BE49-F238E27FC236}">
                <a16:creationId xmlns:a16="http://schemas.microsoft.com/office/drawing/2014/main" id="{1212A1B0-A913-4F85-885E-67632A7E9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429000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7463" name="Picture 7">
            <a:extLst>
              <a:ext uri="{FF2B5EF4-FFF2-40B4-BE49-F238E27FC236}">
                <a16:creationId xmlns:a16="http://schemas.microsoft.com/office/drawing/2014/main" id="{10D6C949-7739-42B3-8DBB-15B4051C6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980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7464" name="Text Box 8">
            <a:extLst>
              <a:ext uri="{FF2B5EF4-FFF2-40B4-BE49-F238E27FC236}">
                <a16:creationId xmlns:a16="http://schemas.microsoft.com/office/drawing/2014/main" id="{A210E9AB-DD3D-4342-8816-27FC5CC72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029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b="0">
                <a:ea typeface="굴림" panose="020B0600000101010101" pitchFamily="50" charset="-127"/>
              </a:rPr>
              <a:t>(a) </a:t>
            </a:r>
            <a:r>
              <a:rPr lang="ko-KR" altLang="en-US" sz="1800" b="0">
                <a:ea typeface="굴림" panose="020B0600000101010101" pitchFamily="50" charset="-127"/>
              </a:rPr>
              <a:t>원영상</a:t>
            </a:r>
          </a:p>
        </p:txBody>
      </p:sp>
      <p:sp>
        <p:nvSpPr>
          <p:cNvPr id="147465" name="Text Box 9">
            <a:extLst>
              <a:ext uri="{FF2B5EF4-FFF2-40B4-BE49-F238E27FC236}">
                <a16:creationId xmlns:a16="http://schemas.microsoft.com/office/drawing/2014/main" id="{1447C80B-54CA-40CD-BF98-E30D14764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105400"/>
            <a:ext cx="411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b="0">
                <a:ea typeface="굴림" panose="020B0600000101010101" pitchFamily="50" charset="-127"/>
              </a:rPr>
              <a:t>(b) </a:t>
            </a:r>
            <a:r>
              <a:rPr lang="ko-KR" altLang="en-US" sz="1800" b="0">
                <a:ea typeface="굴림" panose="020B0600000101010101" pitchFamily="50" charset="-127"/>
              </a:rPr>
              <a:t>보간법을 쓰지 않은 </a:t>
            </a:r>
            <a:r>
              <a:rPr lang="en-US" altLang="ko-KR" sz="1800" b="0">
                <a:ea typeface="굴림" panose="020B0600000101010101" pitchFamily="50" charset="-127"/>
              </a:rPr>
              <a:t>4</a:t>
            </a:r>
            <a:r>
              <a:rPr lang="ko-KR" altLang="en-US" sz="1800" b="0">
                <a:ea typeface="굴림" panose="020B0600000101010101" pitchFamily="50" charset="-127"/>
              </a:rPr>
              <a:t>배 확대 영상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517BAA59-576A-4443-8DD8-9219D2B5D1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B41C1FD6-597C-419F-8771-FF4E834988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0C40C4-454D-4345-85A2-C3C3CDA547CA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148482" name="Rectangle 2">
            <a:extLst>
              <a:ext uri="{FF2B5EF4-FFF2-40B4-BE49-F238E27FC236}">
                <a16:creationId xmlns:a16="http://schemas.microsoft.com/office/drawing/2014/main" id="{7233642D-228B-46B3-B3F0-B3647ED7AD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772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4.2.2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상향 표본 추출을 위한 픽셀 보간법</a:t>
            </a:r>
          </a:p>
        </p:txBody>
      </p:sp>
      <p:sp>
        <p:nvSpPr>
          <p:cNvPr id="148485" name="Text Box 5">
            <a:extLst>
              <a:ext uri="{FF2B5EF4-FFF2-40B4-BE49-F238E27FC236}">
                <a16:creationId xmlns:a16="http://schemas.microsoft.com/office/drawing/2014/main" id="{0651350D-ADFB-40D7-BC18-53CFD2C78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029200"/>
            <a:ext cx="274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b="0">
                <a:ea typeface="굴림" panose="020B0600000101010101" pitchFamily="50" charset="-127"/>
              </a:rPr>
              <a:t>(c) </a:t>
            </a:r>
            <a:r>
              <a:rPr lang="ko-KR" altLang="en-US" sz="1800" b="0">
                <a:ea typeface="굴림" panose="020B0600000101010101" pitchFamily="50" charset="-127"/>
              </a:rPr>
              <a:t>최근접 이웃 보간법을 사용한 </a:t>
            </a:r>
            <a:r>
              <a:rPr lang="en-US" altLang="ko-KR" sz="1800" b="0">
                <a:ea typeface="굴림" panose="020B0600000101010101" pitchFamily="50" charset="-127"/>
              </a:rPr>
              <a:t>4</a:t>
            </a:r>
            <a:r>
              <a:rPr lang="ko-KR" altLang="en-US" sz="1800" b="0">
                <a:ea typeface="굴림" panose="020B0600000101010101" pitchFamily="50" charset="-127"/>
              </a:rPr>
              <a:t>배 확대 영상</a:t>
            </a:r>
          </a:p>
        </p:txBody>
      </p:sp>
      <p:sp>
        <p:nvSpPr>
          <p:cNvPr id="148486" name="Text Box 6">
            <a:extLst>
              <a:ext uri="{FF2B5EF4-FFF2-40B4-BE49-F238E27FC236}">
                <a16:creationId xmlns:a16="http://schemas.microsoft.com/office/drawing/2014/main" id="{7B632C50-1EF3-4987-8F2C-BD3B1BC6F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105400"/>
            <a:ext cx="259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b="0">
                <a:ea typeface="굴림" panose="020B0600000101010101" pitchFamily="50" charset="-127"/>
              </a:rPr>
              <a:t>(d) </a:t>
            </a:r>
            <a:r>
              <a:rPr lang="ko-KR" altLang="en-US" sz="1800" b="0">
                <a:ea typeface="굴림" panose="020B0600000101010101" pitchFamily="50" charset="-127"/>
              </a:rPr>
              <a:t>쌍일차 보간법을 사용한 </a:t>
            </a:r>
            <a:r>
              <a:rPr lang="en-US" altLang="ko-KR" sz="1800" b="0">
                <a:ea typeface="굴림" panose="020B0600000101010101" pitchFamily="50" charset="-127"/>
              </a:rPr>
              <a:t>4</a:t>
            </a:r>
            <a:r>
              <a:rPr lang="ko-KR" altLang="en-US" sz="1800" b="0">
                <a:ea typeface="굴림" panose="020B0600000101010101" pitchFamily="50" charset="-127"/>
              </a:rPr>
              <a:t>배 확대 영상</a:t>
            </a:r>
          </a:p>
        </p:txBody>
      </p:sp>
      <p:pic>
        <p:nvPicPr>
          <p:cNvPr id="148487" name="Picture 7">
            <a:extLst>
              <a:ext uri="{FF2B5EF4-FFF2-40B4-BE49-F238E27FC236}">
                <a16:creationId xmlns:a16="http://schemas.microsoft.com/office/drawing/2014/main" id="{B094A278-721C-4344-AEF8-DF2AB9817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0980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8488" name="Picture 8">
            <a:extLst>
              <a:ext uri="{FF2B5EF4-FFF2-40B4-BE49-F238E27FC236}">
                <a16:creationId xmlns:a16="http://schemas.microsoft.com/office/drawing/2014/main" id="{54CF0B2D-816A-440C-8B6B-92AD91B90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0980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35B381-327A-41D7-BEFE-CE47165F5F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630524-808E-45DB-B339-9154BCBC85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FBC5F-7580-44FD-92F8-8172EA73BC04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419CB6A1-1FB8-4282-B8E8-D98C2107C9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772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4.2.2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상향 표본 추출을 위한 픽셀 보간법</a:t>
            </a:r>
          </a:p>
        </p:txBody>
      </p:sp>
      <p:sp>
        <p:nvSpPr>
          <p:cNvPr id="149511" name="Rectangle 7">
            <a:extLst>
              <a:ext uri="{FF2B5EF4-FFF2-40B4-BE49-F238E27FC236}">
                <a16:creationId xmlns:a16="http://schemas.microsoft.com/office/drawing/2014/main" id="{C7B079ED-CCEC-457B-BAF3-D9B35DB915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>
              <a:spcBef>
                <a:spcPts val="1413"/>
              </a:spcBef>
              <a:spcAft>
                <a:spcPts val="275"/>
              </a:spcAft>
            </a:pPr>
            <a:r>
              <a:rPr lang="ko-KR" altLang="en-US" b="1"/>
              <a:t>고차 보간법</a:t>
            </a:r>
            <a:r>
              <a:rPr lang="en-US" altLang="ko-KR" b="1"/>
              <a:t>(High Order Interpolation)</a:t>
            </a:r>
          </a:p>
          <a:p>
            <a:pPr algn="just">
              <a:spcBef>
                <a:spcPts val="1413"/>
              </a:spcBef>
              <a:spcAft>
                <a:spcPts val="275"/>
              </a:spcAft>
            </a:pPr>
            <a:endParaRPr lang="en-US" altLang="ko-KR" b="1"/>
          </a:p>
          <a:p>
            <a:pPr lvl="1" algn="just">
              <a:spcBef>
                <a:spcPts val="1413"/>
              </a:spcBef>
              <a:spcAft>
                <a:spcPts val="275"/>
              </a:spcAft>
            </a:pPr>
            <a:r>
              <a:rPr lang="ko-KR" altLang="en-US" sz="2000"/>
              <a:t>더 높은 차수의 보간법은 더 많은 이웃 픽셀들을 참조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5BDADA-3C1C-4535-B28A-DC4B2AECD9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679425-91A0-43A9-BD92-FF74D92B84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F46CEC-72DC-4A5D-B062-542B698289DC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5157A337-0E6A-4E1D-BBBC-8F71FBA1EF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772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4.3 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기하학적 변환의 응용</a:t>
            </a:r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66DCD2F3-F6DE-44F3-B6E0-9747C4246E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772400" cy="4724400"/>
          </a:xfrm>
          <a:noFill/>
          <a:ln/>
        </p:spPr>
        <p:txBody>
          <a:bodyPr/>
          <a:lstStyle/>
          <a:p>
            <a:pPr algn="just">
              <a:lnSpc>
                <a:spcPct val="120000"/>
              </a:lnSpc>
              <a:spcBef>
                <a:spcPct val="25000"/>
              </a:spcBef>
            </a:pPr>
            <a:r>
              <a:rPr lang="en-US" altLang="ko-KR" b="1"/>
              <a:t>4.3.1 </a:t>
            </a:r>
            <a:r>
              <a:rPr lang="ko-KR" altLang="en-US" b="1"/>
              <a:t>모핑</a:t>
            </a:r>
            <a:r>
              <a:rPr lang="en-US" altLang="ko-KR" b="1"/>
              <a:t>(Morphing)</a:t>
            </a:r>
          </a:p>
          <a:p>
            <a:pPr lvl="1" algn="just">
              <a:lnSpc>
                <a:spcPct val="120000"/>
              </a:lnSpc>
              <a:spcBef>
                <a:spcPct val="25000"/>
              </a:spcBef>
            </a:pPr>
            <a:r>
              <a:rPr lang="ko-KR" altLang="en-US" sz="1800"/>
              <a:t>모핑은 한 영상을 다른 영상으로 변형시키거나 한 영상에서 다른 영상으로 부드럽게 변화하여 한 물체가 다른 물체로 변형되는 듯한 착각을 만드는데 쓰임</a:t>
            </a:r>
          </a:p>
          <a:p>
            <a:pPr lvl="1" algn="just">
              <a:lnSpc>
                <a:spcPct val="120000"/>
              </a:lnSpc>
              <a:spcBef>
                <a:spcPct val="25000"/>
              </a:spcBef>
            </a:pPr>
            <a:r>
              <a:rPr lang="ko-KR" altLang="en-US" sz="1800"/>
              <a:t>영화나 텔레비전 분야의 특수 효과 산업계에서 만들어졌으며 기하학적인 영상 처리 알고리즘을 이용</a:t>
            </a:r>
          </a:p>
          <a:p>
            <a:pPr lvl="1" algn="just">
              <a:lnSpc>
                <a:spcPct val="120000"/>
              </a:lnSpc>
              <a:spcBef>
                <a:spcPct val="25000"/>
              </a:spcBef>
            </a:pPr>
            <a:r>
              <a:rPr lang="ko-KR" altLang="en-US" sz="1800"/>
              <a:t>간단한 모핑 알고리즘은 페이드</a:t>
            </a:r>
            <a:r>
              <a:rPr lang="en-US" altLang="ko-KR" sz="1800"/>
              <a:t>(fade)</a:t>
            </a:r>
            <a:r>
              <a:rPr lang="ko-KR" altLang="en-US" sz="1800"/>
              <a:t>나 디졸브</a:t>
            </a:r>
            <a:r>
              <a:rPr lang="en-US" altLang="ko-KR" sz="1800"/>
              <a:t>(dissolve) </a:t>
            </a:r>
            <a:r>
              <a:rPr lang="ko-KR" altLang="en-US" sz="1800"/>
              <a:t>기법만을 이용함</a:t>
            </a:r>
            <a:r>
              <a:rPr lang="en-US" altLang="ko-KR" sz="1800"/>
              <a:t>. </a:t>
            </a:r>
            <a:r>
              <a:rPr lang="ko-KR" altLang="en-US" sz="1800"/>
              <a:t>디졸브 기법은 첫 번째 영상을 점진적으로 흐리게 하면서 두 번째 영상을 점점 밝게 나타나게 하는 것임</a:t>
            </a:r>
            <a:r>
              <a:rPr lang="en-US" altLang="ko-KR" sz="1800"/>
              <a:t>. </a:t>
            </a:r>
            <a:r>
              <a:rPr lang="ko-KR" altLang="en-US" sz="1800"/>
              <a:t>즉</a:t>
            </a:r>
            <a:r>
              <a:rPr lang="en-US" altLang="ko-KR" sz="1800"/>
              <a:t>, </a:t>
            </a:r>
            <a:r>
              <a:rPr lang="ko-KR" altLang="en-US" sz="1800"/>
              <a:t>입력 영상에서 픽셀값을 더하거나 빼서 목표 영상의 픽셀값과 같아질 때까지 연산을 계속함</a:t>
            </a:r>
          </a:p>
          <a:p>
            <a:pPr lvl="1" algn="just">
              <a:lnSpc>
                <a:spcPct val="120000"/>
              </a:lnSpc>
              <a:spcBef>
                <a:spcPct val="25000"/>
              </a:spcBef>
            </a:pPr>
            <a:r>
              <a:rPr lang="ko-KR" altLang="en-US" sz="1800"/>
              <a:t>보다 고급의 모핑은 왜곡 연산</a:t>
            </a:r>
            <a:r>
              <a:rPr lang="en-US" altLang="ko-KR" sz="1800"/>
              <a:t>(warping) </a:t>
            </a:r>
            <a:r>
              <a:rPr lang="ko-KR" altLang="en-US" sz="1800"/>
              <a:t>처리를 이용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824895D2-5D9D-4DF5-8A01-E26CD2EEDF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C851A563-FE34-447B-AF69-CFAFAED58E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46DF15-791F-49C7-9CBC-86478D417C10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1597C14C-02D6-4D90-BB5D-57AC953F1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772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4.3 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기하학적 변환의 응용</a:t>
            </a:r>
          </a:p>
        </p:txBody>
      </p:sp>
      <p:pic>
        <p:nvPicPr>
          <p:cNvPr id="151557" name="Picture 5">
            <a:extLst>
              <a:ext uri="{FF2B5EF4-FFF2-40B4-BE49-F238E27FC236}">
                <a16:creationId xmlns:a16="http://schemas.microsoft.com/office/drawing/2014/main" id="{6A9F2087-E99B-4E13-A533-A0C0E6009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33600"/>
            <a:ext cx="1643063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1558" name="Picture 6">
            <a:extLst>
              <a:ext uri="{FF2B5EF4-FFF2-40B4-BE49-F238E27FC236}">
                <a16:creationId xmlns:a16="http://schemas.microsoft.com/office/drawing/2014/main" id="{F12AFCD4-CC6A-42FB-B236-227BF1EDF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2133600"/>
            <a:ext cx="1643062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1559" name="Picture 7">
            <a:extLst>
              <a:ext uri="{FF2B5EF4-FFF2-40B4-BE49-F238E27FC236}">
                <a16:creationId xmlns:a16="http://schemas.microsoft.com/office/drawing/2014/main" id="{FC973748-1E09-4E83-ACDA-D37E36321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133600"/>
            <a:ext cx="1643063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1560" name="Text Box 8">
            <a:extLst>
              <a:ext uri="{FF2B5EF4-FFF2-40B4-BE49-F238E27FC236}">
                <a16:creationId xmlns:a16="http://schemas.microsoft.com/office/drawing/2014/main" id="{59621E07-AED1-4E4C-AE1F-14637F15F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953000"/>
            <a:ext cx="3505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800" b="0">
                <a:ea typeface="굴림" panose="020B0600000101010101" pitchFamily="50" charset="-127"/>
              </a:rPr>
              <a:t>그림 </a:t>
            </a:r>
            <a:r>
              <a:rPr lang="en-US" altLang="ko-KR" sz="1800" b="0">
                <a:ea typeface="굴림" panose="020B0600000101010101" pitchFamily="50" charset="-127"/>
              </a:rPr>
              <a:t>4.14  </a:t>
            </a:r>
            <a:r>
              <a:rPr lang="ko-KR" altLang="en-US" sz="1800" b="0">
                <a:ea typeface="굴림" panose="020B0600000101010101" pitchFamily="50" charset="-127"/>
              </a:rPr>
              <a:t>모핑의 예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F132C6-87E1-4575-8F66-FAFAA2DF94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CB7652-4224-4AD5-8E0C-D4BA651CE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47BD7F-0BB1-4B32-BA7A-13881AE34EB8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5648928B-0AC9-4276-ABA1-E8E90695F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772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  <a:latin typeface="┼┬-╕≡└╜╞╝R" charset="0"/>
                <a:ea typeface="휴먼명조" charset="-127"/>
              </a:rPr>
              <a:t>4.3.2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태-모음티R" charset="-127"/>
                <a:ea typeface="태-모음티R" charset="-127"/>
              </a:rPr>
              <a:t>기하학적 카메라 교정</a:t>
            </a:r>
            <a:b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태-모음티R" charset="-127"/>
                <a:ea typeface="태-모음티R" charset="-127"/>
              </a:rPr>
            </a:b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태-모음티R" charset="-127"/>
                <a:ea typeface="태-모음티R" charset="-127"/>
              </a:rPr>
              <a:t>       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  <a:latin typeface="┼┬-╕≡└╜╞╝R" charset="0"/>
                <a:ea typeface="태-모음티R" charset="-127"/>
              </a:rPr>
              <a:t>(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Geometric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  <a:latin typeface="┼┬-╕≡└╜╞╝R" charset="0"/>
                <a:ea typeface="태-모음티R" charset="-127"/>
              </a:rPr>
              <a:t> Camera Calib- ration)</a:t>
            </a:r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E8B5AD33-8E59-4A88-9862-E68B8BC175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495800"/>
          </a:xfrm>
          <a:noFill/>
          <a:ln/>
        </p:spPr>
        <p:txBody>
          <a:bodyPr/>
          <a:lstStyle/>
          <a:p>
            <a:pPr algn="just">
              <a:lnSpc>
                <a:spcPct val="130000"/>
              </a:lnSpc>
              <a:spcBef>
                <a:spcPts val="2000"/>
              </a:spcBef>
              <a:spcAft>
                <a:spcPts val="1100"/>
              </a:spcAft>
            </a:pPr>
            <a:r>
              <a:rPr lang="ko-KR" altLang="en-US" sz="2000"/>
              <a:t>카메라로 인해 생기는 기하학적인 왜곡을 제거하는 것</a:t>
            </a:r>
          </a:p>
          <a:p>
            <a:pPr algn="just">
              <a:lnSpc>
                <a:spcPct val="130000"/>
              </a:lnSpc>
              <a:spcBef>
                <a:spcPts val="2000"/>
              </a:spcBef>
              <a:spcAft>
                <a:spcPts val="1100"/>
              </a:spcAft>
            </a:pPr>
            <a:r>
              <a:rPr lang="ko-KR" altLang="en-US" sz="2000"/>
              <a:t>보통 정사각형 격자모양의 그림을 카메라로 찍으면 카메라의 기하학적인 왜곡 때문에 격자모양이 완전히 정사각형으로 나오지는 않을 것임</a:t>
            </a:r>
            <a:r>
              <a:rPr lang="en-US" altLang="ko-KR" sz="2000"/>
              <a:t>. </a:t>
            </a:r>
            <a:r>
              <a:rPr lang="ko-KR" altLang="en-US" sz="2000"/>
              <a:t>따라서 촬영된 격자 모양을 원래의 정사각형 모양으로 되돌리는 기하학적인 연산</a:t>
            </a:r>
          </a:p>
          <a:p>
            <a:pPr algn="just">
              <a:lnSpc>
                <a:spcPct val="130000"/>
              </a:lnSpc>
              <a:spcBef>
                <a:spcPts val="2000"/>
              </a:spcBef>
              <a:spcAft>
                <a:spcPts val="1100"/>
              </a:spcAft>
            </a:pPr>
            <a:r>
              <a:rPr lang="ko-KR" altLang="en-US" sz="2000"/>
              <a:t>예를 들어</a:t>
            </a:r>
            <a:r>
              <a:rPr lang="en-US" altLang="ko-KR" sz="2000"/>
              <a:t>, </a:t>
            </a:r>
            <a:r>
              <a:rPr lang="ko-KR" altLang="en-US" sz="2000"/>
              <a:t>인공위성이나 항공기의 레이더에서 얻어진 영상 처리가 이에 해당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48ABCF-E390-4830-ABDD-43AB63D9EA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3C467E-7BA2-48E1-8978-03A5586393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21B288-C6CE-4FC1-A81A-0A10E2B22C3E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9E5C30EF-9FD5-4EF9-9432-550BA0EA0D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6248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4.1.1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기하학적 변환의 방법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6283918-83BA-442C-AB1C-722B39E98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30000"/>
              </a:lnSpc>
              <a:spcBef>
                <a:spcPct val="60000"/>
              </a:spcBef>
            </a:pPr>
            <a:r>
              <a:rPr lang="ko-KR" altLang="en-US" sz="2000"/>
              <a:t>초기 공간 좌표로부터 출력 영상내의 새로운 좌표로 픽셀 밝기를 이동함으로써 수행</a:t>
            </a:r>
            <a:endParaRPr lang="ko-KR" altLang="en-US" sz="2000" i="1"/>
          </a:p>
          <a:p>
            <a:pPr>
              <a:lnSpc>
                <a:spcPct val="130000"/>
              </a:lnSpc>
              <a:spcBef>
                <a:spcPct val="60000"/>
              </a:spcBef>
            </a:pPr>
            <a:r>
              <a:rPr lang="en-US" altLang="ko-KR" sz="2000"/>
              <a:t>I(x,y) -&gt; O(x',y')	 (4.1)</a:t>
            </a:r>
          </a:p>
          <a:p>
            <a:pPr>
              <a:lnSpc>
                <a:spcPct val="130000"/>
              </a:lnSpc>
              <a:spcBef>
                <a:spcPct val="60000"/>
              </a:spcBef>
            </a:pPr>
            <a:r>
              <a:rPr lang="ko-KR" altLang="en-US" sz="2000"/>
              <a:t>여기서 </a:t>
            </a:r>
            <a:r>
              <a:rPr lang="en-US" altLang="ko-KR" sz="2000"/>
              <a:t>(x' , y')</a:t>
            </a:r>
            <a:r>
              <a:rPr lang="ko-KR" altLang="en-US" sz="2000"/>
              <a:t>는</a:t>
            </a:r>
            <a:r>
              <a:rPr lang="en-US" altLang="ko-KR" sz="2000"/>
              <a:t>, </a:t>
            </a:r>
            <a:r>
              <a:rPr lang="ko-KR" altLang="en-US" sz="2000"/>
              <a:t>본래 좌표 </a:t>
            </a:r>
            <a:r>
              <a:rPr lang="en-US" altLang="ko-KR" sz="2000"/>
              <a:t>(x,y)</a:t>
            </a:r>
            <a:r>
              <a:rPr lang="ko-KR" altLang="en-US" sz="2000"/>
              <a:t>에 위치해 있던 픽셀 밝기가 변환된 점의 좌표</a:t>
            </a:r>
          </a:p>
          <a:p>
            <a:pPr>
              <a:lnSpc>
                <a:spcPct val="130000"/>
              </a:lnSpc>
              <a:spcBef>
                <a:spcPct val="60000"/>
              </a:spcBef>
            </a:pPr>
            <a:r>
              <a:rPr lang="ko-KR" altLang="en-US" sz="2000"/>
              <a:t>입력 영상으로부터 출력 영상으로의 변환 처리는 순방향 변환</a:t>
            </a:r>
            <a:r>
              <a:rPr lang="en-US" altLang="ko-KR" sz="2000"/>
              <a:t>(forward mapping)</a:t>
            </a:r>
            <a:r>
              <a:rPr lang="ko-KR" altLang="en-US" sz="2000"/>
              <a:t>이라 불림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39467A-FB64-45C6-B3F5-FC68B84437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A5774E-9DF8-4172-ABB8-4BBCBDE5E2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BECC0D-127B-453B-9D6D-E883A0B80E6F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F256F84B-8304-474F-804D-0089DA250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6248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4.1.1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기하학적 변환의 방법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335D7EB6-3D5D-4F01-844F-D43855F4E0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30000"/>
              </a:lnSpc>
              <a:spcBef>
                <a:spcPct val="100000"/>
              </a:spcBef>
            </a:pPr>
            <a:r>
              <a:rPr lang="ko-KR" altLang="en-US" sz="2000"/>
              <a:t>영상이 확대되는 경우 어떤 위치는 입력 픽셀이 사상되지 않을 것이고 따라서 검정색으로 나타남</a:t>
            </a:r>
          </a:p>
          <a:p>
            <a:pPr>
              <a:lnSpc>
                <a:spcPct val="130000"/>
              </a:lnSpc>
              <a:spcBef>
                <a:spcPct val="100000"/>
              </a:spcBef>
            </a:pPr>
            <a:r>
              <a:rPr lang="ko-KR" altLang="en-US" sz="2000"/>
              <a:t>역방향 변환</a:t>
            </a:r>
            <a:r>
              <a:rPr lang="en-US" altLang="ko-KR" sz="2000"/>
              <a:t>(reverse mapping)</a:t>
            </a:r>
            <a:r>
              <a:rPr lang="ko-KR" altLang="en-US" sz="2000"/>
              <a:t>이라 알려진 역변환을 사용함으로서</a:t>
            </a:r>
            <a:r>
              <a:rPr lang="en-US" altLang="ko-KR" sz="2000"/>
              <a:t>, </a:t>
            </a:r>
            <a:r>
              <a:rPr lang="ko-KR" altLang="en-US" sz="2000"/>
              <a:t>검정색 홀의 생성을 피할 수 있음</a:t>
            </a:r>
          </a:p>
          <a:p>
            <a:pPr>
              <a:lnSpc>
                <a:spcPct val="130000"/>
              </a:lnSpc>
              <a:spcBef>
                <a:spcPct val="100000"/>
              </a:spcBef>
            </a:pPr>
            <a:r>
              <a:rPr lang="en-US" altLang="ko-KR" sz="2000"/>
              <a:t>O(x,y) &lt;- I(x</a:t>
            </a:r>
            <a:r>
              <a:rPr lang="en-US" altLang="ko-KR" sz="2000">
                <a:latin typeface="HCI Tulip"/>
              </a:rPr>
              <a:t>’</a:t>
            </a:r>
            <a:r>
              <a:rPr lang="en-US" altLang="ko-KR" sz="2000"/>
              <a:t>, y</a:t>
            </a:r>
            <a:r>
              <a:rPr lang="en-US" altLang="ko-KR" sz="2000">
                <a:latin typeface="HCI Tulip"/>
              </a:rPr>
              <a:t>’</a:t>
            </a:r>
            <a:r>
              <a:rPr lang="en-US" altLang="ko-KR" sz="2000"/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3">
            <a:extLst>
              <a:ext uri="{FF2B5EF4-FFF2-40B4-BE49-F238E27FC236}">
                <a16:creationId xmlns:a16="http://schemas.microsoft.com/office/drawing/2014/main" id="{B6ACD95B-A685-417B-B518-E81E3319F7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EA237719-ED50-48F3-8909-F94E4C412E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8F099-79B7-4DCB-B5AD-56B6C0403F0B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564B26B6-86F4-4356-BA9A-A0A24EF567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6248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4.1.1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기하학적 변환의 방법</a:t>
            </a:r>
          </a:p>
        </p:txBody>
      </p:sp>
      <p:graphicFrame>
        <p:nvGraphicFramePr>
          <p:cNvPr id="122885" name="Object 5">
            <a:extLst>
              <a:ext uri="{FF2B5EF4-FFF2-40B4-BE49-F238E27FC236}">
                <a16:creationId xmlns:a16="http://schemas.microsoft.com/office/drawing/2014/main" id="{D73A3CDE-4BCE-440C-A234-9DBB577590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5525" y="1524000"/>
          <a:ext cx="4552950" cy="410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00" name="비트맵 이미지" r:id="rId3" imgW="4552381" imgH="4105848" progId="Paint.Picture">
                  <p:embed/>
                </p:oleObj>
              </mc:Choice>
              <mc:Fallback>
                <p:oleObj name="비트맵 이미지" r:id="rId3" imgW="4552381" imgH="4105848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525" y="1524000"/>
                        <a:ext cx="4552950" cy="410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6" name="Text Box 6">
            <a:extLst>
              <a:ext uri="{FF2B5EF4-FFF2-40B4-BE49-F238E27FC236}">
                <a16:creationId xmlns:a16="http://schemas.microsoft.com/office/drawing/2014/main" id="{17FAC46F-D36B-4A51-93BD-E0496C274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867400"/>
            <a:ext cx="411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800" b="0">
                <a:ea typeface="굴림" panose="020B0600000101010101" pitchFamily="50" charset="-127"/>
              </a:rPr>
              <a:t>그림 </a:t>
            </a:r>
            <a:r>
              <a:rPr lang="en-US" altLang="ko-KR" sz="1800" b="0">
                <a:ea typeface="굴림" panose="020B0600000101010101" pitchFamily="50" charset="-127"/>
              </a:rPr>
              <a:t>4.1  </a:t>
            </a:r>
            <a:r>
              <a:rPr lang="ko-KR" altLang="en-US" sz="1800" b="0">
                <a:ea typeface="굴림" panose="020B0600000101010101" pitchFamily="50" charset="-127"/>
              </a:rPr>
              <a:t>순방향 변환과 역방향 변환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1AFAEF-1B84-43CD-8642-02FC67630C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B498A9-62D6-46FA-A8F1-5C1EC5E126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981F47-FF49-4FCB-9CA2-7BF349E4ABA1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AF282FEF-EDE8-4ED9-BA9D-9975C223F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6248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4.1.2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선형 기하학적 변환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FD7618D1-1ED9-4EEC-8C1E-B19ABCFCE2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sz="2000" b="1"/>
              <a:t>평행 이동</a:t>
            </a:r>
            <a:r>
              <a:rPr lang="en-US" altLang="ko-KR" sz="2000" b="1"/>
              <a:t>, </a:t>
            </a:r>
            <a:r>
              <a:rPr lang="ko-KR" altLang="en-US" sz="2000" b="1"/>
              <a:t>회전</a:t>
            </a:r>
            <a:r>
              <a:rPr lang="en-US" altLang="ko-KR" sz="2000" b="1"/>
              <a:t>, </a:t>
            </a:r>
            <a:r>
              <a:rPr lang="ko-KR" altLang="en-US" sz="2000" b="1"/>
              <a:t>신축</a:t>
            </a:r>
          </a:p>
          <a:p>
            <a:pPr lvl="1">
              <a:lnSpc>
                <a:spcPct val="110000"/>
              </a:lnSpc>
            </a:pPr>
            <a:r>
              <a:rPr lang="ko-KR" altLang="en-US" sz="1800"/>
              <a:t>순방향 변환</a:t>
            </a:r>
          </a:p>
          <a:p>
            <a:pPr lvl="2">
              <a:lnSpc>
                <a:spcPct val="110000"/>
              </a:lnSpc>
            </a:pPr>
            <a:r>
              <a:rPr lang="en-US" altLang="ko-KR" sz="1800" i="1"/>
              <a:t>x</a:t>
            </a:r>
            <a:r>
              <a:rPr lang="en-US" altLang="ko-KR" sz="1800" i="1">
                <a:latin typeface="Monotype Corsiva" panose="03010101010201010101" pitchFamily="66" charset="0"/>
              </a:rPr>
              <a:t>’</a:t>
            </a:r>
            <a:r>
              <a:rPr lang="en-US" altLang="ko-KR" sz="1800" i="1"/>
              <a:t> = x + T</a:t>
            </a:r>
            <a:r>
              <a:rPr lang="en-US" altLang="ko-KR" sz="1800" i="1" baseline="-25000"/>
              <a:t>x</a:t>
            </a:r>
          </a:p>
          <a:p>
            <a:pPr lvl="2">
              <a:lnSpc>
                <a:spcPct val="110000"/>
              </a:lnSpc>
            </a:pPr>
            <a:r>
              <a:rPr lang="en-US" altLang="ko-KR" sz="1800" i="1"/>
              <a:t>y</a:t>
            </a:r>
            <a:r>
              <a:rPr lang="en-US" altLang="ko-KR" sz="1800" i="1">
                <a:latin typeface="Monotype Corsiva" panose="03010101010201010101" pitchFamily="66" charset="0"/>
              </a:rPr>
              <a:t>’</a:t>
            </a:r>
            <a:r>
              <a:rPr lang="en-US" altLang="ko-KR" sz="1800" i="1"/>
              <a:t> = y+ T</a:t>
            </a:r>
            <a:r>
              <a:rPr lang="en-US" altLang="ko-KR" sz="1800" i="1" baseline="-25000"/>
              <a:t>y</a:t>
            </a:r>
          </a:p>
          <a:p>
            <a:pPr lvl="1">
              <a:lnSpc>
                <a:spcPct val="110000"/>
              </a:lnSpc>
            </a:pPr>
            <a:r>
              <a:rPr lang="ko-KR" altLang="en-US" sz="1800" i="1"/>
              <a:t>역방향 변환</a:t>
            </a:r>
          </a:p>
          <a:p>
            <a:pPr lvl="2">
              <a:lnSpc>
                <a:spcPct val="110000"/>
              </a:lnSpc>
            </a:pPr>
            <a:r>
              <a:rPr lang="en-US" altLang="ko-KR" sz="1600" i="1"/>
              <a:t>x</a:t>
            </a:r>
            <a:r>
              <a:rPr lang="en-US" altLang="ko-KR" sz="1600" i="1">
                <a:latin typeface="Monotype Corsiva" panose="03010101010201010101" pitchFamily="66" charset="0"/>
              </a:rPr>
              <a:t>’</a:t>
            </a:r>
            <a:r>
              <a:rPr lang="en-US" altLang="ko-KR" sz="1600" i="1"/>
              <a:t> = x </a:t>
            </a:r>
            <a:r>
              <a:rPr lang="en-US" altLang="ko-KR" sz="1600" i="1">
                <a:latin typeface="Monotype Corsiva" panose="03010101010201010101" pitchFamily="66" charset="0"/>
              </a:rPr>
              <a:t>–</a:t>
            </a:r>
            <a:r>
              <a:rPr lang="en-US" altLang="ko-KR" sz="1600" i="1"/>
              <a:t> Tx</a:t>
            </a:r>
          </a:p>
          <a:p>
            <a:pPr lvl="2">
              <a:lnSpc>
                <a:spcPct val="110000"/>
              </a:lnSpc>
            </a:pPr>
            <a:r>
              <a:rPr lang="en-US" altLang="ko-KR" sz="1600" i="1"/>
              <a:t>y</a:t>
            </a:r>
            <a:r>
              <a:rPr lang="en-US" altLang="ko-KR" sz="1600" i="1">
                <a:latin typeface="Monotype Corsiva" panose="03010101010201010101" pitchFamily="66" charset="0"/>
              </a:rPr>
              <a:t>’</a:t>
            </a:r>
            <a:r>
              <a:rPr lang="en-US" altLang="ko-KR" sz="1600" i="1"/>
              <a:t> = y </a:t>
            </a:r>
            <a:r>
              <a:rPr lang="en-US" altLang="ko-KR" sz="1600" i="1">
                <a:latin typeface="Monotype Corsiva" panose="03010101010201010101" pitchFamily="66" charset="0"/>
              </a:rPr>
              <a:t>–</a:t>
            </a:r>
            <a:r>
              <a:rPr lang="en-US" altLang="ko-KR" sz="1600" i="1"/>
              <a:t> Ty</a:t>
            </a:r>
          </a:p>
          <a:p>
            <a:pPr lvl="1">
              <a:lnSpc>
                <a:spcPct val="110000"/>
              </a:lnSpc>
            </a:pPr>
            <a:r>
              <a:rPr lang="ko-KR" altLang="en-US" sz="1800"/>
              <a:t>입력 영상에서 </a:t>
            </a:r>
            <a:r>
              <a:rPr lang="en-US" altLang="ko-KR" sz="1800"/>
              <a:t>(120, 60)</a:t>
            </a:r>
            <a:r>
              <a:rPr lang="ko-KR" altLang="en-US" sz="1800"/>
              <a:t>의 위치에 있는 픽셀을</a:t>
            </a:r>
            <a:r>
              <a:rPr lang="en-US" altLang="ko-KR" sz="1800" i="1"/>
              <a:t>Tx =20, Ty =30   </a:t>
            </a:r>
            <a:r>
              <a:rPr lang="ko-KR" altLang="en-US" sz="1800"/>
              <a:t>만큼 순방향 평행 이동하면 출력</a:t>
            </a:r>
          </a:p>
          <a:p>
            <a:pPr lvl="2">
              <a:lnSpc>
                <a:spcPct val="110000"/>
              </a:lnSpc>
            </a:pPr>
            <a:r>
              <a:rPr lang="en-US" altLang="ko-KR" sz="1600" i="1"/>
              <a:t>x' = x + Tx =</a:t>
            </a:r>
            <a:r>
              <a:rPr lang="en-US" altLang="ko-KR" sz="1600"/>
              <a:t> 120 + 20 = 140</a:t>
            </a:r>
          </a:p>
          <a:p>
            <a:pPr lvl="2">
              <a:lnSpc>
                <a:spcPct val="110000"/>
              </a:lnSpc>
            </a:pPr>
            <a:r>
              <a:rPr lang="en-US" altLang="ko-KR" sz="1600" i="1"/>
              <a:t>y' = y + Ty</a:t>
            </a:r>
            <a:r>
              <a:rPr lang="en-US" altLang="ko-KR" sz="1600"/>
              <a:t> = 60 + 30 = 90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840085-D1E0-4463-A2BF-3A09709F59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FBE015-BE1A-440E-95D2-CE4BEDEAF2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1429C4-1A0D-4C4E-9759-A2366D6291E0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E363ABE8-A4E0-4890-A990-C123ACFCED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6248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4.1.2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선형 기하학적 변환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41605268-F76D-4197-B093-DAC8D151A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30000"/>
              </a:lnSpc>
              <a:spcBef>
                <a:spcPct val="120000"/>
              </a:spcBef>
            </a:pPr>
            <a:r>
              <a:rPr lang="en-US" altLang="ko-KR" sz="2000" i="1"/>
              <a:t>T</a:t>
            </a:r>
            <a:r>
              <a:rPr lang="en-US" altLang="ko-KR" sz="2000" i="1" baseline="-25000"/>
              <a:t>x</a:t>
            </a:r>
            <a:r>
              <a:rPr lang="en-US" altLang="ko-KR" sz="2000"/>
              <a:t> </a:t>
            </a:r>
            <a:r>
              <a:rPr lang="ko-KR" altLang="en-US" sz="2000"/>
              <a:t>와 </a:t>
            </a:r>
            <a:r>
              <a:rPr lang="en-US" altLang="ko-KR" sz="2000" i="1"/>
              <a:t>T</a:t>
            </a:r>
            <a:r>
              <a:rPr lang="en-US" altLang="ko-KR" sz="2000" i="1" baseline="-25000"/>
              <a:t>y</a:t>
            </a:r>
            <a:r>
              <a:rPr lang="en-US" altLang="ko-KR" sz="2000"/>
              <a:t> </a:t>
            </a:r>
            <a:r>
              <a:rPr lang="ko-KR" altLang="en-US" sz="2000"/>
              <a:t>의 이동값이 정수가 아닌 경우</a:t>
            </a:r>
          </a:p>
          <a:p>
            <a:pPr>
              <a:lnSpc>
                <a:spcPct val="130000"/>
              </a:lnSpc>
              <a:spcBef>
                <a:spcPct val="120000"/>
              </a:spcBef>
            </a:pPr>
            <a:r>
              <a:rPr lang="ko-KR" altLang="en-US" sz="2000"/>
              <a:t>변환후의 좌표값이 정수인 출력 픽셀 위치로 직접 떨어지지 않을 것</a:t>
            </a:r>
          </a:p>
          <a:p>
            <a:pPr>
              <a:lnSpc>
                <a:spcPct val="130000"/>
              </a:lnSpc>
              <a:spcBef>
                <a:spcPct val="120000"/>
              </a:spcBef>
            </a:pPr>
            <a:r>
              <a:rPr lang="ko-KR" altLang="en-US" sz="2000"/>
              <a:t>이런 경우</a:t>
            </a:r>
            <a:r>
              <a:rPr lang="en-US" altLang="ko-KR" sz="2000"/>
              <a:t>, </a:t>
            </a:r>
            <a:r>
              <a:rPr lang="ko-KR" altLang="en-US" sz="2000"/>
              <a:t>우리는 출력 영상 안에서 정수 픽셀 위치에 있는 최종 픽셀의 밝기를 추정하기 위해서 픽셀 보간법</a:t>
            </a:r>
            <a:r>
              <a:rPr lang="en-US" altLang="ko-KR" sz="2000"/>
              <a:t>(pixel interpolation)</a:t>
            </a:r>
            <a:r>
              <a:rPr lang="ko-KR" altLang="en-US" sz="2000"/>
              <a:t>이 필요</a:t>
            </a:r>
          </a:p>
          <a:p>
            <a:pPr>
              <a:lnSpc>
                <a:spcPct val="130000"/>
              </a:lnSpc>
              <a:spcBef>
                <a:spcPct val="120000"/>
              </a:spcBef>
            </a:pPr>
            <a:endParaRPr lang="en-US" altLang="ko-KR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D2721FD-BF4E-423B-8265-7B918F57E3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F0C877AB-8F65-4411-9CB1-ED2F8523D1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DD88E3-65D2-4C2F-8053-4112FE1731C6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00ADCD62-327B-44C9-89D8-C4309E6AF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6248400" cy="7620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4.1.2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선형 기하학적 변환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24912DD2-420E-4FE7-8113-83B5C531F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ko-KR" altLang="en-US" sz="2000"/>
              <a:t>컴퓨터 그래픽에서 쓰이는 동차 좌표</a:t>
            </a:r>
            <a:r>
              <a:rPr lang="en-US" altLang="ko-KR" sz="2000"/>
              <a:t>(homogeneous cordinate) </a:t>
            </a:r>
            <a:r>
              <a:rPr lang="ko-KR" altLang="en-US" sz="2000"/>
              <a:t>개념을 이용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ko-KR" altLang="en-US" sz="2000" b="1"/>
              <a:t>순방향 평행 이동을 표시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endParaRPr lang="ko-KR" altLang="en-US" sz="2000"/>
          </a:p>
          <a:p>
            <a:pPr>
              <a:lnSpc>
                <a:spcPct val="130000"/>
              </a:lnSpc>
              <a:spcBef>
                <a:spcPct val="50000"/>
              </a:spcBef>
            </a:pPr>
            <a:endParaRPr lang="ko-KR" altLang="en-US" sz="2000"/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ko-KR" altLang="en-US" sz="2000" b="1"/>
              <a:t>역방향 평행 이동을 표시</a:t>
            </a:r>
          </a:p>
        </p:txBody>
      </p:sp>
      <p:graphicFrame>
        <p:nvGraphicFramePr>
          <p:cNvPr id="125956" name="Object 4">
            <a:extLst>
              <a:ext uri="{FF2B5EF4-FFF2-40B4-BE49-F238E27FC236}">
                <a16:creationId xmlns:a16="http://schemas.microsoft.com/office/drawing/2014/main" id="{F035C485-699F-4BFD-A7B6-6472574E7E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3324225"/>
          <a:ext cx="26860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24" name="비트맵 이미지" r:id="rId3" imgW="2685714" imgH="942857" progId="Paint.Picture">
                  <p:embed/>
                </p:oleObj>
              </mc:Choice>
              <mc:Fallback>
                <p:oleObj name="비트맵 이미지" r:id="rId3" imgW="2685714" imgH="94285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324225"/>
                        <a:ext cx="268605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7" name="Object 5">
            <a:extLst>
              <a:ext uri="{FF2B5EF4-FFF2-40B4-BE49-F238E27FC236}">
                <a16:creationId xmlns:a16="http://schemas.microsoft.com/office/drawing/2014/main" id="{6D78CB2B-241E-42E4-8A73-3B77DB1078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953000"/>
          <a:ext cx="29337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25" name="비트맵 이미지" r:id="rId5" imgW="2933333" imgH="905001" progId="Paint.Picture">
                  <p:embed/>
                </p:oleObj>
              </mc:Choice>
              <mc:Fallback>
                <p:oleObj name="비트맵 이미지" r:id="rId5" imgW="2933333" imgH="905001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953000"/>
                        <a:ext cx="29337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조화">
  <a:themeElements>
    <a:clrScheme name="조화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조화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bg1"/>
          </a:buClr>
          <a:buSzPct val="100000"/>
          <a:buFont typeface="Wingdings" panose="05000000000000000000" pitchFamily="2" charset="2"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휴먼고딕" pitchFamily="2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bg1"/>
          </a:buClr>
          <a:buSzPct val="100000"/>
          <a:buFont typeface="Wingdings" panose="05000000000000000000" pitchFamily="2" charset="2"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휴먼고딕" pitchFamily="2" charset="-127"/>
          </a:defRPr>
        </a:defPPr>
      </a:lstStyle>
    </a:lnDef>
  </a:objectDefaults>
  <a:extraClrSchemeLst>
    <a:extraClrScheme>
      <a:clrScheme name="조화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Office\Templates\디자인\조화.pot</Template>
  <TotalTime>946</TotalTime>
  <Words>1418</Words>
  <Application>Microsoft Office PowerPoint</Application>
  <PresentationFormat>화면 슬라이드 쇼(4:3)</PresentationFormat>
  <Paragraphs>223</Paragraphs>
  <Slides>35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35</vt:i4>
      </vt:variant>
    </vt:vector>
  </HeadingPairs>
  <TitlesOfParts>
    <vt:vector size="54" baseType="lpstr">
      <vt:lpstr>굴림</vt:lpstr>
      <vt:lpstr>Times New Roman</vt:lpstr>
      <vt:lpstr>Tahoma</vt:lpstr>
      <vt:lpstr>Wingdings</vt:lpstr>
      <vt:lpstr>Monotype Sorts</vt:lpstr>
      <vt:lpstr>HCI Columbine</vt:lpstr>
      <vt:lpstr>휴먼명조</vt:lpstr>
      <vt:lpstr>굴림체</vt:lpstr>
      <vt:lpstr>┼┬-┴╢░ó╞╝R</vt:lpstr>
      <vt:lpstr>HCI Tulip</vt:lpstr>
      <vt:lpstr>┼┬-╕≡└╜╞╝R</vt:lpstr>
      <vt:lpstr>신명 중고딕</vt:lpstr>
      <vt:lpstr>╜┼╕φ ┴▀░φ╡±</vt:lpstr>
      <vt:lpstr>Monotype Corsiva</vt:lpstr>
      <vt:lpstr>태-모음티R</vt:lpstr>
      <vt:lpstr>휴먼고딕</vt:lpstr>
      <vt:lpstr>조화</vt:lpstr>
      <vt:lpstr>비트맵 이미지</vt:lpstr>
      <vt:lpstr>Microsoft Equation 3.0</vt:lpstr>
      <vt:lpstr>제 4 장</vt:lpstr>
      <vt:lpstr>- Contents -</vt:lpstr>
      <vt:lpstr>4.1  기하학적 변환</vt:lpstr>
      <vt:lpstr>4.1.1 기하학적 변환의 방법</vt:lpstr>
      <vt:lpstr>4.1.1 기하학적 변환의 방법</vt:lpstr>
      <vt:lpstr>4.1.1 기하학적 변환의 방법</vt:lpstr>
      <vt:lpstr>4.1.2 선형 기하학적 변환</vt:lpstr>
      <vt:lpstr>4.1.2 선형 기하학적 변환</vt:lpstr>
      <vt:lpstr>4.1.2 선형 기하학적 변환</vt:lpstr>
      <vt:lpstr>4.1.2 선형 기하학적 변환</vt:lpstr>
      <vt:lpstr>4.1.2 선형 기하학적 변환</vt:lpstr>
      <vt:lpstr>4.1.2 선형 기하학적 변환</vt:lpstr>
      <vt:lpstr>4.1.2 선형 기하학적 변환</vt:lpstr>
      <vt:lpstr>4.1.3 왜곡 기하학적 변환(Warping)</vt:lpstr>
      <vt:lpstr>4.1.3 왜곡 기하학적 변환(Warping)</vt:lpstr>
      <vt:lpstr>4.1.3 왜곡 기하학적 변환(Warping)</vt:lpstr>
      <vt:lpstr>4.1.3 왜곡 기하학적 변환(Warping)</vt:lpstr>
      <vt:lpstr>4.1.3 왜곡 기하학적 변환(Warping)</vt:lpstr>
      <vt:lpstr>4.2  재표본 추출(Resampling)</vt:lpstr>
      <vt:lpstr>4.2  재표본 추출(Resampling)</vt:lpstr>
      <vt:lpstr>4.2.2 상향 표본 추출을 위한 픽셀 보간법</vt:lpstr>
      <vt:lpstr>4.2.2 상향 표본 추출을 위한 픽셀 보간법</vt:lpstr>
      <vt:lpstr>4.2.2 상향 표본 추출을 위한 픽셀 보간법</vt:lpstr>
      <vt:lpstr>4.2.2 상향 표본 추출을 위한 픽셀 보간법</vt:lpstr>
      <vt:lpstr>4.2.2 상향 표본 추출을 위한 픽셀 보간법</vt:lpstr>
      <vt:lpstr>4.2.2 상향 표본 추출을 위한 픽셀 보간법</vt:lpstr>
      <vt:lpstr>4.2.2 상향 표본 추출을 위한 픽셀 보간법</vt:lpstr>
      <vt:lpstr>4.2.2 상향 표본 추출을 위한 픽셀 보간법</vt:lpstr>
      <vt:lpstr>4.2.2 상향 표본 추출을 위한 픽셀 보간법</vt:lpstr>
      <vt:lpstr>4.2.2 상향 표본 추출을 위한 픽셀 보간법</vt:lpstr>
      <vt:lpstr>4.2.2 상향 표본 추출을 위한 픽셀 보간법</vt:lpstr>
      <vt:lpstr>4.2.2 상향 표본 추출을 위한 픽셀 보간법</vt:lpstr>
      <vt:lpstr>4.3  기하학적 변환의 응용</vt:lpstr>
      <vt:lpstr>4.3  기하학적 변환의 응용</vt:lpstr>
      <vt:lpstr>4.3.2 기하학적 카메라 교정        (Geometric Camera Calib- ration)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</dc:title>
  <dc:creator>Jino</dc:creator>
  <cp:lastModifiedBy>leeKS</cp:lastModifiedBy>
  <cp:revision>293</cp:revision>
  <dcterms:created xsi:type="dcterms:W3CDTF">2002-02-24T04:52:01Z</dcterms:created>
  <dcterms:modified xsi:type="dcterms:W3CDTF">2020-08-30T04:11:44Z</dcterms:modified>
</cp:coreProperties>
</file>