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0"/>
  </p:notesMasterIdLst>
  <p:handoutMasterIdLst>
    <p:handoutMasterId r:id="rId41"/>
  </p:handoutMasterIdLst>
  <p:sldIdLst>
    <p:sldId id="258" r:id="rId2"/>
    <p:sldId id="257" r:id="rId3"/>
    <p:sldId id="291" r:id="rId4"/>
    <p:sldId id="260" r:id="rId5"/>
    <p:sldId id="292" r:id="rId6"/>
    <p:sldId id="294" r:id="rId7"/>
    <p:sldId id="295" r:id="rId8"/>
    <p:sldId id="296" r:id="rId9"/>
    <p:sldId id="297" r:id="rId10"/>
    <p:sldId id="322" r:id="rId11"/>
    <p:sldId id="323" r:id="rId12"/>
    <p:sldId id="262" r:id="rId13"/>
    <p:sldId id="298" r:id="rId14"/>
    <p:sldId id="299" r:id="rId15"/>
    <p:sldId id="300" r:id="rId16"/>
    <p:sldId id="324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25" r:id="rId26"/>
    <p:sldId id="326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</p:sldIdLst>
  <p:sldSz cx="9144000" cy="6858000" type="screen4x3"/>
  <p:notesSz cx="6888163" cy="9623425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94" autoAdjust="0"/>
    <p:restoredTop sz="90929"/>
  </p:normalViewPr>
  <p:slideViewPr>
    <p:cSldViewPr>
      <p:cViewPr varScale="1">
        <p:scale>
          <a:sx n="75" d="100"/>
          <a:sy n="75" d="100"/>
        </p:scale>
        <p:origin x="108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3" d="100"/>
          <a:sy n="53" d="100"/>
        </p:scale>
        <p:origin x="-1920" y="-72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E1B7CFF-0495-4DA9-A999-AFF636734A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515C4C4-1062-40D6-8038-CDD3E50F83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713EF57C-1B06-4259-B265-6F47C336FA0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22E522F3-5DC0-404B-9B85-DA9B5E6FDEA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fld id="{5CFC7A42-326F-477F-96A0-2D75D70E26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C4C9F24-E99B-4AEB-B863-C906770B55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B8CAB57-802E-4009-A047-17B3231A60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7CB52FCD-26F5-4BDB-8C25-6BB71393F8F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1ED42068-70A0-4875-A95F-447A830BB9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FB7DF0DC-A09D-46CB-A807-FD1BF6E35E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1AE12F77-C78D-4CD8-BE4D-84783A9E12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fld id="{163EB430-19C2-4F24-88EF-8E040B52C2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18333F4-9878-4F62-9896-468D682310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78D1507-DF9C-4C21-AB4C-42EE57BEA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EF1584-6D08-4098-942B-77FB50CC70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3F864AF-9806-425A-B9D4-22FB3C759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1026">
            <a:extLst>
              <a:ext uri="{FF2B5EF4-FFF2-40B4-BE49-F238E27FC236}">
                <a16:creationId xmlns:a16="http://schemas.microsoft.com/office/drawing/2014/main" id="{1622DD9F-CD33-4026-9CF0-8BA1B914A6F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0659" name="Group 1027">
              <a:extLst>
                <a:ext uri="{FF2B5EF4-FFF2-40B4-BE49-F238E27FC236}">
                  <a16:creationId xmlns:a16="http://schemas.microsoft.com/office/drawing/2014/main" id="{9AA7AAB9-2E9D-444E-A63D-22FF6B6BB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0660" name="Rectangle 1028">
                <a:extLst>
                  <a:ext uri="{FF2B5EF4-FFF2-40B4-BE49-F238E27FC236}">
                    <a16:creationId xmlns:a16="http://schemas.microsoft.com/office/drawing/2014/main" id="{6397D5E7-4531-4F1A-8998-45543F280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1" name="Rectangle 1029">
                <a:extLst>
                  <a:ext uri="{FF2B5EF4-FFF2-40B4-BE49-F238E27FC236}">
                    <a16:creationId xmlns:a16="http://schemas.microsoft.com/office/drawing/2014/main" id="{757502CF-9234-4030-94B1-0061C3A24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662" name="Group 1030">
              <a:extLst>
                <a:ext uri="{FF2B5EF4-FFF2-40B4-BE49-F238E27FC236}">
                  <a16:creationId xmlns:a16="http://schemas.microsoft.com/office/drawing/2014/main" id="{AA7A9762-A0AC-4243-8A12-83C21AD29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0663" name="Rectangle 1031">
                <a:extLst>
                  <a:ext uri="{FF2B5EF4-FFF2-40B4-BE49-F238E27FC236}">
                    <a16:creationId xmlns:a16="http://schemas.microsoft.com/office/drawing/2014/main" id="{62D89D5B-7BCC-4CD9-AF70-2F9D20A58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4" name="Rectangle 1032">
                <a:extLst>
                  <a:ext uri="{FF2B5EF4-FFF2-40B4-BE49-F238E27FC236}">
                    <a16:creationId xmlns:a16="http://schemas.microsoft.com/office/drawing/2014/main" id="{815B55E2-4B88-4878-913C-5F7492E75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65" name="Rectangle 1033">
              <a:extLst>
                <a:ext uri="{FF2B5EF4-FFF2-40B4-BE49-F238E27FC236}">
                  <a16:creationId xmlns:a16="http://schemas.microsoft.com/office/drawing/2014/main" id="{0C1DFE74-98C1-408E-8324-5BB4776F8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Rectangle 1034">
              <a:extLst>
                <a:ext uri="{FF2B5EF4-FFF2-40B4-BE49-F238E27FC236}">
                  <a16:creationId xmlns:a16="http://schemas.microsoft.com/office/drawing/2014/main" id="{4D4A2EA5-0BB9-4A0E-AA3E-8C6D23AE7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7" name="Rectangle 1035">
              <a:extLst>
                <a:ext uri="{FF2B5EF4-FFF2-40B4-BE49-F238E27FC236}">
                  <a16:creationId xmlns:a16="http://schemas.microsoft.com/office/drawing/2014/main" id="{E66C5C73-C7DD-42E6-9B48-203ACC8CD22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68" name="Rectangle 1036">
            <a:extLst>
              <a:ext uri="{FF2B5EF4-FFF2-40B4-BE49-F238E27FC236}">
                <a16:creationId xmlns:a16="http://schemas.microsoft.com/office/drawing/2014/main" id="{FAA0C2D0-F900-43C4-AD92-DD066A4DE7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0669" name="Rectangle 1037">
            <a:extLst>
              <a:ext uri="{FF2B5EF4-FFF2-40B4-BE49-F238E27FC236}">
                <a16:creationId xmlns:a16="http://schemas.microsoft.com/office/drawing/2014/main" id="{AA587087-DAF4-490F-8745-16702A610F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70670" name="Rectangle 1038">
            <a:extLst>
              <a:ext uri="{FF2B5EF4-FFF2-40B4-BE49-F238E27FC236}">
                <a16:creationId xmlns:a16="http://schemas.microsoft.com/office/drawing/2014/main" id="{72E0562F-5E9F-495C-954F-88B0B7A398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386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bg2"/>
                </a:solidFill>
                <a:ea typeface="+mn-ea"/>
              </a:defRPr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0671" name="Rectangle 1039">
            <a:extLst>
              <a:ext uri="{FF2B5EF4-FFF2-40B4-BE49-F238E27FC236}">
                <a16:creationId xmlns:a16="http://schemas.microsoft.com/office/drawing/2014/main" id="{B31E30FC-1030-4000-9C6D-E695486D8F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6324600"/>
            <a:ext cx="2895600" cy="3048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Prof. Kang seung Lee</a:t>
            </a:r>
          </a:p>
        </p:txBody>
      </p:sp>
      <p:sp>
        <p:nvSpPr>
          <p:cNvPr id="70672" name="Rectangle 1040">
            <a:extLst>
              <a:ext uri="{FF2B5EF4-FFF2-40B4-BE49-F238E27FC236}">
                <a16:creationId xmlns:a16="http://schemas.microsoft.com/office/drawing/2014/main" id="{400CB7D1-A764-421F-B968-FCD48FB651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CAC85F-1C06-4A47-A671-073C9752578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2994-2819-44CB-8FE6-7909D11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BB543D-322F-499D-A141-2C7494F9E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792FC9-7ACC-4B50-8DCA-CFDA626FD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A670AD-6B7D-43C4-BF3D-75C68B04D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50A391-8E92-429D-89C2-C0FFF69D9A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65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EDDE37-201C-4867-91FA-E0744BBCF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20764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B51C7-C042-4044-A716-1F02D23E5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769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153B0-94A5-44AB-824D-0AB47D615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7928B-4198-4116-9068-E4429B162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1D112F-898A-4DA8-8331-116ED84B91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007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2FA61-9504-4424-AD7D-3F0E0D73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3B9BD-2A55-402D-A1DF-62A63839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841610-C9DD-42BE-9D27-BFD22932C8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4BBC-409C-4690-BC90-0CA8DD615B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07C2A3-DE47-462E-B36D-E10CD87EC7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335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4676D-7759-4FED-AA16-8469E52B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F2C0D-8769-4C00-85EC-3831B5B9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00E59-5F24-47F5-8644-2B9632E78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A7331-3D1D-4B58-B4CB-EDECF8C39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86551F-DD0E-47CF-9D5A-4867727C27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988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74FB3-EBE4-4F0A-BE93-9AFB88FB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8E8FA-8C6A-4BEA-838A-3827C5B58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FF3428-F5B8-44DD-8E41-DD54286B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D8B53-7C3F-42F6-AF59-C8C133079C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39B6-B913-4C1B-899E-A92BD5B2C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7C3FC9-09A9-46E6-B789-4774B9E244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314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F9483-DCDF-4B04-91BF-04EDF8EA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27D5B-2FDC-415C-8740-B35C81BDA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42F7A-D54E-435F-A148-A1953AD39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D07C90-C31C-499F-8C22-FC8E04CA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C644C2-E289-4EE3-933D-B24982AE6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311DF423-1B2B-4AC9-9F24-DEF041C393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39F8C72-29A7-41ED-A5D3-43A1E51E0B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6DE229-49EB-4400-BE1E-4344FB9E46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793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5A88F-FFD6-4E0A-B8B7-422FF842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903ABA-B7D1-4E95-9CBE-009026242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6C316-E5B7-4D2B-A845-2B69E88BAC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9CF5E4-5339-4A7D-811F-1ABA2C35FA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85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94E258B-6943-4F71-8EDD-5337EF0143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09A4B6-B96E-44CA-8631-0A8FA5955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3E2418-33F2-460A-AE52-9342213237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25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0F0EB-5620-4D5C-A013-FC8BD2F2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A453A-E1B8-4F76-B2C5-32544829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D098E-90D1-4B0F-A149-707F905B2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432F8-C89E-48F9-B480-8F4CED5C6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3DFAA-B26D-4E05-BF23-730FA115B2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CEBEA7-5921-4F5C-A6C2-97A661210C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21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B249-1D39-4235-8B73-578A909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06EE59-DBDF-41C6-891E-38713D46A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DDFDF-B724-409A-8764-A637875D7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BC606-BF06-4455-A47F-AFB03FC9A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45483-C6A3-4411-ACB6-F0ACA4DE9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FC496E-8D01-49FF-A8DD-D57632278C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0120047-C13D-4BCB-A0B4-0546C830BD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A1F8986-BAB9-43DD-AF67-6D7DA7AB52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7667E8C3-A8D4-49B5-8755-07B84C9A62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ACFD062A-E399-4DD5-94D6-1BCE207EB5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2BC961FF-8645-4D87-81C5-C1FA64D910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624997AE-7CAF-41BD-8080-A126DDFB1A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B1589921-8204-41DE-85A5-FB3CFDA25C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DCDD932D-B757-4FF3-8DF7-D3E3C1F8F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0A0D879D-B375-4428-A98E-2072CE286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97AEA749-D1AE-487C-9EF7-4856284B3B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685800" y="6400800"/>
            <a:ext cx="365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ea typeface="+mn-ea"/>
              </a:defRPr>
            </a:lvl1pPr>
          </a:lstStyle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98192222-0620-4D98-84CF-9A320B001F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>
                <a:ea typeface="+mn-ea"/>
              </a:defRPr>
            </a:lvl1pPr>
          </a:lstStyle>
          <a:p>
            <a:fld id="{5B6CD15D-F038-4DF2-8161-A29FF686CA3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9646" name="Rectangle 14">
            <a:extLst>
              <a:ext uri="{FF2B5EF4-FFF2-40B4-BE49-F238E27FC236}">
                <a16:creationId xmlns:a16="http://schemas.microsoft.com/office/drawing/2014/main" id="{F26A7C47-1AE6-422A-B273-18990605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>
                <a:ea typeface="굴림" panose="020B0600000101010101" pitchFamily="50" charset="-127"/>
              </a:rPr>
              <a:t>영상처리(Image Processing)</a:t>
            </a:r>
          </a:p>
        </p:txBody>
      </p:sp>
      <p:cxnSp>
        <p:nvCxnSpPr>
          <p:cNvPr id="69647" name="AutoShape 15">
            <a:extLst>
              <a:ext uri="{FF2B5EF4-FFF2-40B4-BE49-F238E27FC236}">
                <a16:creationId xmlns:a16="http://schemas.microsoft.com/office/drawing/2014/main" id="{AD8D810E-FD3E-41FC-8D60-104F12A3D7C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248400"/>
            <a:ext cx="914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Monotype Sorts" pitchFamily="2" charset="2"/>
        <a:buChar char="*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FCB786-23D7-4D01-8629-1D9CEBE0F4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981200"/>
            <a:ext cx="2971800" cy="762000"/>
          </a:xfrm>
        </p:spPr>
        <p:txBody>
          <a:bodyPr/>
          <a:lstStyle/>
          <a:p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제 </a:t>
            </a:r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3183004-71D9-4DC3-8334-131186D41F7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ko-KR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디지털화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2D00620E-1FC5-4F0D-9DE9-87E073A94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67D46953-00E0-4090-BD10-840BDDCA9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A80134-BCBE-44F4-8032-AAEA671E028B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06498" name="Rectangle 1026">
            <a:extLst>
              <a:ext uri="{FF2B5EF4-FFF2-40B4-BE49-F238E27FC236}">
                <a16:creationId xmlns:a16="http://schemas.microsoft.com/office/drawing/2014/main" id="{02798408-9B37-4F9F-AA3E-A7279AA1B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샘플링 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공간 영역의 디지털화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06502" name="Text Box 1030">
            <a:extLst>
              <a:ext uri="{FF2B5EF4-FFF2-40B4-BE49-F238E27FC236}">
                <a16:creationId xmlns:a16="http://schemas.microsoft.com/office/drawing/2014/main" id="{F81010F8-FA1E-4B4B-A5BA-7D14AF06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953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(c) 64×64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영상</a:t>
            </a:r>
          </a:p>
        </p:txBody>
      </p:sp>
      <p:sp>
        <p:nvSpPr>
          <p:cNvPr id="106503" name="Text Box 1031">
            <a:extLst>
              <a:ext uri="{FF2B5EF4-FFF2-40B4-BE49-F238E27FC236}">
                <a16:creationId xmlns:a16="http://schemas.microsoft.com/office/drawing/2014/main" id="{D57B688C-EAA7-41D5-AB2B-13B41EAE0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953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(d) 32×32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영상</a:t>
            </a:r>
          </a:p>
        </p:txBody>
      </p:sp>
      <p:pic>
        <p:nvPicPr>
          <p:cNvPr id="106504" name="Picture 1032">
            <a:extLst>
              <a:ext uri="{FF2B5EF4-FFF2-40B4-BE49-F238E27FC236}">
                <a16:creationId xmlns:a16="http://schemas.microsoft.com/office/drawing/2014/main" id="{21601691-18D9-4548-AF1D-A5BAFBE2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5" name="Picture 1033">
            <a:extLst>
              <a:ext uri="{FF2B5EF4-FFF2-40B4-BE49-F238E27FC236}">
                <a16:creationId xmlns:a16="http://schemas.microsoft.com/office/drawing/2014/main" id="{F90E7497-9909-484E-857D-16D2F037F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E80F9D0B-8FBD-4C72-B708-DDF4EE1F67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45669819-C858-4FC0-A578-8D688583C1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77C920-9D5D-4373-AE4F-5B5543B5D2E3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07522" name="Rectangle 2050">
            <a:extLst>
              <a:ext uri="{FF2B5EF4-FFF2-40B4-BE49-F238E27FC236}">
                <a16:creationId xmlns:a16="http://schemas.microsoft.com/office/drawing/2014/main" id="{C98DD9B1-B4BF-43A5-990B-8620655A4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샘플링 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공간 영역의 디지털화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07523" name="Text Box 2051">
            <a:extLst>
              <a:ext uri="{FF2B5EF4-FFF2-40B4-BE49-F238E27FC236}">
                <a16:creationId xmlns:a16="http://schemas.microsoft.com/office/drawing/2014/main" id="{6F52B36D-1807-4E27-8D82-5565B4498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86000"/>
            <a:ext cx="31242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2.5 </a:t>
            </a:r>
            <a:r>
              <a:rPr lang="ko-KR" altLang="en-US" sz="1800">
                <a:ea typeface="굴림" panose="020B0600000101010101" pitchFamily="50" charset="-127"/>
              </a:rPr>
              <a:t>영상의 해상도에 따른 변화 출처</a:t>
            </a:r>
          </a:p>
          <a:p>
            <a:r>
              <a:rPr lang="en-US" altLang="ko-KR" sz="1800">
                <a:ea typeface="굴림" panose="020B0600000101010101" pitchFamily="50" charset="-127"/>
              </a:rPr>
              <a:t>(Digital Image Processing (DIP) with Khoros 2)</a:t>
            </a:r>
          </a:p>
        </p:txBody>
      </p:sp>
      <p:sp>
        <p:nvSpPr>
          <p:cNvPr id="107524" name="Text Box 2052">
            <a:extLst>
              <a:ext uri="{FF2B5EF4-FFF2-40B4-BE49-F238E27FC236}">
                <a16:creationId xmlns:a16="http://schemas.microsoft.com/office/drawing/2014/main" id="{C8B43652-CF11-43F6-8C40-45C08C43C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958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(e) 16×16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영상</a:t>
            </a:r>
          </a:p>
        </p:txBody>
      </p:sp>
      <p:pic>
        <p:nvPicPr>
          <p:cNvPr id="107528" name="Picture 2056">
            <a:extLst>
              <a:ext uri="{FF2B5EF4-FFF2-40B4-BE49-F238E27FC236}">
                <a16:creationId xmlns:a16="http://schemas.microsoft.com/office/drawing/2014/main" id="{6234A185-94E1-481A-86EB-07D158850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89F0D4D0-4F80-4259-8947-A3AB4BD3BB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0B7B517C-53D1-401B-8D8B-88EAB8BF9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53F81-5144-446A-95A0-1C6D3731C253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928534BF-FEE2-4563-9EB8-82231F7CC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848600" cy="9906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샘플링 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공간 영역의 디지털화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B098DCC3-9043-4E20-A16D-4E389F88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653088"/>
            <a:ext cx="381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2.6 </a:t>
            </a:r>
            <a:r>
              <a:rPr lang="ko-KR" altLang="en-US" sz="1800">
                <a:ea typeface="굴림" panose="020B0600000101010101" pitchFamily="50" charset="-127"/>
              </a:rPr>
              <a:t>격자의 설명</a:t>
            </a:r>
          </a:p>
        </p:txBody>
      </p:sp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8289C24C-1C11-4EF6-9803-DB7C1A04FE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133600"/>
          <a:ext cx="53340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4" name="비트맵 이미지" r:id="rId3" imgW="6249272" imgH="3914286" progId="Paint.Picture">
                  <p:embed/>
                </p:oleObj>
              </mc:Choice>
              <mc:Fallback>
                <p:oleObj name="비트맵 이미지" r:id="rId3" imgW="6249272" imgH="3914286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5334000" cy="334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2">
            <a:extLst>
              <a:ext uri="{FF2B5EF4-FFF2-40B4-BE49-F238E27FC236}">
                <a16:creationId xmlns:a16="http://schemas.microsoft.com/office/drawing/2014/main" id="{FF31DE1F-D75E-440D-B764-F4C9158AD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3733800" cy="457200"/>
          </a:xfrm>
          <a:noFill/>
          <a:ln/>
        </p:spPr>
        <p:txBody>
          <a:bodyPr/>
          <a:lstStyle/>
          <a:p>
            <a:r>
              <a:rPr lang="ko-KR" altLang="en-US" b="1"/>
              <a:t>픽셀의  배열 방법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705C0F-7462-4FBF-9CCB-D5EE4359AE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134B2A-E642-4D3E-91B5-F8B5F0F2B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B13AFE-477A-4DB9-BF39-9D633BC2AF40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04D12D7-906A-4BCB-B43F-FD2209F5A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양자화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명암의 디지털화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1690C8B-7C12-4601-A804-45463E9D5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b="1"/>
              <a:t>영상의 양자화</a:t>
            </a:r>
          </a:p>
          <a:p>
            <a:pPr lvl="1">
              <a:lnSpc>
                <a:spcPct val="130000"/>
              </a:lnSpc>
            </a:pPr>
            <a:r>
              <a:rPr lang="ko-KR" altLang="en-US" sz="2000"/>
              <a:t>각 픽셀의 명암</a:t>
            </a:r>
            <a:r>
              <a:rPr lang="en-US" altLang="ko-KR" sz="2000"/>
              <a:t>(</a:t>
            </a:r>
            <a:r>
              <a:rPr lang="ko-KR" altLang="en-US" sz="2000"/>
              <a:t>밝기</a:t>
            </a:r>
            <a:r>
              <a:rPr lang="en-US" altLang="ko-KR" sz="2000"/>
              <a:t>)</a:t>
            </a:r>
            <a:r>
              <a:rPr lang="ko-KR" altLang="en-US" sz="2000"/>
              <a:t>값을 정해진 몇 단계의 밝기로 제한하는 과정</a:t>
            </a:r>
          </a:p>
          <a:p>
            <a:pPr lvl="1">
              <a:lnSpc>
                <a:spcPct val="130000"/>
              </a:lnSpc>
            </a:pPr>
            <a:r>
              <a:rPr lang="ko-KR" altLang="en-US" sz="2000"/>
              <a:t>인간의 눈의 명암 특성은 이상적인 경우 </a:t>
            </a:r>
            <a:r>
              <a:rPr lang="en-US" altLang="ko-KR" sz="2000"/>
              <a:t>500</a:t>
            </a:r>
            <a:r>
              <a:rPr lang="ko-KR" altLang="en-US" sz="2000"/>
              <a:t>단계까지 판별된다고 이야기되므로 </a:t>
            </a:r>
            <a:r>
              <a:rPr lang="en-US" altLang="ko-KR" sz="2000"/>
              <a:t>9</a:t>
            </a:r>
            <a:r>
              <a:rPr lang="ko-KR" altLang="en-US" sz="2000"/>
              <a:t>비트의 양자화</a:t>
            </a:r>
          </a:p>
          <a:p>
            <a:pPr lvl="1">
              <a:lnSpc>
                <a:spcPct val="130000"/>
              </a:lnSpc>
            </a:pPr>
            <a:r>
              <a:rPr lang="ko-KR" altLang="en-US" sz="2000"/>
              <a:t>일반적으로는 </a:t>
            </a:r>
            <a:r>
              <a:rPr lang="en-US" altLang="ko-KR" sz="2000"/>
              <a:t>1~10 </a:t>
            </a:r>
            <a:r>
              <a:rPr lang="ko-KR" altLang="en-US" sz="2000"/>
              <a:t>비트의 양자화를 채택하는 경우가 많음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4E4C349C-22D4-401A-89E0-457642CC3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C9235290-F856-46D4-9A9D-850C8FD9C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025C33-D1E6-40A8-9917-34068D054E64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BDDEC86-A1F3-4356-94E8-6751E63E0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양자화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명암의 디지털화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5A3DAEEB-7DB5-422C-9984-0CDB6FC3B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72088"/>
            <a:ext cx="518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2.7 </a:t>
            </a:r>
            <a:r>
              <a:rPr lang="ko-KR" altLang="en-US" sz="1800">
                <a:ea typeface="굴림" panose="020B0600000101010101" pitchFamily="50" charset="-127"/>
              </a:rPr>
              <a:t>명암값의 양자화</a:t>
            </a:r>
          </a:p>
        </p:txBody>
      </p:sp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284A394F-65F6-41A5-B451-9208D0B3A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133600"/>
          <a:ext cx="3476625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8" name="비트맵 이미지" r:id="rId3" imgW="3095238" imgH="2285714" progId="Paint.Picture">
                  <p:embed/>
                </p:oleObj>
              </mc:Choice>
              <mc:Fallback>
                <p:oleObj name="비트맵 이미지" r:id="rId3" imgW="3095238" imgH="228571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0"/>
                        <a:ext cx="3476625" cy="25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A6D853BA-B5FF-42ED-BE46-AC079D8715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31DA427A-728E-4B81-BECA-070166069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FFC863-09DA-48A0-89FF-B8272ACD28A5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35C6DF4F-8B20-49E3-B75D-CAA883042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양자화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명암의 디지털화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82948" name="Picture 4">
            <a:extLst>
              <a:ext uri="{FF2B5EF4-FFF2-40B4-BE49-F238E27FC236}">
                <a16:creationId xmlns:a16="http://schemas.microsoft.com/office/drawing/2014/main" id="{751284D3-D49D-40AD-A8DA-4259D15F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205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9" name="Picture 5">
            <a:extLst>
              <a:ext uri="{FF2B5EF4-FFF2-40B4-BE49-F238E27FC236}">
                <a16:creationId xmlns:a16="http://schemas.microsoft.com/office/drawing/2014/main" id="{6D500BAA-3EA7-47F4-ACF6-645270ED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205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50" name="Text Box 6">
            <a:extLst>
              <a:ext uri="{FF2B5EF4-FFF2-40B4-BE49-F238E27FC236}">
                <a16:creationId xmlns:a16="http://schemas.microsoft.com/office/drawing/2014/main" id="{735A3197-BB9F-4D70-A5F2-5CF128884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/>
              <a:t>(a) 2</a:t>
            </a:r>
            <a:r>
              <a:rPr lang="ko-KR" altLang="en-US" sz="1800"/>
              <a:t>레벨</a:t>
            </a: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28856697-5971-4048-8A56-9BC783333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862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/>
              <a:t>(b) 4</a:t>
            </a:r>
            <a:r>
              <a:rPr lang="ko-KR" altLang="en-US" sz="1800"/>
              <a:t>레벨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880FE7A7-C0C0-4D68-B6D0-D33F0F7F3B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DBD7E4D9-3CEB-46C8-86CE-CDF229C68F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99ABF-71C4-44D1-81E8-35F615353E77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09570" name="Rectangle 2050">
            <a:extLst>
              <a:ext uri="{FF2B5EF4-FFF2-40B4-BE49-F238E27FC236}">
                <a16:creationId xmlns:a16="http://schemas.microsoft.com/office/drawing/2014/main" id="{97CBDBF8-F9E4-40AE-BFB4-DC9085912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양자화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명암의 디지털화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09571" name="Text Box 2051">
            <a:extLst>
              <a:ext uri="{FF2B5EF4-FFF2-40B4-BE49-F238E27FC236}">
                <a16:creationId xmlns:a16="http://schemas.microsoft.com/office/drawing/2014/main" id="{81906A8C-057B-4EEF-AA51-A4F08D20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86400"/>
            <a:ext cx="541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2.8 </a:t>
            </a:r>
            <a:r>
              <a:rPr lang="ko-KR" altLang="en-US" sz="1800">
                <a:ea typeface="굴림" panose="020B0600000101010101" pitchFamily="50" charset="-127"/>
              </a:rPr>
              <a:t>여러 가지 명도 수에서의 영상의 변화</a:t>
            </a:r>
          </a:p>
        </p:txBody>
      </p:sp>
      <p:sp>
        <p:nvSpPr>
          <p:cNvPr id="109574" name="Text Box 2054">
            <a:extLst>
              <a:ext uri="{FF2B5EF4-FFF2-40B4-BE49-F238E27FC236}">
                <a16:creationId xmlns:a16="http://schemas.microsoft.com/office/drawing/2014/main" id="{12461D23-6376-4529-88A6-9FB5754F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(c) 16</a:t>
            </a:r>
            <a:r>
              <a:rPr lang="ko-KR" altLang="en-US" sz="1800">
                <a:ea typeface="굴림" panose="020B0600000101010101" pitchFamily="50" charset="-127"/>
              </a:rPr>
              <a:t>레벨</a:t>
            </a:r>
          </a:p>
        </p:txBody>
      </p:sp>
      <p:sp>
        <p:nvSpPr>
          <p:cNvPr id="109575" name="Text Box 2055">
            <a:extLst>
              <a:ext uri="{FF2B5EF4-FFF2-40B4-BE49-F238E27FC236}">
                <a16:creationId xmlns:a16="http://schemas.microsoft.com/office/drawing/2014/main" id="{42C5E1A3-0D8F-457C-A693-3AFB29E21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10088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/>
              <a:t>(d) 256 </a:t>
            </a:r>
            <a:r>
              <a:rPr lang="ko-KR" altLang="en-US" sz="1800"/>
              <a:t>레벨</a:t>
            </a:r>
          </a:p>
        </p:txBody>
      </p:sp>
      <p:pic>
        <p:nvPicPr>
          <p:cNvPr id="109576" name="Picture 2056">
            <a:extLst>
              <a:ext uri="{FF2B5EF4-FFF2-40B4-BE49-F238E27FC236}">
                <a16:creationId xmlns:a16="http://schemas.microsoft.com/office/drawing/2014/main" id="{C899EB6B-925E-4954-B41F-F588564C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205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7" name="Picture 2057">
            <a:extLst>
              <a:ext uri="{FF2B5EF4-FFF2-40B4-BE49-F238E27FC236}">
                <a16:creationId xmlns:a16="http://schemas.microsoft.com/office/drawing/2014/main" id="{052D7852-852B-42CC-A335-6D7E5E10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205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654F53-5811-4F23-8950-659C8E1E03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45318-0C55-4C9D-B838-EE1EB370F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3F30E-0FC1-4578-B03F-A57192EBE19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AD3C011-C0B8-430A-A4F8-0268EA41F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동영상의 디지털화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47D622D-E522-44B2-9FFB-C28DDC974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2000"/>
              <a:t>동영상의 경우에는 추가적으로 시간적인 샘플링의 간격 즉</a:t>
            </a:r>
            <a:r>
              <a:rPr lang="en-US" altLang="ko-KR" sz="2000"/>
              <a:t>, </a:t>
            </a:r>
            <a:r>
              <a:rPr lang="ko-KR" altLang="en-US" sz="2000"/>
              <a:t>매초 몇 장의 프레임</a:t>
            </a:r>
            <a:r>
              <a:rPr lang="en-US" altLang="ko-KR" sz="2000"/>
              <a:t>(frame, </a:t>
            </a:r>
            <a:r>
              <a:rPr lang="ko-KR" altLang="en-US" sz="2000"/>
              <a:t>하나의 정지화면</a:t>
            </a:r>
            <a:r>
              <a:rPr lang="en-US" altLang="ko-KR" sz="2000"/>
              <a:t>)</a:t>
            </a:r>
            <a:r>
              <a:rPr lang="ko-KR" altLang="en-US" sz="2000"/>
              <a:t>을 취급하는가를 생각하여야 함</a:t>
            </a:r>
          </a:p>
          <a:p>
            <a:pPr>
              <a:lnSpc>
                <a:spcPct val="120000"/>
              </a:lnSpc>
            </a:pPr>
            <a:r>
              <a:rPr lang="en-US" altLang="ko-KR" sz="2000"/>
              <a:t>TV</a:t>
            </a:r>
            <a:r>
              <a:rPr lang="ko-KR" altLang="en-US" sz="2000"/>
              <a:t>방송 등에서의 인간의 잔상 특성은 약 </a:t>
            </a:r>
            <a:r>
              <a:rPr lang="en-US" altLang="ko-KR" sz="2000"/>
              <a:t>30msec</a:t>
            </a:r>
            <a:r>
              <a:rPr lang="ko-KR" altLang="en-US" sz="2000"/>
              <a:t>이므로 기본적으로 매초 </a:t>
            </a:r>
            <a:r>
              <a:rPr lang="en-US" altLang="ko-KR" sz="2000"/>
              <a:t>30</a:t>
            </a:r>
            <a:r>
              <a:rPr lang="ko-KR" altLang="en-US" sz="2000"/>
              <a:t>장의 이상의 영상을 전송하고 있다고 생각하여야 됨</a:t>
            </a:r>
          </a:p>
          <a:p>
            <a:pPr>
              <a:lnSpc>
                <a:spcPct val="120000"/>
              </a:lnSpc>
            </a:pPr>
            <a:r>
              <a:rPr lang="ko-KR" altLang="en-US" sz="2000"/>
              <a:t>정확하게 설명하면</a:t>
            </a:r>
            <a:r>
              <a:rPr lang="en-US" altLang="ko-KR" sz="2000"/>
              <a:t>, </a:t>
            </a:r>
            <a:r>
              <a:rPr lang="ko-KR" altLang="en-US" sz="2000"/>
              <a:t>대상의 상태 변화를 푸리에</a:t>
            </a:r>
            <a:r>
              <a:rPr lang="en-US" altLang="ko-KR" sz="2000"/>
              <a:t>(Fourier) </a:t>
            </a:r>
            <a:r>
              <a:rPr lang="ko-KR" altLang="en-US" sz="2000"/>
              <a:t>변환하여 얻은 주파수 스펙트럼의 최고 주파수를 </a:t>
            </a:r>
            <a:r>
              <a:rPr lang="en-US" altLang="ko-KR" sz="2000"/>
              <a:t>f </a:t>
            </a:r>
            <a:r>
              <a:rPr lang="en-US" altLang="ko-KR" sz="2000" baseline="-25000"/>
              <a:t>max</a:t>
            </a:r>
            <a:r>
              <a:rPr lang="ko-KR" altLang="en-US" sz="2000"/>
              <a:t>가정하면 샘플링 정리에 의하여 매초 </a:t>
            </a:r>
            <a:r>
              <a:rPr lang="en-US" altLang="ko-KR" sz="2000"/>
              <a:t>2 f </a:t>
            </a:r>
            <a:r>
              <a:rPr lang="en-US" altLang="ko-KR" sz="2000" baseline="-25000"/>
              <a:t>max</a:t>
            </a:r>
            <a:r>
              <a:rPr lang="en-US" altLang="ko-KR" sz="2000"/>
              <a:t> </a:t>
            </a:r>
            <a:r>
              <a:rPr lang="ko-KR" altLang="en-US" sz="2000"/>
              <a:t>장의 영상을 기록</a:t>
            </a:r>
            <a:r>
              <a:rPr lang="en-US" altLang="ko-KR" sz="2000"/>
              <a:t>, </a:t>
            </a:r>
            <a:r>
              <a:rPr lang="ko-KR" altLang="en-US" sz="2000"/>
              <a:t>보존할 필요성이 발생함</a:t>
            </a:r>
          </a:p>
          <a:p>
            <a:pPr>
              <a:lnSpc>
                <a:spcPct val="120000"/>
              </a:lnSpc>
            </a:pPr>
            <a:endParaRPr lang="en-US" altLang="ko-KR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03E7D8-7727-4FDA-8743-139A4060D9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5381B2-EFA1-4859-98B2-C4D640477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31DEC9-635A-48EC-8121-3676A5E96DB8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AE2965BE-31B7-4D7C-80B6-A6BB20583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동영상의 디지털화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6A2B1A4-95D5-46B8-8115-948BFE39F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000"/>
              <a:t>예를 들면</a:t>
            </a:r>
            <a:r>
              <a:rPr lang="en-US" altLang="ko-KR" sz="2000"/>
              <a:t>, 800*600</a:t>
            </a:r>
            <a:r>
              <a:rPr lang="ko-KR" altLang="en-US" sz="2000"/>
              <a:t>픽셀에서 양자화 비트 수가 </a:t>
            </a:r>
            <a:r>
              <a:rPr lang="en-US" altLang="ko-KR" sz="2000"/>
              <a:t>8</a:t>
            </a:r>
            <a:r>
              <a:rPr lang="ko-KR" altLang="en-US" sz="2000"/>
              <a:t>비트인 영상 </a:t>
            </a:r>
            <a:r>
              <a:rPr lang="en-US" altLang="ko-KR" sz="2000"/>
              <a:t>1</a:t>
            </a:r>
            <a:r>
              <a:rPr lang="ko-KR" altLang="en-US" sz="2000"/>
              <a:t>장의 정보량은 </a:t>
            </a:r>
            <a:r>
              <a:rPr lang="en-US" altLang="ko-KR" sz="2000"/>
              <a:t>480 Kbyte/frame</a:t>
            </a:r>
          </a:p>
          <a:p>
            <a:pPr>
              <a:lnSpc>
                <a:spcPct val="130000"/>
              </a:lnSpc>
            </a:pPr>
            <a:endParaRPr lang="en-US" altLang="ko-KR" sz="2000"/>
          </a:p>
          <a:p>
            <a:pPr>
              <a:lnSpc>
                <a:spcPct val="130000"/>
              </a:lnSpc>
            </a:pPr>
            <a:r>
              <a:rPr lang="en-US" altLang="ko-KR" sz="2000"/>
              <a:t>1</a:t>
            </a:r>
            <a:r>
              <a:rPr lang="ko-KR" altLang="en-US" sz="2000"/>
              <a:t>초당 </a:t>
            </a:r>
            <a:r>
              <a:rPr lang="en-US" altLang="ko-KR" sz="2000"/>
              <a:t>30</a:t>
            </a:r>
            <a:r>
              <a:rPr lang="ko-KR" altLang="en-US" sz="2000"/>
              <a:t>장의 영상을 전달한다고 하면</a:t>
            </a:r>
            <a:r>
              <a:rPr lang="en-US" altLang="ko-KR" sz="2000"/>
              <a:t>, 14.4 Mbyte/sec</a:t>
            </a:r>
            <a:r>
              <a:rPr lang="ko-KR" altLang="en-US" sz="2000"/>
              <a:t>가 됨</a:t>
            </a:r>
          </a:p>
          <a:p>
            <a:pPr>
              <a:lnSpc>
                <a:spcPct val="130000"/>
              </a:lnSpc>
            </a:pPr>
            <a:endParaRPr lang="ko-KR" altLang="en-US" sz="2000"/>
          </a:p>
          <a:p>
            <a:pPr>
              <a:lnSpc>
                <a:spcPct val="130000"/>
              </a:lnSpc>
            </a:pPr>
            <a:r>
              <a:rPr lang="ko-KR" altLang="en-US" sz="2000"/>
              <a:t>동영상 처리 및 전송을 하기 위해서는 영상 데이터의 압축 등이 필수적임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FB9718F5-5EA2-49CC-8C64-9BBA24EC95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8153F3EE-9121-454B-AC14-46A3A30074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4B6C8-8EB0-463C-9178-610023EFAE93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31AF021-328E-4F41-B016-58B013006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r>
              <a:rPr lang="en-US" altLang="ko-KR" b="1"/>
              <a:t>2.3.1 </a:t>
            </a:r>
            <a:r>
              <a:rPr lang="ko-KR" altLang="en-US" b="1"/>
              <a:t>영상의 표현과 데이터 구조</a:t>
            </a:r>
          </a:p>
          <a:p>
            <a:pPr lvl="1"/>
            <a:r>
              <a:rPr lang="en-US" altLang="ko-KR" sz="2000" b="1"/>
              <a:t>(1) 1</a:t>
            </a:r>
            <a:r>
              <a:rPr lang="ko-KR" altLang="en-US" sz="2000" b="1"/>
              <a:t>차원 배열</a:t>
            </a:r>
          </a:p>
          <a:p>
            <a:pPr lvl="2"/>
            <a:r>
              <a:rPr lang="ko-KR" altLang="en-US" sz="1800"/>
              <a:t>영상 내에 모든 픽셀을 어떤 순서에 따라 </a:t>
            </a:r>
            <a:r>
              <a:rPr lang="en-US" altLang="ko-KR" sz="1800"/>
              <a:t>1</a:t>
            </a:r>
            <a:r>
              <a:rPr lang="ko-KR" altLang="en-US" sz="1800"/>
              <a:t>차원적인 번호를 설정해 놓으면 영상데이터를 </a:t>
            </a:r>
            <a:r>
              <a:rPr lang="en-US" altLang="ko-KR" sz="1800"/>
              <a:t>1</a:t>
            </a:r>
            <a:r>
              <a:rPr lang="ko-KR" altLang="en-US" sz="1800"/>
              <a:t>차원 배열에 저장하는 것이 가능함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4A4F52E7-EA8A-432D-931F-7F4D0173B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05488"/>
            <a:ext cx="701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2.9  </a:t>
            </a:r>
            <a:r>
              <a:rPr lang="ko-KR" altLang="en-US" sz="1800">
                <a:ea typeface="굴림" panose="020B0600000101010101" pitchFamily="50" charset="-127"/>
              </a:rPr>
              <a:t>영상 데이터</a:t>
            </a:r>
            <a:r>
              <a:rPr lang="en-US" altLang="ko-KR" sz="1800">
                <a:ea typeface="굴림" panose="020B0600000101010101" pitchFamily="50" charset="-127"/>
              </a:rPr>
              <a:t>(2</a:t>
            </a:r>
            <a:r>
              <a:rPr lang="ko-KR" altLang="en-US" sz="1800">
                <a:ea typeface="굴림" panose="020B0600000101010101" pitchFamily="50" charset="-127"/>
              </a:rPr>
              <a:t>차원 배열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  <a:r>
              <a:rPr lang="ko-KR" altLang="en-US" sz="1800">
                <a:ea typeface="굴림" panose="020B0600000101010101" pitchFamily="50" charset="-127"/>
              </a:rPr>
              <a:t>의 </a:t>
            </a:r>
            <a:r>
              <a:rPr lang="en-US" altLang="ko-KR" sz="1800">
                <a:ea typeface="굴림" panose="020B0600000101010101" pitchFamily="50" charset="-127"/>
              </a:rPr>
              <a:t>1</a:t>
            </a:r>
            <a:r>
              <a:rPr lang="ko-KR" altLang="en-US" sz="1800">
                <a:ea typeface="굴림" panose="020B0600000101010101" pitchFamily="50" charset="-127"/>
              </a:rPr>
              <a:t>차원 배열로의 저장</a:t>
            </a:r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D74E0166-9A9E-41BA-8D6A-2DFC4B593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248400" cy="7620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신호의 저장</a:t>
            </a:r>
          </a:p>
        </p:txBody>
      </p:sp>
      <p:graphicFrame>
        <p:nvGraphicFramePr>
          <p:cNvPr id="86024" name="Object 8">
            <a:extLst>
              <a:ext uri="{FF2B5EF4-FFF2-40B4-BE49-F238E27FC236}">
                <a16:creationId xmlns:a16="http://schemas.microsoft.com/office/drawing/2014/main" id="{F5003F18-396B-48AC-9E38-8B45AD7DC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3330575"/>
          <a:ext cx="50196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비트맵 이미지" r:id="rId3" imgW="6361905" imgH="2828571" progId="Paint.Picture">
                  <p:embed/>
                </p:oleObj>
              </mc:Choice>
              <mc:Fallback>
                <p:oleObj name="비트맵 이미지" r:id="rId3" imgW="6361905" imgH="282857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3330575"/>
                        <a:ext cx="501967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8EDE3-B80A-43A7-B193-5CFE97C717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13E57-137E-415E-9D64-A13541C36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9AB4E9-C818-4536-A95C-1D294E48D8E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C3C8D870-967A-45DD-A3AA-68E0D29A9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- Contents -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5C3C3DD-F6E2-4822-A4AC-576747DA2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419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2.1 1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차원적 신호의 디지털화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ko-KR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2.2 2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차원 신호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영상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의 디지털화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ko-KR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신호의 저장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9C36EAFD-2CB0-4645-AFA1-1F5F64B30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96DEDAF9-7D56-401F-96A1-94C34C973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B4CF15-7558-4C21-AA93-8391EA412BD7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C483BC2-5FDB-473B-A032-C28B4E831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467600" cy="1524000"/>
          </a:xfrm>
        </p:spPr>
        <p:txBody>
          <a:bodyPr/>
          <a:lstStyle/>
          <a:p>
            <a:r>
              <a:rPr lang="en-US" altLang="ko-KR" b="1"/>
              <a:t>(2) 2</a:t>
            </a:r>
            <a:r>
              <a:rPr lang="ko-KR" altLang="en-US" b="1"/>
              <a:t>차원 배열</a:t>
            </a:r>
          </a:p>
          <a:p>
            <a:pPr lvl="1"/>
            <a:r>
              <a:rPr lang="ko-KR" altLang="en-US" sz="2000"/>
              <a:t>디지털 영상의 각 픽셀의 값을 </a:t>
            </a:r>
            <a:r>
              <a:rPr lang="en-US" altLang="ko-KR" sz="2000"/>
              <a:t>2</a:t>
            </a:r>
            <a:r>
              <a:rPr lang="ko-KR" altLang="en-US" sz="2000"/>
              <a:t>차원 배열의 해당하는 위치에 저장하는 방식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A49ACF03-36AB-48EE-89B6-B8A4ABC6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05488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ko-KR" altLang="en-US" sz="1800">
                <a:latin typeface="신명 중고딕" charset="-127"/>
                <a:ea typeface="신명 중고딕" charset="-127"/>
              </a:rPr>
              <a:t>그림 </a:t>
            </a:r>
            <a:r>
              <a:rPr lang="en-US" altLang="ko-KR" sz="1800">
                <a:latin typeface="" charset="0"/>
                <a:ea typeface="신명 중고딕" charset="-127"/>
              </a:rPr>
              <a:t>2.10  2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차원 배열에 영상 데이터 저장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9FB6E748-F9C6-4292-A28F-4CD044857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표현과 데이터 구조</a:t>
            </a:r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72D367B4-C41E-4BA7-8190-8964A4BA0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2819400"/>
          <a:ext cx="3529012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2" name="비트맵 이미지" r:id="rId3" imgW="4466667" imgH="3343742" progId="Paint.Picture">
                  <p:embed/>
                </p:oleObj>
              </mc:Choice>
              <mc:Fallback>
                <p:oleObj name="비트맵 이미지" r:id="rId3" imgW="4466667" imgH="3343742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819400"/>
                        <a:ext cx="3529012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FA24CA92-7D27-48DF-B888-2EBB6CAA71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5DB27F77-FE1A-4827-9343-A499F95E58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6145A1-626D-4E19-A55D-C297BA1EB8EE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79971A02-DBB4-44A5-AD45-8FAD0976E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표현과 데이터 구조</a:t>
            </a:r>
          </a:p>
        </p:txBody>
      </p:sp>
      <p:graphicFrame>
        <p:nvGraphicFramePr>
          <p:cNvPr id="88072" name="Object 8">
            <a:extLst>
              <a:ext uri="{FF2B5EF4-FFF2-40B4-BE49-F238E27FC236}">
                <a16:creationId xmlns:a16="http://schemas.microsoft.com/office/drawing/2014/main" id="{26FDBDDE-2A25-4308-9725-F033F0BFD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338388"/>
          <a:ext cx="5105400" cy="360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6" name="비트맵 이미지" r:id="rId3" imgW="5249008" imgH="3704762" progId="Paint.Picture">
                  <p:embed/>
                </p:oleObj>
              </mc:Choice>
              <mc:Fallback>
                <p:oleObj name="비트맵 이미지" r:id="rId3" imgW="5249008" imgH="3704762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38388"/>
                        <a:ext cx="5105400" cy="360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Rectangle 9">
            <a:extLst>
              <a:ext uri="{FF2B5EF4-FFF2-40B4-BE49-F238E27FC236}">
                <a16:creationId xmlns:a16="http://schemas.microsoft.com/office/drawing/2014/main" id="{7B59D9FA-B8D9-4C29-852E-7DC57965D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3886200" cy="457200"/>
          </a:xfrm>
          <a:noFill/>
          <a:ln/>
        </p:spPr>
        <p:txBody>
          <a:bodyPr/>
          <a:lstStyle/>
          <a:p>
            <a:r>
              <a:rPr lang="ko-KR" altLang="en-US" b="1"/>
              <a:t>비트 플레인 방식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D719B-A18F-461A-A780-2697D3BAE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1C22DD-6B7C-428F-B31A-5DD86C544C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C5CA9-4B31-4CD5-82C4-3C6848C2BED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26622690-DBAF-48D1-8C93-73A93731B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ko-KR" altLang="en-US" b="1"/>
              <a:t>비트 플레인 방식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2000"/>
              <a:t>픽셀값을 나타내는 이진수의 각 비트를 </a:t>
            </a:r>
            <a:r>
              <a:rPr lang="en-US" altLang="ko-KR" sz="2000"/>
              <a:t>2</a:t>
            </a:r>
            <a:r>
              <a:rPr lang="ko-KR" altLang="en-US" sz="2000"/>
              <a:t>차원 배열인 비트 플레인에 따로 저장하는 방식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</a:pPr>
            <a:endParaRPr lang="ko-KR" altLang="en-US" sz="2000"/>
          </a:p>
          <a:p>
            <a:pPr lvl="1">
              <a:lnSpc>
                <a:spcPct val="130000"/>
              </a:lnSpc>
              <a:spcBef>
                <a:spcPct val="50000"/>
              </a:spcBef>
            </a:pPr>
            <a:r>
              <a:rPr lang="en-US" altLang="ko-KR" sz="2000" i="1"/>
              <a:t>n</a:t>
            </a:r>
            <a:r>
              <a:rPr lang="ko-KR" altLang="en-US" sz="2000"/>
              <a:t>비트의 명암 영상에 대해서는 그림 </a:t>
            </a:r>
            <a:r>
              <a:rPr lang="en-US" altLang="ko-KR" sz="2000"/>
              <a:t>2.11</a:t>
            </a:r>
            <a:r>
              <a:rPr lang="ko-KR" altLang="en-US" sz="2000"/>
              <a:t>과 같은 </a:t>
            </a:r>
            <a:r>
              <a:rPr lang="en-US" altLang="ko-KR" sz="2000" i="1"/>
              <a:t>n</a:t>
            </a:r>
            <a:r>
              <a:rPr lang="ko-KR" altLang="en-US" sz="2000"/>
              <a:t>개의 비트 플레인을 이용하여 비트 플레인 </a:t>
            </a:r>
            <a:r>
              <a:rPr lang="en-US" altLang="ko-KR" sz="2000" i="1"/>
              <a:t>K(K=</a:t>
            </a:r>
            <a:r>
              <a:rPr lang="en-US" altLang="ko-KR" sz="2000"/>
              <a:t>0,1, .., n-1</a:t>
            </a:r>
            <a:r>
              <a:rPr lang="en-US" altLang="ko-KR" sz="2000" i="1"/>
              <a:t>)</a:t>
            </a:r>
            <a:r>
              <a:rPr lang="ko-KR" altLang="en-US" sz="2000"/>
              <a:t>에 각 픽셀값의 </a:t>
            </a:r>
            <a:r>
              <a:rPr lang="en-US" altLang="ko-KR" sz="2000" i="1"/>
              <a:t>K</a:t>
            </a:r>
            <a:r>
              <a:rPr lang="ko-KR" altLang="en-US" sz="2000"/>
              <a:t>번째 비트</a:t>
            </a:r>
            <a:r>
              <a:rPr lang="en-US" altLang="ko-KR" sz="2000"/>
              <a:t>(0 </a:t>
            </a:r>
            <a:r>
              <a:rPr lang="ko-KR" altLang="en-US" sz="2000"/>
              <a:t>또는 </a:t>
            </a:r>
            <a:r>
              <a:rPr lang="en-US" altLang="ko-KR" sz="2000"/>
              <a:t>1)</a:t>
            </a:r>
            <a:r>
              <a:rPr lang="ko-KR" altLang="en-US" sz="2000"/>
              <a:t>를 저장</a:t>
            </a:r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71BE23E3-1DC3-465D-9A82-76E64397F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표현과 데이터 구조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C43B0E-D368-4019-BFD3-3F483FD11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FE28F0-8CD4-43D5-83E5-3BFA6FFB29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BFA0ED-553D-4418-BB92-C48D3387FD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478C99B2-B790-40EE-BB9B-EA412EF05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/>
              <a:t>비트 플레인의 장점</a:t>
            </a:r>
          </a:p>
          <a:p>
            <a:pPr lvl="1">
              <a:lnSpc>
                <a:spcPct val="120000"/>
              </a:lnSpc>
            </a:pPr>
            <a:r>
              <a:rPr lang="ko-KR" altLang="en-US" sz="2000"/>
              <a:t>플레인 간의 논리 연산을 쉽고 효율적으로 할 수 있음</a:t>
            </a:r>
          </a:p>
          <a:p>
            <a:pPr lvl="1">
              <a:lnSpc>
                <a:spcPct val="120000"/>
              </a:lnSpc>
            </a:pPr>
            <a:r>
              <a:rPr lang="ko-KR" altLang="en-US" sz="2000"/>
              <a:t>기억 장치의 사용 효율도 좋게 됨</a:t>
            </a:r>
          </a:p>
          <a:p>
            <a:pPr>
              <a:lnSpc>
                <a:spcPct val="120000"/>
              </a:lnSpc>
            </a:pPr>
            <a:r>
              <a:rPr lang="ko-KR" altLang="en-US" b="1"/>
              <a:t>비트 플레인의 단점</a:t>
            </a:r>
          </a:p>
          <a:p>
            <a:pPr lvl="1">
              <a:lnSpc>
                <a:spcPct val="120000"/>
              </a:lnSpc>
            </a:pPr>
            <a:r>
              <a:rPr lang="ko-KR" altLang="en-US" sz="2000"/>
              <a:t>한 픽셀의 밝기 값이 여러 비트로 이루어지는 그레이 스케일 영상의 취급에 시간이 많이 걸리는 등의 문제점</a:t>
            </a:r>
          </a:p>
          <a:p>
            <a:pPr>
              <a:lnSpc>
                <a:spcPct val="120000"/>
              </a:lnSpc>
            </a:pPr>
            <a:r>
              <a:rPr lang="ko-KR" altLang="en-US" b="1"/>
              <a:t>비트 플레인 슬라이싱</a:t>
            </a:r>
            <a:r>
              <a:rPr lang="en-US" altLang="ko-KR" b="1"/>
              <a:t>(bit plane slicing)</a:t>
            </a:r>
          </a:p>
          <a:p>
            <a:pPr lvl="1">
              <a:lnSpc>
                <a:spcPct val="120000"/>
              </a:lnSpc>
            </a:pPr>
            <a:r>
              <a:rPr lang="ko-KR" altLang="en-US" sz="2000"/>
              <a:t>비트 </a:t>
            </a:r>
            <a:r>
              <a:rPr lang="en-US" altLang="ko-KR" sz="2000"/>
              <a:t>0</a:t>
            </a:r>
            <a:r>
              <a:rPr lang="ko-KR" altLang="en-US" sz="2000"/>
              <a:t>이 </a:t>
            </a:r>
            <a:r>
              <a:rPr lang="en-US" altLang="ko-KR" sz="2000"/>
              <a:t>LSB(Least Significant Bit)</a:t>
            </a:r>
            <a:r>
              <a:rPr lang="ko-KR" altLang="en-US" sz="2000"/>
              <a:t>이고 비트 </a:t>
            </a:r>
            <a:r>
              <a:rPr lang="en-US" altLang="ko-KR" sz="2000"/>
              <a:t>7</a:t>
            </a:r>
            <a:r>
              <a:rPr lang="ko-KR" altLang="en-US" sz="2000"/>
              <a:t>이 </a:t>
            </a:r>
            <a:r>
              <a:rPr lang="en-US" altLang="ko-KR" sz="2000"/>
              <a:t>MSB(Least Significant Bit)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C635D124-47BE-4DFD-B4A1-FFA0A2414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표현과 데이터 구조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3">
            <a:extLst>
              <a:ext uri="{FF2B5EF4-FFF2-40B4-BE49-F238E27FC236}">
                <a16:creationId xmlns:a16="http://schemas.microsoft.com/office/drawing/2014/main" id="{5590ACA8-D1DD-427C-9A51-4AC0E881A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82504033-7A3B-4051-857E-E778F3D567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D6F18-2EA4-4F3E-BDE1-F91172EDAB8A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4A8C5FD-4195-4993-AD89-39E671BB5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표현과 데이터 구조</a:t>
            </a:r>
          </a:p>
        </p:txBody>
      </p:sp>
      <p:pic>
        <p:nvPicPr>
          <p:cNvPr id="91142" name="Picture 6">
            <a:extLst>
              <a:ext uri="{FF2B5EF4-FFF2-40B4-BE49-F238E27FC236}">
                <a16:creationId xmlns:a16="http://schemas.microsoft.com/office/drawing/2014/main" id="{AA6E376D-26A6-45E2-909F-8C51E20C2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95450"/>
            <a:ext cx="19716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3" name="Picture 7">
            <a:extLst>
              <a:ext uri="{FF2B5EF4-FFF2-40B4-BE49-F238E27FC236}">
                <a16:creationId xmlns:a16="http://schemas.microsoft.com/office/drawing/2014/main" id="{614E8943-FB46-4F54-B4C9-AB0ADA9B9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19716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4" name="Picture 8">
            <a:extLst>
              <a:ext uri="{FF2B5EF4-FFF2-40B4-BE49-F238E27FC236}">
                <a16:creationId xmlns:a16="http://schemas.microsoft.com/office/drawing/2014/main" id="{3D7ADFE8-B786-4DE3-B34A-81A88DED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05250"/>
            <a:ext cx="19716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5" name="Picture 9">
            <a:extLst>
              <a:ext uri="{FF2B5EF4-FFF2-40B4-BE49-F238E27FC236}">
                <a16:creationId xmlns:a16="http://schemas.microsoft.com/office/drawing/2014/main" id="{59D36210-7778-404A-BB76-0D93EF756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19716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6" name="Text Box 10">
            <a:extLst>
              <a:ext uri="{FF2B5EF4-FFF2-40B4-BE49-F238E27FC236}">
                <a16:creationId xmlns:a16="http://schemas.microsoft.com/office/drawing/2014/main" id="{DA57046E-E544-4341-A45D-E4064D4F0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76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(a) 8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비트 영상</a:t>
            </a:r>
          </a:p>
        </p:txBody>
      </p:sp>
      <p:sp>
        <p:nvSpPr>
          <p:cNvPr id="91147" name="Text Box 11">
            <a:extLst>
              <a:ext uri="{FF2B5EF4-FFF2-40B4-BE49-F238E27FC236}">
                <a16:creationId xmlns:a16="http://schemas.microsoft.com/office/drawing/2014/main" id="{65C981FB-0ECF-48B0-A57B-EA235FB49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4485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(b)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비트 플레인 </a:t>
            </a:r>
            <a:r>
              <a:rPr lang="en-US" altLang="ko-KR" sz="1800">
                <a:latin typeface="╜┼╕φ ┴▀░φ╡±" charset="0"/>
                <a:ea typeface="신명 중고딕" charset="-127"/>
              </a:rPr>
              <a:t>0</a:t>
            </a:r>
          </a:p>
        </p:txBody>
      </p:sp>
      <p:sp>
        <p:nvSpPr>
          <p:cNvPr id="91149" name="Text Box 13">
            <a:extLst>
              <a:ext uri="{FF2B5EF4-FFF2-40B4-BE49-F238E27FC236}">
                <a16:creationId xmlns:a16="http://schemas.microsoft.com/office/drawing/2014/main" id="{670425E8-5B7B-4994-B9B6-40EE86C5F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244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(c)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비트 플레인 </a:t>
            </a:r>
            <a:r>
              <a:rPr lang="en-US" altLang="ko-KR" sz="1800">
                <a:latin typeface="╜┼╕φ ┴▀░φ╡±" charset="0"/>
                <a:ea typeface="신명 중고딕" charset="-127"/>
              </a:rPr>
              <a:t>1</a:t>
            </a:r>
          </a:p>
        </p:txBody>
      </p:sp>
      <p:sp>
        <p:nvSpPr>
          <p:cNvPr id="91150" name="Text Box 14">
            <a:extLst>
              <a:ext uri="{FF2B5EF4-FFF2-40B4-BE49-F238E27FC236}">
                <a16:creationId xmlns:a16="http://schemas.microsoft.com/office/drawing/2014/main" id="{18366F39-4280-4748-8ACE-999E15DF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244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(d)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비트 플레인 </a:t>
            </a:r>
            <a:r>
              <a:rPr lang="en-US" altLang="ko-KR" sz="1800">
                <a:latin typeface="╜┼╕φ ┴▀░φ╡±" charset="0"/>
                <a:ea typeface="신명 중고딕" charset="-127"/>
              </a:rPr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3">
            <a:extLst>
              <a:ext uri="{FF2B5EF4-FFF2-40B4-BE49-F238E27FC236}">
                <a16:creationId xmlns:a16="http://schemas.microsoft.com/office/drawing/2014/main" id="{8F04EDCA-AE47-4987-9272-F0DC002CEB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D8FB7735-2786-4909-921B-54C3A10FB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4FCFD6-C007-427E-BC08-AB87B89D1B2A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1026">
            <a:extLst>
              <a:ext uri="{FF2B5EF4-FFF2-40B4-BE49-F238E27FC236}">
                <a16:creationId xmlns:a16="http://schemas.microsoft.com/office/drawing/2014/main" id="{290DB8B6-EFAD-46B6-9DDB-44A386028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표현과 데이터 구조</a:t>
            </a:r>
          </a:p>
        </p:txBody>
      </p:sp>
      <p:sp>
        <p:nvSpPr>
          <p:cNvPr id="110600" name="Text Box 1032">
            <a:extLst>
              <a:ext uri="{FF2B5EF4-FFF2-40B4-BE49-F238E27FC236}">
                <a16:creationId xmlns:a16="http://schemas.microsoft.com/office/drawing/2014/main" id="{3BC0EE88-17EB-42E7-BB2B-0D911214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76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(e)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비트 플레인 </a:t>
            </a:r>
            <a:r>
              <a:rPr lang="en-US" altLang="ko-KR" sz="1800">
                <a:latin typeface="╜┼╕φ ┴▀░φ╡±" charset="0"/>
                <a:ea typeface="신명 중고딕" charset="-127"/>
              </a:rPr>
              <a:t>3</a:t>
            </a:r>
          </a:p>
        </p:txBody>
      </p:sp>
      <p:sp>
        <p:nvSpPr>
          <p:cNvPr id="110601" name="Text Box 1033">
            <a:extLst>
              <a:ext uri="{FF2B5EF4-FFF2-40B4-BE49-F238E27FC236}">
                <a16:creationId xmlns:a16="http://schemas.microsoft.com/office/drawing/2014/main" id="{879C8774-4D51-4623-85E2-B12B18D1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4485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(f)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비트 플레인 </a:t>
            </a:r>
            <a:r>
              <a:rPr lang="en-US" altLang="ko-KR" sz="1800">
                <a:latin typeface="╜┼╕φ ┴▀░φ╡±" charset="0"/>
                <a:ea typeface="신명 중고딕" charset="-127"/>
              </a:rPr>
              <a:t>4</a:t>
            </a:r>
          </a:p>
        </p:txBody>
      </p:sp>
      <p:sp>
        <p:nvSpPr>
          <p:cNvPr id="110602" name="Text Box 1034">
            <a:extLst>
              <a:ext uri="{FF2B5EF4-FFF2-40B4-BE49-F238E27FC236}">
                <a16:creationId xmlns:a16="http://schemas.microsoft.com/office/drawing/2014/main" id="{E8321FA6-7627-49B4-A726-5F91FAC62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244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(g)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비트 플레인 </a:t>
            </a:r>
            <a:r>
              <a:rPr lang="en-US" altLang="ko-KR" sz="1800">
                <a:latin typeface="╜┼╕φ ┴▀░φ╡±" charset="0"/>
                <a:ea typeface="신명 중고딕" charset="-127"/>
              </a:rPr>
              <a:t>5</a:t>
            </a:r>
          </a:p>
        </p:txBody>
      </p:sp>
      <p:sp>
        <p:nvSpPr>
          <p:cNvPr id="110603" name="Text Box 1035">
            <a:extLst>
              <a:ext uri="{FF2B5EF4-FFF2-40B4-BE49-F238E27FC236}">
                <a16:creationId xmlns:a16="http://schemas.microsoft.com/office/drawing/2014/main" id="{0F53E2BB-5339-4456-9CFB-C7CAE8D75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244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(h)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비트 플레인 </a:t>
            </a:r>
            <a:r>
              <a:rPr lang="en-US" altLang="ko-KR" sz="1800">
                <a:latin typeface="╜┼╕φ ┴▀░φ╡±" charset="0"/>
                <a:ea typeface="신명 중고딕" charset="-127"/>
              </a:rPr>
              <a:t>6</a:t>
            </a:r>
          </a:p>
        </p:txBody>
      </p:sp>
      <p:pic>
        <p:nvPicPr>
          <p:cNvPr id="110604" name="Picture 1036">
            <a:extLst>
              <a:ext uri="{FF2B5EF4-FFF2-40B4-BE49-F238E27FC236}">
                <a16:creationId xmlns:a16="http://schemas.microsoft.com/office/drawing/2014/main" id="{FD006A0D-895F-48E5-9887-945C39FA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19716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05" name="Picture 1037">
            <a:extLst>
              <a:ext uri="{FF2B5EF4-FFF2-40B4-BE49-F238E27FC236}">
                <a16:creationId xmlns:a16="http://schemas.microsoft.com/office/drawing/2014/main" id="{DC6EDD7F-6A79-4D96-8810-F288D2ED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19716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06" name="Picture 1038">
            <a:extLst>
              <a:ext uri="{FF2B5EF4-FFF2-40B4-BE49-F238E27FC236}">
                <a16:creationId xmlns:a16="http://schemas.microsoft.com/office/drawing/2014/main" id="{7A26A98B-0F81-4186-8372-E0AC7D041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29050"/>
            <a:ext cx="19716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07" name="Picture 1039">
            <a:extLst>
              <a:ext uri="{FF2B5EF4-FFF2-40B4-BE49-F238E27FC236}">
                <a16:creationId xmlns:a16="http://schemas.microsoft.com/office/drawing/2014/main" id="{2C31B2FE-C708-4961-9E67-E53E7184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9050"/>
            <a:ext cx="19716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F3E5E86B-276D-46FF-AD5D-8AE6D4CFA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FEDC1247-B2D8-4C95-A4B8-48EBEE24A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6E012-3635-4509-A09E-470380FF32F5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64A135FC-6DC3-4D19-8E95-1910F9570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표현과 데이터 구조</a:t>
            </a:r>
          </a:p>
        </p:txBody>
      </p:sp>
      <p:sp>
        <p:nvSpPr>
          <p:cNvPr id="111619" name="Text Box 1027">
            <a:extLst>
              <a:ext uri="{FF2B5EF4-FFF2-40B4-BE49-F238E27FC236}">
                <a16:creationId xmlns:a16="http://schemas.microsoft.com/office/drawing/2014/main" id="{08699102-22B7-4790-9F1F-C966F868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00"/>
            <a:ext cx="6096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2.12  </a:t>
            </a:r>
            <a:r>
              <a:rPr lang="ko-KR" altLang="en-US" sz="1800">
                <a:ea typeface="굴림" panose="020B0600000101010101" pitchFamily="50" charset="-127"/>
              </a:rPr>
              <a:t>비트 슬라이싱의 예</a:t>
            </a:r>
          </a:p>
          <a:p>
            <a:r>
              <a:rPr lang="en-US" altLang="ko-KR" sz="1800">
                <a:ea typeface="굴림" panose="020B0600000101010101" pitchFamily="50" charset="-127"/>
              </a:rPr>
              <a:t>(</a:t>
            </a:r>
            <a:r>
              <a:rPr lang="ko-KR" altLang="en-US" sz="1800">
                <a:ea typeface="굴림" panose="020B0600000101010101" pitchFamily="50" charset="-127"/>
              </a:rPr>
              <a:t>출처</a:t>
            </a:r>
            <a:r>
              <a:rPr lang="en-US" altLang="ko-KR" sz="1800">
                <a:ea typeface="굴림" panose="020B0600000101010101" pitchFamily="50" charset="-127"/>
              </a:rPr>
              <a:t>:Digital Image Processing (DIP) with Khoros 2) </a:t>
            </a:r>
          </a:p>
        </p:txBody>
      </p:sp>
      <p:sp>
        <p:nvSpPr>
          <p:cNvPr id="111620" name="Text Box 1028">
            <a:extLst>
              <a:ext uri="{FF2B5EF4-FFF2-40B4-BE49-F238E27FC236}">
                <a16:creationId xmlns:a16="http://schemas.microsoft.com/office/drawing/2014/main" id="{D343F304-DB52-4C8A-84D5-167E969B6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814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(i)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비트 플레인 </a:t>
            </a:r>
            <a:r>
              <a:rPr lang="en-US" altLang="ko-KR" sz="1800">
                <a:latin typeface="╜┼╕φ ┴▀░φ╡±" charset="0"/>
                <a:ea typeface="신명 중고딕" charset="-127"/>
              </a:rPr>
              <a:t>7</a:t>
            </a:r>
          </a:p>
        </p:txBody>
      </p:sp>
      <p:pic>
        <p:nvPicPr>
          <p:cNvPr id="111628" name="Picture 1036">
            <a:extLst>
              <a:ext uri="{FF2B5EF4-FFF2-40B4-BE49-F238E27FC236}">
                <a16:creationId xmlns:a16="http://schemas.microsoft.com/office/drawing/2014/main" id="{FE60DBB7-9A3E-4CEE-8093-AE84B2953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1675"/>
            <a:ext cx="19812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46E8A-237A-4D52-A0E9-80A4E15A8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C4A79E-B8D6-4940-8C01-FA1DE075F5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A3EBD3-F03E-42C8-B5EF-1F6E5FFA7A77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E2436623-E024-483D-B398-2BBEEAAFC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ko-KR" altLang="en-US" sz="2000"/>
              <a:t>디지털 영상은 유한개의 픽셀</a:t>
            </a:r>
            <a:r>
              <a:rPr lang="en-US" altLang="ko-KR" sz="2000"/>
              <a:t>(pixel)</a:t>
            </a:r>
            <a:r>
              <a:rPr lang="ko-KR" altLang="en-US" sz="2000"/>
              <a:t>로 구성되어 있으며</a:t>
            </a:r>
            <a:r>
              <a:rPr lang="en-US" altLang="ko-KR" sz="2000"/>
              <a:t>, </a:t>
            </a:r>
            <a:r>
              <a:rPr lang="ko-KR" altLang="en-US" sz="2000"/>
              <a:t>각 픽셀의 값이란 픽셀 위치에서의 명암값을 디지털적으로 표현한 정수값</a:t>
            </a:r>
          </a:p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ko-KR" altLang="en-US" sz="2000"/>
              <a:t>수학적으로는 수평과 수직으로 구성되는 </a:t>
            </a:r>
            <a:r>
              <a:rPr lang="en-US" altLang="ko-KR" sz="2000"/>
              <a:t>2</a:t>
            </a:r>
            <a:r>
              <a:rPr lang="ko-KR" altLang="en-US" sz="2000"/>
              <a:t>개의 좌표축 </a:t>
            </a:r>
            <a:r>
              <a:rPr lang="en-US" altLang="ko-KR" sz="2000"/>
              <a:t>x</a:t>
            </a:r>
            <a:r>
              <a:rPr lang="ko-KR" altLang="en-US" sz="2000"/>
              <a:t>와 </a:t>
            </a:r>
            <a:r>
              <a:rPr lang="en-US" altLang="ko-KR" sz="2000"/>
              <a:t>y</a:t>
            </a:r>
            <a:r>
              <a:rPr lang="ko-KR" altLang="en-US" sz="2000"/>
              <a:t>에 의하여 표현되는 </a:t>
            </a:r>
            <a:r>
              <a:rPr lang="en-US" altLang="ko-KR" sz="2000"/>
              <a:t>2</a:t>
            </a:r>
            <a:r>
              <a:rPr lang="ko-KR" altLang="en-US" sz="2000"/>
              <a:t>차원의 정보</a:t>
            </a:r>
          </a:p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ko-KR" altLang="en-US" sz="2000"/>
              <a:t>일반적으로 디지털 영상은 </a:t>
            </a:r>
            <a:r>
              <a:rPr lang="en-US" altLang="ko-KR" sz="2000"/>
              <a:t>N</a:t>
            </a:r>
            <a:r>
              <a:rPr lang="ko-KR" altLang="en-US" sz="2000"/>
              <a:t>행과 </a:t>
            </a:r>
            <a:r>
              <a:rPr lang="en-US" altLang="ko-KR" sz="2000"/>
              <a:t>M</a:t>
            </a:r>
            <a:r>
              <a:rPr lang="ko-KR" altLang="en-US" sz="2000"/>
              <a:t>열을 가진 </a:t>
            </a:r>
            <a:r>
              <a:rPr lang="en-US" altLang="ko-KR" sz="2000"/>
              <a:t>2</a:t>
            </a:r>
            <a:r>
              <a:rPr lang="ko-KR" altLang="en-US" sz="2000"/>
              <a:t>차원 배열로 표시되며 행</a:t>
            </a:r>
            <a:r>
              <a:rPr lang="en-US" altLang="ko-KR" sz="2000"/>
              <a:t>(</a:t>
            </a:r>
            <a:r>
              <a:rPr lang="ko-KR" altLang="en-US" sz="2000"/>
              <a:t>줄</a:t>
            </a:r>
            <a:r>
              <a:rPr lang="en-US" altLang="ko-KR" sz="2000"/>
              <a:t>)</a:t>
            </a:r>
            <a:r>
              <a:rPr lang="ko-KR" altLang="en-US" sz="2000"/>
              <a:t>과 열</a:t>
            </a:r>
            <a:r>
              <a:rPr lang="en-US" altLang="ko-KR" sz="2000"/>
              <a:t>(</a:t>
            </a:r>
            <a:r>
              <a:rPr lang="ko-KR" altLang="en-US" sz="2000"/>
              <a:t>칸</a:t>
            </a:r>
            <a:r>
              <a:rPr lang="en-US" altLang="ko-KR" sz="2000"/>
              <a:t>)</a:t>
            </a:r>
            <a:r>
              <a:rPr lang="ko-KR" altLang="en-US" sz="2000"/>
              <a:t>의 인덱스는 </a:t>
            </a:r>
            <a:r>
              <a:rPr lang="en-US" altLang="ko-KR" sz="2000"/>
              <a:t>y</a:t>
            </a:r>
            <a:r>
              <a:rPr lang="ko-KR" altLang="en-US" sz="2000"/>
              <a:t>와 </a:t>
            </a:r>
            <a:r>
              <a:rPr lang="en-US" altLang="ko-KR" sz="2000"/>
              <a:t>x, </a:t>
            </a:r>
            <a:r>
              <a:rPr lang="ko-KR" altLang="en-US" sz="2000"/>
              <a:t>또는 </a:t>
            </a:r>
            <a:r>
              <a:rPr lang="en-US" altLang="ko-KR" sz="2000"/>
              <a:t>r</a:t>
            </a:r>
            <a:r>
              <a:rPr lang="ko-KR" altLang="en-US" sz="2000"/>
              <a:t>과 </a:t>
            </a:r>
            <a:r>
              <a:rPr lang="en-US" altLang="ko-KR" sz="2000"/>
              <a:t>c</a:t>
            </a:r>
            <a:r>
              <a:rPr lang="ko-KR" altLang="en-US" sz="2000"/>
              <a:t>로 나타냄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20DE73F-1AAF-458D-9689-65F7ED68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종류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2B1F2F-1CF5-4310-9913-01F80BC1C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2929E-0799-4503-B561-CED0573CDF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B399B-1AA5-4C8B-8464-792A3A166C9D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BC3EBAD-37C5-4C14-A141-C0361B113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종류</a:t>
            </a: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37D2FD23-3BA3-4BA9-A172-12CEB464A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000"/>
              <a:t>많은 경우에 영상 배열은 정사각형이며 즉 </a:t>
            </a:r>
            <a:r>
              <a:rPr lang="en-US" altLang="ko-KR" sz="2000"/>
              <a:t>N=M</a:t>
            </a:r>
            <a:r>
              <a:rPr lang="ko-KR" altLang="en-US" sz="2000"/>
              <a:t>이며 </a:t>
            </a:r>
            <a:r>
              <a:rPr lang="en-US" altLang="ko-KR" sz="2000"/>
              <a:t>N</a:t>
            </a:r>
            <a:r>
              <a:rPr lang="ko-KR" altLang="en-US" sz="2000"/>
              <a:t>과 </a:t>
            </a:r>
            <a:r>
              <a:rPr lang="en-US" altLang="ko-KR" sz="2000"/>
              <a:t>M</a:t>
            </a:r>
            <a:r>
              <a:rPr lang="ko-KR" altLang="en-US" sz="2000"/>
              <a:t>의 대표적인 값들은 </a:t>
            </a:r>
            <a:r>
              <a:rPr lang="en-US" altLang="ko-KR" sz="2000"/>
              <a:t>128, 256, 512, 1024</a:t>
            </a:r>
            <a:r>
              <a:rPr lang="ko-KR" altLang="en-US" sz="2000"/>
              <a:t>등의 </a:t>
            </a:r>
            <a:r>
              <a:rPr lang="en-US" altLang="ko-KR" sz="2000"/>
              <a:t>2</a:t>
            </a:r>
            <a:r>
              <a:rPr lang="ko-KR" altLang="en-US" sz="2000"/>
              <a:t>의 배수임</a:t>
            </a:r>
          </a:p>
          <a:p>
            <a:pPr>
              <a:lnSpc>
                <a:spcPct val="130000"/>
              </a:lnSpc>
            </a:pPr>
            <a:endParaRPr lang="ko-KR" altLang="en-US" sz="2000"/>
          </a:p>
          <a:p>
            <a:pPr>
              <a:lnSpc>
                <a:spcPct val="130000"/>
              </a:lnSpc>
            </a:pPr>
            <a:r>
              <a:rPr lang="ko-KR" altLang="en-US" sz="2000"/>
              <a:t>가장 간단한 영상은 각 픽셀이 </a:t>
            </a:r>
            <a:r>
              <a:rPr lang="en-US" altLang="ko-KR" sz="2000"/>
              <a:t>0</a:t>
            </a:r>
            <a:r>
              <a:rPr lang="ko-KR" altLang="en-US" sz="2000"/>
              <a:t>과 </a:t>
            </a:r>
            <a:r>
              <a:rPr lang="en-US" altLang="ko-KR" sz="2000"/>
              <a:t>1</a:t>
            </a:r>
            <a:r>
              <a:rPr lang="ko-KR" altLang="en-US" sz="2000"/>
              <a:t>의 값만을 갖는 영상이다</a:t>
            </a:r>
            <a:r>
              <a:rPr lang="en-US" altLang="ko-KR" sz="2000"/>
              <a:t>. </a:t>
            </a:r>
            <a:r>
              <a:rPr lang="ko-KR" altLang="en-US" sz="2000"/>
              <a:t>이런 영상을 이진 영상</a:t>
            </a:r>
            <a:r>
              <a:rPr lang="en-US" altLang="ko-KR" sz="2000"/>
              <a:t>(binary image)</a:t>
            </a:r>
          </a:p>
          <a:p>
            <a:pPr>
              <a:lnSpc>
                <a:spcPct val="130000"/>
              </a:lnSpc>
            </a:pPr>
            <a:endParaRPr lang="en-US" altLang="ko-KR" sz="2000"/>
          </a:p>
          <a:p>
            <a:pPr>
              <a:lnSpc>
                <a:spcPct val="130000"/>
              </a:lnSpc>
            </a:pPr>
            <a:r>
              <a:rPr lang="ko-KR" altLang="en-US" sz="2000"/>
              <a:t>빛의 강도를 더 세밀하게 양자화하려면 보통 픽셀당 여러 비트를 사용 </a:t>
            </a:r>
            <a:r>
              <a:rPr lang="en-US" altLang="ko-KR" sz="2000"/>
              <a:t>-&gt; </a:t>
            </a:r>
            <a:r>
              <a:rPr lang="ko-KR" altLang="en-US" sz="2000"/>
              <a:t>그레이 스케일 영상</a:t>
            </a:r>
            <a:r>
              <a:rPr lang="en-US" altLang="ko-KR" sz="2000"/>
              <a:t>(gray scale image)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75D365-3B8D-46CD-9E9C-F82753FE4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D47DF7-6CAE-4F14-B99F-44FC7E7F7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C27FFF-06CC-447A-9284-0CC70173373F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118066B-ABE5-491E-B302-D1FAC8BC1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종류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BA56D41-5355-485E-90C2-070008DCA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ko-KR" altLang="en-US" sz="2000"/>
              <a:t>한 픽셀당 </a:t>
            </a:r>
            <a:r>
              <a:rPr lang="en-US" altLang="ko-KR" sz="2000"/>
              <a:t>8</a:t>
            </a:r>
            <a:r>
              <a:rPr lang="ko-KR" altLang="en-US" sz="2000"/>
              <a:t>비트를 할당하는 경우</a:t>
            </a:r>
            <a:r>
              <a:rPr lang="en-US" altLang="ko-KR" sz="2000"/>
              <a:t>, </a:t>
            </a:r>
            <a:r>
              <a:rPr lang="ko-KR" altLang="en-US" sz="2000"/>
              <a:t>하나의 픽셀은 </a:t>
            </a:r>
            <a:r>
              <a:rPr lang="en-US" altLang="ko-KR" sz="2000"/>
              <a:t>0(</a:t>
            </a:r>
            <a:r>
              <a:rPr lang="ko-KR" altLang="en-US" sz="2000"/>
              <a:t>검은색</a:t>
            </a:r>
            <a:r>
              <a:rPr lang="en-US" altLang="ko-KR" sz="2000"/>
              <a:t>)</a:t>
            </a:r>
            <a:r>
              <a:rPr lang="ko-KR" altLang="en-US" sz="2000"/>
              <a:t>에서 </a:t>
            </a:r>
            <a:r>
              <a:rPr lang="en-US" altLang="ko-KR" sz="2000"/>
              <a:t>255(</a:t>
            </a:r>
            <a:r>
              <a:rPr lang="ko-KR" altLang="en-US" sz="2000"/>
              <a:t>흰색</a:t>
            </a:r>
            <a:r>
              <a:rPr lang="en-US" altLang="ko-KR" sz="2000"/>
              <a:t>)</a:t>
            </a:r>
            <a:r>
              <a:rPr lang="ko-KR" altLang="en-US" sz="2000"/>
              <a:t>까지의 값을 가질 수 있음 이들 값은 회색</a:t>
            </a:r>
            <a:r>
              <a:rPr lang="en-US" altLang="ko-KR" sz="2000"/>
              <a:t>(</a:t>
            </a:r>
            <a:r>
              <a:rPr lang="ko-KR" altLang="en-US" sz="2000"/>
              <a:t>그레이</a:t>
            </a:r>
            <a:r>
              <a:rPr lang="en-US" altLang="ko-KR" sz="2000"/>
              <a:t>, gray)</a:t>
            </a:r>
            <a:r>
              <a:rPr lang="ko-KR" altLang="en-US" sz="2000"/>
              <a:t>의 농도를 나타냄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ko-KR" altLang="en-US" sz="2000"/>
              <a:t>한 픽셀에 부여된 픽셀의 명암값</a:t>
            </a:r>
            <a:r>
              <a:rPr lang="en-US" altLang="ko-KR" sz="2000"/>
              <a:t>(brightness)</a:t>
            </a:r>
            <a:r>
              <a:rPr lang="ko-KR" altLang="en-US" sz="2000"/>
              <a:t>을 나타내는 정수값을 명도</a:t>
            </a:r>
            <a:r>
              <a:rPr lang="en-US" altLang="ko-KR" sz="2000"/>
              <a:t>(gray level)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ko-KR" altLang="en-US" sz="2000"/>
              <a:t>영상을 좌표계에 의하여 표현할 경우</a:t>
            </a:r>
            <a:r>
              <a:rPr lang="en-US" altLang="ko-KR" sz="2000"/>
              <a:t>, </a:t>
            </a:r>
            <a:r>
              <a:rPr lang="ko-KR" altLang="en-US" sz="2000"/>
              <a:t>명도로 표현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ko-KR" altLang="en-US" sz="2000"/>
              <a:t>그레이 스케일 영상에서는 일반적으로 명도 수가 클수록 화질이 좋아짐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D9FBA-4469-4111-B242-B8FC75A54E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3EBC0E-690F-407A-B04B-19CC9B6F6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1F537B-0323-4B46-A2C6-64BE8FC127C3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7AC12C7-66AF-4D39-B26C-C932EE72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6096000" cy="3581400"/>
          </a:xfrm>
        </p:spPr>
        <p:txBody>
          <a:bodyPr/>
          <a:lstStyle/>
          <a:p>
            <a:pPr>
              <a:lnSpc>
                <a:spcPct val="160000"/>
              </a:lnSpc>
              <a:spcBef>
                <a:spcPct val="60000"/>
              </a:spcBef>
            </a:pPr>
            <a:r>
              <a:rPr lang="ko-KR" altLang="en-US" sz="2000"/>
              <a:t>잡음</a:t>
            </a:r>
            <a:r>
              <a:rPr lang="en-US" altLang="ko-KR" sz="2000"/>
              <a:t>(noise)</a:t>
            </a:r>
            <a:r>
              <a:rPr lang="ko-KR" altLang="en-US" sz="2000"/>
              <a:t>에 강함</a:t>
            </a:r>
          </a:p>
          <a:p>
            <a:pPr>
              <a:lnSpc>
                <a:spcPct val="160000"/>
              </a:lnSpc>
              <a:spcBef>
                <a:spcPct val="60000"/>
              </a:spcBef>
            </a:pPr>
            <a:r>
              <a:rPr lang="ko-KR" altLang="en-US" sz="2000"/>
              <a:t>고화질의 처리가 가능함</a:t>
            </a:r>
          </a:p>
          <a:p>
            <a:pPr>
              <a:lnSpc>
                <a:spcPct val="160000"/>
              </a:lnSpc>
              <a:spcBef>
                <a:spcPct val="60000"/>
              </a:spcBef>
            </a:pPr>
            <a:r>
              <a:rPr lang="ko-KR" altLang="en-US" sz="2000"/>
              <a:t>고기능의 추구가 가능함</a:t>
            </a:r>
          </a:p>
          <a:p>
            <a:pPr>
              <a:lnSpc>
                <a:spcPct val="160000"/>
              </a:lnSpc>
              <a:spcBef>
                <a:spcPct val="60000"/>
              </a:spcBef>
            </a:pPr>
            <a:r>
              <a:rPr lang="ko-KR" altLang="en-US" sz="2000"/>
              <a:t>소형화</a:t>
            </a:r>
            <a:r>
              <a:rPr lang="en-US" altLang="ko-KR" sz="2000"/>
              <a:t>, </a:t>
            </a:r>
            <a:r>
              <a:rPr lang="ko-KR" altLang="en-US" sz="2000"/>
              <a:t>저가격화가 가능함</a:t>
            </a:r>
          </a:p>
          <a:p>
            <a:pPr>
              <a:lnSpc>
                <a:spcPct val="160000"/>
              </a:lnSpc>
              <a:spcBef>
                <a:spcPct val="60000"/>
              </a:spcBef>
            </a:pPr>
            <a:r>
              <a:rPr lang="ko-KR" altLang="en-US" sz="2000"/>
              <a:t>멀티미디어가 가능하게 됨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85583C96-E691-497A-B64C-F6EB74134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85800"/>
            <a:ext cx="556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처리의 장점</a:t>
            </a:r>
            <a:endParaRPr lang="ko-KR" altLang="en-US" sz="32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FE240-EA92-46A8-B846-7B1C3B2991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F9DCE-5467-44AB-B306-FF63A8DB87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4E7922-6697-4BFD-9D53-EC318780C085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4397C57F-DCD3-4F3A-A848-076FB2CBD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종류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EF433DF-C3B4-44C9-A563-F3938A5C0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/>
              <a:t>칼라 영상에서의 각 픽셀</a:t>
            </a:r>
            <a:r>
              <a:rPr lang="en-US" altLang="ko-KR" sz="2000"/>
              <a:t>f(x,y)</a:t>
            </a:r>
            <a:r>
              <a:rPr lang="ko-KR" altLang="en-US" sz="2000"/>
              <a:t>는 </a:t>
            </a:r>
            <a:r>
              <a:rPr lang="en-US" altLang="ko-KR" sz="2000"/>
              <a:t>R(Red), G(Green), B(Blue)</a:t>
            </a:r>
            <a:r>
              <a:rPr lang="ko-KR" altLang="en-US" sz="2000"/>
              <a:t>의 </a:t>
            </a:r>
            <a:r>
              <a:rPr lang="en-US" altLang="ko-KR" sz="2000"/>
              <a:t>3</a:t>
            </a:r>
            <a:r>
              <a:rPr lang="ko-KR" altLang="en-US" sz="2000"/>
              <a:t>요소로 구성</a:t>
            </a:r>
          </a:p>
          <a:p>
            <a:endParaRPr lang="ko-KR" altLang="en-US" sz="2000"/>
          </a:p>
          <a:p>
            <a:r>
              <a:rPr lang="ko-KR" altLang="en-US" sz="2000"/>
              <a:t>예를 들면 </a:t>
            </a:r>
            <a:r>
              <a:rPr lang="en-US" altLang="ko-KR" sz="2000"/>
              <a:t>`R`,G,`B</a:t>
            </a:r>
            <a:r>
              <a:rPr lang="ko-KR" altLang="en-US" sz="2000"/>
              <a:t>가 각각 </a:t>
            </a:r>
            <a:r>
              <a:rPr lang="en-US" altLang="ko-KR" sz="2000"/>
              <a:t>8</a:t>
            </a:r>
            <a:r>
              <a:rPr lang="ko-KR" altLang="en-US" sz="2000"/>
              <a:t>비트인 경우 각 성분은 </a:t>
            </a:r>
            <a:r>
              <a:rPr lang="en-US" altLang="ko-KR" sz="2000"/>
              <a:t>2</a:t>
            </a:r>
            <a:r>
              <a:rPr lang="en-US" altLang="ko-KR" sz="2000" baseline="30000"/>
              <a:t>8</a:t>
            </a:r>
            <a:r>
              <a:rPr lang="en-US" altLang="ko-KR" sz="2000"/>
              <a:t>=256 </a:t>
            </a:r>
            <a:r>
              <a:rPr lang="ko-KR" altLang="en-US" sz="2000"/>
              <a:t>단계의 명도를 가짐</a:t>
            </a:r>
          </a:p>
          <a:p>
            <a:endParaRPr lang="ko-KR" altLang="en-US" sz="2000"/>
          </a:p>
          <a:p>
            <a:r>
              <a:rPr lang="ko-KR" altLang="en-US" sz="2000"/>
              <a:t>컬러 영상으로 표현 가능한 색상은 </a:t>
            </a:r>
            <a:r>
              <a:rPr lang="en-US" altLang="ko-KR" sz="2000"/>
              <a:t>2</a:t>
            </a:r>
            <a:r>
              <a:rPr lang="en-US" altLang="ko-KR" sz="2000" baseline="30000"/>
              <a:t>8</a:t>
            </a:r>
            <a:r>
              <a:rPr lang="en-US" altLang="ko-KR" sz="2000"/>
              <a:t> times 2</a:t>
            </a:r>
            <a:r>
              <a:rPr lang="en-US" altLang="ko-KR" sz="2000" baseline="30000"/>
              <a:t>8</a:t>
            </a:r>
            <a:r>
              <a:rPr lang="en-US" altLang="ko-KR" sz="2000"/>
              <a:t> times 2</a:t>
            </a:r>
            <a:r>
              <a:rPr lang="en-US" altLang="ko-KR" sz="2000" baseline="30000"/>
              <a:t>8</a:t>
            </a:r>
            <a:r>
              <a:rPr lang="en-US" altLang="ko-KR" sz="2000"/>
              <a:t> = 256^</a:t>
            </a:r>
            <a:r>
              <a:rPr lang="en-US" altLang="ko-KR" sz="2000" baseline="30000"/>
              <a:t>3</a:t>
            </a:r>
            <a:r>
              <a:rPr lang="en-US" altLang="ko-KR" sz="2000"/>
              <a:t> =16777216 =&gt;</a:t>
            </a:r>
            <a:r>
              <a:rPr lang="ko-KR" altLang="en-US" sz="2000"/>
              <a:t>약 </a:t>
            </a:r>
            <a:r>
              <a:rPr lang="en-US" altLang="ko-KR" sz="2000"/>
              <a:t>1680</a:t>
            </a:r>
            <a:r>
              <a:rPr lang="ko-KR" altLang="en-US" sz="2000"/>
              <a:t>만 색이 됨</a:t>
            </a:r>
          </a:p>
          <a:p>
            <a:endParaRPr lang="ko-KR" altLang="en-US" sz="2000"/>
          </a:p>
          <a:p>
            <a:pPr>
              <a:lnSpc>
                <a:spcPct val="130000"/>
              </a:lnSpc>
            </a:pPr>
            <a:r>
              <a:rPr lang="ko-KR" altLang="en-US" sz="2000"/>
              <a:t> </a:t>
            </a:r>
            <a:r>
              <a:rPr lang="en-US" altLang="ko-KR" sz="2000"/>
              <a:t>R, G, B </a:t>
            </a:r>
            <a:r>
              <a:rPr lang="ko-KR" altLang="en-US" sz="2000"/>
              <a:t>에 각각 </a:t>
            </a:r>
            <a:r>
              <a:rPr lang="en-US" altLang="ko-KR" sz="2000"/>
              <a:t>8</a:t>
            </a:r>
            <a:r>
              <a:rPr lang="ko-KR" altLang="en-US" sz="2000"/>
              <a:t>비트를 할당한 </a:t>
            </a:r>
            <a:r>
              <a:rPr lang="en-US" altLang="ko-KR" sz="2000"/>
              <a:t>24</a:t>
            </a:r>
            <a:r>
              <a:rPr lang="ko-KR" altLang="en-US" sz="2000"/>
              <a:t>비트 컬러 영상을 실제 컬러 영상</a:t>
            </a:r>
            <a:r>
              <a:rPr lang="en-US" altLang="ko-KR" sz="2000"/>
              <a:t>(true color image)</a:t>
            </a:r>
            <a:r>
              <a:rPr lang="ko-KR" altLang="en-US" sz="2000"/>
              <a:t>이라고 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E9875F84-88E7-42B5-A515-E819A9B71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FF1DCE29-9196-480C-A581-5575A4E58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4F612-AB29-4F16-8778-74EDF6CF308B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1062F072-22F0-44C8-B68F-918E7AB78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데이터 양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979CE129-B40D-4246-A186-65B6497CC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7239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>
                <a:latin typeface="휴먼고딕" pitchFamily="2" charset="-127"/>
              </a:rPr>
              <a:t>정지 영상 데이터 양 </a:t>
            </a:r>
            <a:r>
              <a:rPr lang="en-US" altLang="ko-KR">
                <a:latin typeface="HCI Hollyhock" charset="0"/>
              </a:rPr>
              <a:t>= (</a:t>
            </a:r>
            <a:r>
              <a:rPr lang="ko-KR" altLang="en-US">
                <a:latin typeface="휴먼고딕" pitchFamily="2" charset="-127"/>
              </a:rPr>
              <a:t>수평 방향 픽셀 수</a:t>
            </a:r>
            <a:r>
              <a:rPr lang="en-US" altLang="ko-KR">
                <a:latin typeface="HCI Hollyhock" charset="0"/>
              </a:rPr>
              <a:t>) (</a:t>
            </a:r>
            <a:r>
              <a:rPr lang="ko-KR" altLang="en-US">
                <a:latin typeface="휴먼고딕" pitchFamily="2" charset="-127"/>
              </a:rPr>
              <a:t>수직 방향 픽셀 수</a:t>
            </a:r>
            <a:r>
              <a:rPr lang="en-US" altLang="ko-KR">
                <a:latin typeface="HCI Hollyhock" charset="0"/>
              </a:rPr>
              <a:t>) (</a:t>
            </a:r>
            <a:r>
              <a:rPr lang="ko-KR" altLang="en-US">
                <a:latin typeface="휴먼고딕" pitchFamily="2" charset="-127"/>
              </a:rPr>
              <a:t>픽셀당 비트 수</a:t>
            </a:r>
            <a:r>
              <a:rPr lang="en-US" altLang="ko-KR">
                <a:latin typeface="HCI Hollyhock" charset="0"/>
              </a:rPr>
              <a:t>)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A0697108-2DA2-4425-AF02-1E8795FC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0"/>
            <a:ext cx="5867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8A06D1B3-D08C-4303-8E3C-DFF875F4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70866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>
                <a:latin typeface="휴먼고딕" pitchFamily="2" charset="-127"/>
              </a:rPr>
              <a:t>동영상 데이터 양 </a:t>
            </a:r>
            <a:r>
              <a:rPr lang="en-US" altLang="ko-KR">
                <a:latin typeface="HCI Hollyhock" charset="0"/>
              </a:rPr>
              <a:t>= (</a:t>
            </a:r>
            <a:r>
              <a:rPr lang="ko-KR" altLang="en-US">
                <a:latin typeface="휴먼고딕" pitchFamily="2" charset="-127"/>
              </a:rPr>
              <a:t>수평 방향 픽셀 수</a:t>
            </a:r>
            <a:r>
              <a:rPr lang="en-US" altLang="ko-KR">
                <a:latin typeface="HCI Hollyhock" charset="0"/>
              </a:rPr>
              <a:t>)   (</a:t>
            </a:r>
            <a:r>
              <a:rPr lang="ko-KR" altLang="en-US">
                <a:latin typeface="휴먼고딕" pitchFamily="2" charset="-127"/>
              </a:rPr>
              <a:t>수직 방향 픽셀 수</a:t>
            </a:r>
            <a:r>
              <a:rPr lang="en-US" altLang="ko-KR">
                <a:latin typeface="HCI Hollyhock" charset="0"/>
              </a:rPr>
              <a:t>)   (</a:t>
            </a:r>
            <a:r>
              <a:rPr lang="ko-KR" altLang="en-US">
                <a:latin typeface="휴먼고딕" pitchFamily="2" charset="-127"/>
              </a:rPr>
              <a:t>픽셀당 비트 수</a:t>
            </a:r>
            <a:r>
              <a:rPr lang="en-US" altLang="ko-KR">
                <a:latin typeface="HCI Hollyhock" charset="0"/>
              </a:rPr>
              <a:t>)  (</a:t>
            </a:r>
            <a:r>
              <a:rPr lang="ko-KR" altLang="en-US">
                <a:latin typeface="휴먼고딕" pitchFamily="2" charset="-127"/>
              </a:rPr>
              <a:t>초당 프레임 수</a:t>
            </a:r>
            <a:r>
              <a:rPr lang="en-US" altLang="ko-KR">
                <a:latin typeface="HCI Hollyhock" charset="0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4C2580-5977-4CCE-983B-210EB52D2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415E87-05F8-4AAB-80C8-5FC848374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F77D8-8DEB-4A94-94BC-2794ED610D7E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33A7091A-F25E-4D5C-B5FD-FD4BBB420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858000" cy="8382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파일 저장 형식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EA05103-9669-4B11-B5F5-77819B705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ko-KR" altLang="en-US" b="1"/>
              <a:t>영상 파일 형식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ko-KR" altLang="en-US" sz="2000"/>
              <a:t>여러 영상 처리 장치사이의 영상 데이터 호환 때문에 필요</a:t>
            </a:r>
            <a:endParaRPr lang="ko-KR" altLang="en-US" sz="2400"/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b="1"/>
              <a:t>BMP </a:t>
            </a:r>
            <a:r>
              <a:rPr lang="ko-KR" altLang="en-US" b="1"/>
              <a:t>파일 형식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ko-KR" altLang="en-US" sz="2000"/>
              <a:t>마이크로 소프트사의 윈도우 운영 체제의 하나의 프로그램인 페인트 브러쉬</a:t>
            </a:r>
            <a:r>
              <a:rPr lang="en-US" altLang="ko-KR" sz="2000"/>
              <a:t>(paint brush)</a:t>
            </a:r>
            <a:r>
              <a:rPr lang="ko-KR" altLang="en-US" sz="2000"/>
              <a:t>에서 지원하는 방식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ko-KR" altLang="en-US" sz="2000"/>
              <a:t>간단한 런 길이 압축도 제공하나 대부분 압축되지 않는 형식으로 사용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ko-KR" altLang="en-US" sz="2000"/>
              <a:t>프로그래머 입장에서는 이용하기 쉬운 형태이다</a:t>
            </a:r>
            <a:r>
              <a:rPr lang="en-US" altLang="ko-KR" sz="2000"/>
              <a:t>. </a:t>
            </a:r>
            <a:r>
              <a:rPr lang="ko-KR" altLang="en-US" sz="2000"/>
              <a:t>반면 파일의 크기가 커짐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바닥글 개체 틀 3">
            <a:extLst>
              <a:ext uri="{FF2B5EF4-FFF2-40B4-BE49-F238E27FC236}">
                <a16:creationId xmlns:a16="http://schemas.microsoft.com/office/drawing/2014/main" id="{C47C19EB-D456-4CC5-9AFB-F4DDFA4277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837AFB0F-8438-4E59-BA1E-AAE2F80D5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346C3-85C9-41E0-B683-05131C148973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D1483B9-1E23-4108-A3E0-413C97C6B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858000" cy="8382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파일 저장 형식</a:t>
            </a:r>
          </a:p>
        </p:txBody>
      </p:sp>
      <p:graphicFrame>
        <p:nvGraphicFramePr>
          <p:cNvPr id="100380" name="Group 28">
            <a:extLst>
              <a:ext uri="{FF2B5EF4-FFF2-40B4-BE49-F238E27FC236}">
                <a16:creationId xmlns:a16="http://schemas.microsoft.com/office/drawing/2014/main" id="{907A2022-FCF8-4BDF-9F2F-67B688FDE90E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05000"/>
          <a:ext cx="5334000" cy="320040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3558959451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비트맵 파일 헤더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CI Tulip" charset="0"/>
                          <a:ea typeface="휴먼명조" charset="-127"/>
                        </a:rPr>
                        <a:t>(BITMAP FILE HEADER)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23673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비트맵 인포 헤더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CI Tulip" charset="0"/>
                          <a:ea typeface="휴먼명조" charset="-127"/>
                        </a:rPr>
                        <a:t>(BITMAP INFO HEADER)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85622"/>
                  </a:ext>
                </a:extLst>
              </a:tr>
              <a:tr h="78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팔레트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CI Tulip" charset="0"/>
                          <a:ea typeface="휴먼명조" charset="-127"/>
                        </a:rPr>
                        <a:t>(Pallette Table)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229843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이미지 데이터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643552"/>
                  </a:ext>
                </a:extLst>
              </a:tr>
            </a:tbl>
          </a:graphicData>
        </a:graphic>
      </p:graphicFrame>
      <p:sp>
        <p:nvSpPr>
          <p:cNvPr id="100381" name="Text Box 29">
            <a:extLst>
              <a:ext uri="{FF2B5EF4-FFF2-40B4-BE49-F238E27FC236}">
                <a16:creationId xmlns:a16="http://schemas.microsoft.com/office/drawing/2014/main" id="{6246F52D-B410-4404-8EC8-3E3238CE5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102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HCI Columbine" charset="0"/>
                <a:ea typeface="굴림체" panose="020B0609000101010101" pitchFamily="49" charset="-127"/>
              </a:rPr>
              <a:t>BMP </a:t>
            </a:r>
            <a:r>
              <a:rPr lang="ko-KR" altLang="en-US" sz="1800">
                <a:latin typeface="굴림체" panose="020B0609000101010101" pitchFamily="49" charset="-127"/>
                <a:ea typeface="굴림체" panose="020B0609000101010101" pitchFamily="49" charset="-127"/>
              </a:rPr>
              <a:t>파일 형식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79430-B814-4255-8A5B-17C19E546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7ED4D-E830-434C-9E99-01FF4FEB3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82B8C-6722-44A4-A13D-E75C20EFAA06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45419308-58B2-4270-8C33-B44948F25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858000" cy="8382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파일 저장 형식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6EB68FA-31A1-49BE-A7B0-02D696ED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ko-KR" b="1"/>
              <a:t>PCX </a:t>
            </a:r>
            <a:r>
              <a:rPr lang="ko-KR" altLang="en-US" b="1"/>
              <a:t>파일 형식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ko-KR" altLang="en-US" b="1"/>
          </a:p>
          <a:p>
            <a:pPr lvl="1">
              <a:lnSpc>
                <a:spcPct val="130000"/>
              </a:lnSpc>
              <a:spcBef>
                <a:spcPct val="50000"/>
              </a:spcBef>
            </a:pPr>
            <a:r>
              <a:rPr lang="en-US" altLang="ko-KR" sz="2000"/>
              <a:t>ZSoft</a:t>
            </a:r>
            <a:r>
              <a:rPr lang="ko-KR" altLang="en-US" sz="2000"/>
              <a:t>의 프로그램인 </a:t>
            </a:r>
            <a:r>
              <a:rPr lang="en-US" altLang="ko-KR" sz="2000"/>
              <a:t>PC paintbrush </a:t>
            </a:r>
            <a:r>
              <a:rPr lang="ko-KR" altLang="en-US" sz="2000"/>
              <a:t>프로그램을 위한 파일 형식</a:t>
            </a:r>
            <a:endParaRPr lang="ko-KR" altLang="en-US" sz="2400"/>
          </a:p>
          <a:p>
            <a:pPr lvl="1">
              <a:lnSpc>
                <a:spcPct val="130000"/>
              </a:lnSpc>
              <a:spcBef>
                <a:spcPct val="50000"/>
              </a:spcBef>
            </a:pPr>
            <a:r>
              <a:rPr lang="en-US" altLang="ko-KR" sz="2000"/>
              <a:t>PCX </a:t>
            </a:r>
            <a:r>
              <a:rPr lang="ko-KR" altLang="en-US" sz="2000"/>
              <a:t>파일 형식은 흑백과 컬러를 모두 지원하며 헤더가 </a:t>
            </a:r>
            <a:r>
              <a:rPr lang="en-US" altLang="ko-KR" sz="2000"/>
              <a:t>128</a:t>
            </a:r>
            <a:r>
              <a:rPr lang="ko-KR" altLang="en-US" sz="2000"/>
              <a:t>바이트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809A70-C054-4645-B44B-8B4100027F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1206B-E659-4937-8025-8FC2ADD789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FD81-28C4-4464-8B0E-5815BE642CDC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DAAE7765-89CB-4CDB-8ECF-C5378A15A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858000" cy="8382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파일 저장 형식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55866A9-1295-4BDC-BD25-6993848D3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b="1"/>
              <a:t>GIF </a:t>
            </a:r>
            <a:r>
              <a:rPr lang="ko-KR" altLang="en-US" b="1"/>
              <a:t>파일 형식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ko-KR" altLang="en-US"/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ko-KR" sz="2000"/>
              <a:t>GIF(Graphics Interchange Format)</a:t>
            </a:r>
            <a:r>
              <a:rPr lang="ko-KR" altLang="en-US" sz="2000"/>
              <a:t>는 미국의 통신 네트워크인 컴퓨서브</a:t>
            </a:r>
            <a:r>
              <a:rPr lang="en-US" altLang="ko-KR" sz="2000"/>
              <a:t>(Compu Serve)</a:t>
            </a:r>
            <a:r>
              <a:rPr lang="ko-KR" altLang="en-US" sz="2000"/>
              <a:t>에서 </a:t>
            </a:r>
            <a:r>
              <a:rPr lang="en-US" altLang="ko-KR" sz="2000"/>
              <a:t>1987</a:t>
            </a:r>
            <a:r>
              <a:rPr lang="ko-KR" altLang="en-US" sz="2000"/>
              <a:t>년에 데이터의 전송 및 화상 압축과 복구 등을 위하여 규정한 방식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ko-KR" sz="2000"/>
              <a:t>LZW(Lempel Ziv Welch) </a:t>
            </a:r>
            <a:r>
              <a:rPr lang="ko-KR" altLang="en-US" sz="2000"/>
              <a:t>압축 방식을 사용하여 압축율과 빠른 실행 속도를 자랑함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A17CAF-7A5A-47F7-AE15-12861439A7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EAC431-7D69-4D9B-8C41-312762372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1DBF82-DACD-4E0D-B49B-2F490031D2B1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6D12D3AC-8C7C-490B-9EE7-1B783CDB7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858000" cy="8382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파일 저장 형식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56ABE17-F0A3-4E1E-AB63-DA975D6C2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267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b="1"/>
              <a:t>TIFF </a:t>
            </a:r>
            <a:r>
              <a:rPr lang="ko-KR" altLang="en-US" b="1"/>
              <a:t>파일 형식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ko-KR" altLang="en-US"/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ko-KR" sz="2000"/>
              <a:t>TIFF</a:t>
            </a:r>
            <a:r>
              <a:rPr lang="ko-KR" altLang="en-US" sz="2000"/>
              <a:t>는 </a:t>
            </a:r>
            <a:r>
              <a:rPr lang="en-US" altLang="ko-KR" sz="2000"/>
              <a:t>Tagged Image File Format</a:t>
            </a:r>
            <a:r>
              <a:rPr lang="ko-KR" altLang="en-US" sz="2000"/>
              <a:t>의 약자로서 태그에 의하여 정의되는 필드의 연속형태에 기초한 영상 저장 형식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ko-KR" sz="2000"/>
              <a:t>TIFF</a:t>
            </a:r>
            <a:r>
              <a:rPr lang="ko-KR" altLang="en-US" sz="2000"/>
              <a:t>는 어떤 형식의 영상이라도 기술할 수 있고 또 새로운 형식이 등장했을 경우 저장 형식의 확장이 가능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ko-KR" sz="2000"/>
              <a:t>TIFF</a:t>
            </a:r>
            <a:r>
              <a:rPr lang="ko-KR" altLang="en-US" sz="2000"/>
              <a:t>에서 제공하고 있는 압축은 압축태그를 이용하여 표현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3">
            <a:extLst>
              <a:ext uri="{FF2B5EF4-FFF2-40B4-BE49-F238E27FC236}">
                <a16:creationId xmlns:a16="http://schemas.microsoft.com/office/drawing/2014/main" id="{0DB67739-29A8-452D-968C-D707E8A6E2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29" name="슬라이드 번호 개체 틀 4">
            <a:extLst>
              <a:ext uri="{FF2B5EF4-FFF2-40B4-BE49-F238E27FC236}">
                <a16:creationId xmlns:a16="http://schemas.microsoft.com/office/drawing/2014/main" id="{9232E3A1-565C-4F25-9A00-DC87BA187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6659A6-D48B-40AE-9E13-B92C2DDFE3D3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211FF3AE-EA6E-4432-9328-69F327A1B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858000" cy="8382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파일 저장 형식</a:t>
            </a:r>
          </a:p>
        </p:txBody>
      </p:sp>
      <p:graphicFrame>
        <p:nvGraphicFramePr>
          <p:cNvPr id="104492" name="Group 44">
            <a:extLst>
              <a:ext uri="{FF2B5EF4-FFF2-40B4-BE49-F238E27FC236}">
                <a16:creationId xmlns:a16="http://schemas.microsoft.com/office/drawing/2014/main" id="{7D1F27C9-206A-4812-B043-DB8FED2F884D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362200"/>
          <a:ext cx="5562600" cy="3505200"/>
        </p:xfrm>
        <a:graphic>
          <a:graphicData uri="http://schemas.openxmlformats.org/drawingml/2006/table">
            <a:tbl>
              <a:tblPr/>
              <a:tblGrid>
                <a:gridCol w="1042988">
                  <a:extLst>
                    <a:ext uri="{9D8B030D-6E8A-4147-A177-3AD203B41FA5}">
                      <a16:colId xmlns:a16="http://schemas.microsoft.com/office/drawing/2014/main" val="1333703467"/>
                    </a:ext>
                  </a:extLst>
                </a:gridCol>
                <a:gridCol w="4519612">
                  <a:extLst>
                    <a:ext uri="{9D8B030D-6E8A-4147-A177-3AD203B41FA5}">
                      <a16:colId xmlns:a16="http://schemas.microsoft.com/office/drawing/2014/main" val="1824215733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압축하지 않음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196110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CI Tulip" charset="0"/>
                          <a:ea typeface="휴먼명조" charset="-127"/>
                        </a:rPr>
                        <a:t>CCITT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 group 3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허프만 코딩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051596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CI Tulip" charset="0"/>
                          <a:ea typeface="휴먼명조" charset="-127"/>
                        </a:rPr>
                        <a:t>CCITT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 group 3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팩스 압축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4304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CI Tulip" charset="0"/>
                          <a:ea typeface="휴먼명조" charset="-127"/>
                        </a:rPr>
                        <a:t>CCITT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 group 4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팩스 압축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531071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CI Tulip" charset="0"/>
                          <a:ea typeface="휴먼명조" charset="-127"/>
                        </a:rPr>
                        <a:t>LZW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스트링 테이블 압축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303389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32773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charset="-127"/>
                          <a:ea typeface="휴먼명조" charset="-127"/>
                        </a:rPr>
                        <a:t>매킨토시 런길이 압축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95213"/>
                  </a:ext>
                </a:extLst>
              </a:tr>
            </a:tbl>
          </a:graphicData>
        </a:graphic>
      </p:graphicFrame>
      <p:sp>
        <p:nvSpPr>
          <p:cNvPr id="104491" name="Rectangle 43">
            <a:extLst>
              <a:ext uri="{FF2B5EF4-FFF2-40B4-BE49-F238E27FC236}">
                <a16:creationId xmlns:a16="http://schemas.microsoft.com/office/drawing/2014/main" id="{ED911608-D862-4CC4-84A2-196AC8A41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3733800" cy="5334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000" b="1"/>
              <a:t>TIFF </a:t>
            </a:r>
            <a:r>
              <a:rPr lang="ko-KR" altLang="en-US" sz="2000" b="1"/>
              <a:t>파일 형식</a:t>
            </a:r>
            <a:r>
              <a:rPr lang="en-US" altLang="ko-KR" sz="2000" b="1"/>
              <a:t>(</a:t>
            </a:r>
            <a:r>
              <a:rPr lang="ko-KR" altLang="en-US" sz="2000" b="1"/>
              <a:t>압축태그</a:t>
            </a:r>
            <a:r>
              <a:rPr lang="en-US" altLang="ko-KR" sz="2000" b="1"/>
              <a:t>)</a:t>
            </a:r>
            <a:endParaRPr lang="en-US" altLang="ko-KR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8BCBDB-32AE-421C-A19E-CA3CA3704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60EBB-7A2F-4336-B598-3E1995D2A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5C9C-F5BA-4689-A66A-5945759F9F4C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2227DB56-5396-4EBB-A091-84C02B6C0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858000" cy="8382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2.3.4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영상의 파일 저장 형식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C877834-C237-431B-A3D6-61009065F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6200" cy="3581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b="1"/>
              <a:t>TIFF</a:t>
            </a:r>
            <a:r>
              <a:rPr lang="ko-KR" altLang="en-US" b="1"/>
              <a:t>의 단점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ko-KR" altLang="en-US"/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ko-KR" altLang="en-US" sz="2000"/>
              <a:t>단일한 표준 파일 형식을 가지지 못하므로 업체간에 서로 다른 태그를 사용할 수 있음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ko-KR" altLang="en-US" sz="2000"/>
              <a:t>따라서 응용 프로그램이 읽을 수 없는 태그가 존재할 수 있음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ko-KR" altLang="en-US" sz="2000"/>
              <a:t>고정 파일 형식에 비하여 복잡하고 구현하기가 어려움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3C8CD518-C47E-43D3-87E5-8BC29C1455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8A55C083-E224-4094-B33F-EDBAB41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4AE38A-4A15-4369-A3BE-704A0542CE7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D055694-4C0B-47C9-84DC-0823410B3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63246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2.1  1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차원적 신호의 디지털화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13BFEC74-D744-486D-B9DF-1C90DD812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8160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2.2  </a:t>
            </a:r>
            <a:r>
              <a:rPr lang="ko-KR" altLang="en-US" sz="1800">
                <a:ea typeface="굴림" panose="020B0600000101010101" pitchFamily="50" charset="-127"/>
              </a:rPr>
              <a:t>일차원 신호의 디지털화</a:t>
            </a:r>
          </a:p>
        </p:txBody>
      </p:sp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8BDD9154-25C4-454B-BF06-4FFFFD9D0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2328863"/>
          <a:ext cx="54483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비트맵 이미지" r:id="rId3" imgW="5447619" imgH="2200582" progId="Paint.Picture">
                  <p:embed/>
                </p:oleObj>
              </mc:Choice>
              <mc:Fallback>
                <p:oleObj name="비트맵 이미지" r:id="rId3" imgW="5447619" imgH="2200582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328863"/>
                        <a:ext cx="5448300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DEF9A1-8CEA-4E17-9B9D-DE6F5FE38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D219C-2C62-4B63-AB02-75A19CA7B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AE6CFA-ABDF-4BA3-AD71-2EB5FE48EBCF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74754" name="Rectangle 1026">
            <a:extLst>
              <a:ext uri="{FF2B5EF4-FFF2-40B4-BE49-F238E27FC236}">
                <a16:creationId xmlns:a16="http://schemas.microsoft.com/office/drawing/2014/main" id="{1EA4D506-3C5F-4A18-BA1F-76B64F88B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67056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2.2  2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차원 신호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의 디지털화</a:t>
            </a:r>
          </a:p>
        </p:txBody>
      </p:sp>
      <p:sp>
        <p:nvSpPr>
          <p:cNvPr id="74756" name="Rectangle 1028">
            <a:extLst>
              <a:ext uri="{FF2B5EF4-FFF2-40B4-BE49-F238E27FC236}">
                <a16:creationId xmlns:a16="http://schemas.microsoft.com/office/drawing/2014/main" id="{A83C3CED-8088-4FA2-8017-17C3F5C41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848600" cy="41148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ko-KR" altLang="en-US" sz="2000"/>
              <a:t>영상에는 정지 영상과 동영상이 존재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b="1"/>
              <a:t>2.2.1 </a:t>
            </a:r>
            <a:r>
              <a:rPr lang="ko-KR" altLang="en-US" b="1"/>
              <a:t>영상의 샘플링 </a:t>
            </a:r>
            <a:r>
              <a:rPr lang="en-US" altLang="ko-KR" b="1"/>
              <a:t>(</a:t>
            </a:r>
            <a:r>
              <a:rPr lang="ko-KR" altLang="en-US" b="1"/>
              <a:t>공간 영역의 디지털화</a:t>
            </a:r>
            <a:r>
              <a:rPr lang="en-US" altLang="ko-KR" b="1"/>
              <a:t>)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ko-KR" altLang="en-US" sz="2000"/>
              <a:t>영상 데이터는 </a:t>
            </a:r>
            <a:r>
              <a:rPr lang="en-US" altLang="ko-KR" sz="2000"/>
              <a:t>2</a:t>
            </a:r>
            <a:r>
              <a:rPr lang="ko-KR" altLang="en-US" sz="2000"/>
              <a:t>차원 공간 상에 분포하는 아날로그값으로 표현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ko-KR" altLang="en-US" sz="2000"/>
              <a:t>영상을 디지털화하는 방법은 먼저 공간 영역에 대하여 디지털화를 실시하고 다음에 명암값의 디지털화를 실시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ko-KR" altLang="en-US" sz="2000"/>
              <a:t>공간 영역의 디지털화는 수평 방향의 디지털화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ko-KR" altLang="en-US" sz="2000"/>
              <a:t>명암의 디지털화는 수직 방향의 디지털화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ko-KR" altLang="en-US" sz="2000" b="1"/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ko-KR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714350CA-E97A-4DA1-BB09-ED5FD72BFD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6B8825FE-A20C-48E7-83E8-00AC27C90F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231D5-A561-4E89-878B-9F432B439F2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E1AB550-9011-40C3-9E4E-2AC935F72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샘플링 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공간 영역의 디지털화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59EBAFA2-02EB-4FA5-B917-8E751B394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257800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2.3  </a:t>
            </a:r>
            <a:r>
              <a:rPr lang="ko-KR" altLang="en-US" sz="1800">
                <a:ea typeface="굴림" panose="020B0600000101010101" pitchFamily="50" charset="-127"/>
              </a:rPr>
              <a:t>영상의 디지털화</a:t>
            </a:r>
          </a:p>
        </p:txBody>
      </p:sp>
      <p:pic>
        <p:nvPicPr>
          <p:cNvPr id="76806" name="Picture 6">
            <a:extLst>
              <a:ext uri="{FF2B5EF4-FFF2-40B4-BE49-F238E27FC236}">
                <a16:creationId xmlns:a16="http://schemas.microsoft.com/office/drawing/2014/main" id="{8E4F479F-F5A0-435A-9E09-23C741D5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953000" cy="275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AE1B02B4-0EA4-4946-B7AA-F4F113961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8571F2CE-6BB4-41B7-932B-FD1FB16C4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9792F-6285-4DC3-9852-32DC09C8C4B7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535782A-9331-4339-B242-2C5A51754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샘플링 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공간 영역의 디지털화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59EC8D0D-808B-46F9-813C-356A77577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525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2.4  </a:t>
            </a:r>
            <a:r>
              <a:rPr lang="ko-KR" altLang="en-US" sz="1800">
                <a:ea typeface="굴림" panose="020B0600000101010101" pitchFamily="50" charset="-127"/>
              </a:rPr>
              <a:t>이차원 샘플링</a:t>
            </a:r>
            <a:r>
              <a:rPr lang="en-US" altLang="ko-KR" sz="1800">
                <a:ea typeface="굴림" panose="020B0600000101010101" pitchFamily="50" charset="-127"/>
              </a:rPr>
              <a:t>(</a:t>
            </a:r>
            <a:r>
              <a:rPr lang="ko-KR" altLang="en-US" sz="1800">
                <a:ea typeface="굴림" panose="020B0600000101010101" pitchFamily="50" charset="-127"/>
              </a:rPr>
              <a:t>직사각형 배열의 픽셀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65C80FF9-3B60-4107-B5D3-FEA55679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271713"/>
            <a:ext cx="59912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E89E1-1ED2-4A90-A0FE-67EA7EE95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783D7-6BD7-43B9-83E1-1B5706450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9A668A-3B99-4783-8B06-04069B9D7540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32284409-6E51-43C2-9AE5-B6507ADFB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샘플링 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공간 영역의 디지털화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6A43704-1586-474B-B49F-DA099A45D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000"/>
              <a:t>샘플링하는 점들을 픽셀</a:t>
            </a:r>
            <a:r>
              <a:rPr lang="en-US" altLang="ko-KR" sz="2000"/>
              <a:t>(pixel: picture element)</a:t>
            </a:r>
          </a:p>
          <a:p>
            <a:pPr>
              <a:lnSpc>
                <a:spcPct val="130000"/>
              </a:lnSpc>
            </a:pPr>
            <a:endParaRPr lang="en-US" altLang="ko-KR" sz="2000"/>
          </a:p>
          <a:p>
            <a:pPr>
              <a:lnSpc>
                <a:spcPct val="130000"/>
              </a:lnSpc>
            </a:pPr>
            <a:r>
              <a:rPr lang="ko-KR" altLang="en-US" sz="2000"/>
              <a:t>영상의 공간 영역 디지털화는 이산적인 픽셀의 명암값을 표현</a:t>
            </a:r>
          </a:p>
          <a:p>
            <a:pPr>
              <a:lnSpc>
                <a:spcPct val="130000"/>
              </a:lnSpc>
            </a:pPr>
            <a:endParaRPr lang="ko-KR" altLang="en-US" sz="2000"/>
          </a:p>
          <a:p>
            <a:pPr>
              <a:lnSpc>
                <a:spcPct val="130000"/>
              </a:lnSpc>
            </a:pPr>
            <a:r>
              <a:rPr lang="ko-KR" altLang="en-US" sz="2000"/>
              <a:t>공간 영역 디지털화는 영상의 해상도를 결정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012E0A00-02AE-46E7-836A-3B0A5647A6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Prof. Kangseung Lee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687D355D-D123-4275-BD24-0C08F58F29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770AFF-49E2-4CF5-81F4-B4BEFB91CE30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E721176-1D42-466D-B98B-90C65F5F7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샘플링 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공간 영역의 디지털화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79877" name="Picture 5">
            <a:extLst>
              <a:ext uri="{FF2B5EF4-FFF2-40B4-BE49-F238E27FC236}">
                <a16:creationId xmlns:a16="http://schemas.microsoft.com/office/drawing/2014/main" id="{4BE5A1F0-C38D-45FE-A313-FF1DF4AE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8" name="Picture 6">
            <a:extLst>
              <a:ext uri="{FF2B5EF4-FFF2-40B4-BE49-F238E27FC236}">
                <a16:creationId xmlns:a16="http://schemas.microsoft.com/office/drawing/2014/main" id="{66B68A6D-BD2F-4AA4-8FFC-0F2594C0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9" name="Text Box 7">
            <a:extLst>
              <a:ext uri="{FF2B5EF4-FFF2-40B4-BE49-F238E27FC236}">
                <a16:creationId xmlns:a16="http://schemas.microsoft.com/office/drawing/2014/main" id="{2A7486AF-0DE1-4B2B-B13B-6806DDF25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9530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(a) 256×256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영상 </a:t>
            </a:r>
          </a:p>
        </p:txBody>
      </p:sp>
      <p:sp>
        <p:nvSpPr>
          <p:cNvPr id="79880" name="Text Box 8">
            <a:extLst>
              <a:ext uri="{FF2B5EF4-FFF2-40B4-BE49-F238E27FC236}">
                <a16:creationId xmlns:a16="http://schemas.microsoft.com/office/drawing/2014/main" id="{EB233BB8-A413-4936-ACA9-BF417FB3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953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(b) 128×128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영상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휴먼고딕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휴먼고딕" pitchFamily="2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869</TotalTime>
  <Words>1645</Words>
  <Application>Microsoft Office PowerPoint</Application>
  <PresentationFormat>화면 슬라이드 쇼(4:3)</PresentationFormat>
  <Paragraphs>297</Paragraphs>
  <Slides>38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5" baseType="lpstr">
      <vt:lpstr>굴림</vt:lpstr>
      <vt:lpstr>Times New Roman</vt:lpstr>
      <vt:lpstr>Tahoma</vt:lpstr>
      <vt:lpstr>Wingdings</vt:lpstr>
      <vt:lpstr>Monotype Sorts</vt:lpstr>
      <vt:lpstr>HCI Columbine</vt:lpstr>
      <vt:lpstr/>
      <vt:lpstr>신명 중고딕</vt:lpstr>
      <vt:lpstr>휴먼명조</vt:lpstr>
      <vt:lpstr>HCI Tulip</vt:lpstr>
      <vt:lpstr>Monotype Corsiva</vt:lpstr>
      <vt:lpstr>╜┼╕φ ┴▀░φ╡±</vt:lpstr>
      <vt:lpstr>휴먼고딕</vt:lpstr>
      <vt:lpstr>HCI Hollyhock</vt:lpstr>
      <vt:lpstr>굴림체</vt:lpstr>
      <vt:lpstr>조화</vt:lpstr>
      <vt:lpstr>비트맵 이미지</vt:lpstr>
      <vt:lpstr>제 2 장</vt:lpstr>
      <vt:lpstr>- Contents -</vt:lpstr>
      <vt:lpstr>PowerPoint 프레젠테이션</vt:lpstr>
      <vt:lpstr>2.1  1차원적 신호의 디지털화</vt:lpstr>
      <vt:lpstr>2.2  2차원 신호(영상)의 디지털화</vt:lpstr>
      <vt:lpstr>2.2.1 영상의 샘플링               (공간 영역의 디지털화)</vt:lpstr>
      <vt:lpstr>2.2.1 영상의 샘플링               (공간 영역의 디지털화)</vt:lpstr>
      <vt:lpstr>2.2.1 영상의 샘플링               (공간 영역의 디지털화)</vt:lpstr>
      <vt:lpstr>2.2.1 영상의 샘플링               (공간 영역의 디지털화)</vt:lpstr>
      <vt:lpstr>2.2.1 영상의 샘플링               (공간 영역의 디지털화)</vt:lpstr>
      <vt:lpstr>2.2.1 영상의 샘플링               (공간 영역의 디지털화)</vt:lpstr>
      <vt:lpstr>2.2.1 영상의 샘플링               (공간 영역의 디지털화)</vt:lpstr>
      <vt:lpstr>2.2.2 영상의 양자화          (명암의 디지털화)</vt:lpstr>
      <vt:lpstr>2.2.2 영상의 양자화          (명암의 디지털화)</vt:lpstr>
      <vt:lpstr>2.2.2 영상의 양자화          (명암의 디지털화)</vt:lpstr>
      <vt:lpstr>2.2.2 영상의 양자화          (명암의 디지털화)</vt:lpstr>
      <vt:lpstr>2.2.3 동영상의 디지털화</vt:lpstr>
      <vt:lpstr>2.2.3 동영상의 디지털화</vt:lpstr>
      <vt:lpstr>2.3  디지털 신호의 저장</vt:lpstr>
      <vt:lpstr>2.3.1 영상의 표현과 데이터 구조</vt:lpstr>
      <vt:lpstr>2.3.1 영상의 표현과 데이터 구조</vt:lpstr>
      <vt:lpstr>2.3.1 영상의 표현과 데이터 구조</vt:lpstr>
      <vt:lpstr>2.3.1 영상의 표현과 데이터 구조</vt:lpstr>
      <vt:lpstr>2.3.1 영상의 표현과 데이터 구조</vt:lpstr>
      <vt:lpstr>2.3.1 영상의 표현과 데이터 구조</vt:lpstr>
      <vt:lpstr>2.3.1 영상의 표현과 데이터 구조</vt:lpstr>
      <vt:lpstr>2.3.2 디지털 영상의 종류</vt:lpstr>
      <vt:lpstr>2.3.2 디지털 영상의 종류</vt:lpstr>
      <vt:lpstr>2.3.2 디지털 영상의 종류</vt:lpstr>
      <vt:lpstr>2.3.2 디지털 영상의 종류</vt:lpstr>
      <vt:lpstr>2.3.3 디지털 영상의 데이터 양</vt:lpstr>
      <vt:lpstr>2.3.4 디지털 영상의 파일 저장 형식</vt:lpstr>
      <vt:lpstr>2.3.4 디지털 영상의 파일 저장 형식</vt:lpstr>
      <vt:lpstr>2.3.4 디지털 영상의 파일 저장 형식</vt:lpstr>
      <vt:lpstr>2.3.4 디지털 영상의 파일 저장 형식</vt:lpstr>
      <vt:lpstr>2.3.4 디지털 영상의 파일 저장 형식</vt:lpstr>
      <vt:lpstr>2.3.4 디지털 영상의 파일 저장 형식</vt:lpstr>
      <vt:lpstr>2.3.4 디지털 영상의 파일 저장 형식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Jino</dc:creator>
  <cp:lastModifiedBy>leeKS</cp:lastModifiedBy>
  <cp:revision>220</cp:revision>
  <dcterms:created xsi:type="dcterms:W3CDTF">2002-02-24T04:52:01Z</dcterms:created>
  <dcterms:modified xsi:type="dcterms:W3CDTF">2020-08-30T04:09:41Z</dcterms:modified>
</cp:coreProperties>
</file>