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10"/>
  </p:notesMasterIdLst>
  <p:handoutMasterIdLst>
    <p:handoutMasterId r:id="rId11"/>
  </p:handout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0" d="100"/>
          <a:sy n="110" d="100"/>
        </p:scale>
        <p:origin x="576" y="114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78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437708C-4ECB-44B8-A422-6C914CA8853D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2022-05-06-Friday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4886E15-F82A-4596-A46C-375C6D3981E1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603DC1-1EAB-40C2-BD43-C56BDD106B2D}" type="datetime1">
              <a:rPr lang="ko-KR" altLang="en-US" noProof="0" smtClean="0"/>
              <a:t>2022-05-06-Friday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F105DB2-FD3E-441D-8B7E-7AE83ECE27B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730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874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489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345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315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블록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위쪽 그래픽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직사각형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아래쪽 그래픽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직사각형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 rtlCol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8F87D46-25E5-49AB-BA4B-46681A2FB7DE}" type="datetime1">
              <a:rPr lang="ko-KR" altLang="en-US" noProof="0" smtClean="0"/>
              <a:t>2022-05-06-Friday</a:t>
            </a:fld>
            <a:endParaRPr lang="ko-KR" altLang="en-US" noProof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6E4AA80-5FFB-4E83-9A37-D2D4DB167DA1}" type="datetime1">
              <a:rPr lang="ko-KR" altLang="en-US" noProof="0" smtClean="0"/>
              <a:t>2022-05-06-Friday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3" y="609600"/>
            <a:ext cx="7696198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FC15EA2-D3B4-4642-9A27-C3B0937B11C6}" type="datetime1">
              <a:rPr lang="ko-KR" altLang="en-US" noProof="0" smtClean="0"/>
              <a:t>2022-05-06-Friday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4A3C87F-1763-4789-91C7-4DB702EE398E}" type="datetime1">
              <a:rPr lang="ko-KR" altLang="en-US" noProof="0" smtClean="0"/>
              <a:t>2022-05-06-Friday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7A65C81-F84C-4108-BEF5-EB67D833E3A9}" type="datetime1">
              <a:rPr lang="ko-KR" altLang="en-US" noProof="0" smtClean="0"/>
              <a:t>2022-05-06-Friday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2413" y="4876800"/>
            <a:ext cx="8229598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6AAAE59-1BDB-4BC7-8C12-23A0CFD562CB}" type="datetime1">
              <a:rPr lang="ko-KR" altLang="en-US" noProof="0" smtClean="0"/>
              <a:t>2022-05-06-Friday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522413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230849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35158F4-73C5-45AD-B423-124C9C54F68F}" type="datetime1">
              <a:rPr lang="ko-KR" altLang="en-US" noProof="0" smtClean="0"/>
              <a:t>2022-05-06-Friday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2413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522413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246814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246814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1D49FB9-1D28-41DA-B40D-C9547997CBDC}" type="datetime1">
              <a:rPr lang="ko-KR" altLang="en-US" noProof="0" smtClean="0"/>
              <a:t>2022-05-06-Friday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E8204A8-394E-4932-B2B5-BF23D5A6E106}" type="datetime1">
              <a:rPr lang="ko-KR" altLang="en-US" noProof="0" smtClean="0"/>
              <a:t>2022-05-06-Friday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아래쪽 그래픽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직사각형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C3F8FFB-E840-443D-94D7-270101C73401}" type="datetime1">
              <a:rPr lang="ko-KR" altLang="en-US" noProof="0" smtClean="0"/>
              <a:t>2022-05-06-Friday</a:t>
            </a:fld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틀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1491930" y="1293495"/>
            <a:ext cx="5577840" cy="402336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69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E229CAE-447B-48A0-89A3-673B2195BCE4}" type="datetime1">
              <a:rPr lang="ko-KR" altLang="en-US" noProof="0" smtClean="0"/>
              <a:t>2022-05-06-Friday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틀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 hasCustomPrompt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71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6FC5E80-A003-4FC9-8085-493D7FD69E39}" type="datetime1">
              <a:rPr lang="ko-KR" altLang="en-US" noProof="0" smtClean="0"/>
              <a:t>2022-05-06-Friday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아래쪽 그래픽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직사각형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" name="위쪽 그래픽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직사각형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72FC373-2328-4228-A51A-0917F7F94F08}" type="datetime1">
              <a:rPr lang="ko-KR" altLang="en-US" noProof="0" smtClean="0"/>
              <a:t>2022-05-06-Friday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74320" algn="l" defTabSz="914400" rtl="0" eaLnBrk="1" latinLnBrk="1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4864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2296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972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3258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5544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B%B8%94%EB%A1%9D%EC%B2%B4%EC%9D%B8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2414" y="1905000"/>
            <a:ext cx="9143998" cy="1956048"/>
          </a:xfrm>
        </p:spPr>
        <p:txBody>
          <a:bodyPr rtlCol="0"/>
          <a:lstStyle/>
          <a:p>
            <a:pPr rtl="0"/>
            <a:r>
              <a:rPr lang="ko-KR" altLang="en-US" dirty="0"/>
              <a:t>블록 체인 보안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subTitle" idx="1"/>
          </p:nvPr>
        </p:nvSpPr>
        <p:spPr>
          <a:xfrm>
            <a:off x="7966620" y="5374432"/>
            <a:ext cx="3888432" cy="838200"/>
          </a:xfrm>
        </p:spPr>
        <p:txBody>
          <a:bodyPr rtlCol="0">
            <a:normAutofit/>
          </a:bodyPr>
          <a:lstStyle/>
          <a:p>
            <a:pPr rtl="0" latinLnBrk="1"/>
            <a:r>
              <a:rPr lang="ko-KR" altLang="en-US" sz="2000" dirty="0"/>
              <a:t>이름 </a:t>
            </a:r>
            <a:r>
              <a:rPr lang="en-US" altLang="ko-KR" sz="2000" dirty="0"/>
              <a:t>/ </a:t>
            </a:r>
            <a:r>
              <a:rPr lang="ko-KR" altLang="en-US" sz="2000" dirty="0"/>
              <a:t>학번 </a:t>
            </a:r>
            <a:r>
              <a:rPr lang="en-US" altLang="ko-KR" sz="2000" dirty="0"/>
              <a:t>: 20204083 </a:t>
            </a:r>
            <a:r>
              <a:rPr lang="ko-KR" altLang="en-US" sz="2000" dirty="0" err="1"/>
              <a:t>차민기</a:t>
            </a:r>
            <a:endParaRPr lang="en-US" altLang="ko-KR" sz="2000" dirty="0"/>
          </a:p>
          <a:p>
            <a:pPr rtl="0" latinLnBrk="1"/>
            <a:r>
              <a:rPr lang="ko-KR" altLang="en-US" sz="2000" dirty="0"/>
              <a:t>제출일 </a:t>
            </a:r>
            <a:r>
              <a:rPr lang="en-US" altLang="ko-KR" sz="2000" dirty="0"/>
              <a:t>: 2022. 05. 08</a:t>
            </a:r>
            <a:endParaRPr lang="ko-KR" altLang="en-US" sz="20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ED1C058-EDAA-BED2-5456-6C2E489A0DE7}"/>
              </a:ext>
            </a:extLst>
          </p:cNvPr>
          <p:cNvSpPr txBox="1">
            <a:spLocks/>
          </p:cNvSpPr>
          <p:nvPr/>
        </p:nvSpPr>
        <p:spPr>
          <a:xfrm>
            <a:off x="7966620" y="4943872"/>
            <a:ext cx="1937791" cy="43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발표여부 </a:t>
            </a:r>
            <a:r>
              <a:rPr lang="en-US" altLang="ko-KR" sz="2000" dirty="0"/>
              <a:t>: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2483304" cy="587152"/>
          </a:xfrm>
        </p:spPr>
        <p:txBody>
          <a:bodyPr rtlCol="0"/>
          <a:lstStyle/>
          <a:p>
            <a:pPr rtl="0"/>
            <a:r>
              <a:rPr lang="ko-KR" altLang="en-US"/>
              <a:t>보고서 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2876" y="1628800"/>
            <a:ext cx="9143538" cy="3697465"/>
          </a:xfrm>
        </p:spPr>
        <p:txBody>
          <a:bodyPr rtlCol="0">
            <a:normAutofit lnSpcReduction="10000"/>
          </a:bodyPr>
          <a:lstStyle/>
          <a:p>
            <a:pPr marL="0" indent="0" rtl="0">
              <a:buNone/>
            </a:pPr>
            <a:r>
              <a:rPr lang="en-US" altLang="ko-KR" dirty="0"/>
              <a:t>1</a:t>
            </a:r>
            <a:r>
              <a:rPr lang="ko-KR" altLang="en-US" dirty="0"/>
              <a:t>장 </a:t>
            </a:r>
            <a:r>
              <a:rPr lang="en-US" altLang="ko-KR" dirty="0"/>
              <a:t>– </a:t>
            </a:r>
            <a:r>
              <a:rPr lang="ko-KR" altLang="en-US" dirty="0"/>
              <a:t>서론</a:t>
            </a:r>
            <a:endParaRPr lang="en-US" altLang="ko-KR" dirty="0"/>
          </a:p>
          <a:p>
            <a:pPr marL="0" indent="0" rtl="0">
              <a:buNone/>
            </a:pPr>
            <a:r>
              <a:rPr lang="en-US" altLang="ko-KR" dirty="0"/>
              <a:t>2</a:t>
            </a:r>
            <a:r>
              <a:rPr lang="ko-KR" altLang="en-US" dirty="0"/>
              <a:t>장 </a:t>
            </a:r>
            <a:r>
              <a:rPr lang="en-US" altLang="ko-KR" dirty="0"/>
              <a:t>– </a:t>
            </a:r>
            <a:r>
              <a:rPr lang="ko-KR" altLang="en-US" dirty="0"/>
              <a:t>블록 체인이란</a:t>
            </a:r>
            <a:r>
              <a:rPr lang="en-US" altLang="ko-KR" dirty="0"/>
              <a:t>?</a:t>
            </a:r>
          </a:p>
          <a:p>
            <a:pPr marL="0" indent="0" rtl="0">
              <a:buNone/>
            </a:pPr>
            <a:r>
              <a:rPr lang="en-US" altLang="ko-KR" dirty="0"/>
              <a:t>3</a:t>
            </a:r>
            <a:r>
              <a:rPr lang="ko-KR" altLang="en-US" dirty="0"/>
              <a:t>장 </a:t>
            </a:r>
            <a:r>
              <a:rPr lang="en-US" altLang="ko-KR" dirty="0"/>
              <a:t>– </a:t>
            </a:r>
            <a:r>
              <a:rPr lang="ko-KR" altLang="en-US" dirty="0"/>
              <a:t>블록 체인의 장점과 단점</a:t>
            </a:r>
            <a:endParaRPr lang="en-US" altLang="ko-KR" dirty="0"/>
          </a:p>
          <a:p>
            <a:pPr marL="0" indent="0" rtl="0">
              <a:buNone/>
            </a:pPr>
            <a:r>
              <a:rPr lang="en-US" altLang="ko-KR" dirty="0"/>
              <a:t>4</a:t>
            </a:r>
            <a:r>
              <a:rPr lang="ko-KR" altLang="en-US" dirty="0"/>
              <a:t>장 </a:t>
            </a:r>
            <a:r>
              <a:rPr lang="en-US" altLang="ko-KR" dirty="0"/>
              <a:t>– </a:t>
            </a:r>
            <a:r>
              <a:rPr lang="ko-KR" altLang="en-US" dirty="0"/>
              <a:t>블록 체인의 간단한 예시</a:t>
            </a:r>
            <a:endParaRPr lang="en-US" altLang="ko-KR" dirty="0"/>
          </a:p>
          <a:p>
            <a:pPr marL="0" indent="0" rtl="0">
              <a:buNone/>
            </a:pPr>
            <a:r>
              <a:rPr lang="en-US" altLang="ko-KR" dirty="0"/>
              <a:t>5</a:t>
            </a:r>
            <a:r>
              <a:rPr lang="ko-KR" altLang="en-US" dirty="0"/>
              <a:t>장 </a:t>
            </a:r>
            <a:r>
              <a:rPr lang="en-US" altLang="ko-KR" dirty="0"/>
              <a:t>–</a:t>
            </a:r>
            <a:r>
              <a:rPr lang="ko-KR" altLang="en-US" dirty="0"/>
              <a:t> 결론</a:t>
            </a: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r>
              <a:rPr lang="ko-KR" altLang="en-US" dirty="0"/>
              <a:t>참고문헌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서론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522876" y="1905000"/>
            <a:ext cx="9143538" cy="4260304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ko-KR" dirty="0"/>
              <a:t> </a:t>
            </a:r>
            <a:r>
              <a:rPr lang="en-US" altLang="ko-KR" sz="1900" dirty="0"/>
              <a:t>1. </a:t>
            </a:r>
            <a:r>
              <a:rPr lang="ko-KR" altLang="en-US" sz="1900" dirty="0"/>
              <a:t>블록체인에 대하여</a:t>
            </a:r>
            <a:endParaRPr lang="en-US" altLang="ko-KR" sz="1900" dirty="0"/>
          </a:p>
          <a:p>
            <a:pPr marL="0" indent="0" rtl="0">
              <a:buNone/>
            </a:pPr>
            <a:r>
              <a:rPr lang="en-US" altLang="ko-KR" sz="1900" dirty="0"/>
              <a:t> </a:t>
            </a:r>
            <a:r>
              <a:rPr lang="ko-KR" altLang="en-US" sz="1900" dirty="0"/>
              <a:t>현재 많은 가상화폐가 존재하는데 그 중에 비트 코인의 등장으로 블록체인의 첫 구현된 사례로 알려져 있습니다</a:t>
            </a:r>
            <a:r>
              <a:rPr lang="en-US" altLang="ko-KR" sz="1900" dirty="0"/>
              <a:t>. </a:t>
            </a:r>
            <a:r>
              <a:rPr lang="ko-KR" altLang="en-US" sz="1900" dirty="0"/>
              <a:t>블록체인은 기존의 중앙 집중형의 방식의 문제점인 데이터 베이스의 데이터에 변조가 되면 그 데이터는 변조된 데이터로 저장이 되지만 블록체인의 방식을 이용하면 하나의 데이터가 변조가 되어도 수 많은 같은 데이터들의 </a:t>
            </a:r>
            <a:r>
              <a:rPr lang="ko-KR" altLang="en-US" sz="1900" b="1" dirty="0">
                <a:solidFill>
                  <a:srgbClr val="0070C0"/>
                </a:solidFill>
              </a:rPr>
              <a:t>과반수</a:t>
            </a:r>
            <a:r>
              <a:rPr lang="ko-KR" altLang="en-US" sz="1900" dirty="0"/>
              <a:t> 이상이 변조가 되지 않는다면 변조가 된 데이터는 일정시간이 지난 후 원래의 정상 데이터 파일로 돌아오게 하는 방식입니다</a:t>
            </a:r>
            <a:r>
              <a:rPr lang="en-US" altLang="ko-KR" sz="1900" dirty="0"/>
              <a:t>.</a:t>
            </a:r>
          </a:p>
          <a:p>
            <a:pPr marL="0" indent="0" rtl="0">
              <a:buNone/>
            </a:pPr>
            <a:r>
              <a:rPr lang="ko-KR" altLang="en-US" sz="1900" dirty="0"/>
              <a:t> 기존 거래는 은행을 이용해 하나의 데이터를 최소한의 접근으로 보안을 하는 중앙 집중형 방식인데 결국 모든 보안은 뚫리게 되어 있기 때문에 </a:t>
            </a:r>
            <a:r>
              <a:rPr lang="en-US" altLang="ko-KR" sz="1900" dirty="0"/>
              <a:t>100% </a:t>
            </a:r>
            <a:r>
              <a:rPr lang="ko-KR" altLang="en-US" sz="1900" dirty="0"/>
              <a:t>안전하다고는 하지 못합니다</a:t>
            </a:r>
            <a:r>
              <a:rPr lang="en-US" altLang="ko-KR" sz="1900" dirty="0"/>
              <a:t>. </a:t>
            </a:r>
            <a:r>
              <a:rPr lang="ko-KR" altLang="en-US" sz="1900" dirty="0"/>
              <a:t>하지만 블록체인의 방식은 수 많은 데이터의 </a:t>
            </a:r>
            <a:r>
              <a:rPr lang="ko-KR" altLang="en-US" sz="1900" b="1" dirty="0">
                <a:solidFill>
                  <a:srgbClr val="0070C0"/>
                </a:solidFill>
              </a:rPr>
              <a:t>과반수</a:t>
            </a:r>
            <a:r>
              <a:rPr lang="en-US" altLang="ko-KR" sz="1900" b="1" dirty="0">
                <a:solidFill>
                  <a:srgbClr val="0070C0"/>
                </a:solidFill>
              </a:rPr>
              <a:t>(51%)</a:t>
            </a:r>
            <a:r>
              <a:rPr lang="ko-KR" altLang="en-US" sz="1900" dirty="0"/>
              <a:t>이상 변조를 하지 못하면 원래의 정상 데이터로 돌아오기 때문에 보안을 뚫는게 현 시점에서는 불가능 하다고 알려져 있습니다</a:t>
            </a:r>
            <a:r>
              <a:rPr lang="en-US" altLang="ko-KR" sz="1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2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 err="1"/>
              <a:t>블록체인이란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522876" y="1905000"/>
            <a:ext cx="9143538" cy="3697465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ko-KR" sz="1900" dirty="0"/>
              <a:t>1)</a:t>
            </a:r>
            <a:r>
              <a:rPr lang="en-US" altLang="ko-KR" sz="1900" dirty="0">
                <a:solidFill>
                  <a:srgbClr val="FF0000"/>
                </a:solidFill>
              </a:rPr>
              <a:t> </a:t>
            </a:r>
            <a:r>
              <a:rPr lang="ko-KR" altLang="en-US" sz="1900" dirty="0">
                <a:solidFill>
                  <a:srgbClr val="FF0000"/>
                </a:solidFill>
              </a:rPr>
              <a:t>블록체인</a:t>
            </a:r>
            <a:r>
              <a:rPr lang="ko-KR" altLang="en-US" sz="1900" dirty="0"/>
              <a:t>의 정의</a:t>
            </a:r>
            <a:endParaRPr lang="en-US" altLang="ko-KR" sz="1900" dirty="0"/>
          </a:p>
          <a:p>
            <a:pPr marL="0" indent="0" rtl="0">
              <a:buNone/>
            </a:pPr>
            <a:r>
              <a:rPr lang="en-US" altLang="ko-KR" sz="1900" dirty="0">
                <a:solidFill>
                  <a:srgbClr val="FF0000"/>
                </a:solidFill>
              </a:rPr>
              <a:t>  </a:t>
            </a:r>
            <a:r>
              <a:rPr lang="en-US" altLang="ko-KR" sz="1900" dirty="0"/>
              <a:t>-</a:t>
            </a:r>
            <a:r>
              <a:rPr lang="en-US" altLang="ko-KR" sz="1900" dirty="0">
                <a:solidFill>
                  <a:srgbClr val="FF0000"/>
                </a:solidFill>
              </a:rPr>
              <a:t> </a:t>
            </a:r>
            <a:r>
              <a:rPr lang="ko-KR" altLang="en-US" sz="1900" dirty="0"/>
              <a:t>블록체인은 분산 컴퓨팅 기술 기반의 데이터 위</a:t>
            </a:r>
            <a:r>
              <a:rPr lang="en-US" altLang="ko-KR" sz="1900" dirty="0"/>
              <a:t>·</a:t>
            </a:r>
            <a:r>
              <a:rPr lang="ko-KR" altLang="en-US" sz="1900" dirty="0"/>
              <a:t>변조 방지 기술이다</a:t>
            </a:r>
            <a:r>
              <a:rPr lang="en-US" altLang="ko-KR" sz="1900" dirty="0"/>
              <a:t>.</a:t>
            </a:r>
          </a:p>
          <a:p>
            <a:pPr marL="0" indent="0" rtl="0">
              <a:buNone/>
            </a:pPr>
            <a:r>
              <a:rPr lang="en-US" altLang="ko-KR" sz="1900" dirty="0"/>
              <a:t>2) </a:t>
            </a:r>
            <a:r>
              <a:rPr lang="ko-KR" altLang="en-US" sz="1900" dirty="0">
                <a:solidFill>
                  <a:srgbClr val="FF0000"/>
                </a:solidFill>
              </a:rPr>
              <a:t>블록체인</a:t>
            </a:r>
            <a:r>
              <a:rPr lang="ko-KR" altLang="en-US" sz="1900" dirty="0"/>
              <a:t>의 간단한 원리</a:t>
            </a:r>
            <a:endParaRPr lang="en-US" altLang="ko-KR" sz="1900" dirty="0"/>
          </a:p>
          <a:p>
            <a:pPr marL="0" indent="0" rtl="0">
              <a:buNone/>
            </a:pPr>
            <a:r>
              <a:rPr lang="en-US" altLang="ko-KR" sz="1900" dirty="0"/>
              <a:t>  - </a:t>
            </a:r>
            <a:r>
              <a:rPr lang="ko-KR" altLang="en-US" sz="1900" dirty="0"/>
              <a:t>블록체인은 하나의 블록에 데이터를 저장하는데 이 블록이 수없이 많이 존재할 수 있다</a:t>
            </a:r>
            <a:r>
              <a:rPr lang="en-US" altLang="ko-KR" sz="1900" dirty="0"/>
              <a:t>.</a:t>
            </a:r>
          </a:p>
          <a:p>
            <a:pPr marL="0" indent="0" rtl="0">
              <a:buNone/>
            </a:pPr>
            <a:r>
              <a:rPr lang="en-US" altLang="ko-KR" sz="1900" dirty="0"/>
              <a:t>  - </a:t>
            </a:r>
            <a:r>
              <a:rPr lang="ko-KR" altLang="en-US" sz="1900" dirty="0"/>
              <a:t>그런 블록들이 모여 연결</a:t>
            </a:r>
            <a:r>
              <a:rPr lang="en-US" altLang="ko-KR" sz="1900" dirty="0"/>
              <a:t>(</a:t>
            </a:r>
            <a:r>
              <a:rPr lang="ko-KR" altLang="en-US" sz="1900" dirty="0"/>
              <a:t>체인</a:t>
            </a:r>
            <a:r>
              <a:rPr lang="en-US" altLang="ko-KR" sz="1900" dirty="0"/>
              <a:t>)</a:t>
            </a:r>
            <a:r>
              <a:rPr lang="ko-KR" altLang="en-US" sz="1900" dirty="0"/>
              <a:t>이 되어 보관이 된다</a:t>
            </a:r>
            <a:r>
              <a:rPr lang="en-US" altLang="ko-KR" sz="1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3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블록 체인의 장점과 단점</a:t>
            </a: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522876" y="1905000"/>
            <a:ext cx="9756112" cy="4343400"/>
          </a:xfrm>
        </p:spPr>
        <p:txBody>
          <a:bodyPr rtlCol="0">
            <a:normAutofit fontScale="70000" lnSpcReduction="20000"/>
          </a:bodyPr>
          <a:lstStyle/>
          <a:p>
            <a:pPr marL="0" indent="0" rtl="0">
              <a:buNone/>
            </a:pPr>
            <a:r>
              <a:rPr lang="en-US" altLang="ko-KR" sz="1900" dirty="0"/>
              <a:t>3.1 </a:t>
            </a:r>
            <a:r>
              <a:rPr lang="ko-KR" altLang="en-US" sz="1900" b="1" dirty="0"/>
              <a:t>장점</a:t>
            </a:r>
            <a:endParaRPr lang="en-US" altLang="ko-KR" sz="1900" b="1" dirty="0"/>
          </a:p>
          <a:p>
            <a:pPr marL="0" indent="0" rtl="0">
              <a:buNone/>
            </a:pPr>
            <a:r>
              <a:rPr lang="en-US" altLang="ko-KR" dirty="0"/>
              <a:t>   </a:t>
            </a:r>
            <a:r>
              <a:rPr lang="en-US" altLang="ko-KR" sz="1700" dirty="0"/>
              <a:t>① </a:t>
            </a:r>
            <a:r>
              <a:rPr lang="ko-KR" altLang="en-US" sz="1700" b="1" dirty="0"/>
              <a:t>분산</a:t>
            </a:r>
            <a:r>
              <a:rPr lang="ko-KR" altLang="en-US" sz="1700" dirty="0"/>
              <a:t> </a:t>
            </a:r>
            <a:r>
              <a:rPr lang="en-US" altLang="ko-KR" sz="1700" dirty="0"/>
              <a:t>: </a:t>
            </a:r>
            <a:r>
              <a:rPr lang="ko-KR" altLang="en-US" sz="1700" dirty="0"/>
              <a:t>하나의 데이터가 여러 장치에 분산되어 저장되기 </a:t>
            </a:r>
            <a:endParaRPr lang="en-US" altLang="ko-KR" sz="1700" dirty="0"/>
          </a:p>
          <a:p>
            <a:pPr marL="0" indent="0" rtl="0">
              <a:buNone/>
            </a:pPr>
            <a:r>
              <a:rPr lang="ko-KR" altLang="en-US" sz="1700" dirty="0"/>
              <a:t>               때문에 기술적 오류와 악의적인 공격에 강합니다</a:t>
            </a:r>
            <a:r>
              <a:rPr lang="en-US" altLang="ko-KR" sz="1700" dirty="0"/>
              <a:t>.</a:t>
            </a:r>
          </a:p>
          <a:p>
            <a:pPr marL="0" indent="0" rtl="0">
              <a:buNone/>
            </a:pPr>
            <a:r>
              <a:rPr lang="en-US" altLang="ko-KR" sz="1700" dirty="0"/>
              <a:t>    ② </a:t>
            </a:r>
            <a:r>
              <a:rPr lang="ko-KR" altLang="en-US" sz="1700" b="1" dirty="0"/>
              <a:t>안정</a:t>
            </a:r>
            <a:r>
              <a:rPr lang="ko-KR" altLang="en-US" sz="1700" dirty="0"/>
              <a:t> </a:t>
            </a:r>
            <a:r>
              <a:rPr lang="en-US" altLang="ko-KR" sz="1700" dirty="0"/>
              <a:t>: </a:t>
            </a:r>
            <a:r>
              <a:rPr lang="ko-KR" altLang="en-US" sz="1700" dirty="0"/>
              <a:t>데이터가 블록에 저장되면 수정하거나 제거하기 </a:t>
            </a:r>
            <a:endParaRPr lang="en-US" altLang="ko-KR" sz="1700" dirty="0"/>
          </a:p>
          <a:p>
            <a:pPr marL="0" indent="0" rtl="0">
              <a:buNone/>
            </a:pPr>
            <a:r>
              <a:rPr lang="ko-KR" altLang="en-US" sz="1700" dirty="0"/>
              <a:t>               어렵 습니다</a:t>
            </a:r>
            <a:r>
              <a:rPr lang="en-US" altLang="ko-KR" sz="1700" dirty="0"/>
              <a:t>.</a:t>
            </a:r>
          </a:p>
          <a:p>
            <a:pPr marL="0" indent="0" rtl="0">
              <a:buNone/>
            </a:pPr>
            <a:r>
              <a:rPr lang="en-US" altLang="ko-KR" sz="1700" dirty="0"/>
              <a:t>    ③ </a:t>
            </a:r>
            <a:r>
              <a:rPr lang="ko-KR" altLang="en-US" sz="1700" dirty="0"/>
              <a:t>제 </a:t>
            </a:r>
            <a:r>
              <a:rPr lang="en-US" altLang="ko-KR" sz="1700" dirty="0"/>
              <a:t>3</a:t>
            </a:r>
            <a:r>
              <a:rPr lang="ko-KR" altLang="en-US" sz="1700" dirty="0"/>
              <a:t>자</a:t>
            </a:r>
            <a:r>
              <a:rPr lang="en-US" altLang="ko-KR" sz="1700" dirty="0"/>
              <a:t>(</a:t>
            </a:r>
            <a:r>
              <a:rPr lang="ko-KR" altLang="en-US" sz="1700" dirty="0"/>
              <a:t>은행</a:t>
            </a:r>
            <a:r>
              <a:rPr lang="en-US" altLang="ko-KR" sz="1700" dirty="0"/>
              <a:t>,</a:t>
            </a:r>
            <a:r>
              <a:rPr lang="ko-KR" altLang="en-US" sz="1700" dirty="0"/>
              <a:t>중개자 등</a:t>
            </a:r>
            <a:r>
              <a:rPr lang="en-US" altLang="ko-KR" sz="1700" dirty="0"/>
              <a:t>)</a:t>
            </a:r>
            <a:r>
              <a:rPr lang="ko-KR" altLang="en-US" sz="1700" dirty="0"/>
              <a:t>에게 의존하지 않아도 됩니다</a:t>
            </a:r>
            <a:r>
              <a:rPr lang="en-US" altLang="ko-KR" sz="1700" dirty="0"/>
              <a:t>.</a:t>
            </a:r>
          </a:p>
          <a:p>
            <a:pPr marL="0" indent="0" rtl="0">
              <a:buNone/>
            </a:pPr>
            <a:r>
              <a:rPr lang="en-US" altLang="ko-KR" sz="1700" dirty="0"/>
              <a:t>    ④ </a:t>
            </a:r>
            <a:r>
              <a:rPr lang="ko-KR" altLang="en-US" sz="1700" dirty="0">
                <a:solidFill>
                  <a:srgbClr val="0070C0"/>
                </a:solidFill>
              </a:rPr>
              <a:t>과반수</a:t>
            </a:r>
            <a:r>
              <a:rPr lang="en-US" altLang="ko-KR" sz="1700" dirty="0">
                <a:solidFill>
                  <a:srgbClr val="0070C0"/>
                </a:solidFill>
              </a:rPr>
              <a:t>(51%) </a:t>
            </a:r>
            <a:r>
              <a:rPr lang="ko-KR" altLang="en-US" sz="1700" dirty="0">
                <a:solidFill>
                  <a:srgbClr val="0070C0"/>
                </a:solidFill>
              </a:rPr>
              <a:t>이상의 데이터</a:t>
            </a:r>
            <a:r>
              <a:rPr lang="ko-KR" altLang="en-US" sz="1700" dirty="0"/>
              <a:t>가 변조되어야 데이터의 변조가 생깁니다</a:t>
            </a:r>
            <a:r>
              <a:rPr lang="en-US" altLang="ko-KR" sz="1700" dirty="0"/>
              <a:t>.</a:t>
            </a:r>
          </a:p>
          <a:p>
            <a:pPr marL="0" indent="0" rtl="0">
              <a:buNone/>
            </a:pPr>
            <a:r>
              <a:rPr lang="en-US" altLang="ko-KR" sz="1900" dirty="0"/>
              <a:t>3.2 </a:t>
            </a:r>
            <a:r>
              <a:rPr lang="ko-KR" altLang="en-US" sz="1900" b="1" dirty="0"/>
              <a:t>단점</a:t>
            </a:r>
            <a:endParaRPr lang="en-US" altLang="ko-KR" sz="1900" b="1" dirty="0"/>
          </a:p>
          <a:p>
            <a:pPr marL="0" indent="0" rtl="0">
              <a:buNone/>
            </a:pPr>
            <a:r>
              <a:rPr lang="en-US" altLang="ko-KR" sz="1700" dirty="0"/>
              <a:t>    ① </a:t>
            </a:r>
            <a:r>
              <a:rPr lang="ko-KR" altLang="en-US" sz="1700" dirty="0"/>
              <a:t>장점</a:t>
            </a:r>
            <a:r>
              <a:rPr lang="en-US" altLang="ko-KR" sz="1700" dirty="0"/>
              <a:t>④</a:t>
            </a:r>
            <a:r>
              <a:rPr lang="ko-KR" altLang="en-US" sz="1700" dirty="0"/>
              <a:t>의 </a:t>
            </a:r>
            <a:r>
              <a:rPr lang="en-US" altLang="ko-KR" sz="1700" dirty="0"/>
              <a:t>“</a:t>
            </a:r>
            <a:r>
              <a:rPr lang="ko-KR" altLang="en-US" sz="1700" dirty="0">
                <a:solidFill>
                  <a:srgbClr val="0070C0"/>
                </a:solidFill>
              </a:rPr>
              <a:t>과반수</a:t>
            </a:r>
            <a:r>
              <a:rPr lang="en-US" altLang="ko-KR" sz="1700" dirty="0">
                <a:solidFill>
                  <a:srgbClr val="0070C0"/>
                </a:solidFill>
              </a:rPr>
              <a:t>(51%)</a:t>
            </a:r>
            <a:r>
              <a:rPr lang="ko-KR" altLang="en-US" sz="1700" dirty="0">
                <a:solidFill>
                  <a:srgbClr val="0070C0"/>
                </a:solidFill>
              </a:rPr>
              <a:t> 이상의 데이터</a:t>
            </a:r>
            <a:r>
              <a:rPr lang="ko-KR" altLang="en-US" sz="1700" dirty="0"/>
              <a:t>가 변조되어야 한다</a:t>
            </a:r>
            <a:r>
              <a:rPr lang="en-US" altLang="ko-KR" sz="1700" dirty="0"/>
              <a:t>“ </a:t>
            </a:r>
            <a:r>
              <a:rPr lang="ko-KR" altLang="en-US" sz="1700" dirty="0"/>
              <a:t>이 부분에서 만약 저장된 장치나 블록의 개수가 적다면</a:t>
            </a:r>
            <a:endParaRPr lang="en-US" altLang="ko-KR" sz="1700" dirty="0"/>
          </a:p>
          <a:p>
            <a:pPr marL="0" indent="0" rtl="0">
              <a:buNone/>
            </a:pPr>
            <a:r>
              <a:rPr lang="en-US" altLang="ko-KR" sz="1700" dirty="0"/>
              <a:t>        </a:t>
            </a:r>
            <a:r>
              <a:rPr lang="ko-KR" altLang="en-US" sz="1700" dirty="0"/>
              <a:t>데이터의 변조가 매우 쉬워질 수 있습니다</a:t>
            </a:r>
            <a:r>
              <a:rPr lang="en-US" altLang="ko-KR" sz="1700" dirty="0"/>
              <a:t>.</a:t>
            </a:r>
          </a:p>
          <a:p>
            <a:pPr marL="0" indent="0" rtl="0">
              <a:buNone/>
            </a:pPr>
            <a:r>
              <a:rPr lang="en-US" altLang="ko-KR" sz="1700" dirty="0"/>
              <a:t>    ② </a:t>
            </a:r>
            <a:r>
              <a:rPr lang="ko-KR" altLang="en-US" sz="1700" b="1" dirty="0"/>
              <a:t>데이터 수정 </a:t>
            </a:r>
            <a:r>
              <a:rPr lang="en-US" altLang="ko-KR" sz="1700" dirty="0"/>
              <a:t>: </a:t>
            </a:r>
            <a:r>
              <a:rPr lang="ko-KR" altLang="en-US" sz="1700" dirty="0"/>
              <a:t>데이터의 수정이 매우 어렵습니다</a:t>
            </a:r>
            <a:r>
              <a:rPr lang="en-US" altLang="ko-KR" sz="1700" dirty="0"/>
              <a:t>. </a:t>
            </a:r>
            <a:r>
              <a:rPr lang="ko-KR" altLang="en-US" sz="1700" dirty="0"/>
              <a:t>안정성 부분에서는 장점이 되지만 항상 좋지만은 않습니다</a:t>
            </a:r>
            <a:r>
              <a:rPr lang="en-US" altLang="ko-KR" sz="1700" dirty="0"/>
              <a:t>.</a:t>
            </a:r>
          </a:p>
          <a:p>
            <a:pPr marL="0" indent="0" rtl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424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4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블록 체인의 간단한 예시</a:t>
            </a:r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B6D7A58E-3028-0FED-48E6-71EF08B10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76" y="1905000"/>
            <a:ext cx="9143538" cy="4260304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ko-KR" dirty="0"/>
              <a:t> </a:t>
            </a:r>
            <a:r>
              <a:rPr lang="ko-KR" altLang="en-US" sz="1800" dirty="0"/>
              <a:t>기존의 거래 방식은 </a:t>
            </a:r>
            <a:r>
              <a:rPr lang="en-US" altLang="ko-KR" sz="1800" dirty="0">
                <a:solidFill>
                  <a:srgbClr val="FF0000"/>
                </a:solidFill>
              </a:rPr>
              <a:t>A</a:t>
            </a:r>
            <a:r>
              <a:rPr lang="ko-KR" altLang="en-US" sz="1800" dirty="0"/>
              <a:t>가 </a:t>
            </a:r>
            <a:r>
              <a:rPr lang="en-US" altLang="ko-KR" sz="1800" dirty="0">
                <a:solidFill>
                  <a:srgbClr val="0070C0"/>
                </a:solidFill>
              </a:rPr>
              <a:t>B</a:t>
            </a:r>
            <a:r>
              <a:rPr lang="ko-KR" altLang="en-US" sz="1800" dirty="0"/>
              <a:t>에게 송금을 할 경우 은행을 통해 거래내역을 저장하고 은행은 </a:t>
            </a:r>
            <a:r>
              <a:rPr lang="ko-KR" altLang="en-US" sz="1800" dirty="0">
                <a:solidFill>
                  <a:srgbClr val="FF0000"/>
                </a:solidFill>
              </a:rPr>
              <a:t>최소한의 접근</a:t>
            </a:r>
            <a:r>
              <a:rPr lang="ko-KR" altLang="en-US" sz="1800" dirty="0"/>
              <a:t>으로 보안을 유지됩니다</a:t>
            </a:r>
            <a:r>
              <a:rPr lang="en-US" altLang="ko-KR" sz="1800" dirty="0"/>
              <a:t>. </a:t>
            </a:r>
          </a:p>
          <a:p>
            <a:pPr marL="0" indent="0" rtl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블록체인은 이러한 거래 내역을 은행이 보안을 유지하는 것이 아니라 공개되어 여러 장치에 저장이 되고 </a:t>
            </a:r>
            <a:r>
              <a:rPr lang="ko-KR" altLang="en-US" sz="1800" dirty="0">
                <a:solidFill>
                  <a:srgbClr val="FF0000"/>
                </a:solidFill>
              </a:rPr>
              <a:t>일정시간</a:t>
            </a:r>
            <a:r>
              <a:rPr lang="en-US" altLang="ko-KR" sz="1800" dirty="0">
                <a:solidFill>
                  <a:srgbClr val="FF0000"/>
                </a:solidFill>
              </a:rPr>
              <a:t>(10</a:t>
            </a:r>
            <a:r>
              <a:rPr lang="ko-KR" altLang="en-US" sz="1800" dirty="0">
                <a:solidFill>
                  <a:srgbClr val="FF0000"/>
                </a:solidFill>
              </a:rPr>
              <a:t>분</a:t>
            </a:r>
            <a:r>
              <a:rPr lang="en-US" altLang="ko-KR" sz="1800" dirty="0">
                <a:solidFill>
                  <a:srgbClr val="FF0000"/>
                </a:solidFill>
              </a:rPr>
              <a:t>)</a:t>
            </a:r>
            <a:r>
              <a:rPr lang="ko-KR" altLang="en-US" sz="1800" dirty="0"/>
              <a:t>의 간격마다 새로 고침 되어 데이터가 변조 되어도 과반수 이상의 데이터로 돌아갑니다</a:t>
            </a:r>
            <a:r>
              <a:rPr lang="en-US" altLang="ko-KR" sz="1800" dirty="0"/>
              <a:t>.</a:t>
            </a:r>
          </a:p>
          <a:p>
            <a:pPr marL="0" indent="0" rtl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그러면 </a:t>
            </a:r>
            <a:r>
              <a:rPr lang="en-US" altLang="ko-KR" sz="1800" dirty="0"/>
              <a:t>“</a:t>
            </a:r>
            <a:r>
              <a:rPr lang="ko-KR" altLang="en-US" sz="1800" dirty="0"/>
              <a:t>과반수</a:t>
            </a:r>
            <a:r>
              <a:rPr lang="en-US" altLang="ko-KR" sz="1800" dirty="0"/>
              <a:t>(51%) </a:t>
            </a:r>
            <a:r>
              <a:rPr lang="ko-KR" altLang="en-US" sz="1800" dirty="0"/>
              <a:t>이상의 데이터를 변조 하면 되지 않나</a:t>
            </a:r>
            <a:r>
              <a:rPr lang="en-US" altLang="ko-KR" sz="1800" dirty="0"/>
              <a:t>?” </a:t>
            </a:r>
            <a:r>
              <a:rPr lang="ko-KR" altLang="en-US" sz="1800" dirty="0"/>
              <a:t>라고 생각하게 된다</a:t>
            </a:r>
            <a:r>
              <a:rPr lang="en-US" altLang="ko-KR" sz="1800" dirty="0"/>
              <a:t>.</a:t>
            </a:r>
          </a:p>
          <a:p>
            <a:pPr marL="0" indent="0" rtl="0">
              <a:buNone/>
            </a:pPr>
            <a:r>
              <a:rPr lang="ko-KR" altLang="en-US" sz="1800" dirty="0"/>
              <a:t>예시로 </a:t>
            </a:r>
            <a:r>
              <a:rPr lang="en-US" altLang="ko-KR" sz="1800" dirty="0"/>
              <a:t>10</a:t>
            </a:r>
            <a:r>
              <a:rPr lang="ko-KR" altLang="en-US" sz="1800" dirty="0"/>
              <a:t>명의 사람이 서로에 대한 아무런 정보를 가지고 있지 않다고 해보자</a:t>
            </a:r>
            <a:r>
              <a:rPr lang="en-US" altLang="ko-KR" sz="1800" dirty="0"/>
              <a:t>.</a:t>
            </a:r>
          </a:p>
          <a:p>
            <a:pPr marL="0" indent="0" rtl="0">
              <a:buNone/>
            </a:pPr>
            <a:r>
              <a:rPr lang="ko-KR" altLang="en-US" sz="1800" dirty="0"/>
              <a:t>그 </a:t>
            </a:r>
            <a:r>
              <a:rPr lang="en-US" altLang="ko-KR" sz="1800" dirty="0"/>
              <a:t>10</a:t>
            </a:r>
            <a:r>
              <a:rPr lang="ko-KR" altLang="en-US" sz="1800" dirty="0"/>
              <a:t>명은 서로 거래를 하고 거래 내역을 모든 사람이 나눠 가진다고 생각해보면</a:t>
            </a:r>
            <a:endParaRPr lang="en-US" altLang="ko-KR" sz="1800" dirty="0"/>
          </a:p>
          <a:p>
            <a:pPr marL="0" indent="0" rtl="0">
              <a:buNone/>
            </a:pPr>
            <a:r>
              <a:rPr lang="ko-KR" altLang="en-US" sz="1800" dirty="0"/>
              <a:t>그 중 </a:t>
            </a:r>
            <a:r>
              <a:rPr lang="en-US" altLang="ko-KR" sz="1800" dirty="0"/>
              <a:t>6</a:t>
            </a:r>
            <a:r>
              <a:rPr lang="ko-KR" altLang="en-US" sz="1800" dirty="0"/>
              <a:t>명이 거래내역을 조작하면 데이터의 변조가 일어나지만 </a:t>
            </a:r>
            <a:r>
              <a:rPr lang="en-US" altLang="ko-KR" sz="1800" dirty="0"/>
              <a:t>10</a:t>
            </a:r>
            <a:r>
              <a:rPr lang="ko-KR" altLang="en-US" sz="1800" dirty="0"/>
              <a:t>명이 아니라 </a:t>
            </a:r>
            <a:r>
              <a:rPr lang="en-US" altLang="ko-KR" sz="1800" dirty="0"/>
              <a:t>100</a:t>
            </a:r>
            <a:r>
              <a:rPr lang="ko-KR" altLang="en-US" sz="1800" dirty="0"/>
              <a:t>명 </a:t>
            </a:r>
            <a:r>
              <a:rPr lang="en-US" altLang="ko-KR" sz="1800" dirty="0"/>
              <a:t>1000</a:t>
            </a:r>
            <a:r>
              <a:rPr lang="ko-KR" altLang="en-US" sz="1800" dirty="0"/>
              <a:t>명 그 이상의 인원들이 거래내역을 가지고 있다면 데이터의 변조는 매우 어려울 것입니다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90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5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결론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522876" y="2492896"/>
            <a:ext cx="9143538" cy="3109569"/>
          </a:xfrm>
        </p:spPr>
        <p:txBody>
          <a:bodyPr rtlCol="0"/>
          <a:lstStyle/>
          <a:p>
            <a:pPr marL="0" indent="0" rtl="0">
              <a:buNone/>
            </a:pPr>
            <a:r>
              <a:rPr lang="en-US" altLang="ko-KR" dirty="0"/>
              <a:t> </a:t>
            </a:r>
            <a:r>
              <a:rPr lang="ko-KR" altLang="en-US" sz="1900" dirty="0"/>
              <a:t>블록체인만의 고유한 장점이 있어서 향후 많은 분야에 채택되어 사용되어질 것으로 생각됩니다</a:t>
            </a:r>
            <a:r>
              <a:rPr lang="en-US" altLang="ko-KR" sz="1900" dirty="0"/>
              <a:t>. </a:t>
            </a:r>
            <a:r>
              <a:rPr lang="ko-KR" altLang="en-US" sz="1900" dirty="0"/>
              <a:t>블록체인 도입에 따른 최대 장점은 비용을 줄일 수 있다는 것이 소비자 입장에서 매력적일 수 있고</a:t>
            </a:r>
            <a:r>
              <a:rPr lang="en-US" altLang="ko-KR" sz="1900" dirty="0"/>
              <a:t>, </a:t>
            </a:r>
            <a:r>
              <a:rPr lang="ko-KR" altLang="en-US" sz="1900" dirty="0"/>
              <a:t>기업에서도 고객을 유인할 수 있는 주요 전략이 될 수 있습니다</a:t>
            </a:r>
            <a:r>
              <a:rPr lang="en-US" altLang="ko-KR" sz="1900" dirty="0"/>
              <a:t>. </a:t>
            </a:r>
            <a:r>
              <a:rPr lang="ko-KR" altLang="en-US" sz="1900" dirty="0"/>
              <a:t>블록체인의 특성상 모든 거래가 투명하게 공개되어 데이터를 변조하기 힘들다는 것 또한 장점이 될 수 있습니다</a:t>
            </a:r>
            <a:r>
              <a:rPr lang="en-US" altLang="ko-KR" sz="1900" dirty="0"/>
              <a:t>.</a:t>
            </a:r>
          </a:p>
          <a:p>
            <a:pPr marL="0" indent="0" rtl="0">
              <a:buNone/>
            </a:pPr>
            <a:r>
              <a:rPr lang="en-US" altLang="ko-KR" sz="1900" dirty="0"/>
              <a:t> </a:t>
            </a:r>
            <a:r>
              <a:rPr lang="ko-KR" altLang="en-US" sz="1900" dirty="0"/>
              <a:t>이러한 장점이 있는 만큼 단점을 보안할 수 있다면 앞으로 블록체인은 여러 분야에 활용될 수 있을 거라 생각됩니다</a:t>
            </a:r>
            <a:r>
              <a:rPr lang="en-US" altLang="ko-KR" sz="1900" dirty="0"/>
              <a:t>.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51538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참고문헌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ko-KR" altLang="en-US" sz="1900" dirty="0"/>
              <a:t>블록체인 정의</a:t>
            </a:r>
            <a:r>
              <a:rPr lang="en-US" altLang="ko-KR" sz="1900" dirty="0"/>
              <a:t>, </a:t>
            </a:r>
            <a:r>
              <a:rPr lang="ko-KR" altLang="en-US" sz="1900" dirty="0"/>
              <a:t>장점</a:t>
            </a:r>
            <a:r>
              <a:rPr lang="en-US" altLang="ko-KR" sz="1900" dirty="0"/>
              <a:t>, </a:t>
            </a:r>
            <a:r>
              <a:rPr lang="ko-KR" altLang="en-US" sz="1900" dirty="0"/>
              <a:t>단점</a:t>
            </a:r>
            <a:r>
              <a:rPr lang="en-US" altLang="ko-KR" sz="1900" dirty="0">
                <a:hlinkClick r:id="rId3"/>
              </a:rPr>
              <a:t>https://namu.wiki/w/%EB%B8%94%EB%A1%9D%EC%B2%B4%EC%9D%B8</a:t>
            </a:r>
            <a:endParaRPr lang="en-US" altLang="ko-KR" sz="1900" dirty="0"/>
          </a:p>
          <a:p>
            <a:pPr marL="0" indent="0" rtl="0">
              <a:buNone/>
            </a:pPr>
            <a:endParaRPr lang="en-US" altLang="ko-KR" sz="1900" dirty="0"/>
          </a:p>
          <a:p>
            <a:pPr marL="0" indent="0" rtl="0">
              <a:buNone/>
            </a:pPr>
            <a:endParaRPr lang="en-US" altLang="ko-KR" sz="1900" dirty="0"/>
          </a:p>
        </p:txBody>
      </p:sp>
    </p:spTree>
    <p:extLst>
      <p:ext uri="{BB962C8B-B14F-4D97-AF65-F5344CB8AC3E}">
        <p14:creationId xmlns:p14="http://schemas.microsoft.com/office/powerpoint/2010/main" val="281974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프로젝트 계획 개요 프레젠테이션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713638_TF03460544" id="{14945A26-3B5E-46DB-8F1A-24559DBBC804}" vid="{927BFF15-CA9A-42F2-BAB3-12F64809CABA}"/>
    </a:ext>
  </a:extLst>
</a:theme>
</file>

<file path=ppt/theme/theme2.xml><?xml version="1.0" encoding="utf-8"?>
<a:theme xmlns:a="http://schemas.openxmlformats.org/drawingml/2006/main" name="Office 테마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프로젝트 계획 개요 프레젠테이션</Template>
  <TotalTime>161</TotalTime>
  <Words>610</Words>
  <Application>Microsoft Office PowerPoint</Application>
  <PresentationFormat>사용자 지정</PresentationFormat>
  <Paragraphs>55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프로젝트 계획 개요 프레젠테이션</vt:lpstr>
      <vt:lpstr>블록 체인 보안</vt:lpstr>
      <vt:lpstr>보고서 목차</vt:lpstr>
      <vt:lpstr>1장. 서론</vt:lpstr>
      <vt:lpstr>2장. 블록체인이란?</vt:lpstr>
      <vt:lpstr>3장. 블록 체인의 장점과 단점</vt:lpstr>
      <vt:lpstr>4장. 블록 체인의 간단한 예시</vt:lpstr>
      <vt:lpstr>5장. 결론</vt:lpstr>
      <vt:lpstr>참고문헌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개요</dc:title>
  <dc:creator>cmg1309</dc:creator>
  <cp:lastModifiedBy>cmg1309</cp:lastModifiedBy>
  <cp:revision>8</cp:revision>
  <dcterms:created xsi:type="dcterms:W3CDTF">2022-05-05T12:53:19Z</dcterms:created>
  <dcterms:modified xsi:type="dcterms:W3CDTF">2022-05-06T10:56:28Z</dcterms:modified>
</cp:coreProperties>
</file>