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60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9" autoAdjust="0"/>
    <p:restoredTop sz="95470" autoAdjust="0"/>
  </p:normalViewPr>
  <p:slideViewPr>
    <p:cSldViewPr>
      <p:cViewPr varScale="1">
        <p:scale>
          <a:sx n="82" d="100"/>
          <a:sy n="82" d="100"/>
        </p:scale>
        <p:origin x="10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5.xml"/><Relationship Id="rId29" Type="http://schemas.openxmlformats.org/officeDocument/2006/relationships/slide" Target="slides/slide3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9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10" Type="http://schemas.openxmlformats.org/officeDocument/2006/relationships/slide" Target="slides/slide11.xml"/><Relationship Id="rId19" Type="http://schemas.openxmlformats.org/officeDocument/2006/relationships/slide" Target="slides/slide24.xml"/><Relationship Id="rId31" Type="http://schemas.openxmlformats.org/officeDocument/2006/relationships/slide" Target="slides/slide39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7.xml"/><Relationship Id="rId27" Type="http://schemas.openxmlformats.org/officeDocument/2006/relationships/slide" Target="slides/slide33.xml"/><Relationship Id="rId30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118BA96-A196-4C2F-9625-FB682C7816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DCBC6FE-0978-4BE9-90D8-49142481AE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02D33FA-9B14-4255-831B-CFE41DFDCFF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82DFBCF-761B-403C-802A-752AC784A8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B2307E9B-E87D-41AD-8996-AB22C20042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B5D477-E83B-458A-ABE9-D8CFB14844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CA380E9-B9BE-4485-9DEA-8A7C480875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7BAD898-5373-467E-A4DF-88DC856E4E4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AE6EC7CB-F581-4323-B812-72DB4F0377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B7EA20D4-31C0-48FE-8451-B1840CA623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0F6CE76-D2D7-4732-BA26-2F68B7E18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97A52C32-8DDE-42AB-BCE2-FA28BD47DE3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0A673C2-76CA-4FD2-8DFF-302127C696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F46DAF-1CDE-4FCE-A3A9-77B161C18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2DBDEF1-E5A3-49E1-A24E-AF6BECD60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D67BEF8-6658-464B-A6FC-B08626246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FC8593-89CD-464F-ABAE-BDE39FB10D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74A4E0E-F969-46E0-AC62-1E182235C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026">
            <a:extLst>
              <a:ext uri="{FF2B5EF4-FFF2-40B4-BE49-F238E27FC236}">
                <a16:creationId xmlns:a16="http://schemas.microsoft.com/office/drawing/2014/main" id="{949CDC74-DBCF-40AC-B2B5-0B2294C5ACB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1027">
              <a:extLst>
                <a:ext uri="{FF2B5EF4-FFF2-40B4-BE49-F238E27FC236}">
                  <a16:creationId xmlns:a16="http://schemas.microsoft.com/office/drawing/2014/main" id="{471643AA-76B4-4A25-B898-F7B487337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1028">
                <a:extLst>
                  <a:ext uri="{FF2B5EF4-FFF2-40B4-BE49-F238E27FC236}">
                    <a16:creationId xmlns:a16="http://schemas.microsoft.com/office/drawing/2014/main" id="{8C9BF8B2-5346-4626-B3E7-B14DDF912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1029">
                <a:extLst>
                  <a:ext uri="{FF2B5EF4-FFF2-40B4-BE49-F238E27FC236}">
                    <a16:creationId xmlns:a16="http://schemas.microsoft.com/office/drawing/2014/main" id="{A8746388-C239-4609-8D83-F246C551C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1030">
              <a:extLst>
                <a:ext uri="{FF2B5EF4-FFF2-40B4-BE49-F238E27FC236}">
                  <a16:creationId xmlns:a16="http://schemas.microsoft.com/office/drawing/2014/main" id="{52AABC04-9ECC-40D6-B793-12A52E15F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1031">
                <a:extLst>
                  <a:ext uri="{FF2B5EF4-FFF2-40B4-BE49-F238E27FC236}">
                    <a16:creationId xmlns:a16="http://schemas.microsoft.com/office/drawing/2014/main" id="{2852A2A6-CFC2-478D-BC78-4704848CA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1032">
                <a:extLst>
                  <a:ext uri="{FF2B5EF4-FFF2-40B4-BE49-F238E27FC236}">
                    <a16:creationId xmlns:a16="http://schemas.microsoft.com/office/drawing/2014/main" id="{F049042F-E3BF-4CEE-AC8F-F63014E9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1033">
              <a:extLst>
                <a:ext uri="{FF2B5EF4-FFF2-40B4-BE49-F238E27FC236}">
                  <a16:creationId xmlns:a16="http://schemas.microsoft.com/office/drawing/2014/main" id="{AEA99AC6-9296-4A5B-BDCF-B24D3B8F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34">
              <a:extLst>
                <a:ext uri="{FF2B5EF4-FFF2-40B4-BE49-F238E27FC236}">
                  <a16:creationId xmlns:a16="http://schemas.microsoft.com/office/drawing/2014/main" id="{3CE35E98-1BD4-4FA5-BE48-08B4774B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035">
              <a:extLst>
                <a:ext uri="{FF2B5EF4-FFF2-40B4-BE49-F238E27FC236}">
                  <a16:creationId xmlns:a16="http://schemas.microsoft.com/office/drawing/2014/main" id="{D5D34F57-25E5-4484-A39C-8F86C7AFCE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036">
            <a:extLst>
              <a:ext uri="{FF2B5EF4-FFF2-40B4-BE49-F238E27FC236}">
                <a16:creationId xmlns:a16="http://schemas.microsoft.com/office/drawing/2014/main" id="{FE5702CB-4916-490B-8273-3A84F7BAE3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037">
            <a:extLst>
              <a:ext uri="{FF2B5EF4-FFF2-40B4-BE49-F238E27FC236}">
                <a16:creationId xmlns:a16="http://schemas.microsoft.com/office/drawing/2014/main" id="{980365AA-33BC-4BA1-8173-A7FCF7D52A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038">
            <a:extLst>
              <a:ext uri="{FF2B5EF4-FFF2-40B4-BE49-F238E27FC236}">
                <a16:creationId xmlns:a16="http://schemas.microsoft.com/office/drawing/2014/main" id="{90B20EA9-F84D-4619-806F-CC3E5641E6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039">
            <a:extLst>
              <a:ext uri="{FF2B5EF4-FFF2-40B4-BE49-F238E27FC236}">
                <a16:creationId xmlns:a16="http://schemas.microsoft.com/office/drawing/2014/main" id="{A76818AF-7818-422D-9042-0BAAB750F2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040">
            <a:extLst>
              <a:ext uri="{FF2B5EF4-FFF2-40B4-BE49-F238E27FC236}">
                <a16:creationId xmlns:a16="http://schemas.microsoft.com/office/drawing/2014/main" id="{0B162C83-F662-4F01-A807-9CD4947E2A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47AE25-F66B-443A-8D21-DA3F4805DC3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B273-6448-4F5B-9E49-6F095C67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441DD-383A-466A-941F-1BBA9E975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AE427-3E39-4455-90C3-6D905631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D6DFD-C6A5-4F4D-858D-4471F5B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D8001-EAB2-4E15-8A2A-DBF0798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19DE1-6392-412B-A8BD-D7D0478F77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0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D57326-756F-4468-9662-334D26A89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9E1BB-9E76-4485-811E-77C32F20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ABA47-2A76-4A4D-AE7A-D6323AC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220EA-0A2E-4E87-88A3-D0FF4D7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67429-7F38-49FC-AC3D-1AAC15BF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AB715-F699-4EA7-91BD-2F91E0A7A3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4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C945D-4359-4248-8E71-6D214CB8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110B-D968-4BBF-BF3E-6CEEF08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3FC5A-4ED6-4454-AD1A-CF7C7F77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11430-DC5E-480F-9F18-74C0429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047EB-18DA-4488-84C5-784050D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72AD3-EAE7-452C-BA11-28A8FFC3FA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2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414F-02F3-4567-A3E6-B0F17EB3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4E946-65EA-4036-8F6B-CD45E451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D426A-F34C-4688-95C8-461EFC56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9FB62-FAC6-4C84-AE14-0BA0768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BD18C-1B4F-41E3-9306-151B0629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27FE0-835C-4CE8-8B1B-E0E5C85F74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0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EBC85-17E2-4878-91C1-D8D8AAA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7F930-1731-43D1-B483-6A0A87771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6387F-819F-4ED7-993E-9344BADF1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E7230-FA87-4E4E-B8BA-B713A04F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A6C7E-420F-440C-A89D-D3AFA1D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4B875-37D8-497F-99B6-59A0A33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8BF11-588A-4E0E-A9FE-0FF4042204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79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7EED-6467-4690-ADAA-A295B077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22A77-9CDD-4201-AE20-876E95B5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EBECC-1DCA-4C74-8D89-8573CFB5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DDD94-93C0-48C4-8189-57722858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CA414-837D-4DF6-AFF7-EB2BD4DC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99FF8-BBE4-41F5-A74F-01D698A9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469A9-16B9-4E1C-B584-4C8FC3A4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E7ABDF-480C-442A-93A3-EF9C31A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7DCFF-780C-428A-B80F-8A29A9B88B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02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ABC32-FD4F-4710-BF06-0917312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55321C-866D-48AA-9426-61E41BFE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F1233-2EAD-46F9-A15A-83E096A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3695F-0760-4BA4-88BC-FF3FA7A2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5B85B-8D75-450B-B64F-606EE1C0CA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77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1A1B09-8CD6-4867-9C5A-3C24E4E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999B9-A325-46D4-BD3C-BF2F7D2B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CD08E-C284-41F7-A84F-F22F7C9F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C57AC-27D3-4F36-9B05-0F8FBA0070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1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6C7-E54D-44A6-830A-9E39EC42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2F843-8023-48A1-9318-0A17A25C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7CBC2-C0F3-4AFF-9712-3E98D27A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8E2E0-9D2C-49B3-B87F-E5A526E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40641-B27B-4462-A894-72688BC4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BE5C8-17FA-429B-BEAA-C6A5914D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4B469-50FE-40CA-BB87-8FE87B0D1F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8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3EA8-B73B-4D89-BE25-4B2FC7B0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DB5DF-DDAD-4252-AB45-BBB1E81CC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0DE0B-E6E4-4088-B843-C7B45692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9E3C2-BC6D-47B9-9508-8347B251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BD337-AC7A-45E6-95F8-D1A7628D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A27C8-4144-4EBE-8A7B-418D1E52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98CB6-F921-49A3-8B61-37FF508876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92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508671B-D08B-40F5-85D8-AB886F6900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E5D840F-C0A0-4D1D-A46E-639CBB51B2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E79E11E-0185-4260-8F4B-E554FB422B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9BA8C36-56A5-4873-B4D9-B2DEAE536D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AE68E7B-D7D4-44C6-95C4-D16C4274A6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40339873-4294-4BE9-9683-B4F27482D6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9AD26786-2D70-46D5-B1D0-CE409FEE54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F54D4487-EC06-4F4E-9F2F-D1FBCF9C2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B3BE4F03-A92B-4629-AA95-B90CD3E75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D08FEACA-0CBC-4445-9E92-1C48B4E04D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7B21F4A9-D495-4049-A977-9A8F0695C0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4EE390E9-3255-4E46-8566-9838355158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98E5FFC6-485F-4EE0-AD81-FE5EDFE5ED6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102E58C4-694F-4E62-A1BB-8ED6E404DD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D44394-4254-4173-B868-E755B41C27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6477000" cy="762000"/>
          </a:xfrm>
        </p:spPr>
        <p:txBody>
          <a:bodyPr/>
          <a:lstStyle/>
          <a:p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Image Processing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5A17764-5DA1-44F8-A60D-6968AF128B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Prof. KangSeung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67075-DE70-4302-8F19-90B302CC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83115-E3C4-4D06-932F-18C1AC08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D0991-8DEF-4721-91FF-F7829F9A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FB5-B767-46EB-8E6D-DF7474BD735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2D2B7B2-E340-44BE-AF74-5BAF537C2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24000"/>
            <a:ext cx="8001000" cy="4876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이진 형태 처리에 있어 입력 영상은 두 가지 밝기의 값을 지닌 것으로 가정된다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검정색</a:t>
            </a:r>
            <a:r>
              <a:rPr lang="en-US" altLang="ko-KR" sz="2000">
                <a:solidFill>
                  <a:srgbClr val="000000"/>
                </a:solidFill>
              </a:rPr>
              <a:t>(0), </a:t>
            </a:r>
            <a:r>
              <a:rPr lang="ko-KR" altLang="en-US" sz="2000">
                <a:solidFill>
                  <a:srgbClr val="000000"/>
                </a:solidFill>
              </a:rPr>
              <a:t>흰색</a:t>
            </a:r>
            <a:r>
              <a:rPr lang="en-US" altLang="ko-KR" sz="2000">
                <a:solidFill>
                  <a:srgbClr val="000000"/>
                </a:solidFill>
              </a:rPr>
              <a:t>(1))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 처리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공간 컨벌루션과 같이 형태 처리는 입력 픽셀을 한 픽셀씩 처리하여 출력 영상에 저장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각 픽셀 위치에서 중심 픽셀과 그 주위 픽셀들은 논리적으로 형태소</a:t>
            </a:r>
            <a:r>
              <a:rPr lang="en-US" altLang="ko-KR" sz="2000">
                <a:solidFill>
                  <a:srgbClr val="000000"/>
                </a:solidFill>
              </a:rPr>
              <a:t>(structuring element) </a:t>
            </a:r>
            <a:r>
              <a:rPr lang="ko-KR" altLang="en-US" sz="2000">
                <a:solidFill>
                  <a:srgbClr val="000000"/>
                </a:solidFill>
              </a:rPr>
              <a:t>또는 형태 마스크</a:t>
            </a:r>
            <a:r>
              <a:rPr lang="en-US" altLang="ko-KR" sz="2000">
                <a:solidFill>
                  <a:srgbClr val="000000"/>
                </a:solidFill>
              </a:rPr>
              <a:t>(morphological mask)</a:t>
            </a:r>
            <a:r>
              <a:rPr lang="ko-KR" altLang="en-US" sz="2000">
                <a:solidFill>
                  <a:srgbClr val="000000"/>
                </a:solidFill>
              </a:rPr>
              <a:t>와 비교됨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796F584-435B-4BDF-BB6B-DA38F0297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형태 처리 연산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121D6DB-4294-469D-BDBA-BE39B886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3572C83-DCDB-4F1C-93E7-6C04BC68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C50111-71F9-473B-9BB8-1A6AF1E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77DF-9A38-410A-A023-87799062A69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BFF563D7-DA42-4776-8B3F-64A33D878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형태소는 공간 컨벌루션에서 컨벌루션 마스크와 유사한 개념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형태소는 일반적으로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3X3, 5X5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등의 정사각형이며 응용 프로그램에 따라 크기가 커질 수 있음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또한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don't care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상태도 가질 수 있음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이진 형태 처리의 방법은 공간 컨벌루션처럼 명확하게 정의</a:t>
            </a:r>
          </a:p>
          <a:p>
            <a:pPr lvl="1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3X3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의 형태소의 경우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9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개의 논리적인 값이 정의</a:t>
            </a:r>
            <a:endParaRPr lang="ko-KR" altLang="en-US" sz="2400">
              <a:solidFill>
                <a:srgbClr val="000000"/>
              </a:solidFill>
              <a:ea typeface="태-모음티R" charset="-127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72FD880-7D40-4D6D-99F6-E16515A0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35C6F867-05BA-41FC-AB12-45AC2D2B9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0"/>
          <a:ext cx="18288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비트맵 이미지" r:id="rId3" imgW="819048" imgH="771429" progId="Paint.Picture">
                  <p:embed/>
                </p:oleObj>
              </mc:Choice>
              <mc:Fallback>
                <p:oleObj name="비트맵 이미지" r:id="rId3" imgW="819048" imgH="7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18288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B48DF-0136-49E5-8AB3-ECFDCA3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B68E8-CF63-4D7F-A4BE-D1DAD68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8F3E5-777A-45F2-9A87-83707D26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41E2-3E4F-4585-8139-54BD84908BC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29156D5-14F4-42AC-A91E-FECEB4BB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마스크에 </a:t>
            </a:r>
            <a:r>
              <a:rPr lang="en-US" altLang="ko-KR" sz="2000">
                <a:solidFill>
                  <a:srgbClr val="000000"/>
                </a:solidFill>
              </a:rPr>
              <a:t>don't care</a:t>
            </a:r>
            <a:r>
              <a:rPr lang="ko-KR" altLang="en-US" sz="2000">
                <a:solidFill>
                  <a:srgbClr val="000000"/>
                </a:solidFill>
              </a:rPr>
              <a:t>상태가 있을 때는 비교가 필요 없음</a:t>
            </a:r>
          </a:p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모든 </a:t>
            </a:r>
            <a:r>
              <a:rPr lang="en-US" altLang="ko-KR" sz="2000">
                <a:solidFill>
                  <a:srgbClr val="000000"/>
                </a:solidFill>
              </a:rPr>
              <a:t>9</a:t>
            </a:r>
            <a:r>
              <a:rPr lang="ko-KR" altLang="en-US" sz="2000">
                <a:solidFill>
                  <a:srgbClr val="000000"/>
                </a:solidFill>
              </a:rPr>
              <a:t>개의 픽셀의 값이 대응되는 마스크의 값과 일치할 경우에는 출력 픽셀의 값이 미리 정의된 논리적인 값으로 결정</a:t>
            </a:r>
          </a:p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만약 하나이상의 픽셀의 값이 해당되는 마스크의 값과 일치하지 않는 경우에는 결과값은 반대 상태로 정해짐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C89A1A7-2EF0-4FF9-9A98-6A539B8C8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00188713-D966-40FE-BF50-766EC956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245EE41-7109-4229-8501-E3243D9C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D1218D4-867B-4F57-B81D-2BB8BA6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866E-AEC5-44A4-8B59-34DF0D147C1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1C17DB2-0555-420B-9774-63AA430BB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C5F9F014-4377-48A3-91E0-5D9F177E3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1373188"/>
          <a:ext cx="6034087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비트맵 이미지" r:id="rId3" imgW="7523810" imgH="5982535" progId="Paint.Picture">
                  <p:embed/>
                </p:oleObj>
              </mc:Choice>
              <mc:Fallback>
                <p:oleObj name="비트맵 이미지" r:id="rId3" imgW="7523810" imgH="598253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373188"/>
                        <a:ext cx="6034087" cy="47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>
            <a:extLst>
              <a:ext uri="{FF2B5EF4-FFF2-40B4-BE49-F238E27FC236}">
                <a16:creationId xmlns:a16="http://schemas.microsoft.com/office/drawing/2014/main" id="{3816CC94-6F8A-48D8-921A-BECFE425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9.3 </a:t>
            </a:r>
            <a:r>
              <a:rPr lang="ko-KR" altLang="en-US" sz="1800">
                <a:solidFill>
                  <a:srgbClr val="000000"/>
                </a:solidFill>
              </a:rPr>
              <a:t>이진 형태 처리</a:t>
            </a:r>
            <a:endParaRPr lang="ko-KR" altLang="en-US" sz="1800"/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8719D19C-774E-4185-9031-56D0260E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660775"/>
            <a:ext cx="2590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이러한 이진 형태 처리의 일반화된 구현은 보통 일치</a:t>
            </a:r>
            <a:r>
              <a:rPr lang="en-US" altLang="ko-KR" sz="2000">
                <a:solidFill>
                  <a:srgbClr val="000000"/>
                </a:solidFill>
              </a:rPr>
              <a:t>/</a:t>
            </a:r>
            <a:r>
              <a:rPr lang="ko-KR" altLang="en-US" sz="2000">
                <a:solidFill>
                  <a:srgbClr val="000000"/>
                </a:solidFill>
              </a:rPr>
              <a:t>불일치 변환</a:t>
            </a:r>
            <a:r>
              <a:rPr lang="en-US" altLang="ko-KR" sz="2000">
                <a:solidFill>
                  <a:srgbClr val="000000"/>
                </a:solidFill>
              </a:rPr>
              <a:t>(hit or miss transform)</a:t>
            </a:r>
            <a:r>
              <a:rPr lang="ko-KR" altLang="en-US" sz="2000">
                <a:solidFill>
                  <a:srgbClr val="000000"/>
                </a:solidFill>
              </a:rPr>
              <a:t>으로 불림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3536B-862F-498A-B616-664EACCC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3FDE-F5A3-4A9C-B0FF-46A0E660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44E67-367A-418C-90E8-79E0DF4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C32C-7A2B-4395-BE75-9F86FADE273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AAFF6016-C211-4EFF-9C14-2C46B1881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ko-KR" altLang="en-US" b="1">
                <a:solidFill>
                  <a:srgbClr val="000000"/>
                </a:solidFill>
              </a:rPr>
              <a:t>침식</a:t>
            </a:r>
            <a:r>
              <a:rPr lang="en-US" altLang="ko-KR" b="1">
                <a:solidFill>
                  <a:srgbClr val="000000"/>
                </a:solidFill>
              </a:rPr>
              <a:t>(Erosion)</a:t>
            </a:r>
            <a:r>
              <a:rPr lang="ko-KR" altLang="en-US" b="1">
                <a:solidFill>
                  <a:srgbClr val="000000"/>
                </a:solidFill>
              </a:rPr>
              <a:t>과 팽창</a:t>
            </a:r>
            <a:r>
              <a:rPr lang="en-US" altLang="ko-KR" b="1">
                <a:solidFill>
                  <a:srgbClr val="000000"/>
                </a:solidFill>
              </a:rPr>
              <a:t>(Dilation)</a:t>
            </a:r>
          </a:p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 처리 연산에서 가장 기본적인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가지가 </a:t>
            </a:r>
            <a:r>
              <a:rPr lang="ko-KR" altLang="en-US" sz="2000" i="1">
                <a:solidFill>
                  <a:srgbClr val="000000"/>
                </a:solidFill>
              </a:rPr>
              <a:t>침식</a:t>
            </a:r>
            <a:r>
              <a:rPr lang="ko-KR" altLang="en-US" sz="2000">
                <a:solidFill>
                  <a:srgbClr val="000000"/>
                </a:solidFill>
              </a:rPr>
              <a:t>과 </a:t>
            </a:r>
            <a:r>
              <a:rPr lang="ko-KR" altLang="en-US" sz="2000" i="1">
                <a:solidFill>
                  <a:srgbClr val="000000"/>
                </a:solidFill>
              </a:rPr>
              <a:t>팽창</a:t>
            </a:r>
            <a:r>
              <a:rPr lang="ko-KR" altLang="en-US" sz="2000">
                <a:solidFill>
                  <a:srgbClr val="000000"/>
                </a:solidFill>
              </a:rPr>
              <a:t> 연산</a:t>
            </a:r>
          </a:p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 연산은 </a:t>
            </a:r>
            <a:r>
              <a:rPr lang="ko-KR" altLang="en-US" sz="2000" i="1">
                <a:solidFill>
                  <a:srgbClr val="000000"/>
                </a:solidFill>
              </a:rPr>
              <a:t>배경에 대해 물체의 크기를 축소한다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팽창은 침식 연산의 반대로서 </a:t>
            </a:r>
            <a:r>
              <a:rPr lang="ko-KR" altLang="en-US" sz="2000" i="1">
                <a:solidFill>
                  <a:srgbClr val="000000"/>
                </a:solidFill>
              </a:rPr>
              <a:t>균일하게 물체의 크기를 확장</a:t>
            </a:r>
          </a:p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침식과 팽창은 주로 </a:t>
            </a:r>
            <a:r>
              <a:rPr lang="ko-KR" altLang="en-US" sz="2000" i="1">
                <a:solidFill>
                  <a:srgbClr val="000000"/>
                </a:solidFill>
              </a:rPr>
              <a:t>스파이크 잡음이나 끊어진 에지같은 작은 크기의 물체를 제거함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2FBAD0A-5BC6-4196-81CE-C59DBC97A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D68A658-B98A-4811-AF2A-81F2FBE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71809BB-2FD5-4B36-99E6-0BB2BC7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DFFE7B7-EBE3-47A9-A4C2-100D388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F-D873-40CD-87E7-7DC764FB080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2D890A4-9E64-4CD4-9D7A-A05C1B214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76800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먼저 이진 연산에서 물체를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의 픽셀값으로 정의하고 배경을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의 값으로 정의함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일반적인 침식 마스크는</a:t>
            </a: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마스크는 흰 물체의 둘레로부터 한 픽셀을 없애는 효과를 갖음</a:t>
            </a:r>
          </a:p>
          <a:p>
            <a:pPr lvl="1">
              <a:lnSpc>
                <a:spcPct val="170000"/>
              </a:lnSpc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657B3B0-DE4A-4933-93BB-3FA5F2764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484E0349-2645-42AD-B4F2-28130F7D7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4648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비트맵 이미지" r:id="rId3" imgW="5009524" imgH="2676899" progId="Paint.Picture">
                  <p:embed/>
                </p:oleObj>
              </mc:Choice>
              <mc:Fallback>
                <p:oleObj name="비트맵 이미지" r:id="rId3" imgW="5009524" imgH="267689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4648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0E42F-E5DA-4311-83CB-730C2503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B50B5-6BA8-4458-841E-2A7F46D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573CC-C530-4AB0-99C6-04153FD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DFAA-8E22-488B-AAD8-C0D4A2B70CA2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AEAFF12-CB05-4DF9-9112-8BACE7571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48768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이진 영상에서 침식 연산을 수행할 때 흰색 물체는 크기가 축소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만약 침식 연산을 반복적으로 행한다면 흰색 물체는 크기가 차츰 줄어들면서 결국에는 없어지게 됨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 연산은 서로 접촉하고 있는 두 개의 물체를 떼어놓는데 유용함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팽창의 침식의 역 연산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D7B008F-5602-4270-9571-3D60592A6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9E9F243-51A7-415B-9A5C-ED763B5A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59F92B1-034B-4901-B952-4A26D2FF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413E6D1-469D-4F3B-B1A3-B1975C80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45D3-018B-4826-96A6-D1818722167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7EDBFDF1-E4CE-4EDB-89EF-0E2F3360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876800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일반적인 팽창 마스크는</a:t>
            </a: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마스크는 흰색 물체의 둘레에 한 픽셀을 더하는 효과를 가짐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이진 영상에 대해 팽창 연산을 수행하면 흰 물체는 크기가 커지게 된다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이 연산을 계속하면 흰 물체는 계속 팽창하여 결국은 영상 전체를 가득 채움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0FEA7D4-CDC4-494D-B73B-2FF9EBC8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3FD1E2C7-374A-4D06-BDE2-E7B450E51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0"/>
          <a:ext cx="37052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6" name="비트맵 이미지" r:id="rId3" imgW="3704762" imgH="2048161" progId="Paint.Picture">
                  <p:embed/>
                </p:oleObj>
              </mc:Choice>
              <mc:Fallback>
                <p:oleObj name="비트맵 이미지" r:id="rId3" imgW="3704762" imgH="204816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37052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1C095-26AE-4828-839B-A7CD009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C85D-ACE6-45C3-A55B-D1E746A0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52474-300E-4DA0-9444-9DE56D9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78A-75C9-4F0E-9FE8-8FDB176161BE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C449D79-23D2-4521-B2CB-ED377CB2E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b="1">
                <a:solidFill>
                  <a:srgbClr val="000000"/>
                </a:solidFill>
              </a:rPr>
              <a:t>제거</a:t>
            </a:r>
            <a:r>
              <a:rPr lang="en-US" altLang="ko-KR" b="1">
                <a:solidFill>
                  <a:srgbClr val="000000"/>
                </a:solidFill>
              </a:rPr>
              <a:t>(Opening)</a:t>
            </a:r>
            <a:r>
              <a:rPr lang="ko-KR" altLang="en-US" b="1">
                <a:solidFill>
                  <a:srgbClr val="000000"/>
                </a:solidFill>
              </a:rPr>
              <a:t>와 채움</a:t>
            </a:r>
            <a:r>
              <a:rPr lang="en-US" altLang="ko-KR" b="1">
                <a:solidFill>
                  <a:srgbClr val="000000"/>
                </a:solidFill>
              </a:rPr>
              <a:t>(Closing)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제거</a:t>
            </a:r>
            <a:r>
              <a:rPr lang="en-US" altLang="ko-KR" sz="2000">
                <a:solidFill>
                  <a:srgbClr val="000000"/>
                </a:solidFill>
              </a:rPr>
              <a:t>(opening) </a:t>
            </a:r>
            <a:r>
              <a:rPr lang="ko-KR" altLang="en-US" sz="2000">
                <a:solidFill>
                  <a:srgbClr val="000000"/>
                </a:solidFill>
              </a:rPr>
              <a:t>연산과 채움</a:t>
            </a:r>
            <a:r>
              <a:rPr lang="en-US" altLang="ko-KR" sz="2000">
                <a:solidFill>
                  <a:srgbClr val="000000"/>
                </a:solidFill>
              </a:rPr>
              <a:t>(closing) </a:t>
            </a:r>
            <a:r>
              <a:rPr lang="ko-KR" altLang="en-US" sz="2000">
                <a:solidFill>
                  <a:srgbClr val="000000"/>
                </a:solidFill>
              </a:rPr>
              <a:t>연산은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차적인 연산으로 침식과 팽창 연산을 이용하여 구현됨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제거 </a:t>
            </a:r>
            <a:r>
              <a:rPr lang="en-US" altLang="ko-KR" sz="2000">
                <a:solidFill>
                  <a:srgbClr val="000000"/>
                </a:solidFill>
              </a:rPr>
              <a:t>:  </a:t>
            </a:r>
            <a:r>
              <a:rPr lang="ko-KR" altLang="en-US" sz="2000">
                <a:solidFill>
                  <a:srgbClr val="000000"/>
                </a:solidFill>
              </a:rPr>
              <a:t>침식 연산 다음에 팽창 연산이 이어지는 것임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침식과 마찬가지로 그 효과는 한 픽셀의 파편 같은 잡음을 제거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결과적으로 물체의 외곽선이 부드러워짐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침식 연산과는 달리 제거는 원래의 모양과 크기를 유지하는 특성을 가짐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채움 연산은 제거 연산의 반대가 됨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852A569-1B47-409D-8CE1-E3EB21125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674D13B-784D-4D5E-A61B-CCA521E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9009002-7633-4D93-B03E-DC9E798C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797F9D-5671-4D08-928D-AE3B827D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EF9-DA2D-4212-9D4E-E78D75277C5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32FA206-6647-4677-BB8A-C21F7062B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sp>
        <p:nvSpPr>
          <p:cNvPr id="88070" name="AutoShape 6">
            <a:extLst>
              <a:ext uri="{FF2B5EF4-FFF2-40B4-BE49-F238E27FC236}">
                <a16:creationId xmlns:a16="http://schemas.microsoft.com/office/drawing/2014/main" id="{CA81364A-EA47-41AF-8C7A-2352EC5BA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AB74E9F3-57D7-404D-AD44-D84F9CABC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8" y="1676400"/>
          <a:ext cx="8609012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비트맵 이미지" r:id="rId3" imgW="8609524" imgH="4439270" progId="Paint.Picture">
                  <p:embed/>
                </p:oleObj>
              </mc:Choice>
              <mc:Fallback>
                <p:oleObj name="비트맵 이미지" r:id="rId3" imgW="8609524" imgH="443927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676400"/>
                        <a:ext cx="8609012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09EF21-1305-44DB-ACC5-DEA0EA0D07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9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1AD501-ADA6-4857-880F-1CF016C244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분석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C0989B4-AFE3-4EAA-9039-A44F7BA6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F2721A6-BA14-4C27-AD87-0996D1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C35B66E-B7E7-4EA9-976A-EFAD9502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C11F-0855-47DD-93E5-5869A0ABE055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3804356-D6FA-40A2-9E10-7638CB5EB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sp>
        <p:nvSpPr>
          <p:cNvPr id="89091" name="AutoShape 3">
            <a:extLst>
              <a:ext uri="{FF2B5EF4-FFF2-40B4-BE49-F238E27FC236}">
                <a16:creationId xmlns:a16="http://schemas.microsoft.com/office/drawing/2014/main" id="{5C646D87-E646-4706-93B6-53BF7792F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C0DC8B0A-CF28-4E6C-A8EF-110351120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8" y="1666875"/>
          <a:ext cx="8621712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비트맵 이미지" r:id="rId3" imgW="8621328" imgH="4505954" progId="Paint.Picture">
                  <p:embed/>
                </p:oleObj>
              </mc:Choice>
              <mc:Fallback>
                <p:oleObj name="비트맵 이미지" r:id="rId3" imgW="8621328" imgH="450595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666875"/>
                        <a:ext cx="8621712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9CB229E-E6C7-45F2-8B39-B8CB3CF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B9F6AAB-2D57-4504-AB0B-9E47FC26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B57527B-05AA-489B-9D43-C0F31378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503B-38BB-4E8D-A823-D5BC85EF0B5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FEB0BF7B-3132-4550-9947-B204BCD37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  <p:sp>
        <p:nvSpPr>
          <p:cNvPr id="90115" name="AutoShape 3">
            <a:extLst>
              <a:ext uri="{FF2B5EF4-FFF2-40B4-BE49-F238E27FC236}">
                <a16:creationId xmlns:a16="http://schemas.microsoft.com/office/drawing/2014/main" id="{9C6284D3-7EF4-4073-94D6-389EC81EA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CF08AEBB-6766-449E-9B9D-C0309306A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447800"/>
          <a:ext cx="569595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비트맵 이미지" r:id="rId3" imgW="5695238" imgH="4142857" progId="Paint.Picture">
                  <p:embed/>
                </p:oleObj>
              </mc:Choice>
              <mc:Fallback>
                <p:oleObj name="비트맵 이미지" r:id="rId3" imgW="5695238" imgH="41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447800"/>
                        <a:ext cx="5695950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4E67D733-2D2E-4EE8-8BAC-6A1B0077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7772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9.4 </a:t>
            </a:r>
            <a:r>
              <a:rPr lang="ko-KR" altLang="en-US" sz="1800">
                <a:solidFill>
                  <a:srgbClr val="000000"/>
                </a:solidFill>
              </a:rPr>
              <a:t>형태 처리 연산들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출처</a:t>
            </a:r>
            <a:r>
              <a:rPr lang="en-US" altLang="ko-KR" sz="1800">
                <a:solidFill>
                  <a:srgbClr val="000000"/>
                </a:solidFill>
              </a:rPr>
              <a:t>:Digital Image Processing(DIP) with Khoros 2)</a:t>
            </a:r>
            <a:endParaRPr lang="en-US" altLang="ko-KR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90D2F-42EB-4EF3-B18A-2FF0398E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3805-B295-4661-8080-A8D65BA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8CC95-0864-4654-8EB3-644D1FCB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EAEC-A9A7-4466-B48F-BCB858BE796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AD4B25D-FCAB-4BC3-9D47-EA3643F6A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</a:rPr>
              <a:t>외곽선 추출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외곽선 추출은 에지 검출 마스크와 비슷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외곽선 추출 연산은 한 픽셀 두께의 외곽선을 생성하며 </a:t>
            </a:r>
            <a:r>
              <a:rPr lang="ko-KR" altLang="en-US" sz="2000" i="1">
                <a:solidFill>
                  <a:srgbClr val="000000"/>
                </a:solidFill>
              </a:rPr>
              <a:t>보통 에지 검출 연산보다 영상 잡음에 덜 민감한 특징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외곽선 추출 연산은 먼저 영상에 침식 연산을 적용한 다음에 초기 영상에서 침식 영상을 뺌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 결과는 물체 외곽선만을 보여주는 영상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물체의 크기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모양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방향을 측정하기 위해 특징 추출 단계에서 물체의 외곽선을 이용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60BBAF6-2830-472F-B7A3-6867F19C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8FB17-9523-4027-B432-23527855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D3066-3468-44A3-8527-3D08C39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23E23-D59C-4B4A-8E06-0C833AF8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9A-46AE-4D36-8927-2A1D272F198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C0B317B-EA4C-44F8-AE2B-3741FC59E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골격화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또 하나의 침식 연산의 유용한 응용분야는 물체의 골격화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(skeletonization)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임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골격화는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골격선을 구하는 연산으로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중심축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(medial axis)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라고도 불리우는 것으로 어떤 영역의 중심을 지나는 직선이나 곡선을 말함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물체의 골격화는 물체의 내재한 구조를 나타냄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E36B289-7924-431A-8DCC-738E3E01F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형태 처리 연산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2E7A3-B657-4147-81C7-CC7F564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93807-9F71-43A0-B780-437BE2A0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BCC30-A6F4-4855-A699-520507AD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A4F-9225-4F1D-A766-765CB4E6D59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4A111679-6520-422F-8DD4-1233AC664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 처리는 이진 영상뿐만 아니고 그레이 스케일 영상까지 확대될 수 있음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버전은 이진화 같은 초기 객체 감별 연산을 행하고 싶지 않을 때 사용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예를 들면 명암값이 물체나 배경부분에서 매우 폭넓게 변할 때 사용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형태 처리에서 입력과 출력 영상은값이 </a:t>
            </a:r>
            <a:r>
              <a:rPr lang="en-US" altLang="ko-KR" sz="2000">
                <a:solidFill>
                  <a:srgbClr val="000000"/>
                </a:solidFill>
              </a:rPr>
              <a:t>0(</a:t>
            </a:r>
            <a:r>
              <a:rPr lang="ko-KR" altLang="en-US" sz="2000">
                <a:solidFill>
                  <a:srgbClr val="000000"/>
                </a:solidFill>
              </a:rPr>
              <a:t>검은색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에서 </a:t>
            </a:r>
            <a:r>
              <a:rPr lang="en-US" altLang="ko-KR" sz="2000">
                <a:solidFill>
                  <a:srgbClr val="000000"/>
                </a:solidFill>
              </a:rPr>
              <a:t>255(</a:t>
            </a:r>
            <a:r>
              <a:rPr lang="ko-KR" altLang="en-US" sz="2000">
                <a:solidFill>
                  <a:srgbClr val="000000"/>
                </a:solidFill>
              </a:rPr>
              <a:t>흰색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까지의 값을 가질 수 있음을 의미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F4856FA-BD75-43F4-96E8-7A6407FE8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40633E8-C484-4B08-A9FD-89645D6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D66C90F-C1EC-428C-9CE4-F73F3DA0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742A13-DB24-4E57-AA20-F5F06D1A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20C-B210-418F-A6E5-7C794D2775DD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76C48E2-8B54-4E79-891D-5E179167E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876800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형태 처리를 위한 형태소</a:t>
            </a:r>
            <a:r>
              <a:rPr lang="en-US" altLang="ko-KR" sz="2000">
                <a:solidFill>
                  <a:srgbClr val="000000"/>
                </a:solidFill>
              </a:rPr>
              <a:t>(structuring element)</a:t>
            </a:r>
            <a:r>
              <a:rPr lang="ko-KR" altLang="en-US" sz="2000">
                <a:solidFill>
                  <a:srgbClr val="000000"/>
                </a:solidFill>
              </a:rPr>
              <a:t>는 </a:t>
            </a:r>
            <a:r>
              <a:rPr lang="en-US" altLang="ko-KR" sz="2000">
                <a:solidFill>
                  <a:srgbClr val="000000"/>
                </a:solidFill>
              </a:rPr>
              <a:t>-255</a:t>
            </a:r>
            <a:r>
              <a:rPr lang="ko-KR" altLang="en-US" sz="2000">
                <a:solidFill>
                  <a:srgbClr val="000000"/>
                </a:solidFill>
              </a:rPr>
              <a:t>에서 </a:t>
            </a:r>
            <a:r>
              <a:rPr lang="en-US" altLang="ko-KR" sz="2000">
                <a:solidFill>
                  <a:srgbClr val="000000"/>
                </a:solidFill>
              </a:rPr>
              <a:t>255</a:t>
            </a:r>
            <a:r>
              <a:rPr lang="ko-KR" altLang="en-US" sz="2000">
                <a:solidFill>
                  <a:srgbClr val="000000"/>
                </a:solidFill>
              </a:rPr>
              <a:t>까지의 값을 갖는 배열</a:t>
            </a:r>
          </a:p>
          <a:p>
            <a:pPr lvl="1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don't care </a:t>
            </a:r>
            <a:r>
              <a:rPr lang="ko-KR" altLang="en-US" sz="2000">
                <a:solidFill>
                  <a:srgbClr val="000000"/>
                </a:solidFill>
              </a:rPr>
              <a:t>상태값을 가질 수 있음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형태소의 </a:t>
            </a:r>
            <a:r>
              <a:rPr lang="en-US" altLang="ko-KR" sz="2000">
                <a:solidFill>
                  <a:srgbClr val="000000"/>
                </a:solidFill>
              </a:rPr>
              <a:t>9</a:t>
            </a:r>
            <a:r>
              <a:rPr lang="ko-KR" altLang="en-US" sz="2000">
                <a:solidFill>
                  <a:srgbClr val="000000"/>
                </a:solidFill>
              </a:rPr>
              <a:t>개의 값</a:t>
            </a: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침식의 경우 마스크의 값은 </a:t>
            </a:r>
            <a:r>
              <a:rPr lang="en-US" altLang="ko-KR" sz="2000">
                <a:solidFill>
                  <a:srgbClr val="000000"/>
                </a:solidFill>
              </a:rPr>
              <a:t>-255</a:t>
            </a:r>
            <a:r>
              <a:rPr lang="ko-KR" altLang="en-US" sz="2000">
                <a:solidFill>
                  <a:srgbClr val="000000"/>
                </a:solidFill>
              </a:rPr>
              <a:t>에서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의 범위를 갖지만 대부분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이다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DC57EB7-FAD8-4B7E-8D28-416E76BAB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645A1001-F393-401D-81B9-98F9D1AB2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10000"/>
          <a:ext cx="13716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비트맵 이미지" r:id="rId3" imgW="1142857" imgH="1066667" progId="Paint.Picture">
                  <p:embed/>
                </p:oleObj>
              </mc:Choice>
              <mc:Fallback>
                <p:oleObj name="비트맵 이미지" r:id="rId3" imgW="1142857" imgH="10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3716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3CB5ACA-6627-413D-97DF-A245D1D6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C053007-AACE-4CB7-9FFE-8566B7DA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21D8B9E-626B-4BBC-B383-2770F1B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D8E9-D5CD-4CCE-8E14-A10CC4C6999D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E886EEE-EC2C-493E-97D2-50AA7E20E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876800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형태 처리의 방정식</a:t>
            </a: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중심 마스크의 값과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8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개의 주위값은 각각 해당되는 입력 픽셀과 주위값들과 합해짐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출력값은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9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개의 더한 값 중 최소값으로 결정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4DB6ED4-97E7-462F-9B0B-7EBD5FF38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8E7BEEDC-FDE4-4EAE-9B80-41AA10D6B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89175"/>
          <a:ext cx="79867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0" name="비트맵 이미지" r:id="rId3" imgW="8202170" imgH="857143" progId="Paint.Picture">
                  <p:embed/>
                </p:oleObj>
              </mc:Choice>
              <mc:Fallback>
                <p:oleObj name="비트맵 이미지" r:id="rId3" imgW="8202170" imgH="8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9175"/>
                        <a:ext cx="79867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E76C-B1C2-4F46-870B-805E528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B29FF-4116-4F55-8204-F2CBE062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F4D64-552E-4FB4-8907-80F91C2B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6A1D-F7DF-4641-97DE-4AC66BB23A8A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FB11CCAE-469A-4F40-9452-23348B43E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</a:rPr>
              <a:t>침식과 팽창</a:t>
            </a:r>
            <a:endParaRPr lang="ko-KR" altLang="en-US">
              <a:solidFill>
                <a:srgbClr val="000000"/>
              </a:solidFill>
            </a:endParaRP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 연산은 배경에 상대적으로 물체의 크기를 줄임</a:t>
            </a: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팽창연산은 역연산으로서 물체의 크기를 늘림</a:t>
            </a: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침식과 팽창은 노이즈 스파이크나 복잡한 에지 등의 작은 구조물을 제거하는데 사용됨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7E4D3C6-5AAC-4537-AF86-24615D65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8217EBC-F21F-4BB1-B2A6-97DD83D9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7BA5F5B-413D-4106-B7BE-EB2F7933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65F1970-EDDB-48C0-B41B-F8E9DF0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3CDF-BAE5-458C-B901-A394F797203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A1335BD-27D0-4D96-B24B-775F68CEC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일반적인 그레이 스케일 </a:t>
            </a:r>
            <a:r>
              <a:rPr lang="ko-KR" altLang="en-US" sz="2000" i="1">
                <a:solidFill>
                  <a:srgbClr val="000000"/>
                </a:solidFill>
              </a:rPr>
              <a:t>침식 연산 마스크는</a:t>
            </a:r>
            <a:r>
              <a:rPr lang="ko-KR" altLang="en-US" sz="2000">
                <a:solidFill>
                  <a:srgbClr val="000000"/>
                </a:solidFill>
              </a:rPr>
              <a:t> 다음과 같이 구성</a:t>
            </a:r>
          </a:p>
          <a:p>
            <a:pPr lvl="1">
              <a:lnSpc>
                <a:spcPct val="17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7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7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침식 방정식은 입력 픽셀 그룹에서 최소 값을 추출하는데 사용됨</a:t>
            </a:r>
          </a:p>
          <a:p>
            <a:pPr lvl="1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침식 마스크는 밝은 물체는 어둡게 하고 그래서 그것들을 더 작게 보이게 한다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 i="1">
                <a:solidFill>
                  <a:srgbClr val="000000"/>
                </a:solidFill>
              </a:rPr>
              <a:t>전체적인 영상의 밝기도 내려감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E8E7A1E-893B-48D2-9D12-0D55B17DC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74ADE45A-0A82-465D-967F-AA95ED35B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2362200"/>
          <a:ext cx="968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4" name="비트맵 이미지" r:id="rId3" imgW="704948" imgH="942857" progId="Paint.Picture">
                  <p:embed/>
                </p:oleObj>
              </mc:Choice>
              <mc:Fallback>
                <p:oleObj name="비트맵 이미지" r:id="rId3" imgW="704948" imgH="9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362200"/>
                        <a:ext cx="9683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01BDB72-CC5E-48B8-9ED3-FA72CE3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491C03F-7ACC-45EC-AC40-5CCFBBCF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C59A77E-03DB-4F1A-BCA8-262FBF82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2803-84F3-411A-A7AF-3EFFC7913E27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B6EFE83-E33B-4307-8EE5-D599A64FD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그레이 스케일 팽창 연산은 침식과 매우 비슷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일반적인 그레이 스케일 팽창마스크는 침식과 동일</a:t>
            </a:r>
          </a:p>
          <a:p>
            <a:pPr lvl="1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그러나 그레이 스케일 팽창은 </a:t>
            </a:r>
            <a:r>
              <a:rPr lang="ko-KR" altLang="en-US" sz="2000" i="1">
                <a:solidFill>
                  <a:srgbClr val="000000"/>
                </a:solidFill>
              </a:rPr>
              <a:t>입력 픽셀 그룹에서 </a:t>
            </a:r>
            <a:r>
              <a:rPr lang="ko-KR" altLang="en-US" sz="2000" b="1" i="1">
                <a:solidFill>
                  <a:srgbClr val="000000"/>
                </a:solidFill>
              </a:rPr>
              <a:t>최대값</a:t>
            </a:r>
            <a:r>
              <a:rPr lang="ko-KR" altLang="en-US" sz="2000" i="1">
                <a:solidFill>
                  <a:srgbClr val="000000"/>
                </a:solidFill>
              </a:rPr>
              <a:t>을 추출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결과적으로 이런 팽창 마스크는 밝은 </a:t>
            </a:r>
            <a:r>
              <a:rPr lang="ko-KR" altLang="en-US" sz="2000" i="1">
                <a:solidFill>
                  <a:srgbClr val="000000"/>
                </a:solidFill>
              </a:rPr>
              <a:t>물체를 더 밝게</a:t>
            </a:r>
            <a:r>
              <a:rPr lang="ko-KR" altLang="en-US" sz="2000">
                <a:solidFill>
                  <a:srgbClr val="000000"/>
                </a:solidFill>
              </a:rPr>
              <a:t> 하는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따라서 </a:t>
            </a:r>
            <a:r>
              <a:rPr lang="ko-KR" altLang="en-US" sz="2000" i="1">
                <a:solidFill>
                  <a:srgbClr val="000000"/>
                </a:solidFill>
              </a:rPr>
              <a:t>더 크게 보이게 하는 효과를</a:t>
            </a:r>
            <a:r>
              <a:rPr lang="ko-KR" altLang="en-US" sz="2000">
                <a:solidFill>
                  <a:srgbClr val="000000"/>
                </a:solidFill>
              </a:rPr>
              <a:t> 가짐</a:t>
            </a:r>
          </a:p>
          <a:p>
            <a:pPr lvl="1">
              <a:lnSpc>
                <a:spcPct val="150000"/>
              </a:lnSpc>
            </a:pPr>
            <a:r>
              <a:rPr lang="ko-KR" altLang="en-US" sz="2000" i="1">
                <a:solidFill>
                  <a:srgbClr val="000000"/>
                </a:solidFill>
              </a:rPr>
              <a:t>전체적인 영상의 밝기도 증가됨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0F2A439-1F4B-41AD-92CC-F054F053D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62D1AF25-69C2-4FA3-96D1-4B97578BC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2667000"/>
          <a:ext cx="968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비트맵 이미지" r:id="rId3" imgW="704948" imgH="942857" progId="Paint.Picture">
                  <p:embed/>
                </p:oleObj>
              </mc:Choice>
              <mc:Fallback>
                <p:oleObj name="비트맵 이미지" r:id="rId3" imgW="704948" imgH="9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667000"/>
                        <a:ext cx="9683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2EE2591-EA9D-4F7A-86AA-4BF5B36E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232F419-E030-4F86-88BA-2F6D53A6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3869DF7-65E4-48E6-94D5-90F1BCED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3F0D-F6A4-4402-B4A6-2243C450168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607FAA9-B4AE-478B-9003-5DE21BF68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BBDA68-63D7-498E-927B-C0D33E8BE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315200" cy="4419600"/>
          </a:xfrm>
        </p:spPr>
        <p:txBody>
          <a:bodyPr/>
          <a:lstStyle/>
          <a:p>
            <a:pPr lvl="1" algn="just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9.1 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영상 분할 단계</a:t>
            </a:r>
          </a:p>
          <a:p>
            <a:pPr lvl="1" algn="just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9.2 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형태 처리 연산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체" panose="020B0609000101010101" pitchFamily="49" charset="-127"/>
              </a:rPr>
              <a:t> </a:t>
            </a:r>
            <a:endParaRPr lang="ko-KR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 algn="just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9.3 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무늬</a:t>
            </a: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(Texture)</a:t>
            </a:r>
          </a:p>
          <a:p>
            <a:pPr lvl="1" algn="just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9.4 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하후</a:t>
            </a:r>
            <a:r>
              <a:rPr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(Hough) </a:t>
            </a:r>
            <a:r>
              <a:rPr lang="ko-KR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변환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체" panose="020B0609000101010101" pitchFamily="49" charset="-127"/>
              </a:rPr>
              <a:t> 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24B40BCE-8307-40F4-8CBE-093E435AD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97243-B22B-4750-AC01-1F872576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0EB89-F088-4EA1-906E-BDE2D741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F4C60-AD4C-4852-BF76-DCB884E1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A15-6B67-407E-8D2D-2B9FBB86ACE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39F0C88-2545-4C90-AC56-1E287A579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그레이 스케일 제거와 채움</a:t>
            </a: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그레이 스케일 제거와 채움도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이진의 경우와 비슷하게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구현</a:t>
            </a: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그레이 스케일 제거 연산은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그레이 스케일 침식 뒤에 그레이 스케일 팽창이 뒤따르는 것임</a:t>
            </a:r>
          </a:p>
          <a:p>
            <a:pPr lvl="1">
              <a:lnSpc>
                <a:spcPct val="190000"/>
              </a:lnSpc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그레이 스케일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채움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은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작은 물체를 어둡게 만들고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노이즈 스파이크 같은 한 픽셀 크기의 물체를 영원히 제거하는데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사용됨</a:t>
            </a:r>
          </a:p>
          <a:p>
            <a:pPr lvl="1">
              <a:lnSpc>
                <a:spcPct val="190000"/>
              </a:lnSpc>
            </a:pPr>
            <a:r>
              <a:rPr lang="ko-KR" altLang="en-US" sz="2000" i="1">
                <a:solidFill>
                  <a:srgbClr val="000000"/>
                </a:solidFill>
                <a:ea typeface="휴먼명조" charset="-127"/>
              </a:rPr>
              <a:t>다른 물체들은 원래의 크기와 형태를 유지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FE363C9-7904-4C51-9ECD-4A37793BB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AADD4-D8AF-4DDC-A23A-F3AAA556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9B7B5-88BF-4C78-A148-8D6C66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25595-75FC-494A-A82E-57DCE82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2E77-D9CB-42EC-86AD-58C48007C6D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502155C-6E0E-4A4F-A035-A685B0B90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</a:rPr>
              <a:t>피크 검출기와 밸리 검출기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피크 검출기</a:t>
            </a:r>
            <a:r>
              <a:rPr lang="en-US" altLang="ko-KR" sz="2000">
                <a:solidFill>
                  <a:srgbClr val="000000"/>
                </a:solidFill>
              </a:rPr>
              <a:t>(top-hat)</a:t>
            </a:r>
            <a:r>
              <a:rPr lang="ko-KR" altLang="en-US" sz="2000">
                <a:solidFill>
                  <a:srgbClr val="000000"/>
                </a:solidFill>
              </a:rPr>
              <a:t>와 밸리 검출기</a:t>
            </a:r>
            <a:r>
              <a:rPr lang="en-US" altLang="ko-KR" sz="2000">
                <a:solidFill>
                  <a:srgbClr val="000000"/>
                </a:solidFill>
              </a:rPr>
              <a:t>(well)</a:t>
            </a:r>
            <a:r>
              <a:rPr lang="ko-KR" altLang="en-US" sz="2000">
                <a:solidFill>
                  <a:srgbClr val="000000"/>
                </a:solidFill>
              </a:rPr>
              <a:t>는 그레이 스케일 </a:t>
            </a:r>
            <a:r>
              <a:rPr lang="ko-KR" altLang="en-US" sz="2000" i="1">
                <a:solidFill>
                  <a:srgbClr val="000000"/>
                </a:solidFill>
              </a:rPr>
              <a:t>제거와 채움의 변종임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피크 검출기 연산은 오직 영상 밝기의 </a:t>
            </a:r>
            <a:r>
              <a:rPr lang="ko-KR" altLang="en-US" sz="2000" i="1">
                <a:solidFill>
                  <a:srgbClr val="000000"/>
                </a:solidFill>
              </a:rPr>
              <a:t>피크값만을 보여주는</a:t>
            </a:r>
            <a:r>
              <a:rPr lang="ko-KR" altLang="en-US" sz="2000">
                <a:solidFill>
                  <a:srgbClr val="000000"/>
                </a:solidFill>
              </a:rPr>
              <a:t> 출력 영상을 만듬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이런 피크들은 일반적으로 작고 밝은 것들로서 물체의 밝은 부분임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피크 검출 영상을 만들려면 먼저 </a:t>
            </a:r>
            <a:r>
              <a:rPr lang="ko-KR" altLang="en-US" sz="2000" i="1">
                <a:solidFill>
                  <a:srgbClr val="000000"/>
                </a:solidFill>
              </a:rPr>
              <a:t>제거연산을 영상에 적용시킨 다음  원래의 영상에서 제거된 영상을 빼줌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결과는 </a:t>
            </a:r>
            <a:r>
              <a:rPr lang="ko-KR" altLang="en-US" sz="2000" i="1">
                <a:solidFill>
                  <a:srgbClr val="000000"/>
                </a:solidFill>
              </a:rPr>
              <a:t>밝기의 피크값만을 보여주는</a:t>
            </a:r>
            <a:r>
              <a:rPr lang="ko-KR" altLang="en-US" sz="2000">
                <a:solidFill>
                  <a:srgbClr val="000000"/>
                </a:solidFill>
              </a:rPr>
              <a:t> 영상이 됨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0BFF389-FA88-4FD5-9B91-80E41E2BB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4326C47-DECF-439D-983C-32D63D61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A2C47A9-D015-4AB6-9376-73685AAB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F2CE651-BBCA-40D2-B191-8DD67C6C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DDF0-DD95-4D4D-8A27-375A7A362097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89D68E8-6439-44C7-8E4A-E8729CB57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42005981-CB92-45D7-B35A-4A95190C2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390650"/>
          <a:ext cx="4400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비트맵 이미지" r:id="rId3" imgW="5761905" imgH="6058746" progId="Paint.Picture">
                  <p:embed/>
                </p:oleObj>
              </mc:Choice>
              <mc:Fallback>
                <p:oleObj name="비트맵 이미지" r:id="rId3" imgW="5761905" imgH="605874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390650"/>
                        <a:ext cx="440055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>
            <a:extLst>
              <a:ext uri="{FF2B5EF4-FFF2-40B4-BE49-F238E27FC236}">
                <a16:creationId xmlns:a16="http://schemas.microsoft.com/office/drawing/2014/main" id="{0C70E75A-DF2E-456D-8519-5B57EC80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3600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9.5 </a:t>
            </a:r>
            <a:r>
              <a:rPr lang="ko-KR" altLang="en-US" sz="1800">
                <a:solidFill>
                  <a:srgbClr val="000000"/>
                </a:solidFill>
              </a:rPr>
              <a:t>피크 검출기 연산의 결과를 </a:t>
            </a:r>
            <a:r>
              <a:rPr lang="en-US" altLang="ko-KR" sz="1800">
                <a:solidFill>
                  <a:srgbClr val="000000"/>
                </a:solidFill>
              </a:rPr>
              <a:t>1</a:t>
            </a:r>
            <a:r>
              <a:rPr lang="ko-KR" altLang="en-US" sz="1800">
                <a:solidFill>
                  <a:srgbClr val="000000"/>
                </a:solidFill>
              </a:rPr>
              <a:t>차원으로 나타낸 것</a:t>
            </a:r>
            <a:endParaRPr lang="ko-KR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D8413-00B2-48A1-A8B5-AD1BC88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69E24-1D16-41A8-ADED-FA6A7B3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170EA-4337-461E-AE46-22F0293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C391-69BD-4754-9094-23E3505BD66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4AE5D64-CF9D-406D-A1E8-BB3428E47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876800"/>
          </a:xfrm>
        </p:spPr>
        <p:txBody>
          <a:bodyPr/>
          <a:lstStyle/>
          <a:p>
            <a:pPr lvl="1">
              <a:lnSpc>
                <a:spcPct val="170000"/>
              </a:lnSpc>
            </a:pPr>
            <a:endParaRPr lang="en-US" altLang="ko-KR" sz="2000">
              <a:solidFill>
                <a:srgbClr val="000000"/>
              </a:solidFill>
            </a:endParaRPr>
          </a:p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밸리 검출기 연산은 피크 검출기 연산의 반대</a:t>
            </a:r>
          </a:p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밸리는 영상 안에서 작고 어두운 요소들임</a:t>
            </a:r>
          </a:p>
          <a:p>
            <a:pPr lvl="1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밸리 검출기 영상은 </a:t>
            </a:r>
            <a:r>
              <a:rPr lang="ko-KR" altLang="en-US" sz="2000" i="1">
                <a:solidFill>
                  <a:srgbClr val="000000"/>
                </a:solidFill>
              </a:rPr>
              <a:t>먼저 제거 연산을 수행하여 영상을 만든 다음 원래 영상에서 빼주면 됨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325797E-EFAD-4BD3-A6FB-2B33E4114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9F014-895C-42BD-ADAC-4EAB1410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BF132-09EB-4728-BB22-A0543B38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60995-B0EC-4D78-986B-96022F2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AF65-5CFD-464B-B8A4-E0DF625C758D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D0183D1-374C-459F-A21D-4E620ACB4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b="1">
                <a:solidFill>
                  <a:srgbClr val="000000"/>
                </a:solidFill>
              </a:rPr>
              <a:t>형태 처리 그라디언트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 처리 그라디언트 연산은 </a:t>
            </a:r>
            <a:r>
              <a:rPr lang="ko-KR" altLang="en-US" sz="2000" i="1">
                <a:solidFill>
                  <a:srgbClr val="000000"/>
                </a:solidFill>
              </a:rPr>
              <a:t>에지 강조 영상을 생성</a:t>
            </a:r>
          </a:p>
          <a:p>
            <a:pPr lvl="1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형태 처리 그라디언트는 먼저 초기 영상의 복사본을 만든 다음 </a:t>
            </a:r>
            <a:r>
              <a:rPr lang="ko-KR" altLang="en-US" sz="2000" i="1">
                <a:solidFill>
                  <a:srgbClr val="000000"/>
                </a:solidFill>
              </a:rPr>
              <a:t>원본에는 침식 연산을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 i="1">
                <a:solidFill>
                  <a:srgbClr val="000000"/>
                </a:solidFill>
              </a:rPr>
              <a:t>복사본에는 팽창 연산을</a:t>
            </a:r>
            <a:r>
              <a:rPr lang="ko-KR" altLang="en-US" sz="2000">
                <a:solidFill>
                  <a:srgbClr val="000000"/>
                </a:solidFill>
              </a:rPr>
              <a:t> 행함</a:t>
            </a:r>
          </a:p>
          <a:p>
            <a:pPr lvl="1">
              <a:lnSpc>
                <a:spcPct val="160000"/>
              </a:lnSpc>
            </a:pPr>
            <a:r>
              <a:rPr lang="ko-KR" altLang="en-US" sz="2000" i="1">
                <a:solidFill>
                  <a:srgbClr val="000000"/>
                </a:solidFill>
              </a:rPr>
              <a:t>팽창된 영상에서 침식된 영상을 빼면 출력 영상이</a:t>
            </a:r>
            <a:r>
              <a:rPr lang="ko-KR" altLang="en-US" sz="2000">
                <a:solidFill>
                  <a:srgbClr val="000000"/>
                </a:solidFill>
              </a:rPr>
              <a:t> 얻어진다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팽창된 영상은 물체의 크기를 약간 크게 하고 침식된 영상에서는 물체의 크기가 약간 축소되므로 두 </a:t>
            </a:r>
            <a:r>
              <a:rPr lang="ko-KR" altLang="en-US" sz="2000" i="1">
                <a:solidFill>
                  <a:srgbClr val="000000"/>
                </a:solidFill>
              </a:rPr>
              <a:t>영상간의 차분 영상은 물체의 외곽선을 보여주게 됨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E07FB2C-BDEE-421A-A7B2-893767CD6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BF9F9CC-D3A2-494A-9910-CEEA1992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3703633-AEAB-4025-BE21-E664F78B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547AE7B-F721-47FF-B8B6-2642C3B4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FBCC-6810-464B-BFB2-6EACA368D94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6FF0118-F830-4A60-9852-3780D9F5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CCD47240-FEB0-4D35-8DE0-273E75F87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9.6 1</a:t>
            </a:r>
            <a:r>
              <a:rPr lang="ko-KR" altLang="en-US" sz="1800">
                <a:solidFill>
                  <a:srgbClr val="000000"/>
                </a:solidFill>
              </a:rPr>
              <a:t>차원 명도값들에 대해 형태 처리 그라디언트 연산의 결과</a:t>
            </a:r>
            <a:endParaRPr lang="ko-KR" altLang="en-US" sz="1800"/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609B338D-DD9D-4626-9627-C8E0B60EE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513" y="1371600"/>
          <a:ext cx="3560762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비트맵 이미지" r:id="rId3" imgW="5409524" imgH="6954221" progId="Paint.Picture">
                  <p:embed/>
                </p:oleObj>
              </mc:Choice>
              <mc:Fallback>
                <p:oleObj name="비트맵 이미지" r:id="rId3" imgW="5409524" imgH="695422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1371600"/>
                        <a:ext cx="3560762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B6AB4-C4BB-4149-9B3B-6F784B7E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90ACE-8BD0-4F32-A007-E382535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BDDFF-92D2-4E89-AC99-1393269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C053-51FA-4FD3-9E7D-2EA5EA93DFB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E5B2134-3D05-4ED4-81EF-34B13B51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marL="457200" indent="-457200">
              <a:lnSpc>
                <a:spcPct val="170000"/>
              </a:lnSpc>
            </a:pPr>
            <a:r>
              <a:rPr lang="ko-KR" altLang="en-US" b="1">
                <a:solidFill>
                  <a:srgbClr val="000000"/>
                </a:solidFill>
              </a:rPr>
              <a:t>분수선</a:t>
            </a:r>
            <a:r>
              <a:rPr lang="en-US" altLang="ko-KR" b="1">
                <a:solidFill>
                  <a:srgbClr val="000000"/>
                </a:solidFill>
              </a:rPr>
              <a:t>(Watershed) </a:t>
            </a:r>
            <a:r>
              <a:rPr lang="ko-KR" altLang="en-US" b="1">
                <a:solidFill>
                  <a:srgbClr val="000000"/>
                </a:solidFill>
              </a:rPr>
              <a:t>에지 검출</a:t>
            </a:r>
          </a:p>
          <a:p>
            <a:pPr marL="990600" lvl="1" indent="-533400">
              <a:lnSpc>
                <a:spcPct val="170000"/>
              </a:lnSpc>
              <a:buFont typeface="Wingdings" panose="05000000000000000000" pitchFamily="2" charset="2"/>
              <a:buAutoNum type="circleNumDbPlain"/>
            </a:pPr>
            <a:r>
              <a:rPr lang="ko-KR" altLang="en-US" sz="2000">
                <a:solidFill>
                  <a:srgbClr val="000000"/>
                </a:solidFill>
              </a:rPr>
              <a:t>물체의 실제 에지는 어디인가</a:t>
            </a:r>
            <a:r>
              <a:rPr lang="en-US" altLang="ko-KR" sz="2000">
                <a:solidFill>
                  <a:srgbClr val="000000"/>
                </a:solidFill>
              </a:rPr>
              <a:t>?</a:t>
            </a:r>
          </a:p>
          <a:p>
            <a:pPr marL="990600" lvl="1" indent="-533400">
              <a:lnSpc>
                <a:spcPct val="170000"/>
              </a:lnSpc>
              <a:buFont typeface="Wingdings" panose="05000000000000000000" pitchFamily="2" charset="2"/>
              <a:buAutoNum type="circleNumDbPlain"/>
            </a:pPr>
            <a:r>
              <a:rPr lang="ko-KR" altLang="en-US" sz="2000">
                <a:solidFill>
                  <a:srgbClr val="000000"/>
                </a:solidFill>
              </a:rPr>
              <a:t>에지는 언덕 위인가</a:t>
            </a:r>
            <a:r>
              <a:rPr lang="en-US" altLang="ko-KR" sz="2000">
                <a:solidFill>
                  <a:srgbClr val="000000"/>
                </a:solidFill>
              </a:rPr>
              <a:t>?</a:t>
            </a:r>
          </a:p>
          <a:p>
            <a:pPr marL="990600" lvl="1" indent="-533400">
              <a:lnSpc>
                <a:spcPct val="170000"/>
              </a:lnSpc>
              <a:buFont typeface="Wingdings" panose="05000000000000000000" pitchFamily="2" charset="2"/>
              <a:buAutoNum type="circleNumDbPlain"/>
            </a:pPr>
            <a:r>
              <a:rPr lang="ko-KR" altLang="en-US" sz="2000">
                <a:solidFill>
                  <a:srgbClr val="000000"/>
                </a:solidFill>
              </a:rPr>
              <a:t>아니면 아래쪽인가</a:t>
            </a:r>
            <a:r>
              <a:rPr lang="en-US" altLang="ko-KR" sz="2000">
                <a:solidFill>
                  <a:srgbClr val="000000"/>
                </a:solidFill>
              </a:rPr>
              <a:t>?</a:t>
            </a:r>
          </a:p>
          <a:p>
            <a:pPr marL="990600" lvl="1" indent="-533400">
              <a:lnSpc>
                <a:spcPct val="170000"/>
              </a:lnSpc>
              <a:buFont typeface="Wingdings" panose="05000000000000000000" pitchFamily="2" charset="2"/>
              <a:buAutoNum type="circleNumDbPlain"/>
            </a:pPr>
            <a:r>
              <a:rPr lang="ko-KR" altLang="en-US" sz="2000">
                <a:solidFill>
                  <a:srgbClr val="000000"/>
                </a:solidFill>
              </a:rPr>
              <a:t>우리가 물체의 크기를 측정하고 싶다면 매우 중요한 질문이 됨</a:t>
            </a:r>
          </a:p>
          <a:p>
            <a:pPr marL="990600" lvl="1" indent="-533400">
              <a:lnSpc>
                <a:spcPct val="17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분수선 기법은 그러나 이런 조건에서 효과적인 방법임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12BD290-F5F4-4A23-9D43-9F84C313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A12E555-AFB6-4025-9766-8705057E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966B0AF-213B-4A4F-9EB5-5C7BF15A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30E23A5-0694-48ED-A914-F1FD436D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EF20-2D06-44C7-B8CB-24B6E0E00827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951A876-C358-4421-9F0F-9B9CD9E92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형태 처리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17ABC13-6FA8-4291-9D0A-F02C7D08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0213"/>
            <a:ext cx="2667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9.7 </a:t>
            </a:r>
            <a:r>
              <a:rPr lang="ko-KR" altLang="en-US" sz="1800">
                <a:solidFill>
                  <a:srgbClr val="000000"/>
                </a:solidFill>
              </a:rPr>
              <a:t>일차원 명도에 대한 분수선 에지 검출기의 결과</a:t>
            </a:r>
            <a:endParaRPr lang="ko-KR" altLang="en-US" sz="1800"/>
          </a:p>
        </p:txBody>
      </p:sp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F9F698B3-DE73-4662-98A2-1804F973F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447800"/>
          <a:ext cx="30067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비트맵 이미지" r:id="rId3" imgW="4505954" imgH="7078063" progId="Paint.Picture">
                  <p:embed/>
                </p:oleObj>
              </mc:Choice>
              <mc:Fallback>
                <p:oleObj name="비트맵 이미지" r:id="rId3" imgW="4505954" imgH="707806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300672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4333-3405-4C4A-815F-841732C9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EDCEE-0D8C-4071-9D89-FB2626AB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ED4FE-19E9-4FE5-B0CE-37E50FAF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5A3A-A967-41F9-B8C2-4CF3A7381015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E93269-F21C-49B2-B880-0EABFB11F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8768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무늬는 </a:t>
            </a:r>
            <a:r>
              <a:rPr lang="ko-KR" altLang="en-US" sz="2000" i="1">
                <a:solidFill>
                  <a:srgbClr val="000000"/>
                </a:solidFill>
              </a:rPr>
              <a:t>반복하는 패턴과 같은 어떤 규칙성을 가지고 있는 주기적 패턴에 의하여 구성된 영상</a:t>
            </a:r>
            <a:r>
              <a:rPr lang="ko-KR" altLang="en-US" sz="2000">
                <a:solidFill>
                  <a:srgbClr val="000000"/>
                </a:solidFill>
              </a:rPr>
              <a:t> 또는 그 일부분을 의미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 </a:t>
            </a:r>
            <a:r>
              <a:rPr lang="ko-KR" altLang="en-US" sz="2000">
                <a:solidFill>
                  <a:srgbClr val="000000"/>
                </a:solidFill>
              </a:rPr>
              <a:t>영상 처리에서는 </a:t>
            </a:r>
            <a:r>
              <a:rPr lang="ko-KR" altLang="en-US" sz="2000" i="1">
                <a:solidFill>
                  <a:srgbClr val="000000"/>
                </a:solidFill>
              </a:rPr>
              <a:t>인공 위성 사진에 의한</a:t>
            </a:r>
            <a:r>
              <a:rPr lang="ko-KR" altLang="en-US" sz="2000">
                <a:solidFill>
                  <a:srgbClr val="000000"/>
                </a:solidFill>
              </a:rPr>
              <a:t> 지형 및 산림의 분석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 i="1">
                <a:solidFill>
                  <a:srgbClr val="000000"/>
                </a:solidFill>
              </a:rPr>
              <a:t>생체 조직의 현미경 사진의 분석</a:t>
            </a:r>
            <a:r>
              <a:rPr lang="ko-KR" altLang="en-US" sz="2000">
                <a:solidFill>
                  <a:srgbClr val="000000"/>
                </a:solidFill>
              </a:rPr>
              <a:t> 등을 하기 위한 중요한 처리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</a:t>
            </a:r>
            <a:r>
              <a:rPr lang="en-US" altLang="ko-KR" sz="2000">
                <a:solidFill>
                  <a:srgbClr val="000000"/>
                </a:solidFill>
              </a:rPr>
              <a:t>-</a:t>
            </a:r>
            <a:r>
              <a:rPr lang="ko-KR" altLang="en-US" sz="2000">
                <a:solidFill>
                  <a:srgbClr val="000000"/>
                </a:solidFill>
              </a:rPr>
              <a:t>무늬는 표면 분석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영상 인식 등 컴퓨터 비젼에서 중요한 역할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000000"/>
                </a:solidFill>
              </a:rPr>
              <a:t>무늬분석에는 </a:t>
            </a:r>
            <a:r>
              <a:rPr lang="en-US" altLang="ko-KR" b="1">
                <a:solidFill>
                  <a:srgbClr val="000000"/>
                </a:solidFill>
              </a:rPr>
              <a:t>3</a:t>
            </a:r>
            <a:r>
              <a:rPr lang="ko-KR" altLang="en-US" b="1">
                <a:solidFill>
                  <a:srgbClr val="000000"/>
                </a:solidFill>
              </a:rPr>
              <a:t>가지의 기본적인 문제</a:t>
            </a:r>
            <a:r>
              <a:rPr lang="ko-K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b="1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 분류</a:t>
            </a:r>
            <a:r>
              <a:rPr lang="en-US" altLang="ko-KR" sz="2000">
                <a:solidFill>
                  <a:srgbClr val="000000"/>
                </a:solidFill>
              </a:rPr>
              <a:t>(texture classification)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 분할</a:t>
            </a:r>
            <a:r>
              <a:rPr lang="en-US" altLang="ko-KR" sz="2000">
                <a:solidFill>
                  <a:srgbClr val="000000"/>
                </a:solidFill>
              </a:rPr>
              <a:t>(texture segmentation)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ko-KR" sz="20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무늬를 이용한 모양 복원</a:t>
            </a:r>
            <a:r>
              <a:rPr lang="en-US" altLang="ko-KR" sz="2000">
                <a:solidFill>
                  <a:srgbClr val="000000"/>
                </a:solidFill>
              </a:rPr>
              <a:t>(shape recovery from texture)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CF6CC7F-3B3D-4371-BE42-22460514D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무늬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(Texture)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3494B-7641-4188-A62D-0AF4E901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06B88-097E-431E-8AA8-7BCF9F24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8C375-1FDA-48CE-8F87-446A33F3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AB8-6B5F-4500-B452-1536758BA94D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CDEAACF-8738-415E-AB7F-8D041C8F2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8768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무늬 분류에서는 문제는 </a:t>
            </a:r>
            <a:r>
              <a:rPr lang="ko-KR" altLang="en-US" sz="2000" i="1">
                <a:solidFill>
                  <a:srgbClr val="000000"/>
                </a:solidFill>
              </a:rPr>
              <a:t>주어진 무늬 영역이 어떤 종류의 무늬에서 왔는지를 알아내는 것임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예를 들어 항공 사진에는 농촌지역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삼림지역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도시지역이 존재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이들 각 지역은 각각 구별되는 무늬 특징을 가짐</a:t>
            </a:r>
          </a:p>
          <a:p>
            <a:pPr lvl="1">
              <a:lnSpc>
                <a:spcPct val="130000"/>
              </a:lnSpc>
            </a:pPr>
            <a:r>
              <a:rPr lang="ko-KR" altLang="en-US" sz="2000" b="1">
                <a:solidFill>
                  <a:srgbClr val="000000"/>
                </a:solidFill>
              </a:rPr>
              <a:t>무늬 분석법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통계적 방법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구조적 방법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스펙트럼 방법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ko-KR" altLang="en-US" sz="2000">
                <a:solidFill>
                  <a:srgbClr val="000000"/>
                </a:solidFill>
              </a:rPr>
              <a:t>통계적 방법</a:t>
            </a:r>
            <a:r>
              <a:rPr lang="en-US" altLang="ko-KR" sz="2000">
                <a:solidFill>
                  <a:srgbClr val="000000"/>
                </a:solidFill>
              </a:rPr>
              <a:t>(statistical approach)</a:t>
            </a:r>
            <a:r>
              <a:rPr lang="ko-KR" altLang="en-US" sz="2000">
                <a:solidFill>
                  <a:srgbClr val="000000"/>
                </a:solidFill>
              </a:rPr>
              <a:t>은 사막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잡초 등의 요소 및 </a:t>
            </a:r>
            <a:r>
              <a:rPr lang="ko-KR" altLang="en-US" sz="2000" i="1">
                <a:solidFill>
                  <a:srgbClr val="000000"/>
                </a:solidFill>
              </a:rPr>
              <a:t>규칙이 확실하지 않는 것을 분석하는데</a:t>
            </a:r>
            <a:r>
              <a:rPr lang="ko-KR" altLang="en-US" sz="2000">
                <a:solidFill>
                  <a:srgbClr val="000000"/>
                </a:solidFill>
              </a:rPr>
              <a:t> 유효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ko-KR" altLang="en-US" sz="2000">
                <a:solidFill>
                  <a:srgbClr val="000000"/>
                </a:solidFill>
              </a:rPr>
              <a:t>구조적 방법</a:t>
            </a:r>
            <a:r>
              <a:rPr lang="en-US" altLang="ko-KR" sz="2000">
                <a:solidFill>
                  <a:srgbClr val="000000"/>
                </a:solidFill>
              </a:rPr>
              <a:t>(structural approach)</a:t>
            </a:r>
            <a:r>
              <a:rPr lang="ko-KR" altLang="en-US" sz="2000">
                <a:solidFill>
                  <a:srgbClr val="000000"/>
                </a:solidFill>
              </a:rPr>
              <a:t>은 직물 등과 같이 </a:t>
            </a:r>
            <a:r>
              <a:rPr lang="ko-KR" altLang="en-US" sz="2000" i="1">
                <a:solidFill>
                  <a:srgbClr val="000000"/>
                </a:solidFill>
              </a:rPr>
              <a:t>요소 및 규칙이 명확한 경우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ko-KR" altLang="en-US" sz="2000">
                <a:solidFill>
                  <a:srgbClr val="000000"/>
                </a:solidFill>
              </a:rPr>
              <a:t>스펙트럼</a:t>
            </a:r>
            <a:r>
              <a:rPr lang="en-US" altLang="ko-KR" sz="2000">
                <a:solidFill>
                  <a:srgbClr val="000000"/>
                </a:solidFill>
              </a:rPr>
              <a:t>(spectral approach) </a:t>
            </a:r>
            <a:r>
              <a:rPr lang="ko-KR" altLang="en-US" sz="2000">
                <a:solidFill>
                  <a:srgbClr val="000000"/>
                </a:solidFill>
              </a:rPr>
              <a:t>방법은 푸리에 변환의 파워 스펙트럼에서 무늬 배열 규칙을 구함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0443ADE-058F-4EF4-BEF7-3CFDA480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무늬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(Texture)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79296-CCAA-4DAB-91A3-E995AB8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99368-09E8-445B-9B2C-DACAD62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18946-D378-46B5-BABE-5B6604E5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40DB-97E8-444B-B14F-A69BB2AB905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E6738AB-EDBE-4451-9E86-3CE73802F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4495800"/>
          </a:xfrm>
        </p:spPr>
        <p:txBody>
          <a:bodyPr/>
          <a:lstStyle/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/>
              <a:t> </a:t>
            </a:r>
            <a:r>
              <a:rPr lang="ko-KR" altLang="en-US" sz="2400">
                <a:solidFill>
                  <a:srgbClr val="000000"/>
                </a:solidFill>
              </a:rPr>
              <a:t>영상 분석</a:t>
            </a:r>
            <a:r>
              <a:rPr lang="en-US" altLang="ko-KR" sz="2400">
                <a:solidFill>
                  <a:srgbClr val="000000"/>
                </a:solidFill>
              </a:rPr>
              <a:t>(image analysis)</a:t>
            </a:r>
            <a:r>
              <a:rPr lang="en-US" altLang="ko-KR" sz="2400" b="1"/>
              <a:t>: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000000"/>
                </a:solidFill>
              </a:rPr>
              <a:t>   </a:t>
            </a:r>
            <a:r>
              <a:rPr lang="ko-KR" altLang="en-US" sz="2400">
                <a:solidFill>
                  <a:srgbClr val="000000"/>
                </a:solidFill>
              </a:rPr>
              <a:t>컴퓨터에 의하여 영상을 판독 및 분류 처리를 하기 위해서는 영상이 갖고 있는 속성을 수치화하는 것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endParaRPr lang="ko-KR" altLang="en-US" sz="2400">
              <a:solidFill>
                <a:srgbClr val="000000"/>
              </a:solidFill>
            </a:endParaRP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>
                <a:solidFill>
                  <a:srgbClr val="000000"/>
                </a:solidFill>
              </a:rPr>
              <a:t> 영상 분석의 응용</a:t>
            </a:r>
            <a:r>
              <a:rPr lang="en-US" altLang="ko-KR" sz="2400">
                <a:solidFill>
                  <a:srgbClr val="000000"/>
                </a:solidFill>
              </a:rPr>
              <a:t>: 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000000"/>
                </a:solidFill>
              </a:rPr>
              <a:t>    </a:t>
            </a:r>
            <a:r>
              <a:rPr lang="ko-KR" altLang="en-US" sz="2400">
                <a:solidFill>
                  <a:srgbClr val="000000"/>
                </a:solidFill>
              </a:rPr>
              <a:t>영상 정보의 측정 및 분류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endParaRPr lang="ko-KR" altLang="en-US" sz="2400">
              <a:solidFill>
                <a:srgbClr val="000000"/>
              </a:solidFill>
            </a:endParaRP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>
                <a:solidFill>
                  <a:srgbClr val="000000"/>
                </a:solidFill>
              </a:rPr>
              <a:t>영상 분석의 목적 </a:t>
            </a:r>
            <a:r>
              <a:rPr lang="en-US" altLang="ko-KR" sz="2400">
                <a:solidFill>
                  <a:srgbClr val="000000"/>
                </a:solidFill>
              </a:rPr>
              <a:t>: 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000000"/>
                </a:solidFill>
              </a:rPr>
              <a:t>   </a:t>
            </a:r>
            <a:r>
              <a:rPr lang="ko-KR" altLang="en-US" sz="2400">
                <a:solidFill>
                  <a:srgbClr val="000000"/>
                </a:solidFill>
              </a:rPr>
              <a:t>영상의 요소들을 수치화하여 영상을 이해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FF482B16-3FFC-4365-92E0-373F1AE5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 상 분 석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E019CC5-3824-4E8B-A234-AA16A0BD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6548542-E5D9-4751-8D34-C52767C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883B214-F1FF-47E0-A960-1C4188D8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A4A-1F17-4173-B99E-A74716316590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82D777B-3D76-4085-BD4F-FA2A9226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하후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(Hough)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변환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B892AAC2-5F08-4347-884A-71BA4FCDD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1514475"/>
          <a:ext cx="8504238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8" name="비트맵 이미지" r:id="rId3" imgW="8504762" imgH="4200000" progId="Paint.Picture">
                  <p:embed/>
                </p:oleObj>
              </mc:Choice>
              <mc:Fallback>
                <p:oleObj name="비트맵 이미지" r:id="rId3" imgW="8504762" imgH="42000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514475"/>
                        <a:ext cx="8504238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>
            <a:extLst>
              <a:ext uri="{FF2B5EF4-FFF2-40B4-BE49-F238E27FC236}">
                <a16:creationId xmlns:a16="http://schemas.microsoft.com/office/drawing/2014/main" id="{4DD8813D-B6A9-4B0D-911E-88ABBD32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867400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9.12 </a:t>
            </a:r>
            <a:r>
              <a:rPr lang="ko-KR" altLang="en-US" sz="1800">
                <a:solidFill>
                  <a:srgbClr val="000000"/>
                </a:solidFill>
              </a:rPr>
              <a:t>하후 변환 </a:t>
            </a: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출처</a:t>
            </a:r>
            <a:r>
              <a:rPr lang="en-US" altLang="ko-KR" sz="1800">
                <a:solidFill>
                  <a:srgbClr val="000000"/>
                </a:solidFill>
              </a:rPr>
              <a:t>: Copyright (1996) AGCRC &amp; CSIRO)</a:t>
            </a:r>
            <a:endParaRPr lang="en-US" altLang="ko-K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08F0FC85-8404-442D-A1D8-24DC773E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68454D0-F107-4D88-8C6E-9C42744F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25CC30C-7EF3-45A1-90C5-97ACB59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9949-E25D-4B23-BC97-BC603FBC9D5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31B095A-25CA-4713-8D1B-126D3711C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495800"/>
          </a:xfrm>
        </p:spPr>
        <p:txBody>
          <a:bodyPr/>
          <a:lstStyle/>
          <a:p>
            <a:pPr lvl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영상 분석 단계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ED02FFB-6DB0-4245-97CF-8D97B49F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 상 분 석</a:t>
            </a:r>
            <a:endParaRPr lang="ko-KR" altLang="en-US" sz="3200" b="1"/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4E73F9C0-4576-4DDB-8060-BC23698EC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905000"/>
          <a:ext cx="59912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비트맵 이미지" r:id="rId3" imgW="5990476" imgH="4048690" progId="Paint.Picture">
                  <p:embed/>
                </p:oleObj>
              </mc:Choice>
              <mc:Fallback>
                <p:oleObj name="비트맵 이미지" r:id="rId3" imgW="5990476" imgH="40486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905000"/>
                        <a:ext cx="599122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>
            <a:extLst>
              <a:ext uri="{FF2B5EF4-FFF2-40B4-BE49-F238E27FC236}">
                <a16:creationId xmlns:a16="http://schemas.microsoft.com/office/drawing/2014/main" id="{3B3DA329-2112-473D-90C8-87709890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943600"/>
            <a:ext cx="594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9.1 </a:t>
            </a:r>
            <a:r>
              <a:rPr lang="ko-KR" altLang="en-US" sz="1800">
                <a:solidFill>
                  <a:srgbClr val="000000"/>
                </a:solidFill>
              </a:rPr>
              <a:t>영상 분석 연산의 흐름도</a:t>
            </a:r>
            <a:endParaRPr lang="ko-KR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A870-F679-45E2-BE90-42A5902F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E4B4C-DA89-43D5-8DF2-CBBF9E13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62148-719A-4C99-BB66-76672B88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60FF-D25A-4514-ABDF-B3C4897E88B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4108F50-E163-4053-A386-6FC8B8BE1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876800"/>
          </a:xfrm>
        </p:spPr>
        <p:txBody>
          <a:bodyPr/>
          <a:lstStyle/>
          <a:p>
            <a:pPr lvl="1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/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영상 분할 세가지 단계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영상 전처리</a:t>
            </a:r>
            <a:r>
              <a:rPr lang="en-US" altLang="ko-KR" sz="2000">
                <a:solidFill>
                  <a:srgbClr val="000000"/>
                </a:solidFill>
              </a:rPr>
              <a:t>(image pre-processing)</a:t>
            </a:r>
          </a:p>
          <a:p>
            <a:pPr lvl="3">
              <a:lnSpc>
                <a:spcPct val="110000"/>
              </a:lnSpc>
              <a:buClr>
                <a:schemeClr val="hlink"/>
              </a:buClr>
              <a:buSzTx/>
              <a:buFontTx/>
              <a:buChar char="o"/>
            </a:pPr>
            <a:r>
              <a:rPr lang="ko-KR" altLang="en-US">
                <a:solidFill>
                  <a:srgbClr val="000000"/>
                </a:solidFill>
              </a:rPr>
              <a:t>첫 번째 단계에서는 영상 내에서 정보를 가지고 있지 않은 부분은 제거하면서 영상의 품질을 시각적으로 향상시키는 것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초기 그룹핑</a:t>
            </a:r>
            <a:r>
              <a:rPr lang="en-US" altLang="ko-KR" sz="2000">
                <a:solidFill>
                  <a:srgbClr val="000000"/>
                </a:solidFill>
              </a:rPr>
              <a:t>(initial object discrimination)</a:t>
            </a:r>
          </a:p>
          <a:p>
            <a:pPr lvl="3">
              <a:lnSpc>
                <a:spcPct val="110000"/>
              </a:lnSpc>
              <a:buClr>
                <a:schemeClr val="hlink"/>
              </a:buClr>
              <a:buSzTx/>
              <a:buFontTx/>
              <a:buChar char="o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비슷한 속성을 가지고 있는 픽셀들을 같은 그룹으로 분류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물체 외곽선 정리</a:t>
            </a:r>
            <a:r>
              <a:rPr lang="en-US" altLang="ko-KR" sz="2000">
                <a:solidFill>
                  <a:srgbClr val="000000"/>
                </a:solidFill>
              </a:rPr>
              <a:t>(object boundary cleanup)</a:t>
            </a:r>
          </a:p>
          <a:p>
            <a:pPr lvl="3">
              <a:lnSpc>
                <a:spcPct val="110000"/>
              </a:lnSpc>
              <a:buClr>
                <a:schemeClr val="hlink"/>
              </a:buClr>
              <a:buSzTx/>
              <a:buFontTx/>
              <a:buChar char="o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물체의 외곽선을 한 픽셀 두께로 줄임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 잡음으로 인한 잘못된 그룹핑과 다른 불필요한 것들도 영상으로부터 제거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F9398AE-9741-4C64-8A8D-0D5356A6D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 분할 단계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58C6EA1-FA10-481F-AE4B-5BBB3C2E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8883BBD-ECC7-4420-A8D7-9888B879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7C3AF-2C0D-462C-B66E-C0120F74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C1A-4D4E-4355-9BBE-25735211897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BFC5FA4-146B-4563-B8EB-BD7DF2B91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 분할 단계</a:t>
            </a:r>
            <a:endParaRPr lang="ko-KR" altLang="en-US" sz="3200" b="1"/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9286930D-7A25-4849-A61C-3D8AFF1A7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362200"/>
          <a:ext cx="74295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비트맵 이미지" r:id="rId3" imgW="6323810" imgH="1809524" progId="Paint.Picture">
                  <p:embed/>
                </p:oleObj>
              </mc:Choice>
              <mc:Fallback>
                <p:oleObj name="비트맵 이미지" r:id="rId3" imgW="6323810" imgH="180952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74295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>
            <a:extLst>
              <a:ext uri="{FF2B5EF4-FFF2-40B4-BE49-F238E27FC236}">
                <a16:creationId xmlns:a16="http://schemas.microsoft.com/office/drawing/2014/main" id="{37B7CDDB-2DBB-4163-954A-D524C124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9.2 </a:t>
            </a:r>
            <a:r>
              <a:rPr lang="ko-KR" altLang="en-US" sz="1800">
                <a:solidFill>
                  <a:srgbClr val="000000"/>
                </a:solidFill>
              </a:rPr>
              <a:t>영상 분할 단계</a:t>
            </a:r>
            <a:endParaRPr lang="ko-KR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7148B-331C-46C2-BEC6-3FA5F69D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F0EDB-8473-4B0B-B48A-9B499094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9D285-9222-4B19-BD37-912D50A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13E2-BF98-48A9-B157-6964673ADA4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F2C6F49-493E-4764-BA20-DFDDAB719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전처리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Preprocessing)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C40F818B-23C1-4A74-824A-9A5B5B59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noFill/>
          <a:ln/>
        </p:spPr>
        <p:txBody>
          <a:bodyPr/>
          <a:lstStyle/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 b="1"/>
              <a:t> </a:t>
            </a:r>
            <a:r>
              <a:rPr lang="ko-KR" altLang="en-US" sz="2000">
                <a:solidFill>
                  <a:srgbClr val="000000"/>
                </a:solidFill>
              </a:rPr>
              <a:t>영상 분석</a:t>
            </a:r>
            <a:r>
              <a:rPr lang="en-US" altLang="ko-KR" sz="2000">
                <a:solidFill>
                  <a:srgbClr val="000000"/>
                </a:solidFill>
              </a:rPr>
              <a:t>(image analysis)</a:t>
            </a:r>
            <a:r>
              <a:rPr lang="en-US" altLang="ko-KR" sz="2000" b="1"/>
              <a:t> : </a:t>
            </a:r>
            <a:r>
              <a:rPr lang="ko-KR" altLang="en-US" sz="2000">
                <a:solidFill>
                  <a:srgbClr val="000000"/>
                </a:solidFill>
              </a:rPr>
              <a:t>컴퓨터에 의하여 영상을 판독 및 분류 처리를 하기 위해서는 영상이 갖고 있는 속성을 수치화하는 것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ko-KR" altLang="en-US" sz="2000">
                <a:solidFill>
                  <a:srgbClr val="000000"/>
                </a:solidFill>
              </a:rPr>
              <a:t>첫 번째 영상 분할 단계는 </a:t>
            </a:r>
            <a:r>
              <a:rPr lang="ko-KR" altLang="en-US" sz="2000" b="1" i="1">
                <a:solidFill>
                  <a:srgbClr val="000000"/>
                </a:solidFill>
              </a:rPr>
              <a:t>영상으로부터 쓸모 없고 귀찮은 정보를 제거하는</a:t>
            </a:r>
            <a:r>
              <a:rPr lang="ko-KR" altLang="en-US" sz="2000">
                <a:solidFill>
                  <a:srgbClr val="000000"/>
                </a:solidFill>
              </a:rPr>
              <a:t> 것임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점처리를 이용하는 콘트라스트 균형 연산</a:t>
            </a:r>
            <a:r>
              <a:rPr lang="en-US" altLang="ko-KR" sz="2000">
                <a:solidFill>
                  <a:srgbClr val="000000"/>
                </a:solidFill>
              </a:rPr>
              <a:t>(contrast balancing operation)</a:t>
            </a:r>
            <a:r>
              <a:rPr lang="ko-KR" altLang="en-US" sz="2000">
                <a:solidFill>
                  <a:srgbClr val="000000"/>
                </a:solidFill>
              </a:rPr>
              <a:t>은 </a:t>
            </a:r>
            <a:r>
              <a:rPr lang="ko-KR" altLang="en-US" sz="2000" b="1" i="1">
                <a:solidFill>
                  <a:srgbClr val="000000"/>
                </a:solidFill>
              </a:rPr>
              <a:t>영상 내의 명도의 분포를 향상시킴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배경 제거 연산</a:t>
            </a:r>
            <a:r>
              <a:rPr lang="en-US" altLang="ko-KR" sz="2000">
                <a:solidFill>
                  <a:srgbClr val="000000"/>
                </a:solidFill>
              </a:rPr>
              <a:t>(background subtraction operation)</a:t>
            </a:r>
            <a:r>
              <a:rPr lang="ko-KR" altLang="en-US" sz="2000">
                <a:solidFill>
                  <a:srgbClr val="000000"/>
                </a:solidFill>
              </a:rPr>
              <a:t>은 </a:t>
            </a:r>
            <a:r>
              <a:rPr lang="ko-KR" altLang="en-US" sz="2000" b="1" i="1">
                <a:solidFill>
                  <a:srgbClr val="000000"/>
                </a:solidFill>
              </a:rPr>
              <a:t>조명 불균일과 불필요한 정적 배경을 제거하는데 매우 효과적임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618B-9020-404D-8F4E-17580A70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693B6-83A2-4DF0-8F26-3AD522F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38651-0413-48AC-A19A-5AC86D4F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F0FF-A806-486D-A2AC-DE84E31C933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C13641EA-8A5A-4619-AC29-238F1378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9.1.2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초기 객체 분류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9010BA7-CF0D-4970-8D1D-EFAE1684F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 b="1"/>
              <a:t> </a:t>
            </a:r>
            <a:r>
              <a:rPr lang="ko-KR" altLang="en-US" sz="2000">
                <a:solidFill>
                  <a:srgbClr val="000000"/>
                </a:solidFill>
              </a:rPr>
              <a:t>영상 분할의 두 번째 단계는 </a:t>
            </a:r>
            <a:r>
              <a:rPr lang="ko-KR" altLang="en-US" sz="2000" b="1" i="1">
                <a:solidFill>
                  <a:srgbClr val="000000"/>
                </a:solidFill>
              </a:rPr>
              <a:t>비슷한 특성을 지니는 영상내의 객체들을 하나의 그룹으로 분류하는</a:t>
            </a:r>
            <a:r>
              <a:rPr lang="ko-KR" altLang="en-US" sz="2000">
                <a:solidFill>
                  <a:srgbClr val="000000"/>
                </a:solidFill>
              </a:rPr>
              <a:t> 것임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이들 특성들은 응용 프로그램의 목적에 의하여 정의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9.1.3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물체 외곽선 정리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1173</TotalTime>
  <Words>2006</Words>
  <Application>Microsoft Office PowerPoint</Application>
  <PresentationFormat>화면 슬라이드 쇼(4:3)</PresentationFormat>
  <Paragraphs>324</Paragraphs>
  <Slides>40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Times New Roman</vt:lpstr>
      <vt:lpstr>Tahoma</vt:lpstr>
      <vt:lpstr>Wingdings</vt:lpstr>
      <vt:lpstr>Monotype Sorts</vt:lpstr>
      <vt:lpstr>굴림체</vt:lpstr>
      <vt:lpstr>휴먼명조</vt:lpstr>
      <vt:lpstr>태-모음티R</vt:lpstr>
      <vt:lpstr>조화</vt:lpstr>
      <vt:lpstr>비트맵 이미지</vt:lpstr>
      <vt:lpstr>Image Processing</vt:lpstr>
      <vt:lpstr>제 9 장</vt:lpstr>
      <vt:lpstr>- Contents -</vt:lpstr>
      <vt:lpstr>영 상 분 석</vt:lpstr>
      <vt:lpstr>영 상 분 석</vt:lpstr>
      <vt:lpstr>9.1 영상  분할 단계</vt:lpstr>
      <vt:lpstr>9.1 영상  분할 단계</vt:lpstr>
      <vt:lpstr>9.1.1 영상 전처리(Image Preprocessing)</vt:lpstr>
      <vt:lpstr>9.1.2 초기 객체 분류</vt:lpstr>
      <vt:lpstr>9.2.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9.2.1 이진 형태 처리 연산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9.2.2 그레이 스케일 형태 처리</vt:lpstr>
      <vt:lpstr>9.3 무늬(Texture)</vt:lpstr>
      <vt:lpstr>9.3 무늬(Texture)</vt:lpstr>
      <vt:lpstr>9.4 하후(Hough) 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82</cp:revision>
  <dcterms:created xsi:type="dcterms:W3CDTF">2002-02-24T04:52:01Z</dcterms:created>
  <dcterms:modified xsi:type="dcterms:W3CDTF">2020-08-30T04:16:18Z</dcterms:modified>
</cp:coreProperties>
</file>