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257" r:id="rId4"/>
    <p:sldId id="285" r:id="rId5"/>
    <p:sldId id="31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6290" autoAdjust="0"/>
  </p:normalViewPr>
  <p:slideViewPr>
    <p:cSldViewPr>
      <p:cViewPr varScale="1">
        <p:scale>
          <a:sx n="82" d="100"/>
          <a:sy n="82" d="100"/>
        </p:scale>
        <p:origin x="13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notesViewPr>
    <p:cSldViewPr>
      <p:cViewPr varScale="1">
        <p:scale>
          <a:sx n="55" d="100"/>
          <a:sy n="55" d="100"/>
        </p:scale>
        <p:origin x="-1872" y="-7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9" Type="http://schemas.openxmlformats.org/officeDocument/2006/relationships/slide" Target="slides/slide47.xml"/><Relationship Id="rId3" Type="http://schemas.openxmlformats.org/officeDocument/2006/relationships/slide" Target="slides/slide3.xml"/><Relationship Id="rId21" Type="http://schemas.openxmlformats.org/officeDocument/2006/relationships/slide" Target="slides/slide24.xml"/><Relationship Id="rId34" Type="http://schemas.openxmlformats.org/officeDocument/2006/relationships/slide" Target="slides/slide40.xml"/><Relationship Id="rId7" Type="http://schemas.openxmlformats.org/officeDocument/2006/relationships/slide" Target="slides/slide7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7.xml"/><Relationship Id="rId38" Type="http://schemas.openxmlformats.org/officeDocument/2006/relationships/slide" Target="slides/slide46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3.xml"/><Relationship Id="rId24" Type="http://schemas.openxmlformats.org/officeDocument/2006/relationships/slide" Target="slides/slide27.xml"/><Relationship Id="rId32" Type="http://schemas.openxmlformats.org/officeDocument/2006/relationships/slide" Target="slides/slide36.xml"/><Relationship Id="rId37" Type="http://schemas.openxmlformats.org/officeDocument/2006/relationships/slide" Target="slides/slide44.xml"/><Relationship Id="rId40" Type="http://schemas.openxmlformats.org/officeDocument/2006/relationships/slide" Target="slides/slide49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2.xml"/><Relationship Id="rId36" Type="http://schemas.openxmlformats.org/officeDocument/2006/relationships/slide" Target="slides/slide43.xml"/><Relationship Id="rId10" Type="http://schemas.openxmlformats.org/officeDocument/2006/relationships/slide" Target="slides/slide12.xml"/><Relationship Id="rId19" Type="http://schemas.openxmlformats.org/officeDocument/2006/relationships/slide" Target="slides/slide22.xml"/><Relationship Id="rId31" Type="http://schemas.openxmlformats.org/officeDocument/2006/relationships/slide" Target="slides/slide35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4.xml"/><Relationship Id="rId35" Type="http://schemas.openxmlformats.org/officeDocument/2006/relationships/slide" Target="slides/slide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1820E3E-0D9A-4D31-A600-77F78DB5DD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9A05420-0FAA-48B5-9A9B-11A978BC3F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6E598768-E6F8-4002-90D2-55138767097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DD04A74-613F-4B7B-8113-7058359F0B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AD72697B-1B3F-4DCA-AE0E-5986FFFCD07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F77AFD0-2207-4DBA-A52F-F3DD94DD8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24A5082-30F2-4AEA-A70E-37B0B32BD7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CBEC3972-0E44-4BFD-8D64-0B6526E85CD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FBB9E248-9093-40D6-A3AA-E369B3AFA2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29643B1-EF24-43A2-8F40-8CD4DA0879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5DF692B8-7ED5-4BD6-BF25-692E9AF77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2FE2D894-C3B5-4AE4-AB50-E119B028D6B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0681CFF-96EC-44CB-B579-B13004DA50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A73F4BC-9EC7-48BC-AF6A-4954207B7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4A4FA64-423A-4B47-8189-535E4FB66C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090BA4C-448A-4AC9-BACC-23FD052AC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69915BE-7603-47CB-9B61-5331C87747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9BF3ABD-47B4-4098-8C84-EC5DEFD68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>
            <a:extLst>
              <a:ext uri="{FF2B5EF4-FFF2-40B4-BE49-F238E27FC236}">
                <a16:creationId xmlns:a16="http://schemas.microsoft.com/office/drawing/2014/main" id="{09618D21-18FB-4BEF-ADD7-CEF8AAA69FE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3">
              <a:extLst>
                <a:ext uri="{FF2B5EF4-FFF2-40B4-BE49-F238E27FC236}">
                  <a16:creationId xmlns:a16="http://schemas.microsoft.com/office/drawing/2014/main" id="{9166859C-452E-4046-967A-733B96380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4">
                <a:extLst>
                  <a:ext uri="{FF2B5EF4-FFF2-40B4-BE49-F238E27FC236}">
                    <a16:creationId xmlns:a16="http://schemas.microsoft.com/office/drawing/2014/main" id="{92F323DA-F4E4-4B94-B9BF-8E476AFFC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5">
                <a:extLst>
                  <a:ext uri="{FF2B5EF4-FFF2-40B4-BE49-F238E27FC236}">
                    <a16:creationId xmlns:a16="http://schemas.microsoft.com/office/drawing/2014/main" id="{C28BADDD-40B2-42C3-94D8-AC6855F7E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6">
              <a:extLst>
                <a:ext uri="{FF2B5EF4-FFF2-40B4-BE49-F238E27FC236}">
                  <a16:creationId xmlns:a16="http://schemas.microsoft.com/office/drawing/2014/main" id="{CEA37FA5-D296-48FD-BD92-C96DAF5D4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7">
                <a:extLst>
                  <a:ext uri="{FF2B5EF4-FFF2-40B4-BE49-F238E27FC236}">
                    <a16:creationId xmlns:a16="http://schemas.microsoft.com/office/drawing/2014/main" id="{46BB97A1-1936-4CC5-B44D-4F1B70A3D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8">
                <a:extLst>
                  <a:ext uri="{FF2B5EF4-FFF2-40B4-BE49-F238E27FC236}">
                    <a16:creationId xmlns:a16="http://schemas.microsoft.com/office/drawing/2014/main" id="{40A2A12A-AC61-4969-AEF2-5FDB4C1E8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A7A9BF45-CC71-4839-B297-39ABD214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">
              <a:extLst>
                <a:ext uri="{FF2B5EF4-FFF2-40B4-BE49-F238E27FC236}">
                  <a16:creationId xmlns:a16="http://schemas.microsoft.com/office/drawing/2014/main" id="{4B7E6F24-F75D-4ECC-A299-75F50EA4A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1">
              <a:extLst>
                <a:ext uri="{FF2B5EF4-FFF2-40B4-BE49-F238E27FC236}">
                  <a16:creationId xmlns:a16="http://schemas.microsoft.com/office/drawing/2014/main" id="{D03B23D3-6800-4A55-B1DF-BE3737EDD6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8D78AF31-827B-44BB-910C-8B6C248110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2C92714F-282A-4454-B560-990789776E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DEE5E6D8-342F-4124-9170-8D47CF6530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E891A647-7B80-4E46-AEB0-796DBC22FA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D7FAEAD9-2E2C-4BB9-8D99-91FCC0C530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8D213B-4C35-41E4-B0E5-8F4CF95D2F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C7C6F-6F1B-4D24-A51F-1257458F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F5C0A-B3D4-41BA-BAB8-B9F4793F6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46E79-0260-4D01-BC3E-69C02697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490E5-1FDB-427F-BE5E-45932F08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97FE1-71D5-41C5-A4C5-91DD773B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D6FC5-2D44-4D87-A562-FF056E36A1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48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2F3E17-EBA1-4D24-B7C8-D26F047B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8A885-CD87-4029-9148-F10CFA1E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96ECC-A90D-44D3-81A3-D4A48092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A7EA2-3DDF-4B5A-A1F5-06636077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58378-C20D-4E8F-B3E1-7CCFF652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36532-6563-4FF3-978B-9F64B125E9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41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4C402-53A1-45E1-BBED-C2AD3934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C83A4-190F-4604-821D-FF442694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90911-E59C-456B-B9E1-A27419BE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049FE-4B88-4411-B386-813B84D6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513DE-5D28-4AC5-B98F-C7B9AC2A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05A2D-D981-42A4-8E09-444754754A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30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2B929-8006-411C-BF95-A265F9FF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B4B6C-9CD8-41E3-B491-FF60C6D1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DE25E-CC70-42F6-9EFD-1FAB784E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5BC30-6D84-4649-A6EC-4C8762F2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4194E-DE79-43EE-861C-0B7170A2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28143-C2DC-4615-8A39-56481838DB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8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00A59-C370-4539-BEE9-DF13BC01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93DBC-BC69-4004-9B18-F52090CF0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F39B3-EB12-40D9-85F3-048D4A66B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89AB0-D2D6-4BA4-9108-06993E9D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F9744-F4F5-437A-910A-36A8D8EB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7DC00-D4C5-41F5-A2F1-8989A8F9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CA652-6A9E-4F93-8AC2-22E9C3C546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727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276E-FDE5-4920-B6F6-53393D2A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CDE626-BDD7-4984-9603-B3656CC6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A74AE-262C-483A-A44B-57006A3D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CC8341-67CA-417B-A53D-BDB44F705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DB42B6-5030-4B15-9E31-16154679F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405E5E-3CC0-4DBD-BE05-1BA2B9AC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56F93-6144-4137-AC01-06895E6A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949691-5EE4-43D1-A12F-EAE72FF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4B776-C40B-481C-8C50-0645039E53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4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4B445-58E4-4840-8E97-87FB0503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9087F3-B6E2-4B1E-9B52-D05013CB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86817-0211-466D-B7F0-48EAE75A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750B79-88EB-4234-A934-37A47327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712E9-0D4D-4061-BF88-4735900090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9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F830AC-CDBC-4DA7-891A-08A6DEE9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595EE-3DA2-454F-9B7F-2AEECD0D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09DBE-51CB-4752-BF41-4C5E5D3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2CDE1-019A-46E7-80A1-27F6A4B4A6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03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56237-C64A-47D9-9547-7659E51A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6055C-6D0D-48A6-A581-2E5F304A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9EE66-8445-4524-A0F6-E72BB3A2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1474D-B341-4291-9C06-D397E429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44429-C746-4938-A093-3379A6C7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128A0-2615-4311-A599-FF5C9FE5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35162-0940-4754-B395-106DF2FD55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004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0D1EA-BAF7-466A-8A61-756BF67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CD61E6-E289-4BC3-999D-BC750DAC7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6505BD-CD61-4D6D-8F2B-BEF709D0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D75F5-B9B2-4920-82C1-5E602B77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8B89C-844B-42E0-87C0-9CB08EC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31674-27BE-42A6-9F22-BB5C0788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857D2-DDA5-4201-85D7-89609994A3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8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2C239B1-B010-4E76-9730-873DBC7422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7BCB46B-FDDD-42C7-9F07-4F431692AE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2351030-5BB3-4F71-8400-B2147F77A6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1827CFB1-0892-475A-9486-2D726E32D8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85905BD9-9375-4FA0-A6B8-B8393545F4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F36F3CAA-5D81-4648-A31F-E9F8CB58AF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DE0AE45D-4C9D-41F8-8A20-A1BB8A44CE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E554C96E-F8F8-44E5-9429-99EE8696F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EAFEF128-D948-474D-AF52-B917C1306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9DF8C38F-334F-46E5-8173-537E02913A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453ACA23-2E03-4BFC-8737-3C7CC45F67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F6E96954-D145-4049-8404-2ACC0B33EE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fld id="{363C28AD-9EA3-404A-A496-1FC2349434B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57E1541E-AC09-488B-97B3-DDE28334BB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0B1A7D-4C1A-42B3-885F-B1EC2E3201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057400"/>
            <a:ext cx="6477000" cy="762000"/>
          </a:xfrm>
        </p:spPr>
        <p:txBody>
          <a:bodyPr/>
          <a:lstStyle/>
          <a:p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Image Processing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82FFA0E-501B-4861-BA33-497484EC1C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/>
          <a:lstStyle/>
          <a:p>
            <a:r>
              <a:rPr lang="en-US" altLang="ko-KR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Prof. Kang Seung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AB40F-6651-4617-9E91-646FA4A1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D844C-2805-49EF-AAE9-E4A4712D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2DAD5-F300-4EE5-B9A3-4D6C0BBE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1F8A-1BA0-463C-8AD4-841616D55B73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B89D9C3-35FD-4E59-8B72-C2325D206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56488" cy="464502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</a:pPr>
            <a:r>
              <a:rPr lang="ko-KR" altLang="en-US" b="1">
                <a:solidFill>
                  <a:srgbClr val="000000"/>
                </a:solidFill>
              </a:rPr>
              <a:t>영상 분할의 방법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입력영상에 대해서 클라스터링</a:t>
            </a:r>
            <a:r>
              <a:rPr lang="en-US" altLang="ko-KR" sz="2000">
                <a:solidFill>
                  <a:srgbClr val="000000"/>
                </a:solidFill>
              </a:rPr>
              <a:t>(clustering)</a:t>
            </a:r>
            <a:r>
              <a:rPr lang="ko-KR" altLang="en-US" sz="2000">
                <a:solidFill>
                  <a:srgbClr val="000000"/>
                </a:solidFill>
              </a:rPr>
              <a:t>을 이용한 방법</a:t>
            </a:r>
          </a:p>
          <a:p>
            <a:pPr lvl="1" algn="just">
              <a:lnSpc>
                <a:spcPct val="130000"/>
              </a:lnSpc>
              <a:buClr>
                <a:srgbClr val="000000"/>
              </a:buClr>
              <a:buFontTx/>
              <a:buNone/>
            </a:pPr>
            <a:r>
              <a:rPr lang="ko-KR" altLang="en-US" sz="2000">
                <a:solidFill>
                  <a:srgbClr val="000000"/>
                </a:solidFill>
              </a:rPr>
              <a:t>		예</a:t>
            </a:r>
            <a:r>
              <a:rPr lang="en-US" altLang="ko-KR" sz="2000">
                <a:solidFill>
                  <a:srgbClr val="000000"/>
                </a:solidFill>
              </a:rPr>
              <a:t>) </a:t>
            </a:r>
            <a:r>
              <a:rPr lang="ko-KR" altLang="en-US" sz="2000">
                <a:solidFill>
                  <a:srgbClr val="000000"/>
                </a:solidFill>
              </a:rPr>
              <a:t>영역 성장법</a:t>
            </a:r>
            <a:r>
              <a:rPr lang="en-US" altLang="ko-KR" sz="2000">
                <a:solidFill>
                  <a:srgbClr val="000000"/>
                </a:solidFill>
              </a:rPr>
              <a:t>(region growing), </a:t>
            </a:r>
            <a:r>
              <a:rPr lang="ko-KR" altLang="en-US" sz="2000">
                <a:solidFill>
                  <a:srgbClr val="000000"/>
                </a:solidFill>
              </a:rPr>
              <a:t>분할법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분할 통합법</a:t>
            </a:r>
            <a:r>
              <a:rPr lang="en-US" altLang="ko-KR" sz="2000">
                <a:solidFill>
                  <a:srgbClr val="000000"/>
                </a:solidFill>
              </a:rPr>
              <a:t>(split and merge method) 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특징공간에 있어 클라스터링을 이용한 방법</a:t>
            </a:r>
          </a:p>
          <a:p>
            <a:pPr lvl="1" algn="just">
              <a:lnSpc>
                <a:spcPct val="130000"/>
              </a:lnSpc>
              <a:buClr>
                <a:srgbClr val="000000"/>
              </a:buClr>
              <a:buFontTx/>
              <a:buNone/>
            </a:pPr>
            <a:r>
              <a:rPr lang="ko-KR" altLang="en-US" sz="2000">
                <a:solidFill>
                  <a:srgbClr val="000000"/>
                </a:solidFill>
              </a:rPr>
              <a:t>		예</a:t>
            </a:r>
            <a:r>
              <a:rPr lang="en-US" altLang="ko-KR" sz="2000">
                <a:solidFill>
                  <a:srgbClr val="000000"/>
                </a:solidFill>
              </a:rPr>
              <a:t>) </a:t>
            </a:r>
            <a:r>
              <a:rPr lang="ko-KR" altLang="en-US" sz="2000">
                <a:solidFill>
                  <a:srgbClr val="000000"/>
                </a:solidFill>
              </a:rPr>
              <a:t>히스토그램에 의한 영상 분할 등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입력 영상의 에지를 이용한 방법</a:t>
            </a:r>
          </a:p>
          <a:p>
            <a:pPr lvl="1" algn="just">
              <a:lnSpc>
                <a:spcPct val="130000"/>
              </a:lnSpc>
              <a:buClr>
                <a:srgbClr val="000000"/>
              </a:buClr>
              <a:buFontTx/>
              <a:buNone/>
            </a:pPr>
            <a:r>
              <a:rPr lang="ko-KR" altLang="en-US" sz="2000">
                <a:solidFill>
                  <a:srgbClr val="000000"/>
                </a:solidFill>
              </a:rPr>
              <a:t>		예</a:t>
            </a:r>
            <a:r>
              <a:rPr lang="en-US" altLang="ko-KR" sz="2000">
                <a:solidFill>
                  <a:srgbClr val="000000"/>
                </a:solidFill>
              </a:rPr>
              <a:t>) </a:t>
            </a:r>
            <a:r>
              <a:rPr lang="ko-KR" altLang="en-US" sz="2000">
                <a:solidFill>
                  <a:srgbClr val="000000"/>
                </a:solidFill>
              </a:rPr>
              <a:t>윤곽선 추적 등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무늬</a:t>
            </a:r>
            <a:r>
              <a:rPr lang="en-US" altLang="ko-KR" sz="2000">
                <a:solidFill>
                  <a:srgbClr val="000000"/>
                </a:solidFill>
              </a:rPr>
              <a:t>(texture) </a:t>
            </a:r>
            <a:r>
              <a:rPr lang="ko-KR" altLang="en-US" sz="2000">
                <a:solidFill>
                  <a:srgbClr val="000000"/>
                </a:solidFill>
              </a:rPr>
              <a:t>해석</a:t>
            </a:r>
          </a:p>
          <a:p>
            <a:pPr lvl="1" algn="ctr">
              <a:lnSpc>
                <a:spcPct val="120000"/>
              </a:lnSpc>
              <a:buClr>
                <a:srgbClr val="000000"/>
              </a:buClr>
              <a:buFontTx/>
              <a:buNone/>
            </a:pP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F8E32CD0-E677-4B0E-9419-578927AE4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Segmentation)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328F2546-123D-440F-9459-FD9942C2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9CE7904-3747-4524-B31C-AA47BB51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2E25481-0F20-42B7-ABAE-2EBA5BA3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FBB-F2F7-461E-A404-C47BA49E1503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F770AEE7-9A3B-4612-BC2C-E30632BFB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Segmentation)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graphicFrame>
        <p:nvGraphicFramePr>
          <p:cNvPr id="88071" name="Object 7">
            <a:extLst>
              <a:ext uri="{FF2B5EF4-FFF2-40B4-BE49-F238E27FC236}">
                <a16:creationId xmlns:a16="http://schemas.microsoft.com/office/drawing/2014/main" id="{BE58066C-8513-4954-88BE-DA1037BDE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1814513"/>
          <a:ext cx="6672263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비트맵 이미지" r:id="rId3" imgW="6028571" imgH="2219635" progId="Paint.Picture">
                  <p:embed/>
                </p:oleObj>
              </mc:Choice>
              <mc:Fallback>
                <p:oleObj name="비트맵 이미지" r:id="rId3" imgW="6028571" imgH="221963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814513"/>
                        <a:ext cx="6672263" cy="245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Text Box 8">
            <a:extLst>
              <a:ext uri="{FF2B5EF4-FFF2-40B4-BE49-F238E27FC236}">
                <a16:creationId xmlns:a16="http://schemas.microsoft.com/office/drawing/2014/main" id="{83DF6586-D146-4E58-B95A-9620848D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4343400"/>
            <a:ext cx="4038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800"/>
              <a:t>(a) </a:t>
            </a:r>
            <a:r>
              <a:rPr lang="ko-KR" altLang="en-US" sz="1800"/>
              <a:t>특징 공간에 있어서의 클라스터링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800"/>
              <a:t>(b) </a:t>
            </a:r>
            <a:r>
              <a:rPr lang="ko-KR" altLang="en-US" sz="1800"/>
              <a:t>바람직한 역사상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800"/>
              <a:t>(c) </a:t>
            </a:r>
            <a:r>
              <a:rPr lang="ko-KR" altLang="en-US" sz="1800"/>
              <a:t>바람직하지 않은 역사상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9BD050ED-7507-46EC-9C07-4D6E6D82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5691188"/>
            <a:ext cx="584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ko-KR" altLang="en-US" sz="1800">
                <a:latin typeface="신명 중고딕" charset="-127"/>
                <a:ea typeface="신명 중고딕" charset="-127"/>
              </a:rPr>
              <a:t>그림 </a:t>
            </a:r>
            <a:r>
              <a:rPr lang="en-US" altLang="ko-KR" sz="1800">
                <a:latin typeface="½Å¸í Áß°íµñ" charset="0"/>
                <a:ea typeface="신명 중고딕" charset="-127"/>
              </a:rPr>
              <a:t>8.2 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클라스터링을 한 후에 특징 공간에서의 역사상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E8255-AA1D-4FC5-9A1B-82EA1BFE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5A5DB-3325-4A80-987B-3874C75B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98968-DB57-404A-8DE4-EB710F53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81C-BBBF-4525-B68C-E9C8E80CA5BE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C71255F-FBE9-475C-852F-12EADB904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4375"/>
            <a:ext cx="7924800" cy="2663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000000"/>
                </a:solidFill>
              </a:rPr>
              <a:t>클라스터링에 의하여 영상 분할을 하는 대표적인 방법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FontTx/>
              <a:buNone/>
            </a:pPr>
            <a:r>
              <a:rPr lang="ko-KR" altLang="en-US" sz="2000">
                <a:solidFill>
                  <a:srgbClr val="000000"/>
                </a:solidFill>
              </a:rPr>
              <a:t>① 영역 성장법</a:t>
            </a:r>
            <a:r>
              <a:rPr lang="en-US" altLang="ko-KR" sz="2000">
                <a:solidFill>
                  <a:srgbClr val="000000"/>
                </a:solidFill>
              </a:rPr>
              <a:t>(region growing)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FontTx/>
              <a:buNone/>
            </a:pPr>
            <a:r>
              <a:rPr lang="en-US" altLang="ko-KR" sz="2000">
                <a:solidFill>
                  <a:srgbClr val="000000"/>
                </a:solidFill>
              </a:rPr>
              <a:t>② </a:t>
            </a:r>
            <a:r>
              <a:rPr lang="ko-KR" altLang="en-US" sz="2000">
                <a:solidFill>
                  <a:srgbClr val="000000"/>
                </a:solidFill>
              </a:rPr>
              <a:t>분할법</a:t>
            </a:r>
            <a:r>
              <a:rPr lang="en-US" altLang="ko-KR" sz="2000">
                <a:solidFill>
                  <a:srgbClr val="000000"/>
                </a:solidFill>
              </a:rPr>
              <a:t>(split)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FontTx/>
              <a:buNone/>
            </a:pPr>
            <a:r>
              <a:rPr lang="en-US" altLang="ko-KR" sz="2000">
                <a:solidFill>
                  <a:srgbClr val="000000"/>
                </a:solidFill>
              </a:rPr>
              <a:t>③ </a:t>
            </a:r>
            <a:r>
              <a:rPr lang="ko-KR" altLang="en-US" sz="2000">
                <a:solidFill>
                  <a:srgbClr val="000000"/>
                </a:solidFill>
              </a:rPr>
              <a:t>분할 통합법</a:t>
            </a:r>
            <a:r>
              <a:rPr lang="en-US" altLang="ko-KR" sz="2000">
                <a:solidFill>
                  <a:srgbClr val="000000"/>
                </a:solidFill>
              </a:rPr>
              <a:t>(split and merge)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7E4DF44-ED74-4CB7-8DAC-79A1DB275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4676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입력 공간에서의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			클라스터링에 의한 방법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A453684E-9B26-4FAE-A94F-66828DEB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8FB927E-75BE-446B-B270-A9BEF6B5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43984DF-FEB6-44A4-AF82-D8EC3E55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B52E-DB5A-4E13-8545-52BAFD879500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2F49197B-5147-4D97-8D9D-2C473A53E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1371600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특징이 같은 영역을 조금씩 성장시켜 최종적으로는 영상전체의 영역을 분할하는 방법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소영역의 단위로 픽셀을 이용하는 경우는 픽셀 통합법이라고도 불림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9BED0B3-C53C-47C6-B8E4-8D70E876D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543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영역 성장법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(Region Growing)</a:t>
            </a:r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A91171BE-D366-460B-B817-DFBE2E198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3114675"/>
          <a:ext cx="2943225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비트맵 이미지" r:id="rId3" imgW="2943636" imgH="2828571" progId="Paint.Picture">
                  <p:embed/>
                </p:oleObj>
              </mc:Choice>
              <mc:Fallback>
                <p:oleObj name="비트맵 이미지" r:id="rId3" imgW="2943636" imgH="282857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114675"/>
                        <a:ext cx="2943225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>
            <a:extLst>
              <a:ext uri="{FF2B5EF4-FFF2-40B4-BE49-F238E27FC236}">
                <a16:creationId xmlns:a16="http://schemas.microsoft.com/office/drawing/2014/main" id="{982C7378-8236-494E-AD82-FD8196F67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8.3  </a:t>
            </a:r>
            <a:r>
              <a:rPr lang="ko-KR" altLang="en-US" sz="1800"/>
              <a:t>영역 성장법의 원리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4BC6C-4947-4FCF-9E30-0FE402B8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D5647-7755-4FC5-A2BD-DDED2BC0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5DEEB-0E29-477B-B02B-FA1F7C0F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CE94-306C-4DFC-9C00-17A17185DE2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F99B5EC-32F3-4EFD-8E98-94593F9C8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524000"/>
            <a:ext cx="7848600" cy="464502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ko-KR" altLang="en-US" b="1">
                <a:solidFill>
                  <a:srgbClr val="000000"/>
                </a:solidFill>
              </a:rPr>
              <a:t>픽셀간의 유사도에 관해서는 예를 들어</a:t>
            </a:r>
            <a:r>
              <a:rPr lang="en-US" altLang="ko-KR" b="1">
                <a:solidFill>
                  <a:srgbClr val="000000"/>
                </a:solidFill>
              </a:rPr>
              <a:t>, </a:t>
            </a:r>
            <a:r>
              <a:rPr lang="ko-KR" altLang="en-US" b="1">
                <a:solidFill>
                  <a:srgbClr val="000000"/>
                </a:solidFill>
              </a:rPr>
              <a:t>다음과 같은 정의를 생각할 수 있음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명도의 차이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</a:t>
            </a:r>
            <a:r>
              <a:rPr lang="en-US" altLang="ko-KR" sz="2000">
                <a:solidFill>
                  <a:srgbClr val="000000"/>
                </a:solidFill>
              </a:rPr>
              <a:t>RGB </a:t>
            </a:r>
            <a:r>
              <a:rPr lang="ko-KR" altLang="en-US" sz="2000">
                <a:solidFill>
                  <a:srgbClr val="000000"/>
                </a:solidFill>
              </a:rPr>
              <a:t>색상값의 차이</a:t>
            </a:r>
          </a:p>
          <a:p>
            <a:pPr lvl="1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명암 그라디언트 크기의 차이</a:t>
            </a:r>
          </a:p>
          <a:p>
            <a:pPr lvl="1" algn="just">
              <a:lnSpc>
                <a:spcPct val="13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ko-KR" altLang="en-US" b="1">
                <a:solidFill>
                  <a:srgbClr val="000000"/>
                </a:solidFill>
              </a:rPr>
              <a:t>이것들의 값을 이용하는 경우 값이 조금씩 변화하고 있는 부분에서는 잘못된 영역 분할을 할 가능있음</a:t>
            </a:r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C93BA674-360E-47B6-99DB-83243BB9B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543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영역 성장법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(Region Growing)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0F506109-8D1E-4BEB-9ED3-8BA06B69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92EAD986-DDAD-41B1-B83F-00009119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BD3F85A-561C-4AAE-A0A4-325A621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39F-A519-414B-9F9E-4406A9D2BDFB}" type="slidenum">
              <a:rPr lang="en-US" altLang="ko-KR"/>
              <a:pPr/>
              <a:t>15</a:t>
            </a:fld>
            <a:endParaRPr lang="en-US" altLang="ko-KR"/>
          </a:p>
        </p:txBody>
      </p:sp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71E6C501-312A-4EEC-8F1F-7645F3DD2CC9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2024063" y="1524000"/>
          <a:ext cx="5105400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비트맵 이미지" r:id="rId3" imgW="4505954" imgH="2486372" progId="Paint.Picture">
                  <p:embed/>
                </p:oleObj>
              </mc:Choice>
              <mc:Fallback>
                <p:oleObj name="비트맵 이미지" r:id="rId3" imgW="4505954" imgH="248637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524000"/>
                        <a:ext cx="5105400" cy="281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5">
            <a:extLst>
              <a:ext uri="{FF2B5EF4-FFF2-40B4-BE49-F238E27FC236}">
                <a16:creationId xmlns:a16="http://schemas.microsoft.com/office/drawing/2014/main" id="{90B3415D-E847-419D-B72B-7D238CC2A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543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영역 성장법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(Region Growing)</a:t>
            </a: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649C0502-C325-4149-8700-828235B50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4357688"/>
            <a:ext cx="319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8.4  </a:t>
            </a:r>
            <a:r>
              <a:rPr lang="ko-KR" altLang="en-US" sz="1800"/>
              <a:t>영역 성장법의 결점</a:t>
            </a:r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CA00B57C-7549-46D2-9753-C779B8C90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5029200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/>
              <a:t> </a:t>
            </a:r>
            <a:r>
              <a:rPr lang="ko-KR" altLang="en-US" sz="2000"/>
              <a:t>영역 성장법의 결점을 보충하기 위해서는 경계부만 살피는 것으로는 불충분하며 현재까지 통합되고 있는 영역 전체의 특징을 이용할 필요가 있음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F4E7C-19DB-444E-907B-DCE5DA2E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8CB87-A696-4420-8572-D1D3B535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EBE6E-A45E-49FD-BD71-5D5A7AED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E3CF-CF26-4EA7-8EE2-9BC14CF54C3D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1FDD67E-B918-4A59-BB9A-ACF852A84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56488" cy="46450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ko-KR" altLang="en-US">
                <a:solidFill>
                  <a:srgbClr val="000000"/>
                </a:solidFill>
              </a:rPr>
              <a:t>영상 전체를 개시점으로 하여 특징이 균일하지 않은 영역을 세분화하여 최종적으로는 모든 영역이 균일한 영역이 된 지점에서 영역의 세분화를 정지</a:t>
            </a:r>
          </a:p>
          <a:p>
            <a:pPr algn="just">
              <a:lnSpc>
                <a:spcPct val="120000"/>
              </a:lnSpc>
            </a:pPr>
            <a:endParaRPr lang="ko-KR" altLang="en-US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>
                <a:solidFill>
                  <a:srgbClr val="000000"/>
                </a:solidFill>
              </a:rPr>
              <a:t>가장 일반적으로 사용되는 </a:t>
            </a:r>
            <a:r>
              <a:rPr lang="en-US" altLang="ko-KR">
                <a:solidFill>
                  <a:srgbClr val="000000"/>
                </a:solidFill>
              </a:rPr>
              <a:t>4</a:t>
            </a:r>
            <a:r>
              <a:rPr lang="ko-KR" altLang="en-US">
                <a:solidFill>
                  <a:srgbClr val="000000"/>
                </a:solidFill>
              </a:rPr>
              <a:t>분기 쿼드 트리를 이용한 영역 분할의 예에 대하여 논함</a:t>
            </a:r>
          </a:p>
          <a:p>
            <a:pPr algn="just">
              <a:lnSpc>
                <a:spcPct val="120000"/>
              </a:lnSpc>
            </a:pPr>
            <a:endParaRPr lang="ko-KR" altLang="en-US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>
                <a:solidFill>
                  <a:srgbClr val="000000"/>
                </a:solidFill>
              </a:rPr>
              <a:t>쿼드 트리는 영상 데이터를 효율적으로 표현하는 것이 되므로 영상의 데이터 압축에도 이용됨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F057D58-8D1E-4A60-89C9-0C8F47AC8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3352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분할법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78D81D9-8078-436B-BF26-6BC87CA0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7F63734-0447-40AE-9729-DEE39270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2372DBA-190F-47DF-BB78-4AE30661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1F3-1619-4F76-8C1A-0E73D2FCCE9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A27D0F79-87D9-4DCD-9028-FF3E6963B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791200"/>
            <a:ext cx="7456488" cy="457200"/>
          </a:xfrm>
        </p:spPr>
        <p:txBody>
          <a:bodyPr/>
          <a:lstStyle/>
          <a:p>
            <a:pPr lvl="1" algn="ctr">
              <a:lnSpc>
                <a:spcPct val="120000"/>
              </a:lnSpc>
              <a:buClr>
                <a:srgbClr val="000000"/>
              </a:buClr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8.5  </a:t>
            </a:r>
            <a:r>
              <a:rPr lang="ko-KR" altLang="en-US" sz="1800">
                <a:solidFill>
                  <a:srgbClr val="000000"/>
                </a:solidFill>
              </a:rPr>
              <a:t>쿼드 트리의 데이터 구조</a:t>
            </a:r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4C85D1F7-2D95-44BF-8DB3-0D4CF0354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516063"/>
          <a:ext cx="5472113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비트맵 이미지" r:id="rId3" imgW="5761905" imgH="4580952" progId="Paint.Picture">
                  <p:embed/>
                </p:oleObj>
              </mc:Choice>
              <mc:Fallback>
                <p:oleObj name="비트맵 이미지" r:id="rId3" imgW="5761905" imgH="4580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16063"/>
                        <a:ext cx="5472113" cy="435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Rectangle 6">
            <a:extLst>
              <a:ext uri="{FF2B5EF4-FFF2-40B4-BE49-F238E27FC236}">
                <a16:creationId xmlns:a16="http://schemas.microsoft.com/office/drawing/2014/main" id="{8B387CE5-1CE5-46BD-ACF8-80A74D2F5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3352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분할법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4CF26-B1E2-4D86-8D92-90BEA5BB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6FD8-07E8-4E7D-BC9F-652CD0C2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2F02E-9923-422A-8681-956B68B9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1A67-F453-436C-9486-F666E6EAFAF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9FD322A-DD80-474E-A414-4EAF46E2C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96200" cy="3657600"/>
          </a:xfrm>
        </p:spPr>
        <p:txBody>
          <a:bodyPr/>
          <a:lstStyle/>
          <a:p>
            <a:pPr>
              <a:lnSpc>
                <a:spcPct val="20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영역 성장법과 분할법을 합친 방법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원리적으로는 분할법과 같음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chemeClr val="hlink"/>
                </a:solidFill>
              </a:rPr>
              <a:t>중간적인 계층 레벨로 분할된 영상에서 처리를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chemeClr val="folHlink"/>
                </a:solidFill>
              </a:rPr>
              <a:t>개시</a:t>
            </a:r>
            <a:r>
              <a:rPr lang="ko-KR" altLang="en-US" sz="2000">
                <a:solidFill>
                  <a:srgbClr val="000000"/>
                </a:solidFill>
              </a:rPr>
              <a:t>하여 인접 영역의 통합 및 부분 영상의 분할 처리를 같이 시행하는 점이 다름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A5B0B12-4962-436C-BC4C-1B275F9B8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8.2.3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분할 통합법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(Split And Merge)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B4FF2-17E0-415D-8605-F8B65654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B2DCE-5DF6-4AC6-8B08-B3B1E801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AF6C4-DD1C-4D86-8DA0-2D5436DB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F6DC-BC60-4F53-83BE-90960F18BEF3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89DE1532-3EAE-479F-B7EB-064B15A66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1905000"/>
            <a:ext cx="7456487" cy="2590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>
                <a:solidFill>
                  <a:srgbClr val="000000"/>
                </a:solidFill>
              </a:rPr>
              <a:t>대표적인 방법</a:t>
            </a:r>
          </a:p>
          <a:p>
            <a:pPr lvl="1" algn="just">
              <a:lnSpc>
                <a:spcPct val="20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히스토그램을 이용한 방법</a:t>
            </a:r>
          </a:p>
          <a:p>
            <a:pPr lvl="1" algn="just">
              <a:lnSpc>
                <a:spcPct val="20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클라스터링 알고리즘을 이용한 방법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EBE068D-63F3-4A88-8B8F-7A03E6DBA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특징 공간에서의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			클라스터링에 의한 방법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80CFDD1-0743-433F-AC93-905B372206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8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F2CA499-330F-4CC8-B499-3F8EBFF794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D02B60D5-5368-429A-96E8-C3A05962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57B3D055-1FE2-436C-BF4C-FD73A57D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0205772-6DF3-4C11-B64B-96BBB95F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877E-2A8B-4FAE-A366-4EBC286E270A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ECCF112B-CF63-4460-8946-BF322CB45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2895600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FontTx/>
              <a:buNone/>
            </a:pP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8.3.1.1 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이진화</a:t>
            </a: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(Thresholding)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영상의 특징을 해석하기 위해서는 영상에서 대상물을 추출하여 대상과 배경을 분리한 이진 영상</a:t>
            </a:r>
            <a:r>
              <a:rPr lang="en-US" altLang="ko-KR" sz="2000">
                <a:solidFill>
                  <a:srgbClr val="000000"/>
                </a:solidFill>
              </a:rPr>
              <a:t>(binary image)</a:t>
            </a:r>
            <a:r>
              <a:rPr lang="ko-KR" altLang="en-US" sz="2000">
                <a:solidFill>
                  <a:srgbClr val="000000"/>
                </a:solidFill>
              </a:rPr>
              <a:t>으로 취급하는 경우가 많음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f(m,n)</a:t>
            </a:r>
            <a:r>
              <a:rPr lang="ko-KR" altLang="en-US" sz="2000">
                <a:solidFill>
                  <a:srgbClr val="000000"/>
                </a:solidFill>
              </a:rPr>
              <a:t>을 이진 영상</a:t>
            </a:r>
            <a:r>
              <a:rPr lang="en-US" altLang="ko-KR" sz="2000">
                <a:solidFill>
                  <a:srgbClr val="000000"/>
                </a:solidFill>
              </a:rPr>
              <a:t>(binary image) B(m,n) </a:t>
            </a:r>
            <a:r>
              <a:rPr lang="en-US" altLang="ko-KR" sz="200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ko-KR" sz="2000">
                <a:solidFill>
                  <a:srgbClr val="000000"/>
                </a:solidFill>
              </a:rPr>
              <a:t>(B{0,1})</a:t>
            </a:r>
            <a:r>
              <a:rPr lang="ko-KR" altLang="en-US" sz="2000">
                <a:solidFill>
                  <a:srgbClr val="000000"/>
                </a:solidFill>
              </a:rPr>
              <a:t>로 변환하는 조작을 영상의이진화</a:t>
            </a:r>
            <a:r>
              <a:rPr lang="en-US" altLang="ko-KR" sz="2000">
                <a:solidFill>
                  <a:srgbClr val="000000"/>
                </a:solidFill>
              </a:rPr>
              <a:t>(binalization, thresholding)</a:t>
            </a:r>
            <a:r>
              <a:rPr lang="ko-KR" altLang="en-US" sz="2000">
                <a:solidFill>
                  <a:srgbClr val="000000"/>
                </a:solidFill>
              </a:rPr>
              <a:t>라고 한다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이것은 다음과 같다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algn="just">
              <a:buClr>
                <a:srgbClr val="000000"/>
              </a:buClr>
              <a:buFontTx/>
              <a:buNone/>
            </a:pP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F12FD18-41CE-496F-B952-AAFCE155C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6962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히스토그램을 이용한 영역 분할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3DE45C6A-06B8-47CC-9855-F8D0EAADE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4800600"/>
          <a:ext cx="34385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비트맵 이미지" r:id="rId3" imgW="3438095" imgH="1228571" progId="Paint.Picture">
                  <p:embed/>
                </p:oleObj>
              </mc:Choice>
              <mc:Fallback>
                <p:oleObj name="비트맵 이미지" r:id="rId3" imgW="3438095" imgH="122857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800600"/>
                        <a:ext cx="34385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>
            <a:extLst>
              <a:ext uri="{FF2B5EF4-FFF2-40B4-BE49-F238E27FC236}">
                <a16:creationId xmlns:a16="http://schemas.microsoft.com/office/drawing/2014/main" id="{6C871733-B1A4-4C4D-B3F3-E9145CC7B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181600"/>
            <a:ext cx="750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000"/>
              <a:t>(8.1)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F8E5202-1CC6-431F-89C8-7AD9D025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B795505-F48A-4584-A118-CABF6DDD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712CBF0-51C3-4261-85A5-20ABE569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06F-8181-45A1-9671-EA1EC86B61CD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9067684C-976A-4B98-B058-7B2933991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66863"/>
            <a:ext cx="7456488" cy="4645025"/>
          </a:xfrm>
        </p:spPr>
        <p:txBody>
          <a:bodyPr/>
          <a:lstStyle/>
          <a:p>
            <a:pPr algn="just">
              <a:buClr>
                <a:srgbClr val="000000"/>
              </a:buClr>
              <a:buFontTx/>
              <a:buNone/>
            </a:pPr>
            <a:r>
              <a:rPr lang="ko-KR" altLang="en-US" sz="2000">
                <a:solidFill>
                  <a:srgbClr val="000000"/>
                </a:solidFill>
              </a:rPr>
              <a:t>영상의 속성값을 명도값</a:t>
            </a:r>
            <a:r>
              <a:rPr lang="en-US" altLang="ko-KR" sz="2000">
                <a:solidFill>
                  <a:srgbClr val="000000"/>
                </a:solidFill>
              </a:rPr>
              <a:t>(gray level) </a:t>
            </a:r>
            <a:r>
              <a:rPr lang="ko-KR" altLang="en-US" sz="2000">
                <a:solidFill>
                  <a:srgbClr val="000000"/>
                </a:solidFill>
              </a:rPr>
              <a:t>로 하는 경우</a:t>
            </a:r>
            <a:r>
              <a:rPr lang="en-US" altLang="ko-KR" sz="2000">
                <a:solidFill>
                  <a:srgbClr val="000000"/>
                </a:solidFill>
              </a:rPr>
              <a:t>,</a:t>
            </a:r>
          </a:p>
          <a:p>
            <a:pPr algn="just">
              <a:buClr>
                <a:srgbClr val="000000"/>
              </a:buClr>
              <a:buFontTx/>
              <a:buNone/>
            </a:pPr>
            <a:endParaRPr lang="en-US" altLang="ko-KR" sz="200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Tx/>
              <a:buNone/>
            </a:pPr>
            <a:endParaRPr lang="en-US" altLang="ko-KR" sz="200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Tx/>
              <a:buNone/>
            </a:pPr>
            <a:r>
              <a:rPr lang="en-US" altLang="ko-KR" sz="2000">
                <a:solidFill>
                  <a:srgbClr val="000000"/>
                </a:solidFill>
              </a:rPr>
              <a:t>                                                                       (8.2)</a:t>
            </a:r>
          </a:p>
          <a:p>
            <a:pPr algn="just">
              <a:buClr>
                <a:srgbClr val="000000"/>
              </a:buClr>
              <a:buFontTx/>
              <a:buNone/>
            </a:pPr>
            <a:endParaRPr lang="en-US" altLang="ko-KR" sz="200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Tx/>
              <a:buNone/>
            </a:pPr>
            <a:endParaRPr lang="en-US" altLang="ko-KR" sz="200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Tx/>
              <a:buNone/>
            </a:pPr>
            <a:endParaRPr lang="en-US" altLang="ko-KR" sz="200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Tx/>
              <a:buNone/>
            </a:pPr>
            <a:r>
              <a:rPr lang="ko-KR" altLang="en-US" sz="2000">
                <a:solidFill>
                  <a:srgbClr val="000000"/>
                </a:solidFill>
              </a:rPr>
              <a:t>일반적으로</a:t>
            </a:r>
            <a:r>
              <a:rPr lang="en-US" altLang="ko-KR" sz="2000">
                <a:solidFill>
                  <a:srgbClr val="000000"/>
                </a:solidFill>
              </a:rPr>
              <a:t>B(m,n)=1</a:t>
            </a:r>
            <a:r>
              <a:rPr lang="ko-KR" altLang="en-US" sz="2000">
                <a:solidFill>
                  <a:srgbClr val="000000"/>
                </a:solidFill>
              </a:rPr>
              <a:t>인 픽셀 집합을 대상물</a:t>
            </a:r>
            <a:r>
              <a:rPr lang="en-US" altLang="ko-KR" sz="2000">
                <a:solidFill>
                  <a:srgbClr val="000000"/>
                </a:solidFill>
              </a:rPr>
              <a:t>(object)</a:t>
            </a:r>
            <a:r>
              <a:rPr lang="ko-KR" altLang="en-US" sz="2000">
                <a:solidFill>
                  <a:srgbClr val="000000"/>
                </a:solidFill>
              </a:rPr>
              <a:t>영역</a:t>
            </a:r>
            <a:r>
              <a:rPr lang="en-US" altLang="ko-KR" sz="2000">
                <a:solidFill>
                  <a:srgbClr val="000000"/>
                </a:solidFill>
              </a:rPr>
              <a:t>, B(m,n)=0 </a:t>
            </a:r>
            <a:r>
              <a:rPr lang="ko-KR" altLang="en-US" sz="2000">
                <a:solidFill>
                  <a:srgbClr val="000000"/>
                </a:solidFill>
              </a:rPr>
              <a:t>인 픽셀의 집합을 배경</a:t>
            </a:r>
            <a:r>
              <a:rPr lang="en-US" altLang="ko-KR" sz="2000">
                <a:solidFill>
                  <a:srgbClr val="000000"/>
                </a:solidFill>
              </a:rPr>
              <a:t>(background) </a:t>
            </a:r>
            <a:r>
              <a:rPr lang="ko-KR" altLang="en-US" sz="2000">
                <a:solidFill>
                  <a:srgbClr val="000000"/>
                </a:solidFill>
              </a:rPr>
              <a:t>영역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822E21B-967C-4B55-872F-A5097B3E5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5532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(Thresholding)</a:t>
            </a: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08AC09BE-F749-4097-916F-11F828215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2276475"/>
          <a:ext cx="40862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비트맵 이미지" r:id="rId3" imgW="4086795" imgH="1228571" progId="Paint.Picture">
                  <p:embed/>
                </p:oleObj>
              </mc:Choice>
              <mc:Fallback>
                <p:oleObj name="비트맵 이미지" r:id="rId3" imgW="4086795" imgH="122857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276475"/>
                        <a:ext cx="40862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0E39E-28F2-49E5-AA2F-BB088EC2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5875A-753E-4021-B814-C14FBB22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59E94-F285-4F17-86F4-E67B1A1B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B686-E27B-4A31-B860-4DA627EC3E3E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25DB68A9-FDEF-461F-B153-7DCB24D41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9575"/>
            <a:ext cx="7456488" cy="464502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</a:pPr>
            <a:r>
              <a:rPr lang="ko-KR" altLang="en-US" b="1">
                <a:solidFill>
                  <a:srgbClr val="000000"/>
                </a:solidFill>
              </a:rPr>
              <a:t>전체적인 임계값법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전체를 같은 임계값으로 이진화하는 방법</a:t>
            </a:r>
          </a:p>
          <a:p>
            <a:pPr algn="just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</a:pPr>
            <a:r>
              <a:rPr lang="ko-KR" altLang="en-US" b="1">
                <a:solidFill>
                  <a:srgbClr val="000000"/>
                </a:solidFill>
              </a:rPr>
              <a:t>국소적인 임계값법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중에 밝기가 일정하지 않는 경우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즉 화면의 변화가 심한 경우에는 영상을 여러 개의 블록</a:t>
            </a:r>
            <a:r>
              <a:rPr lang="en-US" altLang="ko-KR" sz="2000">
                <a:solidFill>
                  <a:srgbClr val="000000"/>
                </a:solidFill>
              </a:rPr>
              <a:t>(block)</a:t>
            </a:r>
            <a:r>
              <a:rPr lang="ko-KR" altLang="en-US" sz="2000">
                <a:solidFill>
                  <a:srgbClr val="000000"/>
                </a:solidFill>
              </a:rPr>
              <a:t>으로 분할함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이와 같은 경우에는 블록별로 최적인 임계값을 설정할 필요성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124A4C0-6794-4522-BAAE-AFE6A20D2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086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임계값의 결정 방법의 분류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D1C71C25-95C8-467C-AC24-63E1AE10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D11FB129-D8CD-4515-BBD0-A205BBFF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1634003-AC18-4CF2-A500-0DA3B04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297-ECFD-42AB-9949-75B0F626401B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2BDA29BF-9AC0-4003-9381-3DA10EEB0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56488" cy="16764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중에 대상물이 차지하고 있는 </a:t>
            </a:r>
            <a:r>
              <a:rPr lang="ko-KR" altLang="en-US" sz="2000">
                <a:solidFill>
                  <a:schemeClr val="hlink"/>
                </a:solidFill>
              </a:rPr>
              <a:t>면적 비율을 알고</a:t>
            </a:r>
            <a:r>
              <a:rPr lang="ko-KR" altLang="en-US" sz="2000">
                <a:solidFill>
                  <a:srgbClr val="000000"/>
                </a:solidFill>
              </a:rPr>
              <a:t> 있는 경우에 명도 히스토그램에서 그 면적 비율 </a:t>
            </a:r>
            <a:r>
              <a:rPr lang="en-US" altLang="ko-KR" sz="2000">
                <a:solidFill>
                  <a:srgbClr val="000000"/>
                </a:solidFill>
              </a:rPr>
              <a:t>p%</a:t>
            </a:r>
            <a:r>
              <a:rPr lang="ko-KR" altLang="en-US" sz="2000">
                <a:solidFill>
                  <a:srgbClr val="000000"/>
                </a:solidFill>
              </a:rPr>
              <a:t>점을 임계값으로 하는 방법</a:t>
            </a:r>
          </a:p>
          <a:p>
            <a:pPr lvl="1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도면이나 문서 영상에서 이 방법을 이용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598FC37-4B0D-40EB-8252-CBE9D6B99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8.3.1.3  </a:t>
            </a:r>
            <a:r>
              <a:rPr lang="en-US" altLang="ko-KR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타일법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564A091-5D18-4E6F-B2FF-883E5173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42862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</a:rPr>
              <a:t>p</a:t>
            </a:r>
          </a:p>
        </p:txBody>
      </p:sp>
      <p:graphicFrame>
        <p:nvGraphicFramePr>
          <p:cNvPr id="100357" name="Object 5">
            <a:extLst>
              <a:ext uri="{FF2B5EF4-FFF2-40B4-BE49-F238E27FC236}">
                <a16:creationId xmlns:a16="http://schemas.microsoft.com/office/drawing/2014/main" id="{337D7AF6-249A-466D-9D23-066C3A414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362325"/>
          <a:ext cx="5643563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비트맵 이미지" r:id="rId3" imgW="5342857" imgH="2371429" progId="Paint.Picture">
                  <p:embed/>
                </p:oleObj>
              </mc:Choice>
              <mc:Fallback>
                <p:oleObj name="비트맵 이미지" r:id="rId3" imgW="5342857" imgH="23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62325"/>
                        <a:ext cx="5643563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6">
            <a:extLst>
              <a:ext uri="{FF2B5EF4-FFF2-40B4-BE49-F238E27FC236}">
                <a16:creationId xmlns:a16="http://schemas.microsoft.com/office/drawing/2014/main" id="{7241DD71-E196-4918-A5B5-441C7CC51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5957888"/>
            <a:ext cx="296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8.6  </a:t>
            </a:r>
            <a:r>
              <a:rPr lang="ko-KR" altLang="en-US" sz="1800"/>
              <a:t>임계값 결정 방법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5ECFDA5-1C6E-48CD-999E-BC3446D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5D12B00-54F5-4AC1-AF47-5EA99E35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22C89A-BF15-4761-B832-6275D66D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F37-65F5-4F18-82B3-B5A39011EAE1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D3D432F6-3867-444C-9E0D-2C95C6888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56488" cy="16002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히스토그램에서 산와 계곡을 검출하는 것은 쉬운 문제가 아니며 많은 방법들이 제안되어 보통 각각의 명도의 피크니스</a:t>
            </a:r>
            <a:r>
              <a:rPr lang="en-US" altLang="ko-KR" sz="2000">
                <a:solidFill>
                  <a:srgbClr val="000000"/>
                </a:solidFill>
              </a:rPr>
              <a:t>(peakness)</a:t>
            </a:r>
            <a:r>
              <a:rPr lang="ko-KR" altLang="en-US" sz="2000">
                <a:solidFill>
                  <a:srgbClr val="000000"/>
                </a:solidFill>
              </a:rPr>
              <a:t>와 밸리니스</a:t>
            </a:r>
            <a:r>
              <a:rPr lang="en-US" altLang="ko-KR" sz="2000">
                <a:solidFill>
                  <a:srgbClr val="000000"/>
                </a:solidFill>
              </a:rPr>
              <a:t>(valleyness)</a:t>
            </a:r>
            <a:r>
              <a:rPr lang="ko-KR" altLang="en-US" sz="2000">
                <a:solidFill>
                  <a:srgbClr val="000000"/>
                </a:solidFill>
              </a:rPr>
              <a:t>에 대한 측정값을 계산하고 이를 이용하여 임계값을 계산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FC52949-6A23-4E0B-A255-A1F705ECD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096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모드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(Mode)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법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B1B97215-E627-4819-872A-5F05B913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3154363"/>
            <a:ext cx="8458200" cy="3017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ko-KR" altLang="en-US" sz="1800" b="1"/>
              <a:t>적당한 임계값 결정을 위한 피크니스 검출 알고리즘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/>
              <a:t>1. </a:t>
            </a:r>
            <a:r>
              <a:rPr lang="ko-KR" altLang="en-US" sz="1800"/>
              <a:t>히스토그램에서 어느 정도 이상 떨어져 있는 </a:t>
            </a:r>
            <a:r>
              <a:rPr lang="en-US" altLang="ko-KR" sz="1800"/>
              <a:t>2</a:t>
            </a:r>
            <a:r>
              <a:rPr lang="ko-KR" altLang="en-US" sz="1800"/>
              <a:t>개의 국부 최대점을 찾는다</a:t>
            </a:r>
            <a:r>
              <a:rPr lang="en-US" altLang="ko-KR" sz="180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/>
              <a:t>    </a:t>
            </a:r>
            <a:r>
              <a:rPr lang="ko-KR" altLang="en-US" sz="1800"/>
              <a:t>이들이 그레이 레벨 </a:t>
            </a:r>
            <a:r>
              <a:rPr lang="en-US" altLang="ko-KR" sz="1800">
                <a:latin typeface="Monotype Corsiva" panose="03010101010201010101" pitchFamily="66" charset="0"/>
              </a:rPr>
              <a:t>g</a:t>
            </a:r>
            <a:r>
              <a:rPr lang="en-US" altLang="ko-KR" sz="1800" baseline="-25000">
                <a:latin typeface="Monotype Corsiva" panose="03010101010201010101" pitchFamily="66" charset="0"/>
              </a:rPr>
              <a:t>i</a:t>
            </a:r>
            <a:r>
              <a:rPr lang="ko-KR" altLang="en-US" sz="1800"/>
              <a:t>와 </a:t>
            </a:r>
            <a:r>
              <a:rPr lang="en-US" altLang="ko-KR" sz="1800">
                <a:latin typeface="Monotype Corsiva" panose="03010101010201010101" pitchFamily="66" charset="0"/>
              </a:rPr>
              <a:t>g</a:t>
            </a:r>
            <a:r>
              <a:rPr lang="en-US" altLang="ko-KR" sz="1800" baseline="-25000">
                <a:latin typeface="Monotype Corsiva" panose="03010101010201010101" pitchFamily="66" charset="0"/>
              </a:rPr>
              <a:t>j</a:t>
            </a:r>
            <a:r>
              <a:rPr lang="ko-KR" altLang="en-US" sz="1800"/>
              <a:t>라고 하자</a:t>
            </a:r>
            <a:r>
              <a:rPr lang="en-US" altLang="ko-KR" sz="180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/>
              <a:t>2. </a:t>
            </a:r>
            <a:r>
              <a:rPr lang="ko-KR" altLang="en-US" sz="1800"/>
              <a:t>히스토그램에서 </a:t>
            </a:r>
            <a:r>
              <a:rPr lang="en-US" altLang="ko-KR" sz="1800">
                <a:latin typeface="Monotype Corsiva" panose="03010101010201010101" pitchFamily="66" charset="0"/>
              </a:rPr>
              <a:t>g</a:t>
            </a:r>
            <a:r>
              <a:rPr lang="en-US" altLang="ko-KR" sz="1800" baseline="-25000">
                <a:latin typeface="Monotype Corsiva" panose="03010101010201010101" pitchFamily="66" charset="0"/>
              </a:rPr>
              <a:t>i</a:t>
            </a:r>
            <a:r>
              <a:rPr lang="ko-KR" altLang="en-US" sz="1800"/>
              <a:t>와 </a:t>
            </a:r>
            <a:r>
              <a:rPr lang="en-US" altLang="ko-KR" sz="1800">
                <a:latin typeface="Monotype Corsiva" panose="03010101010201010101" pitchFamily="66" charset="0"/>
              </a:rPr>
              <a:t>g</a:t>
            </a:r>
            <a:r>
              <a:rPr lang="en-US" altLang="ko-KR" sz="1800" baseline="-25000">
                <a:latin typeface="Monotype Corsiva" panose="03010101010201010101" pitchFamily="66" charset="0"/>
              </a:rPr>
              <a:t>j</a:t>
            </a:r>
            <a:r>
              <a:rPr lang="ko-KR" altLang="en-US" sz="1800"/>
              <a:t>사이의 가장 낮은 지점</a:t>
            </a:r>
            <a:r>
              <a:rPr lang="en-US" altLang="ko-KR" sz="1800">
                <a:latin typeface="Monotype Corsiva" panose="03010101010201010101" pitchFamily="66" charset="0"/>
              </a:rPr>
              <a:t>g</a:t>
            </a:r>
            <a:r>
              <a:rPr lang="en-US" altLang="ko-KR" sz="1800" baseline="-25000">
                <a:latin typeface="Monotype Corsiva" panose="03010101010201010101" pitchFamily="66" charset="0"/>
              </a:rPr>
              <a:t>k</a:t>
            </a:r>
            <a:r>
              <a:rPr lang="ko-KR" altLang="en-US" sz="1800"/>
              <a:t>을 찾는다</a:t>
            </a:r>
            <a:r>
              <a:rPr lang="en-US" altLang="ko-KR" sz="180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/>
              <a:t>3. min</a:t>
            </a:r>
            <a:r>
              <a:rPr lang="en-US" altLang="ko-KR" sz="1800">
                <a:latin typeface="Monotype Corsiva" panose="03010101010201010101" pitchFamily="66" charset="0"/>
              </a:rPr>
              <a:t>(H(g</a:t>
            </a:r>
            <a:r>
              <a:rPr lang="en-US" altLang="ko-KR" sz="1800" baseline="-25000">
                <a:latin typeface="Monotype Corsiva" panose="03010101010201010101" pitchFamily="66" charset="0"/>
              </a:rPr>
              <a:t>i</a:t>
            </a:r>
            <a:r>
              <a:rPr lang="en-US" altLang="ko-KR" sz="1800">
                <a:latin typeface="Monotype Corsiva" panose="03010101010201010101" pitchFamily="66" charset="0"/>
              </a:rPr>
              <a:t> ), H(g</a:t>
            </a:r>
            <a:r>
              <a:rPr lang="en-US" altLang="ko-KR" sz="1800" baseline="-25000">
                <a:latin typeface="Monotype Corsiva" panose="03010101010201010101" pitchFamily="66" charset="0"/>
              </a:rPr>
              <a:t>j</a:t>
            </a:r>
            <a:r>
              <a:rPr lang="en-US" altLang="ko-KR" sz="1800">
                <a:latin typeface="Monotype Corsiva" panose="03010101010201010101" pitchFamily="66" charset="0"/>
              </a:rPr>
              <a:t> )) / H(g</a:t>
            </a:r>
            <a:r>
              <a:rPr lang="en-US" altLang="ko-KR" sz="1800" baseline="-25000">
                <a:latin typeface="Monotype Corsiva" panose="03010101010201010101" pitchFamily="66" charset="0"/>
              </a:rPr>
              <a:t>k</a:t>
            </a:r>
            <a:r>
              <a:rPr lang="en-US" altLang="ko-KR" sz="1800">
                <a:latin typeface="Monotype Corsiva" panose="03010101010201010101" pitchFamily="66" charset="0"/>
              </a:rPr>
              <a:t> )</a:t>
            </a:r>
            <a:r>
              <a:rPr lang="ko-KR" altLang="en-US" sz="1800"/>
              <a:t>으로 정의되는 피크니스를 계산한다</a:t>
            </a:r>
            <a:r>
              <a:rPr lang="en-US" altLang="ko-KR" sz="180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/>
              <a:t>4. </a:t>
            </a:r>
            <a:r>
              <a:rPr lang="ko-KR" altLang="en-US" sz="1800"/>
              <a:t>영상을 이진화하는 임계값으로는 가장 높은 피크니스를 가지는 </a:t>
            </a:r>
            <a:r>
              <a:rPr lang="en-US" altLang="ko-KR" sz="1800">
                <a:latin typeface="Monotype Corsiva" panose="03010101010201010101" pitchFamily="66" charset="0"/>
              </a:rPr>
              <a:t>g</a:t>
            </a:r>
            <a:r>
              <a:rPr lang="en-US" altLang="ko-KR" sz="1800" baseline="-25000">
                <a:latin typeface="Monotype Corsiva" panose="03010101010201010101" pitchFamily="66" charset="0"/>
              </a:rPr>
              <a:t>k</a:t>
            </a:r>
            <a:r>
              <a:rPr lang="ko-KR" altLang="en-US" sz="1800"/>
              <a:t>를 사용한다</a:t>
            </a:r>
            <a:r>
              <a:rPr lang="en-US" altLang="ko-KR" sz="180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4ACA7DA-CFCE-4EE4-A4DD-22F92E6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F244195-F008-4E9B-912B-708E83A3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640A249-64FE-47D3-896B-49AB07B6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08BA-19CD-4A5A-87EA-12BB0863AE68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A0474BE3-599C-44FD-8196-E4A55698E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67600" cy="4645025"/>
          </a:xfrm>
        </p:spPr>
        <p:txBody>
          <a:bodyPr/>
          <a:lstStyle/>
          <a:p>
            <a:pPr lvl="1" algn="just"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명도 히스토그램에 있어 전체 분산이 임계값 </a:t>
            </a:r>
            <a:r>
              <a:rPr lang="en-US" altLang="ko-KR" sz="2000">
                <a:solidFill>
                  <a:srgbClr val="000000"/>
                </a:solidFill>
              </a:rPr>
              <a:t>T</a:t>
            </a:r>
            <a:r>
              <a:rPr lang="ko-KR" altLang="en-US" sz="2000">
                <a:solidFill>
                  <a:srgbClr val="000000"/>
                </a:solidFill>
              </a:rPr>
              <a:t>을 경계로 하여 생기는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개의 클래스내의 분산과 클래스간 분산의 합으로 나타나는 것을 기본으로 함 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그림 </a:t>
            </a:r>
            <a:r>
              <a:rPr lang="en-US" altLang="ko-KR" sz="2000">
                <a:solidFill>
                  <a:srgbClr val="000000"/>
                </a:solidFill>
              </a:rPr>
              <a:t>8.6 (c)) </a:t>
            </a:r>
          </a:p>
          <a:p>
            <a:pPr lvl="1" algn="just"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대상물 및 배경과의 명도차가 큰 경우 분산비를 최대로 하는 임계값 결정법은 유효한 방법</a:t>
            </a:r>
          </a:p>
          <a:p>
            <a:pPr lvl="1" algn="just"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영상을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개의 클라스 </a:t>
            </a:r>
            <a:r>
              <a:rPr lang="en-US" altLang="ko-KR" sz="2000">
                <a:solidFill>
                  <a:srgbClr val="000000"/>
                </a:solidFill>
              </a:rPr>
              <a:t>C</a:t>
            </a:r>
            <a:r>
              <a:rPr lang="en-US" altLang="ko-KR" sz="2000" baseline="-25000">
                <a:solidFill>
                  <a:srgbClr val="000000"/>
                </a:solidFill>
              </a:rPr>
              <a:t>1</a:t>
            </a:r>
            <a:r>
              <a:rPr lang="en-US" altLang="ko-KR" sz="2000">
                <a:solidFill>
                  <a:srgbClr val="000000"/>
                </a:solidFill>
              </a:rPr>
              <a:t> , C</a:t>
            </a:r>
            <a:r>
              <a:rPr lang="en-US" altLang="ko-KR" sz="2000" baseline="-25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로 분할하는 경우 다음에 표시하는 분리도 </a:t>
            </a:r>
            <a:r>
              <a:rPr lang="ko-KR" altLang="en-US" sz="2000">
                <a:solidFill>
                  <a:srgbClr val="000000"/>
                </a:solidFill>
                <a:sym typeface="Symbol" panose="05050102010706020507" pitchFamily="18" charset="2"/>
              </a:rPr>
              <a:t></a:t>
            </a:r>
            <a:r>
              <a:rPr lang="en-US" altLang="ko-KR" sz="2000">
                <a:solidFill>
                  <a:srgbClr val="000000"/>
                </a:solidFill>
              </a:rPr>
              <a:t>(T)</a:t>
            </a:r>
            <a:r>
              <a:rPr lang="ko-KR" altLang="en-US" sz="2000">
                <a:solidFill>
                  <a:srgbClr val="000000"/>
                </a:solidFill>
              </a:rPr>
              <a:t>가 최대가 되도록 임계값</a:t>
            </a:r>
            <a:r>
              <a:rPr lang="en-US" altLang="ko-KR" sz="2000">
                <a:solidFill>
                  <a:srgbClr val="000000"/>
                </a:solidFill>
              </a:rPr>
              <a:t>T</a:t>
            </a:r>
            <a:r>
              <a:rPr lang="ko-KR" altLang="en-US" sz="2000">
                <a:solidFill>
                  <a:srgbClr val="000000"/>
                </a:solidFill>
              </a:rPr>
              <a:t>를 설정</a:t>
            </a:r>
          </a:p>
          <a:p>
            <a:pPr lvl="1" algn="just">
              <a:spcBef>
                <a:spcPts val="1400"/>
              </a:spcBef>
              <a:spcAft>
                <a:spcPts val="300"/>
              </a:spcAft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                                                      </a:t>
            </a:r>
            <a:r>
              <a:rPr lang="en-US" altLang="ko-KR" sz="2000">
                <a:solidFill>
                  <a:srgbClr val="000000"/>
                </a:solidFill>
              </a:rPr>
              <a:t>(8.3)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6E723C4-A853-4686-96BC-D3F008601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8.3.1.5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분산비를 최대로 하는 방법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5E8DEC9A-D2D7-4159-A6F3-8CDC8FDF7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4600575"/>
          <a:ext cx="24860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비트맵 이미지" r:id="rId3" imgW="2486372" imgH="809738" progId="Paint.Picture">
                  <p:embed/>
                </p:oleObj>
              </mc:Choice>
              <mc:Fallback>
                <p:oleObj name="비트맵 이미지" r:id="rId3" imgW="2486372" imgH="8097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4600575"/>
                        <a:ext cx="24860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A414DBE-FB1C-4EB2-A8B8-0C6C35B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ED823E5-2BB9-49BD-9950-992C6A23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DAA12F2-6009-459D-9686-8AF357FC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014-C3B5-462C-BC85-9DC9AC44AF21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8D27929E-AC51-4C41-8BF6-C56673C3C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467600" cy="4645025"/>
          </a:xfrm>
        </p:spPr>
        <p:txBody>
          <a:bodyPr/>
          <a:lstStyle/>
          <a:p>
            <a:pPr lvl="1" algn="just"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여기에서      는 클래스간 분산</a:t>
            </a:r>
            <a:r>
              <a:rPr lang="en-US" altLang="ko-KR" sz="2000">
                <a:solidFill>
                  <a:srgbClr val="000000"/>
                </a:solidFill>
              </a:rPr>
              <a:t>(interclass variance),          </a:t>
            </a:r>
            <a:r>
              <a:rPr lang="en-US" altLang="ko-KR" sz="2000">
                <a:solidFill>
                  <a:srgbClr val="000000"/>
                </a:solidFill>
                <a:latin typeface="HCI Tulip"/>
              </a:rPr>
              <a:t>………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ko-KR" altLang="en-US" sz="2000">
                <a:solidFill>
                  <a:srgbClr val="000000"/>
                </a:solidFill>
              </a:rPr>
              <a:t>는 클레스 내 분산</a:t>
            </a:r>
            <a:r>
              <a:rPr lang="en-US" altLang="ko-KR" sz="2000">
                <a:solidFill>
                  <a:srgbClr val="000000"/>
                </a:solidFill>
              </a:rPr>
              <a:t>(intraclass variance) </a:t>
            </a:r>
            <a:r>
              <a:rPr lang="ko-KR" altLang="en-US" sz="2000">
                <a:solidFill>
                  <a:srgbClr val="000000"/>
                </a:solidFill>
              </a:rPr>
              <a:t>이고 식은 다음과 같이 표시한다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lvl="1" algn="just">
              <a:spcBef>
                <a:spcPts val="1400"/>
              </a:spcBef>
              <a:spcAft>
                <a:spcPts val="300"/>
              </a:spcAft>
            </a:pP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BBF4C2C-DA60-4254-A7F7-DA1EAAAC7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8.3.1.5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분산비를 최대로 하는 방법</a:t>
            </a: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BE0DE168-51E4-4762-904B-C11E37391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6075" y="1514475"/>
          <a:ext cx="847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비트맵 이미지" r:id="rId3" imgW="847843" imgH="390580" progId="Paint.Picture">
                  <p:embed/>
                </p:oleObj>
              </mc:Choice>
              <mc:Fallback>
                <p:oleObj name="비트맵 이미지" r:id="rId3" imgW="847843" imgH="39058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1514475"/>
                        <a:ext cx="8477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6894071C-9B7F-4CAE-925E-7B2F5C930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0"/>
          <a:ext cx="8096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비트맵 이미지" r:id="rId5" imgW="809738" imgH="352474" progId="Paint.Picture">
                  <p:embed/>
                </p:oleObj>
              </mc:Choice>
              <mc:Fallback>
                <p:oleObj name="비트맵 이미지" r:id="rId5" imgW="809738" imgH="35247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8096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>
            <a:extLst>
              <a:ext uri="{FF2B5EF4-FFF2-40B4-BE49-F238E27FC236}">
                <a16:creationId xmlns:a16="http://schemas.microsoft.com/office/drawing/2014/main" id="{2CF8DBCE-F26F-460E-8076-88AE3DACD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678113"/>
          <a:ext cx="7510463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2" name="비트맵 이미지" r:id="rId7" imgW="8009524" imgH="3238952" progId="Paint.Picture">
                  <p:embed/>
                </p:oleObj>
              </mc:Choice>
              <mc:Fallback>
                <p:oleObj name="비트맵 이미지" r:id="rId7" imgW="8009524" imgH="323895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78113"/>
                        <a:ext cx="7510463" cy="303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44A323B-413C-416C-AD6A-F39A5CBB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8CACF6F3-A08C-4F85-B2A3-87AE097F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97B76B-9BF2-48F2-BB93-1FBA5E6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993-4054-4EE2-87EA-6E88B63AFE7B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F609858E-D635-4DF6-A836-23FC0688C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67600" cy="4645025"/>
          </a:xfrm>
        </p:spPr>
        <p:txBody>
          <a:bodyPr/>
          <a:lstStyle/>
          <a:p>
            <a:pPr lvl="1" algn="just">
              <a:spcBef>
                <a:spcPts val="1400"/>
              </a:spcBef>
              <a:spcAft>
                <a:spcPts val="300"/>
              </a:spcAft>
            </a:pPr>
            <a:endParaRPr lang="en-US" altLang="ko-KR" sz="200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1400"/>
              </a:spcBef>
              <a:spcAft>
                <a:spcPts val="300"/>
              </a:spcAft>
            </a:pP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1400"/>
              </a:spcBef>
              <a:spcAft>
                <a:spcPts val="300"/>
              </a:spcAft>
            </a:pP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w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과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w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는 클래스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C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1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및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C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의 발생확률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정규화된 픽셀 수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이고</a:t>
            </a:r>
            <a:r>
              <a:rPr lang="en-US" altLang="ko-KR" sz="2000">
                <a:solidFill>
                  <a:srgbClr val="000000"/>
                </a:solidFill>
              </a:rPr>
              <a:t>, 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u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1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및 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u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와     및     는 각각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C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과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C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에 속하는 픽셀의 명도의 평균값 및 분산이다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301D8E0-4E31-433B-BE87-C11B870BD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8.3.1.5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분산비를 최대로 하는 방법</a:t>
            </a:r>
          </a:p>
        </p:txBody>
      </p:sp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ABA5C3A5-F16B-4626-B410-DCC00C20F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2027238"/>
          <a:ext cx="47117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비트맵 이미지" r:id="rId3" imgW="4505954" imgH="466543" progId="Paint.Picture">
                  <p:embed/>
                </p:oleObj>
              </mc:Choice>
              <mc:Fallback>
                <p:oleObj name="비트맵 이미지" r:id="rId3" imgW="4505954" imgH="46654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027238"/>
                        <a:ext cx="47117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7CB53F2B-238A-4913-9A59-119DA00B8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048000"/>
          <a:ext cx="33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48000"/>
                        <a:ext cx="3381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E6897AF2-7330-4A62-8469-39DCDAF02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3863" y="3048000"/>
          <a:ext cx="3381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3048000"/>
                        <a:ext cx="3381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46046C04-252E-44C8-A221-D608263F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5D235BF7-24E4-4890-96CD-A85942AB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178D0C2-56CB-4E8D-BFB0-BDB0F3FF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8D7E-A5F9-4691-93BB-5DF86327B32B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F0CE5AA6-9500-4AE3-BA88-5444A0D46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56488" cy="8382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대략적인 임계값에서 출발하여 점차 반복적으로 이 추정값을 향상시키는 것임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33977E5-395B-43F0-8BB9-D34001F2A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096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8.3.1.6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반복 임계값 결정 방법   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(Iterative Thresholding)</a:t>
            </a:r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B68987D4-AF3C-4E20-8F76-9D27A2B8D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7967663" cy="367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latin typeface="휴먼고딕" pitchFamily="2" charset="-127"/>
                <a:ea typeface="휴먼고딕" pitchFamily="2" charset="-127"/>
              </a:rPr>
              <a:t>반복적 임계값 선정  알고리즘</a:t>
            </a:r>
            <a:endParaRPr lang="ko-KR" altLang="en-US" sz="1800">
              <a:latin typeface="HCI Tulip" charset="0"/>
              <a:ea typeface="휴먼고딕" pitchFamily="2" charset="-127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HCI Tulip" charset="0"/>
                <a:ea typeface="휴먼명조" charset="-127"/>
              </a:rPr>
              <a:t>1. </a:t>
            </a:r>
            <a:r>
              <a:rPr lang="ko-KR" altLang="en-US" sz="1800">
                <a:latin typeface="휴먼명조" charset="-127"/>
                <a:ea typeface="휴먼명조" charset="-127"/>
              </a:rPr>
              <a:t>임계값의 처음 추정치</a:t>
            </a:r>
            <a:r>
              <a:rPr lang="en-US" altLang="ko-KR" sz="1800">
                <a:latin typeface="HCI Tulip" charset="0"/>
                <a:ea typeface="휴먼명조" charset="-127"/>
              </a:rPr>
              <a:t>T</a:t>
            </a:r>
            <a:r>
              <a:rPr lang="ko-KR" altLang="en-US" sz="1800">
                <a:latin typeface="휴먼명조" charset="-127"/>
                <a:ea typeface="휴먼명조" charset="-127"/>
              </a:rPr>
              <a:t>를 선정한다</a:t>
            </a:r>
            <a:r>
              <a:rPr lang="en-US" altLang="ko-KR" sz="1800">
                <a:latin typeface="HCI Tulip" charset="0"/>
                <a:ea typeface="휴먼명조" charset="-127"/>
              </a:rPr>
              <a:t>. </a:t>
            </a:r>
            <a:r>
              <a:rPr lang="ko-KR" altLang="en-US" sz="1800">
                <a:latin typeface="휴먼명조" charset="-127"/>
                <a:ea typeface="휴먼명조" charset="-127"/>
              </a:rPr>
              <a:t>영상의 평균 밝기는 좋은 출발점이다</a:t>
            </a:r>
            <a:r>
              <a:rPr lang="en-US" altLang="ko-KR" sz="1800">
                <a:latin typeface="HCI Tulip" charset="0"/>
                <a:ea typeface="휴먼명조" charset="-127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HCI Tulip" charset="0"/>
                <a:ea typeface="휴먼명조" charset="-127"/>
              </a:rPr>
              <a:t>2. </a:t>
            </a:r>
            <a:r>
              <a:rPr lang="ko-KR" altLang="en-US" sz="1800">
                <a:latin typeface="휴먼명조" charset="-127"/>
                <a:ea typeface="휴먼명조" charset="-127"/>
              </a:rPr>
              <a:t>추정 임계값 </a:t>
            </a:r>
            <a:r>
              <a:rPr lang="en-US" altLang="ko-KR" sz="1800">
                <a:latin typeface="HCI Tulip" charset="0"/>
                <a:ea typeface="휴먼명조" charset="-127"/>
              </a:rPr>
              <a:t>T</a:t>
            </a:r>
            <a:r>
              <a:rPr lang="ko-KR" altLang="en-US" sz="1800">
                <a:latin typeface="휴먼명조" charset="-127"/>
                <a:ea typeface="휴먼명조" charset="-127"/>
              </a:rPr>
              <a:t>를 이용하여 영상을 </a:t>
            </a:r>
            <a:r>
              <a:rPr lang="en-US" altLang="ko-KR" sz="1800">
                <a:latin typeface="HCI Tulip" charset="0"/>
                <a:ea typeface="휴먼명조" charset="-127"/>
              </a:rPr>
              <a:t>2</a:t>
            </a:r>
            <a:r>
              <a:rPr lang="ko-KR" altLang="en-US" sz="1800">
                <a:latin typeface="휴먼명조" charset="-127"/>
                <a:ea typeface="휴먼명조" charset="-127"/>
              </a:rPr>
              <a:t>개의 영역 </a:t>
            </a:r>
            <a:r>
              <a:rPr lang="en-US" altLang="ko-KR" sz="1800">
                <a:latin typeface="HCI Tulip" charset="0"/>
                <a:ea typeface="휴먼명조" charset="-127"/>
              </a:rPr>
              <a:t>R1</a:t>
            </a:r>
            <a:r>
              <a:rPr lang="ko-KR" altLang="en-US" sz="1800">
                <a:latin typeface="휴먼명조" charset="-127"/>
                <a:ea typeface="휴먼명조" charset="-127"/>
              </a:rPr>
              <a:t>과</a:t>
            </a:r>
            <a:r>
              <a:rPr lang="en-US" altLang="ko-KR" sz="1800">
                <a:latin typeface="HCI Tulip" charset="0"/>
                <a:ea typeface="휴먼명조" charset="-127"/>
              </a:rPr>
              <a:t>R2</a:t>
            </a:r>
            <a:r>
              <a:rPr lang="ko-KR" altLang="en-US" sz="1800">
                <a:latin typeface="휴먼명조" charset="-127"/>
                <a:ea typeface="휴먼명조" charset="-127"/>
              </a:rPr>
              <a:t>으로 구분한다</a:t>
            </a:r>
            <a:r>
              <a:rPr lang="en-US" altLang="ko-KR" sz="1800">
                <a:latin typeface="HCI Tulip" charset="0"/>
                <a:ea typeface="휴먼명조" charset="-127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HCI Tulip" charset="0"/>
                <a:ea typeface="휴먼명조" charset="-127"/>
              </a:rPr>
              <a:t>3. </a:t>
            </a:r>
            <a:r>
              <a:rPr lang="ko-KR" altLang="en-US" sz="1800">
                <a:latin typeface="휴먼명조" charset="-127"/>
                <a:ea typeface="휴먼명조" charset="-127"/>
              </a:rPr>
              <a:t>영역 </a:t>
            </a:r>
            <a:r>
              <a:rPr lang="en-US" altLang="ko-KR" sz="1800">
                <a:latin typeface="HCI Tulip" charset="0"/>
                <a:ea typeface="휴먼명조" charset="-127"/>
              </a:rPr>
              <a:t>R</a:t>
            </a:r>
            <a:r>
              <a:rPr lang="en-US" altLang="ko-KR" sz="1200" b="1">
                <a:latin typeface="HCI Tulip" charset="0"/>
                <a:ea typeface="휴먼명조" charset="-127"/>
              </a:rPr>
              <a:t>1</a:t>
            </a:r>
            <a:r>
              <a:rPr lang="en-US" altLang="ko-KR" sz="1800" b="1">
                <a:latin typeface="HCI Tulip" charset="0"/>
                <a:ea typeface="휴먼명조" charset="-127"/>
              </a:rPr>
              <a:t> </a:t>
            </a:r>
            <a:r>
              <a:rPr lang="ko-KR" altLang="en-US" sz="1800">
                <a:latin typeface="휴먼명조" charset="-127"/>
                <a:ea typeface="휴먼명조" charset="-127"/>
              </a:rPr>
              <a:t>과 </a:t>
            </a:r>
            <a:r>
              <a:rPr lang="en-US" altLang="ko-KR" sz="1800">
                <a:latin typeface="HCI Tulip" charset="0"/>
                <a:ea typeface="휴먼명조" charset="-127"/>
              </a:rPr>
              <a:t>R</a:t>
            </a:r>
            <a:r>
              <a:rPr lang="en-US" altLang="ko-KR" sz="1200" b="1">
                <a:latin typeface="HCI Tulip" charset="0"/>
                <a:ea typeface="휴먼명조" charset="-127"/>
              </a:rPr>
              <a:t>2</a:t>
            </a:r>
            <a:r>
              <a:rPr lang="ko-KR" altLang="en-US" sz="1800">
                <a:latin typeface="휴먼명조" charset="-127"/>
                <a:ea typeface="휴먼명조" charset="-127"/>
              </a:rPr>
              <a:t>의 평균 그레이 값 </a:t>
            </a:r>
            <a:r>
              <a:rPr lang="ko-KR" altLang="en-US" sz="1800">
                <a:latin typeface="HCI Tulip" charset="0"/>
                <a:ea typeface="휴먼명조" charset="-127"/>
              </a:rPr>
              <a:t>      </a:t>
            </a:r>
            <a:r>
              <a:rPr lang="ko-KR" altLang="en-US" sz="1800">
                <a:latin typeface="휴먼명조" charset="-127"/>
                <a:ea typeface="휴먼명조" charset="-127"/>
              </a:rPr>
              <a:t>과    를 구한다</a:t>
            </a:r>
            <a:r>
              <a:rPr lang="en-US" altLang="ko-KR" sz="1800">
                <a:latin typeface="HCI Tulip" charset="0"/>
                <a:ea typeface="휴먼명조" charset="-127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HCI Tulip" charset="0"/>
                <a:ea typeface="휴먼명조" charset="-127"/>
              </a:rPr>
              <a:t>4. </a:t>
            </a:r>
            <a:r>
              <a:rPr lang="ko-KR" altLang="en-US" sz="1800">
                <a:latin typeface="휴먼명조" charset="-127"/>
                <a:ea typeface="휴먼명조" charset="-127"/>
              </a:rPr>
              <a:t>새로운 임계값을 다음 식을 이용하여 결정한다</a:t>
            </a:r>
            <a:r>
              <a:rPr lang="en-US" altLang="ko-KR" sz="1800">
                <a:latin typeface="HCI Tulip" charset="0"/>
                <a:ea typeface="휴먼명조" charset="-127"/>
              </a:rPr>
              <a:t>.  T =  (     +      ) </a:t>
            </a:r>
            <a:r>
              <a:rPr lang="en-US" altLang="ko-KR">
                <a:latin typeface="HCI Tulip" charset="0"/>
                <a:ea typeface="휴먼명조" charset="-127"/>
              </a:rPr>
              <a:t>/ 2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HCI Tulip" charset="0"/>
                <a:ea typeface="휴먼명조" charset="-127"/>
              </a:rPr>
              <a:t>5. </a:t>
            </a:r>
            <a:r>
              <a:rPr lang="ko-KR" altLang="en-US" sz="1800">
                <a:latin typeface="휴먼명조" charset="-127"/>
                <a:ea typeface="휴먼명조" charset="-127"/>
              </a:rPr>
              <a:t>평균 그레이 값      과     이 더 이상 변하지 않을 때까지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latin typeface="휴먼명조" charset="-127"/>
                <a:ea typeface="휴먼명조" charset="-127"/>
              </a:rPr>
              <a:t>    절차 </a:t>
            </a:r>
            <a:r>
              <a:rPr lang="en-US" altLang="ko-KR" sz="1800">
                <a:latin typeface="HCI Tulip" charset="0"/>
                <a:ea typeface="휴먼명조" charset="-127"/>
              </a:rPr>
              <a:t>2</a:t>
            </a:r>
            <a:r>
              <a:rPr lang="ko-KR" altLang="en-US" sz="1800">
                <a:latin typeface="휴먼명조" charset="-127"/>
                <a:ea typeface="휴먼명조" charset="-127"/>
              </a:rPr>
              <a:t>에서 절차 </a:t>
            </a:r>
            <a:r>
              <a:rPr lang="en-US" altLang="ko-KR" sz="1800">
                <a:latin typeface="HCI Tulip" charset="0"/>
                <a:ea typeface="휴먼명조" charset="-127"/>
              </a:rPr>
              <a:t>4</a:t>
            </a:r>
            <a:r>
              <a:rPr lang="ko-KR" altLang="en-US" sz="1800">
                <a:latin typeface="휴먼명조" charset="-127"/>
                <a:ea typeface="휴먼명조" charset="-127"/>
              </a:rPr>
              <a:t>까지를 되풀이 한다</a:t>
            </a:r>
            <a:r>
              <a:rPr lang="en-US" altLang="ko-KR" sz="1800">
                <a:latin typeface="HCI Tulip" charset="0"/>
                <a:ea typeface="휴먼명조" charset="-127"/>
              </a:rPr>
              <a:t>.</a:t>
            </a:r>
          </a:p>
        </p:txBody>
      </p:sp>
      <p:graphicFrame>
        <p:nvGraphicFramePr>
          <p:cNvPr id="113671" name="Object 7">
            <a:extLst>
              <a:ext uri="{FF2B5EF4-FFF2-40B4-BE49-F238E27FC236}">
                <a16:creationId xmlns:a16="http://schemas.microsoft.com/office/drawing/2014/main" id="{999A63EE-B875-4956-B464-7C50FFA81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4975" y="3886200"/>
          <a:ext cx="403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3886200"/>
                        <a:ext cx="403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>
            <a:extLst>
              <a:ext uri="{FF2B5EF4-FFF2-40B4-BE49-F238E27FC236}">
                <a16:creationId xmlns:a16="http://schemas.microsoft.com/office/drawing/2014/main" id="{BB68FAF2-4E53-445F-B034-7B401E105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886200"/>
          <a:ext cx="433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4333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>
            <a:extLst>
              <a:ext uri="{FF2B5EF4-FFF2-40B4-BE49-F238E27FC236}">
                <a16:creationId xmlns:a16="http://schemas.microsoft.com/office/drawing/2014/main" id="{760F11A7-D032-41EC-97CE-CDDEB0976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540250"/>
          <a:ext cx="403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40250"/>
                        <a:ext cx="403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>
            <a:extLst>
              <a:ext uri="{FF2B5EF4-FFF2-40B4-BE49-F238E27FC236}">
                <a16:creationId xmlns:a16="http://schemas.microsoft.com/office/drawing/2014/main" id="{F9CEF9F6-1904-400A-B7AF-89DE73A18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540250"/>
          <a:ext cx="433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0" name="Equation" r:id="rId9" imgW="190440" imgH="215640" progId="Equation.3">
                  <p:embed/>
                </p:oleObj>
              </mc:Choice>
              <mc:Fallback>
                <p:oleObj name="Equation" r:id="rId9" imgW="19044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40250"/>
                        <a:ext cx="4333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>
            <a:extLst>
              <a:ext uri="{FF2B5EF4-FFF2-40B4-BE49-F238E27FC236}">
                <a16:creationId xmlns:a16="http://schemas.microsoft.com/office/drawing/2014/main" id="{AE8A4A48-8E39-485A-BBAB-419CBD250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8575" y="5029200"/>
          <a:ext cx="403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1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5029200"/>
                        <a:ext cx="403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>
            <a:extLst>
              <a:ext uri="{FF2B5EF4-FFF2-40B4-BE49-F238E27FC236}">
                <a16:creationId xmlns:a16="http://schemas.microsoft.com/office/drawing/2014/main" id="{00FA5D79-7AB8-4FC5-AE4F-AD03C0FA1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8013" y="5029200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Equation" r:id="rId13" imgW="190440" imgH="215640" progId="Equation.3">
                  <p:embed/>
                </p:oleObj>
              </mc:Choice>
              <mc:Fallback>
                <p:oleObj name="Equation" r:id="rId13" imgW="1904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5029200"/>
                        <a:ext cx="4333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0432C7CB-534F-4864-AD73-7EE8D330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FA14F297-5303-42F4-B370-BC4F4D24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41A666E-7511-4DB0-AB76-C04D7EA8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70A5-CB55-4116-8AC3-DDF934F825B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99A7FCDD-E202-4EFF-BE45-812CE6E3B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56488" cy="1295400"/>
          </a:xfrm>
        </p:spPr>
        <p:txBody>
          <a:bodyPr/>
          <a:lstStyle/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적응 이진화는 전체 영상의 히스토그램을 이용하는 것이 아니라 영상의 일부분에 대한 히스토그램을 가지고 그 일부분만을 위한 임계값을 계산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7DBFFB0-BEAB-474A-8BE1-3FB62CFAD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152400"/>
            <a:ext cx="6629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8.3.1.7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적응 이진화 방법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(Adaptive Thresholding)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C4D51958-0058-4A24-8F55-2840345B8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6019800"/>
            <a:ext cx="541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8.8  </a:t>
            </a:r>
            <a:r>
              <a:rPr lang="ko-KR" altLang="en-US" sz="1800"/>
              <a:t>적응 이진화의 예</a:t>
            </a:r>
          </a:p>
        </p:txBody>
      </p:sp>
      <p:graphicFrame>
        <p:nvGraphicFramePr>
          <p:cNvPr id="114694" name="Object 6">
            <a:extLst>
              <a:ext uri="{FF2B5EF4-FFF2-40B4-BE49-F238E27FC236}">
                <a16:creationId xmlns:a16="http://schemas.microsoft.com/office/drawing/2014/main" id="{CF664753-4DAE-4E66-8968-5AD42D341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819400"/>
          <a:ext cx="54864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비트맵 이미지" r:id="rId3" imgW="7628571" imgH="4533333" progId="Paint.Picture">
                  <p:embed/>
                </p:oleObj>
              </mc:Choice>
              <mc:Fallback>
                <p:oleObj name="비트맵 이미지" r:id="rId3" imgW="7628571" imgH="453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5486400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DEEAB-7C86-45D0-A195-C20BCB7B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3EA2D-A69D-4FFD-A944-CBBD3D88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59371-EE7B-42C1-8C85-4CCA412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9B0D-A6DA-4301-BD55-EFFA59CF6D4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09DCE8B7-E30B-4988-80DC-F33350455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D03E779-9100-455D-8004-BE67D06A9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15200" cy="4419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413"/>
              </a:spcBef>
              <a:spcAft>
                <a:spcPts val="275"/>
              </a:spcAft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8.1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(Image Segmentation)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  <a:p>
            <a:pPr algn="just">
              <a:lnSpc>
                <a:spcPct val="150000"/>
              </a:lnSpc>
              <a:spcBef>
                <a:spcPts val="1413"/>
              </a:spcBef>
              <a:spcAft>
                <a:spcPts val="275"/>
              </a:spcAft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8.2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입력 영상에서의 클라스터링에 의한 방법</a:t>
            </a:r>
          </a:p>
          <a:p>
            <a:pPr algn="just">
              <a:lnSpc>
                <a:spcPct val="150000"/>
              </a:lnSpc>
              <a:spcBef>
                <a:spcPts val="1413"/>
              </a:spcBef>
              <a:spcAft>
                <a:spcPts val="275"/>
              </a:spcAft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8.3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특징 공간에서의 클라스터링에 의한 방법</a:t>
            </a:r>
          </a:p>
          <a:p>
            <a:pPr algn="just">
              <a:lnSpc>
                <a:spcPct val="150000"/>
              </a:lnSpc>
              <a:spcBef>
                <a:spcPts val="1413"/>
              </a:spcBef>
              <a:spcAft>
                <a:spcPts val="275"/>
              </a:spcAft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8.4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에지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(Edge)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를 이용한 영상 분할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07A31ECE-0674-4C40-9287-3DD4EE2F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800D63BD-1434-40B6-85B0-0F232D95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4861ED-FE11-464E-A034-D7C521F4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1AD-B0A5-46D4-BCF4-3BC5B658C78D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2F56F578-612D-41E8-9FFD-646C8DD8A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456488" cy="27432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일정하지 않은 조명 아래에서 얻어진 그레이 스케일 영상은 고정 임계값에서 이진화하는 경우 의도한 영상이 얻어지지 않는 경우가 있음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 이 경우에 해결법으로는 두 가지를 생각할 수 있음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 한 가지는 조명의 강도를 영상 내의 좌표값의 함수로서 표현하는 경우로 이 때 관측 영상 </a:t>
            </a:r>
            <a:r>
              <a:rPr lang="en-US" altLang="ko-KR" sz="2000">
                <a:solidFill>
                  <a:srgbClr val="000000"/>
                </a:solidFill>
              </a:rPr>
              <a:t>f'(x,y)</a:t>
            </a:r>
            <a:r>
              <a:rPr lang="ko-KR" altLang="en-US" sz="2000">
                <a:solidFill>
                  <a:srgbClr val="000000"/>
                </a:solidFill>
              </a:rPr>
              <a:t>은 다음 식으로표현된다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2529102-433A-4B9F-8363-9E82EA9CA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8.3.1.8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가변 이진화 방법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	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(Variable Thesholding)</a:t>
            </a:r>
          </a:p>
        </p:txBody>
      </p:sp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5263E206-B0EF-45F7-A6AE-534D2A3AE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788" y="3657600"/>
          <a:ext cx="59166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8" name="비트맵 이미지" r:id="rId3" imgW="5915851" imgH="542857" progId="Paint.Picture">
                  <p:embed/>
                </p:oleObj>
              </mc:Choice>
              <mc:Fallback>
                <p:oleObj name="비트맵 이미지" r:id="rId3" imgW="5915851" imgH="5428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657600"/>
                        <a:ext cx="59166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Rectangle 5">
            <a:extLst>
              <a:ext uri="{FF2B5EF4-FFF2-40B4-BE49-F238E27FC236}">
                <a16:creationId xmlns:a16="http://schemas.microsoft.com/office/drawing/2014/main" id="{3E4E0863-AA25-4C22-9D39-F4B5494A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745648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Clr>
                <a:schemeClr val="hlink"/>
              </a:buClr>
              <a:buSzTx/>
              <a:buFontTx/>
              <a:buChar char="o"/>
            </a:pPr>
            <a:r>
              <a:rPr lang="ko-KR" altLang="en-US" sz="2000">
                <a:solidFill>
                  <a:srgbClr val="000000"/>
                </a:solidFill>
              </a:rPr>
              <a:t>여기에서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f(x,y)</a:t>
            </a:r>
            <a:r>
              <a:rPr lang="ko-KR" altLang="en-US" sz="2000">
                <a:solidFill>
                  <a:srgbClr val="000000"/>
                </a:solidFill>
              </a:rPr>
              <a:t>는 일정한 조명 하에서 얻어진 영상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c(x,y)</a:t>
            </a:r>
            <a:r>
              <a:rPr lang="ko-KR" altLang="en-US" sz="2000">
                <a:solidFill>
                  <a:srgbClr val="000000"/>
                </a:solidFill>
              </a:rPr>
              <a:t>는 조명이 변하는 계수이다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Clr>
                <a:schemeClr val="hlink"/>
              </a:buClr>
              <a:buSzTx/>
              <a:buFontTx/>
              <a:buChar char="o"/>
            </a:pPr>
            <a:r>
              <a:rPr lang="ko-KR" altLang="en-US" sz="2000">
                <a:solidFill>
                  <a:srgbClr val="000000"/>
                </a:solidFill>
              </a:rPr>
              <a:t>먼저 계수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c(x,y)</a:t>
            </a:r>
            <a:r>
              <a:rPr lang="ko-KR" altLang="en-US" sz="2000">
                <a:solidFill>
                  <a:srgbClr val="000000"/>
                </a:solidFill>
              </a:rPr>
              <a:t>를 구해야 한다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Clr>
                <a:schemeClr val="hlink"/>
              </a:buClr>
              <a:buSzTx/>
              <a:buFontTx/>
              <a:buChar char="o"/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f(x,y)=</a:t>
            </a:r>
            <a:r>
              <a:rPr lang="ko-KR" altLang="en-US" sz="2000">
                <a:solidFill>
                  <a:srgbClr val="000000"/>
                </a:solidFill>
              </a:rPr>
              <a:t>일정하다고 생각되는 피사체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예를 들면 백지 위에서 조명을 투사하여 얻은 관측 영상에서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c(x,y)</a:t>
            </a:r>
            <a:r>
              <a:rPr lang="ko-KR" altLang="en-US" sz="2000">
                <a:solidFill>
                  <a:srgbClr val="000000"/>
                </a:solidFill>
              </a:rPr>
              <a:t>를 추정해 놓으면 된다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9278C-348F-46FF-A4D1-FA81F728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F3A2B-B2D3-44E5-905E-8C7C7336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0A5D2-E679-42B4-AB1D-00FBD8C0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B15-46C7-4AFF-90B7-99F4408A3C21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0FEA22E-72F0-4767-B4B0-37FE9CB7A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8.3.1.8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가변 이진화 방법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(Variable Thesholding)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6C0D3D0C-2318-497B-A71E-CC1C15D26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4564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algn="just">
              <a:lnSpc>
                <a:spcPct val="120000"/>
              </a:lnSpc>
              <a:spcBef>
                <a:spcPts val="1000"/>
              </a:spcBef>
              <a:spcAft>
                <a:spcPts val="3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120000"/>
              </a:lnSpc>
              <a:spcBef>
                <a:spcPts val="1000"/>
              </a:spcBef>
              <a:spcAft>
                <a:spcPts val="300"/>
              </a:spcAft>
              <a:buClr>
                <a:schemeClr val="hlink"/>
              </a:buClr>
              <a:buSzTx/>
              <a:buFontTx/>
              <a:buChar char="o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영상을 부분 영역으로 나누어 각 영역에 있어 명도 히스토그램을 계산</a:t>
            </a:r>
          </a:p>
          <a:p>
            <a:pPr lvl="2">
              <a:lnSpc>
                <a:spcPct val="120000"/>
              </a:lnSpc>
              <a:spcBef>
                <a:spcPts val="1000"/>
              </a:spcBef>
              <a:spcAft>
                <a:spcPts val="300"/>
              </a:spcAft>
              <a:buClr>
                <a:schemeClr val="hlink"/>
              </a:buClr>
              <a:buSzTx/>
              <a:buFontTx/>
              <a:buChar char="o"/>
            </a:pPr>
            <a:r>
              <a:rPr lang="ko-KR" altLang="en-US" sz="2000">
                <a:solidFill>
                  <a:srgbClr val="000000"/>
                </a:solidFill>
              </a:rPr>
              <a:t>만약에 그 영역에 대상물과 배경이 존재하면 명도 히스토그램은 쌍봉선을 나타낼 것이므로 이런 경우에는 모드법 등의 방법이 이용되며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일반적으로 임계값은 영역에 따라 달라짐</a:t>
            </a:r>
          </a:p>
          <a:p>
            <a:pPr lvl="2">
              <a:lnSpc>
                <a:spcPct val="120000"/>
              </a:lnSpc>
              <a:spcBef>
                <a:spcPts val="1000"/>
              </a:spcBef>
              <a:spcAft>
                <a:spcPts val="300"/>
              </a:spcAft>
              <a:buClr>
                <a:schemeClr val="hlink"/>
              </a:buClr>
              <a:buSzTx/>
              <a:buFontTx/>
              <a:buChar char="o"/>
            </a:pPr>
            <a:r>
              <a:rPr lang="ko-KR" altLang="en-US" sz="2000">
                <a:solidFill>
                  <a:srgbClr val="000000"/>
                </a:solidFill>
              </a:rPr>
              <a:t>이와 같은 이진화법을 가변 임계법이라함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943F3-C040-4FD8-B126-F9CF6212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11C0B-CFF3-4D74-B03C-A4BFE926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876E-22B8-4B47-9F5E-E01EBF4B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BE8D-AE54-444D-B378-FBA4F4C63DCC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B5AD5B22-F7A7-43CC-9C02-B1F121CAC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7175"/>
            <a:ext cx="7456488" cy="46450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  <a:buFont typeface="Wingdings" panose="05000000000000000000" pitchFamily="2" charset="2"/>
              <a:buNone/>
            </a:pPr>
            <a:r>
              <a:rPr lang="ko-KR" altLang="en-US" sz="2000" b="1">
                <a:solidFill>
                  <a:srgbClr val="000000"/>
                </a:solidFill>
              </a:rPr>
              <a:t>이중 이진화 알고리즘</a:t>
            </a:r>
            <a:r>
              <a:rPr lang="ko-KR" altLang="en-US" sz="2000" b="1">
                <a:solidFill>
                  <a:srgbClr val="000000"/>
                </a:solidFill>
                <a:latin typeface="HCI Tulip"/>
              </a:rPr>
              <a:t> 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</a:p>
          <a:p>
            <a:pPr algn="just"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1. </a:t>
            </a:r>
            <a:r>
              <a:rPr lang="ko-KR" altLang="en-US" sz="2000">
                <a:solidFill>
                  <a:srgbClr val="000000"/>
                </a:solidFill>
              </a:rPr>
              <a:t>두 개의 임계값 </a:t>
            </a:r>
            <a:r>
              <a:rPr lang="en-US" altLang="ko-KR" sz="2000">
                <a:solidFill>
                  <a:srgbClr val="000000"/>
                </a:solidFill>
              </a:rPr>
              <a:t>T</a:t>
            </a:r>
            <a:r>
              <a:rPr lang="en-US" altLang="ko-KR" sz="1200">
                <a:solidFill>
                  <a:srgbClr val="000000"/>
                </a:solidFill>
              </a:rPr>
              <a:t>1</a:t>
            </a:r>
            <a:r>
              <a:rPr lang="en-US" altLang="ko-KR" sz="2000">
                <a:solidFill>
                  <a:srgbClr val="000000"/>
                </a:solidFill>
              </a:rPr>
              <a:t>, T</a:t>
            </a:r>
            <a:r>
              <a:rPr lang="en-US" altLang="ko-KR" sz="12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을 선정한다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HCI Tulip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algn="just"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2. </a:t>
            </a:r>
            <a:r>
              <a:rPr lang="ko-KR" altLang="en-US" sz="2000">
                <a:solidFill>
                  <a:srgbClr val="000000"/>
                </a:solidFill>
              </a:rPr>
              <a:t>영상을 세개의 영역 코어영역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en-US" altLang="ko-KR" sz="1200">
                <a:solidFill>
                  <a:srgbClr val="000000"/>
                </a:solidFill>
              </a:rPr>
              <a:t>1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중간영역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en-US" altLang="ko-KR" sz="12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배경영역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en-US" altLang="ko-KR" sz="12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로 나눈다</a:t>
            </a:r>
            <a:r>
              <a:rPr lang="en-US" altLang="ko-KR" sz="2000">
                <a:solidFill>
                  <a:srgbClr val="000000"/>
                </a:solidFill>
              </a:rPr>
              <a:t>. R</a:t>
            </a:r>
            <a:r>
              <a:rPr lang="en-US" altLang="ko-KR" sz="12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은 임계값 </a:t>
            </a:r>
            <a:r>
              <a:rPr lang="en-US" altLang="ko-KR" sz="2000">
                <a:solidFill>
                  <a:srgbClr val="000000"/>
                </a:solidFill>
              </a:rPr>
              <a:t>T</a:t>
            </a:r>
            <a:r>
              <a:rPr lang="en-US" altLang="ko-KR" sz="12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보다 큰 그레이 값을 갖는 픽셀들의 집합이고 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en-US" altLang="ko-KR" sz="12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는 </a:t>
            </a:r>
            <a:r>
              <a:rPr lang="en-US" altLang="ko-KR" sz="2000">
                <a:solidFill>
                  <a:srgbClr val="000000"/>
                </a:solidFill>
              </a:rPr>
              <a:t>T</a:t>
            </a:r>
            <a:r>
              <a:rPr lang="en-US" altLang="ko-KR" sz="12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과 </a:t>
            </a:r>
            <a:r>
              <a:rPr lang="en-US" altLang="ko-KR" sz="2000">
                <a:solidFill>
                  <a:srgbClr val="000000"/>
                </a:solidFill>
              </a:rPr>
              <a:t>T</a:t>
            </a:r>
            <a:r>
              <a:rPr lang="en-US" altLang="ko-KR" sz="12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사이의 그레이 값이고 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en-US" altLang="ko-KR" sz="12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는 </a:t>
            </a:r>
            <a:r>
              <a:rPr lang="en-US" altLang="ko-KR" sz="2000">
                <a:solidFill>
                  <a:srgbClr val="000000"/>
                </a:solidFill>
              </a:rPr>
              <a:t>T</a:t>
            </a:r>
            <a:r>
              <a:rPr lang="en-US" altLang="ko-KR" sz="12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보다 작은 그레이 값을 갖는 픽셀 집합이다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HCI Tulip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algn="just"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3. R</a:t>
            </a:r>
            <a:r>
              <a:rPr lang="en-US" altLang="ko-KR" sz="12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에 속하는 모든 픽셀을 방문한다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만약 픽셀이 영역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en-US" altLang="ko-KR" sz="12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에 속하는 픽셀을 이웃으로 가지고 있으면 그 픽셀을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en-US" altLang="ko-KR" sz="12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영역에 할당한다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HCI Tulip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algn="just"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4. </a:t>
            </a:r>
            <a:r>
              <a:rPr lang="ko-KR" altLang="en-US" sz="2000">
                <a:solidFill>
                  <a:srgbClr val="000000"/>
                </a:solidFill>
              </a:rPr>
              <a:t>다시 할당된 픽셀이 나오지 않을 때까지 스텝 </a:t>
            </a:r>
            <a:r>
              <a:rPr lang="en-US" altLang="ko-KR" sz="20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을 반복한다</a:t>
            </a:r>
            <a:r>
              <a:rPr lang="ko-KR" altLang="en-US" sz="2000">
                <a:solidFill>
                  <a:srgbClr val="000000"/>
                </a:solidFill>
                <a:latin typeface="HCI Tulip"/>
              </a:rPr>
              <a:t> 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</a:p>
          <a:p>
            <a:pPr algn="just"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5. </a:t>
            </a:r>
            <a:r>
              <a:rPr lang="ko-KR" altLang="en-US" sz="2000">
                <a:solidFill>
                  <a:srgbClr val="000000"/>
                </a:solidFill>
              </a:rPr>
              <a:t>영역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en-US" altLang="ko-KR" sz="12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에 남아 있는 모든 픽셀을 영역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en-US" altLang="ko-KR" sz="12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로 할당한다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HCI Tulip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26C9385-C568-43CE-A555-4D677D406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086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ea typeface="휴먼고딕" pitchFamily="2" charset="-127"/>
              </a:rPr>
              <a:t>8.3.1.9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휴먼고딕" pitchFamily="2" charset="-127"/>
              </a:rPr>
              <a:t>이중 이진화 방법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휴먼고딕" pitchFamily="2" charset="-127"/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휴먼고딕" pitchFamily="2" charset="-127"/>
              </a:rPr>
              <a:t>	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ea typeface="휴먼고딕" pitchFamily="2" charset="-127"/>
              </a:rPr>
              <a:t>(Double Thresholding)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5A63A-1609-4158-B73F-76B950B6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9CBCF-80D0-463B-B6A5-F0F2C30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2AC38-A0E8-4064-8022-C7ED8D1C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B204-6948-4C68-887A-2E94D58DC7BA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629EC9E-49A9-4A36-8E03-D053B0489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8175"/>
            <a:ext cx="7456488" cy="2892425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</a:pPr>
            <a:r>
              <a:rPr lang="ko-KR" altLang="en-US" sz="2000">
                <a:solidFill>
                  <a:srgbClr val="000000"/>
                </a:solidFill>
              </a:rPr>
              <a:t>히스토그램을 사용하는 방법의 근본적인 한계점은 히스토그램은 영상에서 픽셀의 공간적인 위치 정보를 없애 버린다는 것</a:t>
            </a:r>
            <a:r>
              <a:rPr lang="ko-KR" altLang="en-US" sz="2000">
                <a:solidFill>
                  <a:srgbClr val="000000"/>
                </a:solidFill>
                <a:latin typeface="HCI Tulip"/>
              </a:rPr>
              <a:t> 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</a:pPr>
            <a:r>
              <a:rPr lang="ko-KR" altLang="en-US" sz="2000">
                <a:solidFill>
                  <a:srgbClr val="000000"/>
                </a:solidFill>
              </a:rPr>
              <a:t>복잡한 영상에 대해서는 히스토그램을 사용하는 것이 힘들어짐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E5DCCE9-FB1C-4394-B525-D3B797E77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086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8.3.1.10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 방법의 한계점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HCI Hollyhock"/>
              </a:rPr>
              <a:t> 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DB268899-A037-440B-AFA3-3333A7B3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EB76C52-B84F-4C5C-B465-06333F22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CCCB29E-233C-4273-ABAD-635C0206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67DB-FBF6-4E4A-9E0D-0B270D65DC06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45B7831-3826-4644-8CCE-292DA0846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9575"/>
            <a:ext cx="7456488" cy="4645025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</a:pPr>
            <a:r>
              <a:rPr lang="ko-KR" altLang="en-US" sz="2000">
                <a:solidFill>
                  <a:srgbClr val="000000"/>
                </a:solidFill>
              </a:rPr>
              <a:t>히스토그램 등 일차원 특징공간에 있어서  영상의 영역분할이 잘 이루어지지 않는 경우에는 특징공간에 있어서의 클라스터링 알고리즘을 이용한 방법을 생각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DB665587-3DCB-494A-BFE0-31CD9920E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8.3.2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클러스터링 알고리즘을 이용한 방법</a:t>
            </a:r>
          </a:p>
        </p:txBody>
      </p:sp>
      <p:sp>
        <p:nvSpPr>
          <p:cNvPr id="119813" name="AutoShape 5">
            <a:extLst>
              <a:ext uri="{FF2B5EF4-FFF2-40B4-BE49-F238E27FC236}">
                <a16:creationId xmlns:a16="http://schemas.microsoft.com/office/drawing/2014/main" id="{F1D7B171-ECA0-4A27-8B91-EFB1AC8D74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19814" name="Object 6">
            <a:extLst>
              <a:ext uri="{FF2B5EF4-FFF2-40B4-BE49-F238E27FC236}">
                <a16:creationId xmlns:a16="http://schemas.microsoft.com/office/drawing/2014/main" id="{B97BA9D4-819B-47BA-9A24-843F14732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2971800"/>
          <a:ext cx="6083300" cy="296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6" name="비트맵 이미지" r:id="rId3" imgW="6373115" imgH="3104762" progId="Paint.Picture">
                  <p:embed/>
                </p:oleObj>
              </mc:Choice>
              <mc:Fallback>
                <p:oleObj name="비트맵 이미지" r:id="rId3" imgW="6373115" imgH="310476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971800"/>
                        <a:ext cx="6083300" cy="296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Text Box 7">
            <a:extLst>
              <a:ext uri="{FF2B5EF4-FFF2-40B4-BE49-F238E27FC236}">
                <a16:creationId xmlns:a16="http://schemas.microsoft.com/office/drawing/2014/main" id="{684B5E12-A882-469E-8428-5B9DBE922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5943600"/>
            <a:ext cx="647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8.9 </a:t>
            </a:r>
            <a:r>
              <a:rPr lang="ko-KR" altLang="en-US" sz="1800">
                <a:solidFill>
                  <a:srgbClr val="000000"/>
                </a:solidFill>
              </a:rPr>
              <a:t>특징 공간의 클라스터링에 의한 영역 분할</a:t>
            </a:r>
            <a:r>
              <a:rPr lang="ko-KR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ko-KR" altLang="en-US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EE4DB1B8-9276-4443-BE79-DAB222F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3A80F04-42A7-4B0F-A668-A0CBA95E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904F7D7-F7E6-413E-B197-FF35BA89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2B3C-2B13-4057-8D3E-E256BDB65683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97270533-DA7D-4DFB-9131-88159ACD4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9575"/>
            <a:ext cx="7456488" cy="1520825"/>
          </a:xfrm>
        </p:spPr>
        <p:txBody>
          <a:bodyPr/>
          <a:lstStyle/>
          <a:p>
            <a:pPr algn="just"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tx2"/>
                </a:solidFill>
              </a:rPr>
              <a:t>8.4.1 </a:t>
            </a:r>
            <a:r>
              <a:rPr lang="ko-KR" altLang="en-US" b="1">
                <a:solidFill>
                  <a:schemeClr val="tx2"/>
                </a:solidFill>
              </a:rPr>
              <a:t>에지의 검출 방법 </a:t>
            </a:r>
            <a:r>
              <a:rPr lang="en-US" altLang="ko-KR" b="1">
                <a:solidFill>
                  <a:schemeClr val="tx2"/>
                </a:solidFill>
              </a:rPr>
              <a:t>; 1, 2</a:t>
            </a:r>
            <a:r>
              <a:rPr lang="ko-KR" altLang="en-US" b="1">
                <a:solidFill>
                  <a:schemeClr val="tx2"/>
                </a:solidFill>
              </a:rPr>
              <a:t>차 미분연산자 이용 등</a:t>
            </a:r>
          </a:p>
          <a:p>
            <a:pPr algn="just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tx2"/>
                </a:solidFill>
              </a:rPr>
              <a:t>8.4.2 </a:t>
            </a:r>
            <a:r>
              <a:rPr lang="ko-KR" altLang="en-US" b="1">
                <a:solidFill>
                  <a:schemeClr val="tx2"/>
                </a:solidFill>
              </a:rPr>
              <a:t>에지를 이용한 영상 분할의 단계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76468A6-AE44-475E-857C-13F19FD5F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086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(Edge)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를 이용한 영상 분할</a:t>
            </a:r>
          </a:p>
        </p:txBody>
      </p:sp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id="{E50E5B06-6800-4256-9772-A66A6E92F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3267075"/>
          <a:ext cx="7935913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비트맵 이미지" r:id="rId3" imgW="7935433" imgH="2676899" progId="Paint.Picture">
                  <p:embed/>
                </p:oleObj>
              </mc:Choice>
              <mc:Fallback>
                <p:oleObj name="비트맵 이미지" r:id="rId3" imgW="7935433" imgH="267689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267075"/>
                        <a:ext cx="7935913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Text Box 5">
            <a:extLst>
              <a:ext uri="{FF2B5EF4-FFF2-40B4-BE49-F238E27FC236}">
                <a16:creationId xmlns:a16="http://schemas.microsoft.com/office/drawing/2014/main" id="{DEF49156-38A8-45EE-B1C5-8371BA430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943600"/>
            <a:ext cx="662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그림 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8.10 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에지를 이용한 영상 분할의 절차</a:t>
            </a:r>
            <a:endParaRPr lang="ko-KR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691BA-10E6-4400-808C-06335841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F523C-4853-42A2-955D-F4773B9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9DA62-A83C-45BF-BBE1-C31B5EA8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9DA7-4B96-4062-B782-C027F9576301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402A2EB3-B1B2-45C0-AC96-9907DA066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9575"/>
            <a:ext cx="7456488" cy="464502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</a:pPr>
            <a:r>
              <a:rPr lang="ko-KR" altLang="en-US" b="1">
                <a:solidFill>
                  <a:srgbClr val="000000"/>
                </a:solidFill>
              </a:rPr>
              <a:t>에지를 이용한 분할의 장점</a:t>
            </a:r>
            <a:r>
              <a:rPr lang="ko-KR" altLang="en-US" b="1">
                <a:solidFill>
                  <a:srgbClr val="000000"/>
                </a:solidFill>
                <a:latin typeface="HCI Tulip"/>
              </a:rPr>
              <a:t> 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ts val="1413"/>
              </a:spcBef>
              <a:spcAft>
                <a:spcPts val="275"/>
              </a:spcAft>
            </a:pPr>
            <a:r>
              <a:rPr lang="ko-KR" altLang="en-US" sz="2000">
                <a:solidFill>
                  <a:srgbClr val="000000"/>
                </a:solidFill>
              </a:rPr>
              <a:t>입력 영상의 방대한 픽셀의 갯수와 비교하면 선분의 리스트는 상당한 정도의 </a:t>
            </a:r>
            <a:r>
              <a:rPr lang="ko-KR" altLang="en-US" sz="2000" b="1" i="1">
                <a:solidFill>
                  <a:srgbClr val="000000"/>
                </a:solidFill>
              </a:rPr>
              <a:t>데이터 감소</a:t>
            </a:r>
          </a:p>
          <a:p>
            <a:pPr lvl="1" algn="just"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영상 영역의 </a:t>
            </a:r>
            <a:r>
              <a:rPr lang="ko-KR" altLang="en-US" sz="2000" b="1" i="1">
                <a:solidFill>
                  <a:srgbClr val="000000"/>
                </a:solidFill>
              </a:rPr>
              <a:t>윤곽선에 대한 구조적인 기술</a:t>
            </a:r>
          </a:p>
          <a:p>
            <a:pPr lvl="1" algn="just"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ko-KR" altLang="en-US" sz="2000" b="1" i="1">
                <a:solidFill>
                  <a:srgbClr val="000000"/>
                </a:solidFill>
              </a:rPr>
              <a:t>    </a:t>
            </a:r>
            <a:r>
              <a:rPr lang="en-US" altLang="ko-KR" sz="2000" b="1" i="1">
                <a:solidFill>
                  <a:srgbClr val="000000"/>
                </a:solidFill>
              </a:rPr>
              <a:t>(structural   description)</a:t>
            </a:r>
            <a:r>
              <a:rPr lang="ko-KR" altLang="en-US" sz="2000" b="1" i="1">
                <a:solidFill>
                  <a:srgbClr val="000000"/>
                </a:solidFill>
              </a:rPr>
              <a:t>을 얻을 수 있음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809AF1A-2190-4C01-8E12-54ED9245C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D17E2D1-F1DA-43D4-AD75-6BE7E31E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1198934B-9512-44BB-B904-3E5528E4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EB278B7-DD75-4054-8F38-9433BD8E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038D-6480-4A5D-8687-F822F5B90A38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C8739FA-A92C-4A90-B818-1B795FF26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0975"/>
            <a:ext cx="7456488" cy="464502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b="1">
                <a:solidFill>
                  <a:srgbClr val="000000"/>
                </a:solidFill>
              </a:rPr>
              <a:t>윤각선 점들의 검출</a:t>
            </a:r>
            <a:endParaRPr lang="ko-KR" altLang="en-US" sz="1800" b="1">
              <a:solidFill>
                <a:srgbClr val="000000"/>
              </a:solidFill>
            </a:endParaRPr>
          </a:p>
          <a:p>
            <a:pPr lvl="1" algn="just">
              <a:lnSpc>
                <a:spcPct val="8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가장 많이 쓰이는 방법이 그라디언트 연산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94FC36D-6146-420D-BE36-DD06F297D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id="{6F6CD469-BE31-4892-83B1-C3BC95F70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2506663"/>
          <a:ext cx="6169025" cy="320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비트맵 이미지" r:id="rId3" imgW="8371429" imgH="4352381" progId="Paint.Picture">
                  <p:embed/>
                </p:oleObj>
              </mc:Choice>
              <mc:Fallback>
                <p:oleObj name="비트맵 이미지" r:id="rId3" imgW="8371429" imgH="43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506663"/>
                        <a:ext cx="6169025" cy="320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5" name="Text Box 5">
            <a:extLst>
              <a:ext uri="{FF2B5EF4-FFF2-40B4-BE49-F238E27FC236}">
                <a16:creationId xmlns:a16="http://schemas.microsoft.com/office/drawing/2014/main" id="{D6601DE6-2AE8-4507-B33E-EA2E4ADA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5881688"/>
            <a:ext cx="434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8.11 </a:t>
            </a:r>
            <a:r>
              <a:rPr lang="ko-KR" altLang="en-US" sz="1800">
                <a:solidFill>
                  <a:srgbClr val="000000"/>
                </a:solidFill>
              </a:rPr>
              <a:t>그라디언트 연산</a:t>
            </a:r>
            <a:endParaRPr lang="ko-KR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9C37B81-441A-4E77-8BB1-66A7C250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4E58C0F-77D6-4E5F-ABBE-1270937D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3D71571-0EA7-42DC-9B1B-73F13C9E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41A9-786C-4222-A038-0930052D517F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1170B9F1-E785-4819-BB4D-734595510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BABF498A-C369-41EA-BCB0-ECC0AE3DD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5" y="1666875"/>
          <a:ext cx="531495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name="비트맵 이미지" r:id="rId3" imgW="5315692" imgH="4048690" progId="Paint.Picture">
                  <p:embed/>
                </p:oleObj>
              </mc:Choice>
              <mc:Fallback>
                <p:oleObj name="비트맵 이미지" r:id="rId3" imgW="5315692" imgH="404869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1666875"/>
                        <a:ext cx="531495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Text Box 6">
            <a:extLst>
              <a:ext uri="{FF2B5EF4-FFF2-40B4-BE49-F238E27FC236}">
                <a16:creationId xmlns:a16="http://schemas.microsoft.com/office/drawing/2014/main" id="{9F97FD64-7025-4FF2-AD30-4E68198F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5867400"/>
            <a:ext cx="510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8.12 </a:t>
            </a:r>
            <a:r>
              <a:rPr lang="ko-KR" altLang="en-US" sz="1800">
                <a:solidFill>
                  <a:srgbClr val="000000"/>
                </a:solidFill>
              </a:rPr>
              <a:t>간단한 예제 영상</a:t>
            </a:r>
            <a:endParaRPr lang="ko-KR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510C899-7C9C-410A-BAE4-87BA2892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D73CCCC-CDFE-4AF0-B3B2-D1D4B19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05F85A2-2D66-4C5C-A89B-F855C7D8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4D82-234C-435B-A829-648D3AF14225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7ED324EA-9A04-45BB-8841-A06AC6E6E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2EECCB8F-8F0B-4FFE-AFBF-C80E12ACD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1285875"/>
          <a:ext cx="5727700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비트맵 이미지" r:id="rId3" imgW="5544324" imgH="4580952" progId="Paint.Picture">
                  <p:embed/>
                </p:oleObj>
              </mc:Choice>
              <mc:Fallback>
                <p:oleObj name="비트맵 이미지" r:id="rId3" imgW="5544324" imgH="458095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285875"/>
                        <a:ext cx="5727700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6">
            <a:extLst>
              <a:ext uri="{FF2B5EF4-FFF2-40B4-BE49-F238E27FC236}">
                <a16:creationId xmlns:a16="http://schemas.microsoft.com/office/drawing/2014/main" id="{71048892-4134-40B8-8640-62A8EF8B2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8.13 </a:t>
            </a:r>
            <a:r>
              <a:rPr lang="ko-KR" altLang="en-US" sz="1800">
                <a:solidFill>
                  <a:srgbClr val="000000"/>
                </a:solidFill>
              </a:rPr>
              <a:t>예제 영상에 대한 그라디언트 연산의 결과</a:t>
            </a:r>
            <a:endParaRPr lang="ko-KR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488E7-FFA5-48DA-9255-EC93BB7C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EC9B8-080D-40E9-B0A9-B02B9BCC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DDF65-25CD-4548-8C78-0A609359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49A9-CD25-437A-A173-64416616CA0F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5723055-B8CA-490A-83E7-017BE0DDD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56488" cy="472122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분할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또는 영역 분할이란 영상의 구성 요소인 픽셀을 분류하는 것을 말하며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분류는 목적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용도에 따라 다름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통상적으로 인접하고 있는 픽셀의 집합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개의 연결되어 있는 영역으로 인지하기 위해서 그 영역이 같은 성질</a:t>
            </a:r>
            <a:r>
              <a:rPr lang="en-US" altLang="ko-KR" sz="2000">
                <a:solidFill>
                  <a:srgbClr val="000000"/>
                </a:solidFill>
              </a:rPr>
              <a:t>(homogeneous)</a:t>
            </a:r>
            <a:r>
              <a:rPr lang="ko-KR" altLang="en-US" sz="2000">
                <a:solidFill>
                  <a:srgbClr val="000000"/>
                </a:solidFill>
              </a:rPr>
              <a:t>로 되어 있는 것이 필요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영역의 균질성</a:t>
            </a:r>
            <a:r>
              <a:rPr lang="en-US" altLang="ko-KR" sz="2000">
                <a:solidFill>
                  <a:srgbClr val="000000"/>
                </a:solidFill>
              </a:rPr>
              <a:t>(homogeneous)</a:t>
            </a:r>
            <a:r>
              <a:rPr lang="ko-KR" altLang="en-US" sz="2000">
                <a:solidFill>
                  <a:srgbClr val="000000"/>
                </a:solidFill>
              </a:rPr>
              <a:t>은   ①각각의 픽셀의 성질 ②국소적인 픽셀 집합의 성질 등이 관계가 있다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예를 들면  ①은 픽셀의 밝기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색상 등의 일관성</a:t>
            </a:r>
            <a:r>
              <a:rPr lang="en-US" altLang="ko-KR" sz="2000">
                <a:solidFill>
                  <a:srgbClr val="000000"/>
                </a:solidFill>
              </a:rPr>
              <a:t>(uniformity) ②</a:t>
            </a:r>
            <a:r>
              <a:rPr lang="ko-KR" altLang="en-US" sz="2000">
                <a:solidFill>
                  <a:srgbClr val="000000"/>
                </a:solidFill>
              </a:rPr>
              <a:t>는 무늬</a:t>
            </a:r>
            <a:r>
              <a:rPr lang="en-US" altLang="ko-KR" sz="2000">
                <a:solidFill>
                  <a:srgbClr val="000000"/>
                </a:solidFill>
              </a:rPr>
              <a:t>(texture) </a:t>
            </a:r>
            <a:r>
              <a:rPr lang="ko-KR" altLang="en-US" sz="2000">
                <a:solidFill>
                  <a:srgbClr val="000000"/>
                </a:solidFill>
              </a:rPr>
              <a:t>등이 있음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668E78FC-6E2D-4953-92B1-554DF1405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Segmentation)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DB6D74B7-F464-406F-AC59-08C38406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A95AA1-C99D-46BD-AB2C-F33633EF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38E7335-95B8-4D8B-A2C4-2BF2BCD9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6292-4695-4F7D-814A-5E1EEF7326D8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0A400FD-A226-4B9B-9F8D-84A4C18E8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4775"/>
            <a:ext cx="7456488" cy="4645025"/>
          </a:xfrm>
        </p:spPr>
        <p:txBody>
          <a:bodyPr/>
          <a:lstStyle/>
          <a:p>
            <a:pPr algn="just">
              <a:spcBef>
                <a:spcPts val="1000"/>
              </a:spcBef>
              <a:spcAft>
                <a:spcPts val="300"/>
              </a:spcAft>
            </a:pPr>
            <a:r>
              <a:rPr lang="ko-KR" altLang="en-US" b="1">
                <a:solidFill>
                  <a:srgbClr val="000000"/>
                </a:solidFill>
              </a:rPr>
              <a:t>에지를 이용한 분할의 장점</a:t>
            </a:r>
            <a:r>
              <a:rPr lang="ko-KR" altLang="en-US" b="1">
                <a:solidFill>
                  <a:srgbClr val="000000"/>
                </a:solidFill>
                <a:latin typeface="HCI Tulip"/>
              </a:rPr>
              <a:t> 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</a:p>
          <a:p>
            <a:pPr lvl="1" algn="just">
              <a:spcBef>
                <a:spcPts val="10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그라디언트 연산자의 크기 </a:t>
            </a:r>
            <a:r>
              <a:rPr lang="en-US" altLang="ko-KR" sz="2000">
                <a:solidFill>
                  <a:srgbClr val="000000"/>
                </a:solidFill>
              </a:rPr>
              <a:t>; 5X5 </a:t>
            </a:r>
            <a:r>
              <a:rPr lang="ko-KR" altLang="en-US" sz="2000">
                <a:solidFill>
                  <a:srgbClr val="000000"/>
                </a:solidFill>
              </a:rPr>
              <a:t>마스크가 많이 사용</a:t>
            </a:r>
          </a:p>
          <a:p>
            <a:pPr algn="just">
              <a:spcBef>
                <a:spcPts val="1000"/>
              </a:spcBef>
              <a:spcAft>
                <a:spcPts val="300"/>
              </a:spcAft>
            </a:pPr>
            <a:r>
              <a:rPr lang="ko-KR" altLang="en-US" b="1">
                <a:solidFill>
                  <a:srgbClr val="000000"/>
                </a:solidFill>
              </a:rPr>
              <a:t>윤곽선 향상 연산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D5E90C7-9E92-47F5-94EC-3882BBEC3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ED063536-4B09-4527-8E43-0B4952B6D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0100" y="3119438"/>
          <a:ext cx="5037138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비트맵 이미지" r:id="rId3" imgW="6419048" imgH="3696216" progId="Paint.Picture">
                  <p:embed/>
                </p:oleObj>
              </mc:Choice>
              <mc:Fallback>
                <p:oleObj name="비트맵 이미지" r:id="rId3" imgW="6419048" imgH="369621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3119438"/>
                        <a:ext cx="5037138" cy="29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Text Box 5">
            <a:extLst>
              <a:ext uri="{FF2B5EF4-FFF2-40B4-BE49-F238E27FC236}">
                <a16:creationId xmlns:a16="http://schemas.microsoft.com/office/drawing/2014/main" id="{50C4CFBC-1466-4910-A897-91695503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198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8.14 </a:t>
            </a:r>
            <a:r>
              <a:rPr lang="ko-KR" altLang="en-US" sz="1800">
                <a:solidFill>
                  <a:srgbClr val="000000"/>
                </a:solidFill>
              </a:rPr>
              <a:t>윤곽선 근처에서의 에지 모양</a:t>
            </a:r>
            <a:endParaRPr lang="ko-KR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D4BE4-C2FE-48C2-9B1D-FB992926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703A5-D9F1-487E-9BB1-7242DCCF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90363-D174-4012-9033-9A7FE327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DEA5-D08C-428A-A8BA-9282089823F2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1D6E10E-75F4-4B3C-BA54-20C683157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9575"/>
            <a:ext cx="8001000" cy="4645025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정상</a:t>
            </a:r>
            <a:r>
              <a:rPr lang="en-US" altLang="ko-KR" sz="2000">
                <a:solidFill>
                  <a:srgbClr val="000000"/>
                </a:solidFill>
              </a:rPr>
              <a:t>(peak) </a:t>
            </a:r>
            <a:r>
              <a:rPr lang="ko-KR" altLang="en-US" sz="2000">
                <a:solidFill>
                  <a:srgbClr val="000000"/>
                </a:solidFill>
              </a:rPr>
              <a:t>픽셀이란 국소적으로 가장 큰 그라디언트 값을 갖는 픽셀</a:t>
            </a:r>
          </a:p>
          <a:p>
            <a:pPr lvl="1" algn="just">
              <a:lnSpc>
                <a:spcPct val="12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이들 픽셀은 실제로 물체의 윤곽선에 해당할 확률이 무척 높음</a:t>
            </a:r>
          </a:p>
          <a:p>
            <a:pPr lvl="1" algn="just">
              <a:lnSpc>
                <a:spcPct val="12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정상 픽셀만 남기고 부근의 다른 픽셀은 제거하는 것이 필요</a:t>
            </a:r>
          </a:p>
          <a:p>
            <a:pPr lvl="1" algn="just">
              <a:lnSpc>
                <a:spcPct val="12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이를 비극대 억제</a:t>
            </a:r>
            <a:r>
              <a:rPr lang="en-US" altLang="ko-KR" sz="2000">
                <a:solidFill>
                  <a:srgbClr val="000000"/>
                </a:solidFill>
              </a:rPr>
              <a:t>(non-maxima suppression)</a:t>
            </a:r>
            <a:r>
              <a:rPr lang="ko-KR" altLang="en-US" sz="2000">
                <a:solidFill>
                  <a:srgbClr val="000000"/>
                </a:solidFill>
              </a:rPr>
              <a:t>라고 함</a:t>
            </a:r>
          </a:p>
          <a:p>
            <a:pPr lvl="1" algn="just">
              <a:lnSpc>
                <a:spcPct val="12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이는 에지의 세선화</a:t>
            </a:r>
            <a:r>
              <a:rPr lang="ko-KR" altLang="en-US" sz="2000">
                <a:solidFill>
                  <a:srgbClr val="000000"/>
                </a:solidFill>
                <a:latin typeface="HCI Tulip"/>
              </a:rPr>
              <a:t> 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D9337B2F-0ACB-4258-A263-56F438FB2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B977079-2680-42F8-A84E-75EC037E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B013A2B-4064-4A37-A919-BB2E71C0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D642E4B-BD8E-458C-BCE6-8BDC422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4E62-B8A3-41D4-B7AD-C35D79511405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5787B777-6881-4F3C-A428-240CC089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09A610B6-2B1E-42C5-99D6-C7980FB4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5867400"/>
            <a:ext cx="510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8.15 </a:t>
            </a:r>
            <a:r>
              <a:rPr lang="ko-KR" altLang="en-US" sz="1800">
                <a:solidFill>
                  <a:srgbClr val="000000"/>
                </a:solidFill>
              </a:rPr>
              <a:t>비극대 억제 연산의 예</a:t>
            </a:r>
          </a:p>
        </p:txBody>
      </p:sp>
      <p:graphicFrame>
        <p:nvGraphicFramePr>
          <p:cNvPr id="128005" name="Object 5">
            <a:extLst>
              <a:ext uri="{FF2B5EF4-FFF2-40B4-BE49-F238E27FC236}">
                <a16:creationId xmlns:a16="http://schemas.microsoft.com/office/drawing/2014/main" id="{CC584880-6506-4452-AB4F-F8CCADE1E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2236788"/>
          <a:ext cx="7966075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비트맵 이미지" r:id="rId3" imgW="8771429" imgH="3828571" progId="Paint.Picture">
                  <p:embed/>
                </p:oleObj>
              </mc:Choice>
              <mc:Fallback>
                <p:oleObj name="비트맵 이미지" r:id="rId3" imgW="8771429" imgH="382857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2236788"/>
                        <a:ext cx="7966075" cy="347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73872129-CD1D-46C6-BEC1-1BF7C7BE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7D9B8E1C-319E-492B-8B7C-789ABDA4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C4F64E3-0AC3-436C-8CFD-4E2F3177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511-7B51-4E92-B005-41ADC0B358D1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2B135FCB-4F29-4A7C-B119-5600BE1CD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9575"/>
            <a:ext cx="7456488" cy="4645025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윤곽선의 방향은 그라디언트 방향과 관계가 있으므로 </a:t>
            </a:r>
            <a:r>
              <a:rPr lang="en-US" altLang="ko-KR" sz="2000">
                <a:solidFill>
                  <a:srgbClr val="000000"/>
                </a:solidFill>
              </a:rPr>
              <a:t>3×3 </a:t>
            </a:r>
            <a:r>
              <a:rPr lang="ko-KR" altLang="en-US" sz="2000">
                <a:solidFill>
                  <a:srgbClr val="000000"/>
                </a:solidFill>
              </a:rPr>
              <a:t>픽셀 그룹에 대하여 생각하면 그라디언트의 방향에 따라 다음의 </a:t>
            </a:r>
            <a:r>
              <a:rPr lang="en-US" altLang="ko-KR" sz="2000">
                <a:solidFill>
                  <a:srgbClr val="000000"/>
                </a:solidFill>
              </a:rPr>
              <a:t>4</a:t>
            </a:r>
            <a:r>
              <a:rPr lang="ko-KR" altLang="en-US" sz="2000">
                <a:solidFill>
                  <a:srgbClr val="000000"/>
                </a:solidFill>
              </a:rPr>
              <a:t>가지의 경우가 존재</a:t>
            </a:r>
            <a:r>
              <a:rPr lang="ko-KR" altLang="en-US" sz="2000">
                <a:solidFill>
                  <a:srgbClr val="000000"/>
                </a:solidFill>
                <a:latin typeface="HCI Tulip"/>
              </a:rPr>
              <a:t> 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B34C6032-1C32-461B-955D-C3D478C53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7B120E59-E510-4B0B-ADAD-A74F1D61C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5881688"/>
            <a:ext cx="537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8.16 </a:t>
            </a:r>
            <a:r>
              <a:rPr lang="ko-KR" altLang="en-US" sz="1800">
                <a:solidFill>
                  <a:srgbClr val="000000"/>
                </a:solidFill>
              </a:rPr>
              <a:t>비극대 억제 연산에서의 이웃 픽셀</a:t>
            </a:r>
            <a:endParaRPr lang="ko-KR" altLang="en-US" sz="1800"/>
          </a:p>
        </p:txBody>
      </p:sp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DA0CFF03-65E3-49C2-B81A-CDCE5096D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3324225"/>
          <a:ext cx="7993062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1" name="비트맵 이미지" r:id="rId3" imgW="7992591" imgH="2238687" progId="Paint.Picture">
                  <p:embed/>
                </p:oleObj>
              </mc:Choice>
              <mc:Fallback>
                <p:oleObj name="비트맵 이미지" r:id="rId3" imgW="7992591" imgH="223868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324225"/>
                        <a:ext cx="7993062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D6558BD-4FE8-4BCD-8907-E9030D45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8B592A2-4A1B-4B00-871F-73C05E9B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B744508-5096-48B2-A706-07757F32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B07D-F5AF-4397-A600-DAD01A0A0E5A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30052" name="AutoShape 4">
            <a:extLst>
              <a:ext uri="{FF2B5EF4-FFF2-40B4-BE49-F238E27FC236}">
                <a16:creationId xmlns:a16="http://schemas.microsoft.com/office/drawing/2014/main" id="{FE9BC993-778D-4B0F-A4E3-BF59E7B2B6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57" name="Rectangle 9">
            <a:extLst>
              <a:ext uri="{FF2B5EF4-FFF2-40B4-BE49-F238E27FC236}">
                <a16:creationId xmlns:a16="http://schemas.microsoft.com/office/drawing/2014/main" id="{EC42532D-247B-47B4-89E7-DE6E07CA9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9575"/>
            <a:ext cx="7620000" cy="4645025"/>
          </a:xfrm>
          <a:noFill/>
          <a:ln/>
        </p:spPr>
        <p:txBody>
          <a:bodyPr/>
          <a:lstStyle/>
          <a:p>
            <a:pPr lvl="1" algn="just">
              <a:lnSpc>
                <a:spcPct val="15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실제로 비극대 억제 방법은 이웃하는 그라디언트 크기만의 비교로 되는 것이 아니라 그라디언트의 방향의 비교도 필요</a:t>
            </a:r>
          </a:p>
          <a:p>
            <a:pPr lvl="1" algn="just">
              <a:lnSpc>
                <a:spcPct val="15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흐려진 에지 안의 이웃한 픽셀들의 그라디언트 방향은 비슷할 것이고 이것을 검사하여 잡음으로 인한 잘못된 극대값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즉 그라디언트 방향이 엉뚱한 점들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들은 제거하여야 함</a:t>
            </a:r>
          </a:p>
          <a:p>
            <a:pPr lvl="1" algn="just">
              <a:lnSpc>
                <a:spcPct val="15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이 경우 주의할 점은 그라디언트 방향의 유사성 검사를 할 때는 어느 정도의 편차는 인정해야 한다는 것</a:t>
            </a:r>
            <a:r>
              <a:rPr lang="ko-KR" altLang="en-US" sz="2000">
                <a:solidFill>
                  <a:srgbClr val="000000"/>
                </a:solidFill>
                <a:latin typeface="HCI Tulip"/>
              </a:rPr>
              <a:t> 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130059" name="Rectangle 11">
            <a:extLst>
              <a:ext uri="{FF2B5EF4-FFF2-40B4-BE49-F238E27FC236}">
                <a16:creationId xmlns:a16="http://schemas.microsoft.com/office/drawing/2014/main" id="{CB557799-ED8F-44C4-AD6C-A6F40B551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FD18AD3-95C0-4E1D-94D3-445C3554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BB03D32-1C6E-41A1-BEA2-C96D2A0D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E8B52D8-7FF4-4C5D-8200-9E7FECC8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1BF4-5716-4666-8C1B-A0C9085EC4C7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9D583CB0-2DBF-45BB-BDB7-AB108731E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4F9685B7-0F8D-4266-A791-BEA02606C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8.17 </a:t>
            </a:r>
            <a:r>
              <a:rPr lang="ko-KR" altLang="en-US" sz="1800">
                <a:solidFill>
                  <a:srgbClr val="000000"/>
                </a:solidFill>
              </a:rPr>
              <a:t>예제 영상에 대한 그라디언트 각도</a:t>
            </a:r>
            <a:r>
              <a:rPr lang="ko-KR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ko-KR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131079" name="Object 7">
            <a:extLst>
              <a:ext uri="{FF2B5EF4-FFF2-40B4-BE49-F238E27FC236}">
                <a16:creationId xmlns:a16="http://schemas.microsoft.com/office/drawing/2014/main" id="{49F58BC9-2F5E-404E-92AE-9778EA6F7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1924050"/>
          <a:ext cx="569595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0" name="비트맵 이미지" r:id="rId3" imgW="5695238" imgH="3561905" progId="Paint.Picture">
                  <p:embed/>
                </p:oleObj>
              </mc:Choice>
              <mc:Fallback>
                <p:oleObj name="비트맵 이미지" r:id="rId3" imgW="5695238" imgH="356190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924050"/>
                        <a:ext cx="569595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C4EA950-AF19-487B-9985-4368EE36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AFD65CF1-27AB-4D07-829A-FAAD9928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BA2B7F5-1801-4B0B-B205-B86A3DE9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A31-F9B6-4CF0-BBC0-353B25EDF85C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75DBC02C-9E9C-49D3-BAD5-95D2E4B20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7175"/>
            <a:ext cx="7456488" cy="4645025"/>
          </a:xfrm>
        </p:spPr>
        <p:txBody>
          <a:bodyPr/>
          <a:lstStyle/>
          <a:p>
            <a:pPr algn="just">
              <a:spcBef>
                <a:spcPts val="1000"/>
              </a:spcBef>
              <a:spcAft>
                <a:spcPts val="300"/>
              </a:spcAft>
            </a:pPr>
            <a:r>
              <a:rPr lang="ko-KR" altLang="en-US" b="1">
                <a:solidFill>
                  <a:srgbClr val="000000"/>
                </a:solidFill>
              </a:rPr>
              <a:t>윤곽선 점들의 연결</a:t>
            </a:r>
          </a:p>
          <a:p>
            <a:pPr lvl="1" algn="just">
              <a:spcBef>
                <a:spcPts val="10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그라디언트 영상을 세선화하는 것만으로는 완전한 물체의 윤곽선을 얻기에 부족함</a:t>
            </a:r>
          </a:p>
          <a:p>
            <a:pPr lvl="1" algn="just">
              <a:spcBef>
                <a:spcPts val="10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리스트로 만들어주는 에지 연결이 필요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393BBA4-67C3-491B-8487-AC5FD7065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A4420DC2-10E3-405C-9B99-9A8FC83B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8.18 </a:t>
            </a:r>
            <a:r>
              <a:rPr lang="ko-KR" altLang="en-US" sz="1800">
                <a:solidFill>
                  <a:srgbClr val="000000"/>
                </a:solidFill>
              </a:rPr>
              <a:t>에지 연결</a:t>
            </a:r>
          </a:p>
        </p:txBody>
      </p:sp>
      <p:graphicFrame>
        <p:nvGraphicFramePr>
          <p:cNvPr id="132102" name="Object 6">
            <a:extLst>
              <a:ext uri="{FF2B5EF4-FFF2-40B4-BE49-F238E27FC236}">
                <a16:creationId xmlns:a16="http://schemas.microsoft.com/office/drawing/2014/main" id="{284C3746-8E73-4D18-B6EB-B78A2307C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3581400"/>
          <a:ext cx="6884987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name="비트맵 이미지" r:id="rId3" imgW="6885714" imgH="2238687" progId="Paint.Picture">
                  <p:embed/>
                </p:oleObj>
              </mc:Choice>
              <mc:Fallback>
                <p:oleObj name="비트맵 이미지" r:id="rId3" imgW="6885714" imgH="223868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581400"/>
                        <a:ext cx="6884987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71DB5A6E-D845-45AB-891E-9E54C59E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9CC9C3F-8AB9-4F26-9750-287A2E08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CC12C4C-F79C-40C8-A084-3CF93682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251-F7AA-498F-AE92-24860C38DD48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B512ACDE-EE04-4660-AB0F-AD6BC264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7175"/>
            <a:ext cx="7456488" cy="4645025"/>
          </a:xfrm>
        </p:spPr>
        <p:txBody>
          <a:bodyPr/>
          <a:lstStyle/>
          <a:p>
            <a:pPr lvl="1" algn="just">
              <a:spcBef>
                <a:spcPts val="10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현재 점의 동쪽에 있는 점들부터 시작해서 탐색은 시계 반대 방향으로 진행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6E705F6-0FB8-43E1-BB85-064F3AF55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AB9AA150-F462-4DE9-9292-4C0D59B2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8.19 </a:t>
            </a:r>
            <a:r>
              <a:rPr lang="ko-KR" altLang="en-US" sz="1800">
                <a:solidFill>
                  <a:srgbClr val="000000"/>
                </a:solidFill>
              </a:rPr>
              <a:t>에지 연결에서의 탐색</a:t>
            </a:r>
          </a:p>
        </p:txBody>
      </p:sp>
      <p:graphicFrame>
        <p:nvGraphicFramePr>
          <p:cNvPr id="133126" name="Object 6">
            <a:extLst>
              <a:ext uri="{FF2B5EF4-FFF2-40B4-BE49-F238E27FC236}">
                <a16:creationId xmlns:a16="http://schemas.microsoft.com/office/drawing/2014/main" id="{D0E75951-8AF0-405E-854F-A0C345E06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2743200"/>
          <a:ext cx="3443288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비트맵 이미지" r:id="rId3" imgW="3228571" imgH="2857899" progId="Paint.Picture">
                  <p:embed/>
                </p:oleObj>
              </mc:Choice>
              <mc:Fallback>
                <p:oleObj name="비트맵 이미지" r:id="rId3" imgW="3228571" imgH="285789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743200"/>
                        <a:ext cx="3443288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D824432-5550-4225-B4BA-0DA6235B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0F14564-6364-4451-98F3-6A468758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868B44F-BA0C-4CC9-92D8-0C75AD5D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9AB-79FF-4EBB-80AB-66F616F0E8DE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40E9FF2-A50B-44B0-A8EA-265C26C16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6189BB48-D7ED-4EF7-A2B7-609E159E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24488"/>
            <a:ext cx="609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8.20 </a:t>
            </a:r>
            <a:r>
              <a:rPr lang="ko-KR" altLang="en-US" sz="1800">
                <a:solidFill>
                  <a:srgbClr val="000000"/>
                </a:solidFill>
              </a:rPr>
              <a:t>에지 연결에의 결과</a:t>
            </a:r>
          </a:p>
        </p:txBody>
      </p:sp>
      <p:graphicFrame>
        <p:nvGraphicFramePr>
          <p:cNvPr id="134151" name="Object 7">
            <a:extLst>
              <a:ext uri="{FF2B5EF4-FFF2-40B4-BE49-F238E27FC236}">
                <a16:creationId xmlns:a16="http://schemas.microsoft.com/office/drawing/2014/main" id="{7255BA37-381F-4DD8-94DD-329769EDA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2209800"/>
          <a:ext cx="7602538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비트맵 이미지" r:id="rId3" imgW="7602011" imgH="2980952" progId="Paint.Picture">
                  <p:embed/>
                </p:oleObj>
              </mc:Choice>
              <mc:Fallback>
                <p:oleObj name="비트맵 이미지" r:id="rId3" imgW="7602011" imgH="298095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209800"/>
                        <a:ext cx="7602538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4860B49-5017-479B-ACA8-D03C9A66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B4AE53C-1493-463E-877E-E76F7BB2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A274A7E-C77B-401F-9C80-5CAFA353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38E6-A733-470A-851B-DBA90EF791A0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20632628-A003-4A37-A09F-D2DFE0878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3375"/>
            <a:ext cx="7696200" cy="464502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윤곽선의 근사</a:t>
            </a:r>
          </a:p>
          <a:p>
            <a:pPr lvl="1" algn="just">
              <a:lnSpc>
                <a:spcPct val="13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영상 분할의 다음 단계는 특징 추출</a:t>
            </a:r>
          </a:p>
          <a:p>
            <a:pPr lvl="1" algn="just">
              <a:lnSpc>
                <a:spcPct val="13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이들 특징은 대개 숫자로 주어짐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.(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예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: 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영역의 면적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)</a:t>
            </a:r>
          </a:p>
          <a:p>
            <a:pPr lvl="1" algn="just">
              <a:lnSpc>
                <a:spcPct val="13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그러나 윤곽선에 대한 특징은 대개 구조적임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.(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예를 들어 선분의 평행성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)</a:t>
            </a:r>
          </a:p>
          <a:p>
            <a:pPr lvl="1" algn="just">
              <a:lnSpc>
                <a:spcPct val="13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따라서 윤곽선을 선분으로 기술하는 것이 필요</a:t>
            </a:r>
            <a:r>
              <a:rPr lang="ko-KR" altLang="en-US" sz="2000">
                <a:solidFill>
                  <a:srgbClr val="000000"/>
                </a:solidFill>
                <a:latin typeface="HCI Tulip"/>
                <a:ea typeface="휴먼명조" charset="-127"/>
              </a:rPr>
              <a:t> 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11F552FA-101E-4C56-A4F6-724F0C0DC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80E07EC4-F9DE-43E9-B80E-1D1026CD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5881688"/>
            <a:ext cx="537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8.16 </a:t>
            </a:r>
            <a:r>
              <a:rPr lang="ko-KR" altLang="en-US" sz="1800">
                <a:solidFill>
                  <a:srgbClr val="000000"/>
                </a:solidFill>
              </a:rPr>
              <a:t>비극대 억제 연산에서의 이웃 픽셀</a:t>
            </a:r>
            <a:endParaRPr lang="ko-KR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55D86-A7AF-4C5C-8FB6-91B195E6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01BD0-1247-47A3-9B43-418B4E00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84A7E-0BF4-4F9D-8911-33CEA7FC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9872-3CD3-4E2A-8AFD-F0F43964D79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195498D-7E29-4808-BBD3-720A16221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56488" cy="472122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분할은 각 영상이 명확한 경계가 없으며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각각의 특징이 틀리므로 컴퓨터에 의한 영상 분할 처리는 어려운 공학적인 문제임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컬러를 이용한 영상 분할이나 지식기반 영상 분할 시스템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최적화를 이용한 영상 분할 등이 최근 활발하게 연구되고 있음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47E3AEA-709C-4EF7-BEE8-B752830EA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Segmentation)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9C6BFF5-E5D2-4037-9474-1C0EA6DB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18647B2-748F-4F30-88CD-1A12C7F2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38D92E0-B0A8-4555-91C6-6CD3A3E3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711-5124-4C76-B71A-C8D978FF822A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6F349FCE-6C36-4E21-B11F-463F414D3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8.4.2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에지를 이용한 영상 분할의 단계</a:t>
            </a:r>
            <a:endParaRPr lang="ko-KR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CD1EA5C4-05F3-4366-9A45-11B65A678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8.21 </a:t>
            </a:r>
            <a:r>
              <a:rPr lang="ko-KR" altLang="en-US" sz="1800">
                <a:solidFill>
                  <a:srgbClr val="000000"/>
                </a:solidFill>
              </a:rPr>
              <a:t>간단한 직선 근사 알고리즘</a:t>
            </a:r>
          </a:p>
        </p:txBody>
      </p:sp>
      <p:graphicFrame>
        <p:nvGraphicFramePr>
          <p:cNvPr id="136197" name="Object 5">
            <a:extLst>
              <a:ext uri="{FF2B5EF4-FFF2-40B4-BE49-F238E27FC236}">
                <a16:creationId xmlns:a16="http://schemas.microsoft.com/office/drawing/2014/main" id="{404E0C03-9E77-4047-8A33-6956819DF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3" y="2014538"/>
          <a:ext cx="7904162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8" name="비트맵 이미지" r:id="rId3" imgW="7904762" imgH="2828571" progId="Paint.Picture">
                  <p:embed/>
                </p:oleObj>
              </mc:Choice>
              <mc:Fallback>
                <p:oleObj name="비트맵 이미지" r:id="rId3" imgW="7904762" imgH="282857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014538"/>
                        <a:ext cx="7904162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CCE94-AD5E-4920-9508-6ED6DA51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3B2E-51C7-40E4-924B-DAC226E1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C4DBB-72D6-4688-8CF8-F43A75F5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F91F-096E-4BF7-9B29-7E7CC053BC8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82946" name="Rectangle 1026">
            <a:extLst>
              <a:ext uri="{FF2B5EF4-FFF2-40B4-BE49-F238E27FC236}">
                <a16:creationId xmlns:a16="http://schemas.microsoft.com/office/drawing/2014/main" id="{C6DCEC40-BF81-4571-8D99-D98A4ED48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56488" cy="464502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b="1">
                <a:solidFill>
                  <a:srgbClr val="000000"/>
                </a:solidFill>
              </a:rPr>
              <a:t>영상 분할의 단위</a:t>
            </a:r>
          </a:p>
          <a:p>
            <a:pPr lvl="1">
              <a:lnSpc>
                <a:spcPct val="14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그림 </a:t>
            </a:r>
            <a:r>
              <a:rPr lang="en-US" altLang="ko-KR" sz="2000">
                <a:solidFill>
                  <a:srgbClr val="000000"/>
                </a:solidFill>
              </a:rPr>
              <a:t>8.1(b)</a:t>
            </a:r>
            <a:r>
              <a:rPr lang="ko-KR" altLang="en-US" sz="2000">
                <a:solidFill>
                  <a:srgbClr val="000000"/>
                </a:solidFill>
              </a:rPr>
              <a:t>는 각 영역의 경계선을 섬세하게 결정하는 것이 가능하나 처리 시간이 많이 걸림 </a:t>
            </a:r>
          </a:p>
          <a:p>
            <a:pPr lvl="1">
              <a:lnSpc>
                <a:spcPct val="14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그림 </a:t>
            </a:r>
            <a:r>
              <a:rPr lang="en-US" altLang="ko-KR" sz="2000">
                <a:solidFill>
                  <a:srgbClr val="000000"/>
                </a:solidFill>
              </a:rPr>
              <a:t>8.1(c) </a:t>
            </a:r>
            <a:r>
              <a:rPr lang="ko-KR" altLang="en-US" sz="2000">
                <a:solidFill>
                  <a:srgbClr val="000000"/>
                </a:solidFill>
              </a:rPr>
              <a:t>는 영상을 균등하게 분할하는 블록 단위로 하는 경우 각 블록의 특징을 비교하는 것에 의하여 분할 영역을 구성하는 블록 군을 구하던지 영역의 경계선 부분의 블록은 여러 영역의 특징을 가지고 있으므로 어떤 영역에 속하는지를 판단하기가 어려움</a:t>
            </a:r>
          </a:p>
        </p:txBody>
      </p:sp>
      <p:sp>
        <p:nvSpPr>
          <p:cNvPr id="82949" name="Rectangle 1029">
            <a:extLst>
              <a:ext uri="{FF2B5EF4-FFF2-40B4-BE49-F238E27FC236}">
                <a16:creationId xmlns:a16="http://schemas.microsoft.com/office/drawing/2014/main" id="{2323EF1D-F676-4861-B56B-FCDB2E3C9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Segmentation)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C6E27-C381-46F4-9DD5-C74CAE59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59673-FFFA-412A-B249-BC2C230B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8EDB1-F48F-4EB8-B112-0FD78881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2BD6-D833-4D6A-B6EF-03842DA0049F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0E85C16-6FDB-4BE9-B321-63F2B8605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56488" cy="4645025"/>
          </a:xfrm>
        </p:spPr>
        <p:txBody>
          <a:bodyPr/>
          <a:lstStyle/>
          <a:p>
            <a:pPr lvl="1">
              <a:lnSpc>
                <a:spcPct val="130000"/>
              </a:lnSpc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 - </a:t>
            </a:r>
            <a:r>
              <a:rPr lang="ko-KR" altLang="en-US" sz="2000">
                <a:solidFill>
                  <a:srgbClr val="000000"/>
                </a:solidFill>
              </a:rPr>
              <a:t>영역의 경계선을 블록 크기보다 높은 해상도로 구하는  것은 안됨</a:t>
            </a:r>
          </a:p>
          <a:p>
            <a:pPr lvl="1">
              <a:lnSpc>
                <a:spcPct val="130000"/>
              </a:lnSpc>
              <a:spcBef>
                <a:spcPts val="14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</a:t>
            </a:r>
            <a:r>
              <a:rPr lang="en-US" altLang="ko-KR" sz="2000">
                <a:solidFill>
                  <a:srgbClr val="000000"/>
                </a:solidFill>
              </a:rPr>
              <a:t>- </a:t>
            </a:r>
            <a:r>
              <a:rPr lang="ko-KR" altLang="en-US" sz="2000">
                <a:solidFill>
                  <a:srgbClr val="000000"/>
                </a:solidFill>
              </a:rPr>
              <a:t>일반적으로 픽셀 단위로 처리하는 경우보다는 고속의 처리가 가능함</a:t>
            </a:r>
          </a:p>
          <a:p>
            <a:pPr lvl="1">
              <a:lnSpc>
                <a:spcPct val="130000"/>
              </a:lnSpc>
              <a:spcBef>
                <a:spcPts val="1400"/>
              </a:spcBef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그림 </a:t>
            </a:r>
            <a:r>
              <a:rPr lang="en-US" altLang="ko-KR" sz="2000">
                <a:solidFill>
                  <a:srgbClr val="000000"/>
                </a:solidFill>
              </a:rPr>
              <a:t>8.1(d)</a:t>
            </a:r>
            <a:r>
              <a:rPr lang="ko-KR" altLang="en-US" sz="2000">
                <a:solidFill>
                  <a:srgbClr val="000000"/>
                </a:solidFill>
              </a:rPr>
              <a:t>는 쿼드 트리</a:t>
            </a:r>
            <a:r>
              <a:rPr lang="en-US" altLang="ko-KR" sz="2000">
                <a:solidFill>
                  <a:srgbClr val="000000"/>
                </a:solidFill>
              </a:rPr>
              <a:t>(quad tree)</a:t>
            </a:r>
            <a:r>
              <a:rPr lang="ko-KR" altLang="en-US" sz="2000">
                <a:solidFill>
                  <a:srgbClr val="000000"/>
                </a:solidFill>
              </a:rPr>
              <a:t>법의 경우 영상 전체를 시작점으로 하여 균일하지 않은 영역은 계속 세분화하며 마지막으로 모든 영역이 균일한 영역이 되면 영역의 분할을 멈춘다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쿼드 트리법은 효율성이 높으며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영상 데이터 압축 등에도 사용</a:t>
            </a:r>
          </a:p>
          <a:p>
            <a:pPr lvl="1" algn="ctr">
              <a:lnSpc>
                <a:spcPct val="120000"/>
              </a:lnSpc>
              <a:buClr>
                <a:srgbClr val="000000"/>
              </a:buClr>
              <a:buFontTx/>
              <a:buNone/>
            </a:pP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FE4A2E1F-5BCF-40F0-96FE-9E97CFEEB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Segmentation)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D0BAEB8-2E08-4A05-B400-31570668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D839900-8074-4562-9141-84C39811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3DC9B21-2423-430A-B06B-10512109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A390-79B7-49B5-AB1C-54519BD15E04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3C76AFBC-9478-42D7-BDCA-5680BB0B6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Segmentation)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4C62D327-4312-48E2-BF10-8B571B292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4638675"/>
            <a:ext cx="7543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8.1  (a)</a:t>
            </a:r>
            <a:r>
              <a:rPr lang="ko-KR" altLang="en-US" sz="1800"/>
              <a:t>초기의 영상 </a:t>
            </a:r>
            <a:r>
              <a:rPr lang="en-US" altLang="ko-KR" sz="1800"/>
              <a:t>(b)</a:t>
            </a:r>
            <a:r>
              <a:rPr lang="ko-KR" altLang="en-US" sz="1800"/>
              <a:t>픽셀 단위의 분할 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800"/>
              <a:t>(c)</a:t>
            </a:r>
            <a:r>
              <a:rPr lang="ko-KR" altLang="en-US" sz="1800"/>
              <a:t>블록단위의 분할  </a:t>
            </a:r>
            <a:r>
              <a:rPr lang="en-US" altLang="ko-KR" sz="1800"/>
              <a:t>(d)</a:t>
            </a:r>
            <a:r>
              <a:rPr lang="ko-KR" altLang="en-US" sz="1800"/>
              <a:t>쿼드 트리 단위의 분할 </a:t>
            </a:r>
          </a:p>
        </p:txBody>
      </p:sp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id="{97448261-5000-4E48-9387-CCF90082A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057400"/>
          <a:ext cx="85344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비트맵 이미지" r:id="rId3" imgW="6973273" imgH="1952898" progId="Paint.Picture">
                  <p:embed/>
                </p:oleObj>
              </mc:Choice>
              <mc:Fallback>
                <p:oleObj name="비트맵 이미지" r:id="rId3" imgW="6973273" imgH="195289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8534400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DEDC3-3A4F-4115-970F-8D883DC3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25EAC-9285-4B7D-BF67-A5BFAC35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C1EC1-4101-4788-AA84-F3B197FB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A34C-EC2F-4886-9995-EBAD5199EBEA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166FDE4-257E-49CA-B85D-A95086554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56488" cy="46450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413"/>
              </a:spcBef>
              <a:spcAft>
                <a:spcPts val="275"/>
              </a:spcAft>
            </a:pPr>
            <a:r>
              <a:rPr lang="ko-KR" altLang="en-US" b="1">
                <a:solidFill>
                  <a:srgbClr val="000000"/>
                </a:solidFill>
              </a:rPr>
              <a:t>영역의 특징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각 영역의 특징으로 무엇을 이용 하는가는 어려운 문제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픽셀별로 하는 경우에는 </a:t>
            </a:r>
            <a:r>
              <a:rPr lang="ko-KR" altLang="en-US" sz="2000" b="1" i="1">
                <a:solidFill>
                  <a:srgbClr val="000000"/>
                </a:solidFill>
              </a:rPr>
              <a:t>픽셀의 명도값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en-US" altLang="ko-KR" sz="2000" b="1" i="1">
                <a:solidFill>
                  <a:srgbClr val="000000"/>
                </a:solidFill>
              </a:rPr>
              <a:t>RGB</a:t>
            </a:r>
            <a:r>
              <a:rPr lang="ko-KR" altLang="en-US" sz="2000" b="1" i="1">
                <a:solidFill>
                  <a:srgbClr val="000000"/>
                </a:solidFill>
              </a:rPr>
              <a:t>색상값</a:t>
            </a:r>
            <a:r>
              <a:rPr lang="en-US" altLang="ko-KR" sz="2000">
                <a:solidFill>
                  <a:srgbClr val="000000"/>
                </a:solidFill>
              </a:rPr>
              <a:t>,</a:t>
            </a:r>
            <a:r>
              <a:rPr lang="ko-KR" altLang="en-US" sz="2000" b="1" i="1">
                <a:solidFill>
                  <a:srgbClr val="000000"/>
                </a:solidFill>
              </a:rPr>
              <a:t>명암 그라디언트의 방향이나 크기</a:t>
            </a:r>
            <a:r>
              <a:rPr lang="ko-KR" altLang="en-US" sz="2000">
                <a:solidFill>
                  <a:srgbClr val="000000"/>
                </a:solidFill>
              </a:rPr>
              <a:t> 등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블록 형태의 영역인 경우에는 </a:t>
            </a:r>
            <a:r>
              <a:rPr lang="ko-KR" altLang="en-US" sz="2000" b="1" i="1">
                <a:solidFill>
                  <a:srgbClr val="000000"/>
                </a:solidFill>
              </a:rPr>
              <a:t>블록내의 픽셀의 평균 명도</a:t>
            </a:r>
            <a:r>
              <a:rPr lang="en-US" altLang="ko-KR" sz="2000" b="1" i="1">
                <a:solidFill>
                  <a:srgbClr val="000000"/>
                </a:solidFill>
              </a:rPr>
              <a:t>, </a:t>
            </a:r>
            <a:r>
              <a:rPr lang="ko-KR" altLang="en-US" sz="2000" b="1" i="1">
                <a:solidFill>
                  <a:srgbClr val="000000"/>
                </a:solidFill>
              </a:rPr>
              <a:t>명도의 분산</a:t>
            </a:r>
            <a:r>
              <a:rPr lang="en-US" altLang="ko-KR" sz="2000" b="1" i="1">
                <a:solidFill>
                  <a:srgbClr val="000000"/>
                </a:solidFill>
              </a:rPr>
              <a:t>, </a:t>
            </a:r>
            <a:r>
              <a:rPr lang="ko-KR" altLang="en-US" sz="2000" b="1" i="1">
                <a:solidFill>
                  <a:srgbClr val="000000"/>
                </a:solidFill>
              </a:rPr>
              <a:t>프랙탈</a:t>
            </a:r>
            <a:r>
              <a:rPr lang="en-US" altLang="ko-KR" sz="2000" b="1" i="1">
                <a:solidFill>
                  <a:srgbClr val="000000"/>
                </a:solidFill>
              </a:rPr>
              <a:t>(fractal) </a:t>
            </a:r>
            <a:r>
              <a:rPr lang="ko-KR" altLang="en-US" sz="2000" b="1" i="1">
                <a:solidFill>
                  <a:srgbClr val="000000"/>
                </a:solidFill>
              </a:rPr>
              <a:t>차원</a:t>
            </a:r>
            <a:r>
              <a:rPr lang="en-US" altLang="ko-KR" sz="2000" b="1" i="1">
                <a:solidFill>
                  <a:srgbClr val="000000"/>
                </a:solidFill>
              </a:rPr>
              <a:t>, 2</a:t>
            </a:r>
            <a:r>
              <a:rPr lang="ko-KR" altLang="en-US" sz="2000" b="1" i="1">
                <a:solidFill>
                  <a:srgbClr val="000000"/>
                </a:solidFill>
              </a:rPr>
              <a:t>차원 직교 변환 계수</a:t>
            </a:r>
            <a:r>
              <a:rPr lang="en-US" altLang="ko-KR" sz="2000" b="1" i="1">
                <a:solidFill>
                  <a:srgbClr val="000000"/>
                </a:solidFill>
              </a:rPr>
              <a:t>, </a:t>
            </a:r>
            <a:r>
              <a:rPr lang="ko-KR" altLang="en-US" sz="2000" b="1" i="1">
                <a:solidFill>
                  <a:srgbClr val="000000"/>
                </a:solidFill>
              </a:rPr>
              <a:t>파워 스펙트럼 등을</a:t>
            </a:r>
            <a:r>
              <a:rPr lang="ko-KR" altLang="en-US" sz="2000">
                <a:solidFill>
                  <a:srgbClr val="000000"/>
                </a:solidFill>
              </a:rPr>
              <a:t> 이용한 방법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4E805415-B4C3-49CC-8112-F61F458DB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분할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Segmentation)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1061</TotalTime>
  <Words>2656</Words>
  <Application>Microsoft Office PowerPoint</Application>
  <PresentationFormat>화면 슬라이드 쇼(4:3)</PresentationFormat>
  <Paragraphs>365</Paragraphs>
  <Slides>50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72" baseType="lpstr">
      <vt:lpstr>굴림</vt:lpstr>
      <vt:lpstr>Times New Roman</vt:lpstr>
      <vt:lpstr>Tahoma</vt:lpstr>
      <vt:lpstr>Wingdings</vt:lpstr>
      <vt:lpstr>Monotype Sorts</vt:lpstr>
      <vt:lpstr>양재 튼튼B</vt:lpstr>
      <vt:lpstr>HCI Columbine</vt:lpstr>
      <vt:lpstr>HCI Tulip</vt:lpstr>
      <vt:lpstr>휴먼명조</vt:lpstr>
      <vt:lpstr>ÅÂ-Á¶°¢Æ¼R</vt:lpstr>
      <vt:lpstr>신명 중고딕</vt:lpstr>
      <vt:lpstr>½Å¸í Áß°íµñ</vt:lpstr>
      <vt:lpstr>ÅÂ-¸ðÀ½Æ¼R</vt:lpstr>
      <vt:lpstr>태-모음티R</vt:lpstr>
      <vt:lpstr>HCI Hollyhock</vt:lpstr>
      <vt:lpstr>Monotype Corsiva</vt:lpstr>
      <vt:lpstr>Symbol</vt:lpstr>
      <vt:lpstr>휴먼고딕</vt:lpstr>
      <vt:lpstr>굴림체</vt:lpstr>
      <vt:lpstr>조화</vt:lpstr>
      <vt:lpstr>비트맵 이미지</vt:lpstr>
      <vt:lpstr>Microsoft Equation 3.0</vt:lpstr>
      <vt:lpstr>Image Processing</vt:lpstr>
      <vt:lpstr>제 8 장</vt:lpstr>
      <vt:lpstr>- Contents -</vt:lpstr>
      <vt:lpstr>8.1  영상 분할(Image Segmentation)이란?</vt:lpstr>
      <vt:lpstr>8.1  영상 분할(Image Segmentation)이란?</vt:lpstr>
      <vt:lpstr>8.1  영상 분할(Image Segmentation)이란?</vt:lpstr>
      <vt:lpstr>8.1  영상 분할(Image Segmentation)이란?</vt:lpstr>
      <vt:lpstr>8.1  영상 분할(Image Segmentation)이란?</vt:lpstr>
      <vt:lpstr>8.1  영상 분할(Image Segmentation)이란?</vt:lpstr>
      <vt:lpstr>8.1  영상 분할(Image Segmentation)이란?</vt:lpstr>
      <vt:lpstr>8.1  영상 분할(Image Segmentation)이란?</vt:lpstr>
      <vt:lpstr>8.2  입력 공간에서의    클라스터링에 의한 방법</vt:lpstr>
      <vt:lpstr>8.2.1 영역 성장법(Region Growing)</vt:lpstr>
      <vt:lpstr>8.2.1 영역 성장법(Region Growing)</vt:lpstr>
      <vt:lpstr>8.2.1 영역 성장법(Region Growing)</vt:lpstr>
      <vt:lpstr>8.2.2 분할법</vt:lpstr>
      <vt:lpstr>8.2.2 분할법</vt:lpstr>
      <vt:lpstr>8.2.3 분할 통합법(Split And Merge)</vt:lpstr>
      <vt:lpstr>8.3  특징 공간에서의    클라스터링에 의한 방법</vt:lpstr>
      <vt:lpstr>8.3.1 히스토그램을 이용한 영역 분할</vt:lpstr>
      <vt:lpstr>8.3.1.1 이진화(Thresholding)</vt:lpstr>
      <vt:lpstr>8.3.1.2 임계값의 결정 방법의 분류</vt:lpstr>
      <vt:lpstr>8.3.1.3   - 타일법</vt:lpstr>
      <vt:lpstr>8.3.1.4 모드(Mode)법</vt:lpstr>
      <vt:lpstr>8.3.1.5 분산비를 최대로 하는 방법</vt:lpstr>
      <vt:lpstr>8.3.1.5 분산비를 최대로 하는 방법</vt:lpstr>
      <vt:lpstr>8.3.1.5 분산비를 최대로 하는 방법</vt:lpstr>
      <vt:lpstr>8.3.1.6 반복 임계값 결정 방법             (Iterative Thresholding)</vt:lpstr>
      <vt:lpstr>8.3.1.7 적응 이진화 방법            (Adaptive Thresholding)</vt:lpstr>
      <vt:lpstr>8.3.1.8 가변 이진화 방법      (Variable Thesholding)</vt:lpstr>
      <vt:lpstr>8.3.1.8 가변 이진화 방법    (Variable Thesholding)</vt:lpstr>
      <vt:lpstr>8.3.1.9 이중 이진화 방법      (Double Thresholding)</vt:lpstr>
      <vt:lpstr>8.3.1.10 히스토그램 방법의 한계점  </vt:lpstr>
      <vt:lpstr>8.3.2 클러스터링 알고리즘을 이용한 방법</vt:lpstr>
      <vt:lpstr>8.4 에지(Edge)를 이용한 영상 분할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  <vt:lpstr>8.4.2 에지를 이용한 영상 분할의 단계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85</cp:revision>
  <dcterms:created xsi:type="dcterms:W3CDTF">2002-02-24T04:52:01Z</dcterms:created>
  <dcterms:modified xsi:type="dcterms:W3CDTF">2020-08-30T04:15:31Z</dcterms:modified>
</cp:coreProperties>
</file>