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9" r:id="rId3"/>
    <p:sldId id="260" r:id="rId4"/>
    <p:sldId id="262" r:id="rId5"/>
    <p:sldId id="263" r:id="rId6"/>
    <p:sldId id="264" r:id="rId7"/>
    <p:sldId id="307" r:id="rId8"/>
    <p:sldId id="266" r:id="rId9"/>
    <p:sldId id="267" r:id="rId10"/>
    <p:sldId id="310" r:id="rId11"/>
    <p:sldId id="309" r:id="rId12"/>
    <p:sldId id="308" r:id="rId13"/>
    <p:sldId id="268" r:id="rId14"/>
    <p:sldId id="269" r:id="rId15"/>
    <p:sldId id="270" r:id="rId16"/>
    <p:sldId id="273" r:id="rId17"/>
    <p:sldId id="272" r:id="rId18"/>
    <p:sldId id="274" r:id="rId19"/>
    <p:sldId id="275" r:id="rId20"/>
    <p:sldId id="276" r:id="rId21"/>
    <p:sldId id="271" r:id="rId22"/>
    <p:sldId id="277" r:id="rId23"/>
    <p:sldId id="280" r:id="rId24"/>
    <p:sldId id="278" r:id="rId25"/>
    <p:sldId id="281" r:id="rId26"/>
    <p:sldId id="282" r:id="rId27"/>
    <p:sldId id="283" r:id="rId28"/>
    <p:sldId id="279" r:id="rId29"/>
    <p:sldId id="285" r:id="rId30"/>
    <p:sldId id="286" r:id="rId31"/>
    <p:sldId id="287" r:id="rId32"/>
    <p:sldId id="297" r:id="rId33"/>
    <p:sldId id="303" r:id="rId34"/>
    <p:sldId id="288" r:id="rId35"/>
    <p:sldId id="289" r:id="rId36"/>
    <p:sldId id="290" r:id="rId37"/>
    <p:sldId id="291" r:id="rId38"/>
    <p:sldId id="292" r:id="rId39"/>
    <p:sldId id="299" r:id="rId40"/>
    <p:sldId id="293" r:id="rId41"/>
    <p:sldId id="294" r:id="rId42"/>
    <p:sldId id="295" r:id="rId43"/>
    <p:sldId id="296" r:id="rId44"/>
    <p:sldId id="300" r:id="rId45"/>
    <p:sldId id="301" r:id="rId46"/>
    <p:sldId id="302" r:id="rId47"/>
    <p:sldId id="305" r:id="rId48"/>
    <p:sldId id="258" r:id="rId49"/>
    <p:sldId id="306" r:id="rId50"/>
    <p:sldId id="28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04"/>
    <p:restoredTop sz="85345"/>
  </p:normalViewPr>
  <p:slideViewPr>
    <p:cSldViewPr>
      <p:cViewPr varScale="1">
        <p:scale>
          <a:sx n="121" d="100"/>
          <a:sy n="121" d="100"/>
        </p:scale>
        <p:origin x="29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3FC37-365B-BC41-AA8A-8A54106CC33D}" type="datetimeFigureOut">
              <a:rPr lang="en-US" smtClean="0"/>
              <a:t>10/12/21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ADF25-8215-F840-935D-DDE3E3B0A995}" type="slidenum">
              <a:rPr lang="en-US" smtClean="0"/>
              <a:t>‹#›</a:t>
            </a:fld>
            <a:endParaRPr lang="en-US"/>
          </a:p>
        </p:txBody>
      </p:sp>
    </p:spTree>
    <p:extLst>
      <p:ext uri="{BB962C8B-B14F-4D97-AF65-F5344CB8AC3E}">
        <p14:creationId xmlns:p14="http://schemas.microsoft.com/office/powerpoint/2010/main" val="349521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onlinelibrary.wiley.com/doi/10.1111/ecs2.2016.7.issue-8/issuetoc"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onlinelibrary.wiley.com/doi/10.1002/ecs2.1394/full#ecs21394-fig-0003"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i.org/10.1002/ecs2.256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onlinelibrary.wiley.com/doi/10.1111/ecs2.2016.7.issue-8/issuetoc"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onlinelibrary.wiley.com/doi/10.1002/ecs2.1394/full#ecs21394-fig-0003"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onlinelibrary.wiley.com/doi/10.1111/ecs2.2016.7.issue-8/issuetoc"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onlinelibrary.wiley.com/doi/10.1002/ecs2.1394/full#ecs21394-fig-000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originally developed by Trevor Branch (UW Fisheries)</a:t>
            </a:r>
          </a:p>
        </p:txBody>
      </p:sp>
      <p:sp>
        <p:nvSpPr>
          <p:cNvPr id="4" name="Slide Number Placeholder 3"/>
          <p:cNvSpPr>
            <a:spLocks noGrp="1"/>
          </p:cNvSpPr>
          <p:nvPr>
            <p:ph type="sldNum" sz="quarter" idx="5"/>
          </p:nvPr>
        </p:nvSpPr>
        <p:spPr/>
        <p:txBody>
          <a:bodyPr/>
          <a:lstStyle/>
          <a:p>
            <a:fld id="{C17ADF25-8215-F840-935D-DDE3E3B0A995}" type="slidenum">
              <a:rPr lang="en-US" smtClean="0"/>
              <a:t>1</a:t>
            </a:fld>
            <a:endParaRPr lang="en-US"/>
          </a:p>
        </p:txBody>
      </p:sp>
    </p:spTree>
    <p:extLst>
      <p:ext uri="{BB962C8B-B14F-4D97-AF65-F5344CB8AC3E}">
        <p14:creationId xmlns:p14="http://schemas.microsoft.com/office/powerpoint/2010/main" val="1067891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13</a:t>
            </a:fld>
            <a:endParaRPr lang="en-US"/>
          </a:p>
        </p:txBody>
      </p:sp>
    </p:spTree>
    <p:extLst>
      <p:ext uri="{BB962C8B-B14F-4D97-AF65-F5344CB8AC3E}">
        <p14:creationId xmlns:p14="http://schemas.microsoft.com/office/powerpoint/2010/main" val="4136517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a language….learn the lingo.</a:t>
            </a:r>
          </a:p>
        </p:txBody>
      </p:sp>
      <p:sp>
        <p:nvSpPr>
          <p:cNvPr id="4" name="Slide Number Placeholder 3"/>
          <p:cNvSpPr>
            <a:spLocks noGrp="1"/>
          </p:cNvSpPr>
          <p:nvPr>
            <p:ph type="sldNum" sz="quarter" idx="5"/>
          </p:nvPr>
        </p:nvSpPr>
        <p:spPr/>
        <p:txBody>
          <a:bodyPr/>
          <a:lstStyle/>
          <a:p>
            <a:fld id="{C17ADF25-8215-F840-935D-DDE3E3B0A995}" type="slidenum">
              <a:rPr lang="en-US" smtClean="0"/>
              <a:t>14</a:t>
            </a:fld>
            <a:endParaRPr lang="en-US"/>
          </a:p>
        </p:txBody>
      </p:sp>
    </p:spTree>
    <p:extLst>
      <p:ext uri="{BB962C8B-B14F-4D97-AF65-F5344CB8AC3E}">
        <p14:creationId xmlns:p14="http://schemas.microsoft.com/office/powerpoint/2010/main" val="2857169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28</a:t>
            </a:fld>
            <a:endParaRPr lang="en-US"/>
          </a:p>
        </p:txBody>
      </p:sp>
    </p:spTree>
    <p:extLst>
      <p:ext uri="{BB962C8B-B14F-4D97-AF65-F5344CB8AC3E}">
        <p14:creationId xmlns:p14="http://schemas.microsoft.com/office/powerpoint/2010/main" val="3192620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29</a:t>
            </a:fld>
            <a:endParaRPr lang="en-US"/>
          </a:p>
        </p:txBody>
      </p:sp>
    </p:spTree>
    <p:extLst>
      <p:ext uri="{BB962C8B-B14F-4D97-AF65-F5344CB8AC3E}">
        <p14:creationId xmlns:p14="http://schemas.microsoft.com/office/powerpoint/2010/main" val="473637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41</a:t>
            </a:fld>
            <a:endParaRPr lang="en-US"/>
          </a:p>
        </p:txBody>
      </p:sp>
    </p:spTree>
    <p:extLst>
      <p:ext uri="{BB962C8B-B14F-4D97-AF65-F5344CB8AC3E}">
        <p14:creationId xmlns:p14="http://schemas.microsoft.com/office/powerpoint/2010/main" val="177338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a:t>
            </a:fld>
            <a:endParaRPr lang="en-US"/>
          </a:p>
        </p:txBody>
      </p:sp>
    </p:spTree>
    <p:extLst>
      <p:ext uri="{BB962C8B-B14F-4D97-AF65-F5344CB8AC3E}">
        <p14:creationId xmlns:p14="http://schemas.microsoft.com/office/powerpoint/2010/main" val="83815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4</a:t>
            </a:fld>
            <a:endParaRPr lang="en-US"/>
          </a:p>
        </p:txBody>
      </p:sp>
    </p:spTree>
    <p:extLst>
      <p:ext uri="{BB962C8B-B14F-4D97-AF65-F5344CB8AC3E}">
        <p14:creationId xmlns:p14="http://schemas.microsoft.com/office/powerpoint/2010/main" val="240314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license is ~$1,500/year</a:t>
            </a:r>
          </a:p>
          <a:p>
            <a:r>
              <a:rPr lang="en-US" dirty="0"/>
              <a:t>Teaching-grade vs. research grade</a:t>
            </a:r>
          </a:p>
        </p:txBody>
      </p:sp>
      <p:sp>
        <p:nvSpPr>
          <p:cNvPr id="4" name="Slide Number Placeholder 3"/>
          <p:cNvSpPr>
            <a:spLocks noGrp="1"/>
          </p:cNvSpPr>
          <p:nvPr>
            <p:ph type="sldNum" sz="quarter" idx="5"/>
          </p:nvPr>
        </p:nvSpPr>
        <p:spPr/>
        <p:txBody>
          <a:bodyPr/>
          <a:lstStyle/>
          <a:p>
            <a:fld id="{C17ADF25-8215-F840-935D-DDE3E3B0A995}" type="slidenum">
              <a:rPr lang="en-US" smtClean="0"/>
              <a:t>7</a:t>
            </a:fld>
            <a:endParaRPr lang="en-US"/>
          </a:p>
        </p:txBody>
      </p:sp>
    </p:spTree>
    <p:extLst>
      <p:ext uri="{BB962C8B-B14F-4D97-AF65-F5344CB8AC3E}">
        <p14:creationId xmlns:p14="http://schemas.microsoft.com/office/powerpoint/2010/main" val="153413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8</a:t>
            </a:fld>
            <a:endParaRPr lang="en-US"/>
          </a:p>
        </p:txBody>
      </p:sp>
    </p:spTree>
    <p:extLst>
      <p:ext uri="{BB962C8B-B14F-4D97-AF65-F5344CB8AC3E}">
        <p14:creationId xmlns:p14="http://schemas.microsoft.com/office/powerpoint/2010/main" val="2363505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000000"/>
                </a:solidFill>
              </a:rPr>
              <a:t>Ecosphere</a:t>
            </a:r>
            <a:br>
              <a:rPr lang="en-GB" sz="1200" dirty="0">
                <a:solidFill>
                  <a:srgbClr val="000000"/>
                </a:solidFill>
              </a:rPr>
            </a:br>
            <a:r>
              <a:rPr lang="en-GB" sz="1200" dirty="0">
                <a:solidFill>
                  <a:srgbClr val="000000"/>
                </a:solidFill>
                <a:hlinkClick r:id="rId3"/>
              </a:rPr>
              <a:t>Volume 7, Issue 8, </a:t>
            </a:r>
            <a:r>
              <a:rPr lang="en-GB" sz="1200" dirty="0">
                <a:solidFill>
                  <a:srgbClr val="000000"/>
                </a:solidFill>
              </a:rPr>
              <a:t>17 AUG 2016 DOI: 10.1002/ecs2.1394</a:t>
            </a:r>
            <a:br>
              <a:rPr lang="en-GB" sz="1200" dirty="0">
                <a:solidFill>
                  <a:srgbClr val="000000"/>
                </a:solidFill>
              </a:rPr>
            </a:br>
            <a:r>
              <a:rPr lang="en-GB" sz="1200" dirty="0">
                <a:solidFill>
                  <a:srgbClr val="000000"/>
                </a:solidFill>
                <a:hlinkClick r:id="rId4"/>
              </a:rPr>
              <a:t>http://onlinelibrary.wiley.com/doi/10.1002/ecs2.1394/full#ecs21394-fig-0003</a:t>
            </a:r>
          </a:p>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9</a:t>
            </a:fld>
            <a:endParaRPr lang="en-US"/>
          </a:p>
        </p:txBody>
      </p:sp>
    </p:spTree>
    <p:extLst>
      <p:ext uri="{BB962C8B-B14F-4D97-AF65-F5344CB8AC3E}">
        <p14:creationId xmlns:p14="http://schemas.microsoft.com/office/powerpoint/2010/main" val="110808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Lai, J., </a:t>
            </a:r>
            <a:r>
              <a:rPr lang="en-US" sz="1200" b="0" i="0" kern="1200" dirty="0" err="1">
                <a:solidFill>
                  <a:schemeClr val="tx1"/>
                </a:solidFill>
                <a:effectLst/>
                <a:latin typeface="+mn-lt"/>
                <a:ea typeface="+mn-ea"/>
                <a:cs typeface="+mn-cs"/>
              </a:rPr>
              <a:t>Lortie</a:t>
            </a:r>
            <a:r>
              <a:rPr lang="en-US" sz="1200" b="0" i="0" kern="1200" dirty="0">
                <a:solidFill>
                  <a:schemeClr val="tx1"/>
                </a:solidFill>
                <a:effectLst/>
                <a:latin typeface="+mn-lt"/>
                <a:ea typeface="+mn-ea"/>
                <a:cs typeface="+mn-cs"/>
              </a:rPr>
              <a:t>, C. J., </a:t>
            </a:r>
            <a:r>
              <a:rPr lang="en-US" sz="1200" b="0" i="0" kern="1200" dirty="0" err="1">
                <a:solidFill>
                  <a:schemeClr val="tx1"/>
                </a:solidFill>
                <a:effectLst/>
                <a:latin typeface="+mn-lt"/>
                <a:ea typeface="+mn-ea"/>
                <a:cs typeface="+mn-cs"/>
              </a:rPr>
              <a:t>Muenchen</a:t>
            </a:r>
            <a:r>
              <a:rPr lang="en-US" sz="1200" b="0" i="0" kern="1200" dirty="0">
                <a:solidFill>
                  <a:schemeClr val="tx1"/>
                </a:solidFill>
                <a:effectLst/>
                <a:latin typeface="+mn-lt"/>
                <a:ea typeface="+mn-ea"/>
                <a:cs typeface="+mn-cs"/>
              </a:rPr>
              <a:t>, R. A., Yang, J., and Ma, K.. 2019. Evaluating the popularity of R in ecology. </a:t>
            </a:r>
            <a:r>
              <a:rPr lang="en-US" sz="1200" b="0" i="1" kern="1200" dirty="0">
                <a:solidFill>
                  <a:schemeClr val="tx1"/>
                </a:solidFill>
                <a:effectLst/>
                <a:latin typeface="+mn-lt"/>
                <a:ea typeface="+mn-ea"/>
                <a:cs typeface="+mn-cs"/>
              </a:rPr>
              <a:t>Ecosphere</a:t>
            </a:r>
            <a:r>
              <a:rPr lang="en-US" sz="1200" b="0" i="0" kern="1200" dirty="0">
                <a:solidFill>
                  <a:schemeClr val="tx1"/>
                </a:solidFill>
                <a:effectLst/>
                <a:latin typeface="+mn-lt"/>
                <a:ea typeface="+mn-ea"/>
                <a:cs typeface="+mn-cs"/>
              </a:rPr>
              <a:t> 10( 1):e02567. </a:t>
            </a:r>
            <a:r>
              <a:rPr lang="en-US" sz="1200" b="0" i="0" u="none" strike="noStrike" kern="1200" dirty="0">
                <a:solidFill>
                  <a:schemeClr val="tx1"/>
                </a:solidFill>
                <a:effectLst/>
                <a:latin typeface="+mn-lt"/>
                <a:ea typeface="+mn-ea"/>
                <a:cs typeface="+mn-cs"/>
                <a:hlinkClick r:id="rId3" tooltip="Link to external resource: 10.1002/ecs2.2567"/>
              </a:rPr>
              <a:t>10.1002/ecs2.2567</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Cell-</a:t>
            </a:r>
            <a:r>
              <a:rPr lang="en-US" sz="1200" b="0" i="0" u="none" strike="noStrike" kern="1200" dirty="0" err="1">
                <a:solidFill>
                  <a:schemeClr val="tx1"/>
                </a:solidFill>
                <a:effectLst/>
                <a:latin typeface="+mn-lt"/>
                <a:ea typeface="+mn-ea"/>
                <a:cs typeface="+mn-cs"/>
              </a:rPr>
              <a:t>Molec</a:t>
            </a:r>
            <a:r>
              <a:rPr lang="en-US" sz="1200" b="0" i="0" u="none" strike="noStrike" kern="1200" dirty="0">
                <a:solidFill>
                  <a:schemeClr val="tx1"/>
                </a:solidFill>
                <a:effectLst/>
                <a:latin typeface="+mn-lt"/>
                <a:ea typeface="+mn-ea"/>
                <a:cs typeface="+mn-cs"/>
              </a:rPr>
              <a:t>-Micro labs have been slower to embrace R. Simple experiments can get away with using simple tools.</a:t>
            </a:r>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10</a:t>
            </a:fld>
            <a:endParaRPr lang="en-US"/>
          </a:p>
        </p:txBody>
      </p:sp>
    </p:spTree>
    <p:extLst>
      <p:ext uri="{BB962C8B-B14F-4D97-AF65-F5344CB8AC3E}">
        <p14:creationId xmlns:p14="http://schemas.microsoft.com/office/powerpoint/2010/main" val="49114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000000"/>
                </a:solidFill>
              </a:rPr>
              <a:t>Ecosphere</a:t>
            </a:r>
            <a:br>
              <a:rPr lang="en-GB" sz="1200" dirty="0">
                <a:solidFill>
                  <a:srgbClr val="000000"/>
                </a:solidFill>
              </a:rPr>
            </a:br>
            <a:r>
              <a:rPr lang="en-GB" sz="1200" dirty="0">
                <a:solidFill>
                  <a:srgbClr val="000000"/>
                </a:solidFill>
                <a:hlinkClick r:id="rId3"/>
              </a:rPr>
              <a:t>Volume 7, Issue 8, </a:t>
            </a:r>
            <a:r>
              <a:rPr lang="en-GB" sz="1200" dirty="0">
                <a:solidFill>
                  <a:srgbClr val="000000"/>
                </a:solidFill>
              </a:rPr>
              <a:t>17 AUG 2016 DOI: 10.1002/ecs2.1394</a:t>
            </a:r>
            <a:br>
              <a:rPr lang="en-GB" sz="1200" dirty="0">
                <a:solidFill>
                  <a:srgbClr val="000000"/>
                </a:solidFill>
              </a:rPr>
            </a:br>
            <a:r>
              <a:rPr lang="en-GB" sz="1200" dirty="0">
                <a:solidFill>
                  <a:srgbClr val="000000"/>
                </a:solidFill>
                <a:hlinkClick r:id="rId4"/>
              </a:rPr>
              <a:t>http://onlinelibrary.wiley.com/doi/10.1002/ecs2.1394/full#ecs21394-fig-0003</a:t>
            </a:r>
          </a:p>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11</a:t>
            </a:fld>
            <a:endParaRPr lang="en-US"/>
          </a:p>
        </p:txBody>
      </p:sp>
    </p:spTree>
    <p:extLst>
      <p:ext uri="{BB962C8B-B14F-4D97-AF65-F5344CB8AC3E}">
        <p14:creationId xmlns:p14="http://schemas.microsoft.com/office/powerpoint/2010/main" val="342400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rgbClr val="000000"/>
                </a:solidFill>
              </a:rPr>
              <a:t>Ecosphere</a:t>
            </a:r>
            <a:br>
              <a:rPr lang="en-GB" sz="1200">
                <a:solidFill>
                  <a:srgbClr val="000000"/>
                </a:solidFill>
              </a:rPr>
            </a:br>
            <a:r>
              <a:rPr lang="en-GB" sz="1200">
                <a:solidFill>
                  <a:srgbClr val="000000"/>
                </a:solidFill>
                <a:hlinkClick r:id="rId3"/>
              </a:rPr>
              <a:t>Volume 7, Issue 8, </a:t>
            </a:r>
            <a:r>
              <a:rPr lang="en-GB" sz="1200">
                <a:solidFill>
                  <a:srgbClr val="000000"/>
                </a:solidFill>
              </a:rPr>
              <a:t>17 AUG 2016 DOI: 10.1002/ecs2.1394</a:t>
            </a:r>
            <a:br>
              <a:rPr lang="en-GB" sz="1200">
                <a:solidFill>
                  <a:srgbClr val="000000"/>
                </a:solidFill>
              </a:rPr>
            </a:br>
            <a:r>
              <a:rPr lang="en-GB" sz="1200">
                <a:solidFill>
                  <a:srgbClr val="000000"/>
                </a:solidFill>
                <a:hlinkClick r:id="rId4"/>
              </a:rPr>
              <a:t>http://onlinelibrary.wiley.com/doi/10.1002/ecs2.1394/full#ecs21394-fig-0003</a:t>
            </a:r>
          </a:p>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12</a:t>
            </a:fld>
            <a:endParaRPr lang="en-US"/>
          </a:p>
        </p:txBody>
      </p:sp>
    </p:spTree>
    <p:extLst>
      <p:ext uri="{BB962C8B-B14F-4D97-AF65-F5344CB8AC3E}">
        <p14:creationId xmlns:p14="http://schemas.microsoft.com/office/powerpoint/2010/main" val="241522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162873-51CE-49DA-B98E-BAD067B56C8D}" type="datetimeFigureOut">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70996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99758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97835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447800"/>
            <a:ext cx="8229600" cy="5105400"/>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666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62873-51CE-49DA-B98E-BAD067B56C8D}" type="datetimeFigureOut">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8631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162873-51CE-49DA-B98E-BAD067B56C8D}" type="datetimeFigureOut">
              <a:rPr lang="en-US" smtClean="0"/>
              <a:t>10/12/21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7282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162873-51CE-49DA-B98E-BAD067B56C8D}" type="datetimeFigureOut">
              <a:rPr lang="en-US" smtClean="0"/>
              <a:t>10/12/21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5290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162873-51CE-49DA-B98E-BAD067B56C8D}" type="datetimeFigureOut">
              <a:rPr lang="en-US" smtClean="0"/>
              <a:t>10/12/21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95367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62873-51CE-49DA-B98E-BAD067B56C8D}" type="datetimeFigureOut">
              <a:rPr lang="en-US" smtClean="0"/>
              <a:t>10/12/21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485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10/12/21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6797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10/12/21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1348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62873-51CE-49DA-B98E-BAD067B56C8D}" type="datetimeFigureOut">
              <a:rPr lang="en-US" smtClean="0"/>
              <a:t>10/12/21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D8EA9-8080-4EFF-AEE8-9468A88FCF35}" type="slidenum">
              <a:rPr lang="en-US" smtClean="0"/>
              <a:t>‹#›</a:t>
            </a:fld>
            <a:endParaRPr lang="en-US"/>
          </a:p>
        </p:txBody>
      </p:sp>
    </p:spTree>
    <p:extLst>
      <p:ext uri="{BB962C8B-B14F-4D97-AF65-F5344CB8AC3E}">
        <p14:creationId xmlns:p14="http://schemas.microsoft.com/office/powerpoint/2010/main" val="25131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02/ecs2.256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seek.org/" TargetMode="External"/><Relationship Id="rId2" Type="http://schemas.openxmlformats.org/officeDocument/2006/relationships/hyperlink" Target="http://www.r-project.org/" TargetMode="External"/><Relationship Id="rId1" Type="http://schemas.openxmlformats.org/officeDocument/2006/relationships/slideLayout" Target="../slideLayouts/slideLayout2.xml"/><Relationship Id="rId4" Type="http://schemas.openxmlformats.org/officeDocument/2006/relationships/hyperlink" Target="http://www.stackoverflow.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handelgroup.uga.edu/files/software/yari.zip" TargetMode="External"/><Relationship Id="rId2" Type="http://schemas.openxmlformats.org/officeDocument/2006/relationships/hyperlink" Target="http://cran.r-project.org/doc/manuals/R-intro.pdf" TargetMode="External"/><Relationship Id="rId1" Type="http://schemas.openxmlformats.org/officeDocument/2006/relationships/slideLayout" Target="../slideLayouts/slideLayout2.xml"/><Relationship Id="rId4" Type="http://schemas.openxmlformats.org/officeDocument/2006/relationships/hyperlink" Target="http://cran.r-project.org/doc/contrib/Baggott-refcard-v2.pd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markdown.rstudio.com/gallery.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tif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R Programming</a:t>
            </a:r>
          </a:p>
        </p:txBody>
      </p:sp>
      <p:sp>
        <p:nvSpPr>
          <p:cNvPr id="3" name="Subtitle 2"/>
          <p:cNvSpPr>
            <a:spLocks noGrp="1"/>
          </p:cNvSpPr>
          <p:nvPr>
            <p:ph type="subTitle" idx="1"/>
          </p:nvPr>
        </p:nvSpPr>
        <p:spPr/>
        <p:txBody>
          <a:bodyPr/>
          <a:lstStyle/>
          <a:p>
            <a:r>
              <a:rPr lang="en-US" dirty="0"/>
              <a:t>Beckerman </a:t>
            </a:r>
            <a:r>
              <a:rPr lang="en-US" i="1" dirty="0"/>
              <a:t>et al. </a:t>
            </a:r>
            <a:r>
              <a:rPr lang="en-US" dirty="0"/>
              <a:t>p. 1-28</a:t>
            </a:r>
          </a:p>
        </p:txBody>
      </p:sp>
    </p:spTree>
    <p:extLst>
      <p:ext uri="{BB962C8B-B14F-4D97-AF65-F5344CB8AC3E}">
        <p14:creationId xmlns:p14="http://schemas.microsoft.com/office/powerpoint/2010/main" val="293842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69828"/>
            <a:ext cx="6189548" cy="1073728"/>
          </a:xfrm>
        </p:spPr>
        <p:txBody>
          <a:bodyPr>
            <a:normAutofit fontScale="62500" lnSpcReduction="20000"/>
          </a:bodyPr>
          <a:lstStyle/>
          <a:p>
            <a:pPr marL="0" indent="0">
              <a:buNone/>
            </a:pPr>
            <a:r>
              <a:rPr lang="en-US" sz="5100" dirty="0"/>
              <a:t>No seriously, everyone* is using R.</a:t>
            </a:r>
          </a:p>
          <a:p>
            <a:pPr marL="0" indent="0">
              <a:buNone/>
            </a:pPr>
            <a:r>
              <a:rPr lang="en-US" sz="5100" dirty="0"/>
              <a:t>You will need it if you want a job.</a:t>
            </a:r>
          </a:p>
          <a:p>
            <a:pPr marL="0" indent="0">
              <a:buNone/>
            </a:pPr>
            <a:endParaRPr lang="en-US" dirty="0"/>
          </a:p>
          <a:p>
            <a:endParaRPr lang="en-US" dirty="0"/>
          </a:p>
        </p:txBody>
      </p:sp>
      <p:sp>
        <p:nvSpPr>
          <p:cNvPr id="6" name="TextBox 5">
            <a:extLst>
              <a:ext uri="{FF2B5EF4-FFF2-40B4-BE49-F238E27FC236}">
                <a16:creationId xmlns:a16="http://schemas.microsoft.com/office/drawing/2014/main" id="{0149653C-CBE8-C64C-8BAD-5C9841D258A7}"/>
              </a:ext>
            </a:extLst>
          </p:cNvPr>
          <p:cNvSpPr txBox="1"/>
          <p:nvPr/>
        </p:nvSpPr>
        <p:spPr>
          <a:xfrm>
            <a:off x="931747" y="6002064"/>
            <a:ext cx="7737705" cy="646331"/>
          </a:xfrm>
          <a:prstGeom prst="rect">
            <a:avLst/>
          </a:prstGeom>
          <a:noFill/>
        </p:spPr>
        <p:txBody>
          <a:bodyPr wrap="square" rtlCol="0">
            <a:spAutoFit/>
          </a:bodyPr>
          <a:lstStyle/>
          <a:p>
            <a:r>
              <a:rPr lang="en-US" dirty="0"/>
              <a:t>Lai, J., </a:t>
            </a:r>
            <a:r>
              <a:rPr lang="en-US" dirty="0" err="1"/>
              <a:t>Lortie</a:t>
            </a:r>
            <a:r>
              <a:rPr lang="en-US" dirty="0"/>
              <a:t>, C. J., </a:t>
            </a:r>
            <a:r>
              <a:rPr lang="en-US" dirty="0" err="1"/>
              <a:t>Muenchen</a:t>
            </a:r>
            <a:r>
              <a:rPr lang="en-US" dirty="0"/>
              <a:t>, R. A., Yang, J., and Ma, K. 2019. Evaluating the popularity of R in ecology. </a:t>
            </a:r>
            <a:r>
              <a:rPr lang="en-US" i="1" dirty="0"/>
              <a:t>Ecosphere</a:t>
            </a:r>
            <a:r>
              <a:rPr lang="en-US" dirty="0"/>
              <a:t> 10( 1):e02567. </a:t>
            </a:r>
            <a:r>
              <a:rPr lang="en-US" dirty="0">
                <a:hlinkClick r:id="rId3" tooltip="Link to external resource: 10.1002/ecs2.2567"/>
              </a:rPr>
              <a:t>10.1002/ecs2.2567</a:t>
            </a:r>
            <a:endParaRPr lang="en-US" sz="1200" dirty="0"/>
          </a:p>
        </p:txBody>
      </p:sp>
      <p:pic>
        <p:nvPicPr>
          <p:cNvPr id="4" name="Picture 2" descr="image">
            <a:extLst>
              <a:ext uri="{FF2B5EF4-FFF2-40B4-BE49-F238E27FC236}">
                <a16:creationId xmlns:a16="http://schemas.microsoft.com/office/drawing/2014/main" id="{1AF6AFA3-C374-7A4D-9A21-D4687F1343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83494"/>
            <a:ext cx="7620000" cy="458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79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295" y="114860"/>
            <a:ext cx="8534400" cy="609600"/>
          </a:xfrm>
        </p:spPr>
        <p:txBody>
          <a:bodyPr/>
          <a:lstStyle/>
          <a:p>
            <a:pPr marL="0" indent="0">
              <a:buNone/>
            </a:pPr>
            <a:r>
              <a:rPr lang="en-US" dirty="0"/>
              <a:t>Becoming the default language of data analysis in biology</a:t>
            </a:r>
          </a:p>
          <a:p>
            <a:endParaRPr lang="en-US" dirty="0"/>
          </a:p>
        </p:txBody>
      </p:sp>
      <p:sp>
        <p:nvSpPr>
          <p:cNvPr id="4" name="TextBox 3">
            <a:extLst>
              <a:ext uri="{FF2B5EF4-FFF2-40B4-BE49-F238E27FC236}">
                <a16:creationId xmlns:a16="http://schemas.microsoft.com/office/drawing/2014/main" id="{0017D991-DC89-6944-85AA-28F405A93500}"/>
              </a:ext>
            </a:extLst>
          </p:cNvPr>
          <p:cNvSpPr txBox="1"/>
          <p:nvPr/>
        </p:nvSpPr>
        <p:spPr>
          <a:xfrm>
            <a:off x="630382" y="5791200"/>
            <a:ext cx="8118705" cy="1200329"/>
          </a:xfrm>
          <a:prstGeom prst="rect">
            <a:avLst/>
          </a:prstGeom>
          <a:noFill/>
        </p:spPr>
        <p:txBody>
          <a:bodyPr wrap="square" rtlCol="0">
            <a:spAutoFit/>
          </a:bodyPr>
          <a:lstStyle/>
          <a:p>
            <a:r>
              <a:rPr lang="en-US" dirty="0"/>
              <a:t>The distribution of position postings on </a:t>
            </a:r>
            <a:r>
              <a:rPr lang="en-US" dirty="0" err="1"/>
              <a:t>Ecolog</a:t>
            </a:r>
            <a:r>
              <a:rPr lang="en-US" dirty="0"/>
              <a:t>‐L requiring R in 2008–2009, 2012–2013, and 2017–2018. (</a:t>
            </a:r>
            <a:r>
              <a:rPr lang="en-US" dirty="0" err="1"/>
              <a:t>Auker</a:t>
            </a:r>
            <a:r>
              <a:rPr lang="en-US" dirty="0"/>
              <a:t> and </a:t>
            </a:r>
            <a:r>
              <a:rPr lang="en-US" dirty="0" err="1"/>
              <a:t>Barthelmess</a:t>
            </a:r>
            <a:r>
              <a:rPr lang="en-US" dirty="0"/>
              <a:t> 2021)</a:t>
            </a:r>
          </a:p>
          <a:p>
            <a:endParaRPr lang="en-US" dirty="0"/>
          </a:p>
          <a:p>
            <a:endParaRPr lang="en-US" dirty="0"/>
          </a:p>
        </p:txBody>
      </p:sp>
      <p:pic>
        <p:nvPicPr>
          <p:cNvPr id="5" name="Picture 2" descr="image">
            <a:extLst>
              <a:ext uri="{FF2B5EF4-FFF2-40B4-BE49-F238E27FC236}">
                <a16:creationId xmlns:a16="http://schemas.microsoft.com/office/drawing/2014/main" id="{15FE35CF-4110-5F43-A12F-2E3033CD5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743230"/>
            <a:ext cx="5884863"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61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1750"/>
            <a:ext cx="6461023" cy="1371600"/>
          </a:xfrm>
        </p:spPr>
        <p:txBody>
          <a:bodyPr/>
          <a:lstStyle/>
          <a:p>
            <a:r>
              <a:rPr lang="en-US" dirty="0"/>
              <a:t>What are the strengths of R?</a:t>
            </a:r>
          </a:p>
        </p:txBody>
      </p:sp>
      <p:sp>
        <p:nvSpPr>
          <p:cNvPr id="3" name="Content Placeholder 2"/>
          <p:cNvSpPr>
            <a:spLocks noGrp="1"/>
          </p:cNvSpPr>
          <p:nvPr>
            <p:ph idx="1"/>
          </p:nvPr>
        </p:nvSpPr>
        <p:spPr>
          <a:xfrm>
            <a:off x="381000" y="1066800"/>
            <a:ext cx="8229600" cy="5105400"/>
          </a:xfrm>
        </p:spPr>
        <p:txBody>
          <a:bodyPr/>
          <a:lstStyle/>
          <a:p>
            <a:r>
              <a:rPr lang="en-US" dirty="0"/>
              <a:t>Publication-quality graphics</a:t>
            </a:r>
          </a:p>
          <a:p>
            <a:pPr lvl="1"/>
            <a:r>
              <a:rPr lang="en-US" dirty="0"/>
              <a:t>Many default graphics</a:t>
            </a:r>
          </a:p>
          <a:p>
            <a:pPr lvl="1"/>
            <a:r>
              <a:rPr lang="en-US" dirty="0"/>
              <a:t>Full control of graphics</a:t>
            </a:r>
          </a:p>
          <a:p>
            <a:pPr lvl="1"/>
            <a:r>
              <a:rPr lang="en-US" dirty="0"/>
              <a:t>Make even rudimentary plots </a:t>
            </a:r>
          </a:p>
          <a:p>
            <a:pPr marL="457200" lvl="1" indent="0">
              <a:buNone/>
            </a:pPr>
            <a:r>
              <a:rPr lang="en-US" dirty="0"/>
              <a:t>     vibrant and exciting</a:t>
            </a:r>
          </a:p>
          <a:p>
            <a:endParaRPr lang="en-US" dirty="0"/>
          </a:p>
          <a:p>
            <a:endParaRPr lang="en-US" dirty="0"/>
          </a:p>
        </p:txBody>
      </p:sp>
      <p:pic>
        <p:nvPicPr>
          <p:cNvPr id="4" name="Picture 7" descr="his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35"/>
          <a:stretch/>
        </p:blipFill>
        <p:spPr bwMode="auto">
          <a:xfrm>
            <a:off x="914400" y="3810000"/>
            <a:ext cx="32385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descr="Waffle Chart With Ggplot">
            <a:extLst>
              <a:ext uri="{FF2B5EF4-FFF2-40B4-BE49-F238E27FC236}">
                <a16:creationId xmlns:a16="http://schemas.microsoft.com/office/drawing/2014/main" id="{F8957D51-F098-4549-9AB9-093A36B84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99516"/>
            <a:ext cx="4114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56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a:t>
            </a:r>
          </a:p>
        </p:txBody>
      </p:sp>
      <p:sp>
        <p:nvSpPr>
          <p:cNvPr id="3" name="Content Placeholder 2"/>
          <p:cNvSpPr>
            <a:spLocks noGrp="1"/>
          </p:cNvSpPr>
          <p:nvPr>
            <p:ph idx="1"/>
          </p:nvPr>
        </p:nvSpPr>
        <p:spPr>
          <a:xfrm>
            <a:off x="457200" y="1143000"/>
            <a:ext cx="8229600" cy="5105400"/>
          </a:xfrm>
        </p:spPr>
        <p:txBody>
          <a:bodyPr/>
          <a:lstStyle/>
          <a:p>
            <a:r>
              <a:rPr lang="en-US" dirty="0"/>
              <a:t>R is a programming language, the learning curve can be steep (R is free, but its not cheap)</a:t>
            </a:r>
          </a:p>
          <a:p>
            <a:r>
              <a:rPr lang="en-US" dirty="0"/>
              <a:t>Very rewarding to become fluent</a:t>
            </a:r>
          </a:p>
          <a:p>
            <a:r>
              <a:rPr lang="en-US" dirty="0"/>
              <a:t>Be patient and creative</a:t>
            </a:r>
          </a:p>
          <a:p>
            <a:r>
              <a:rPr lang="en-US" dirty="0"/>
              <a:t>Lots of help files, online sources, books, and graduate students in your lab</a:t>
            </a:r>
          </a:p>
          <a:p>
            <a:pPr lvl="1"/>
            <a:r>
              <a:rPr lang="en-US" dirty="0"/>
              <a:t>Course readings</a:t>
            </a:r>
          </a:p>
          <a:p>
            <a:pPr lvl="1"/>
            <a:r>
              <a:rPr lang="en-US" dirty="0"/>
              <a:t>Books: R graphics (Murrell), The R book (Crawley), A primer of ecology with R (Stevens)</a:t>
            </a:r>
          </a:p>
          <a:p>
            <a:pPr lvl="1"/>
            <a:r>
              <a:rPr lang="en-US" dirty="0"/>
              <a:t>R reference card 2.0 (Baggott)</a:t>
            </a:r>
          </a:p>
          <a:p>
            <a:pPr lvl="1"/>
            <a:r>
              <a:rPr lang="en-US" dirty="0"/>
              <a:t>R-Studio ‘</a:t>
            </a:r>
            <a:r>
              <a:rPr lang="en-US" dirty="0" err="1"/>
              <a:t>cheatsheets</a:t>
            </a:r>
            <a:r>
              <a:rPr lang="en-US" dirty="0"/>
              <a:t>’ (</a:t>
            </a:r>
            <a:r>
              <a:rPr lang="en-US" dirty="0" err="1"/>
              <a:t>Help</a:t>
            </a:r>
            <a:r>
              <a:rPr lang="en-US" dirty="0" err="1">
                <a:sym typeface="Wingdings" pitchFamily="2" charset="2"/>
              </a:rPr>
              <a:t>Cheatsheets</a:t>
            </a:r>
            <a:r>
              <a:rPr lang="en-US" dirty="0">
                <a:sym typeface="Wingdings" pitchFamily="2" charset="2"/>
              </a:rPr>
              <a:t>)</a:t>
            </a:r>
            <a:endParaRPr lang="en-US" dirty="0"/>
          </a:p>
        </p:txBody>
      </p:sp>
    </p:spTree>
    <p:extLst>
      <p:ext uri="{BB962C8B-B14F-4D97-AF65-F5344CB8AC3E}">
        <p14:creationId xmlns:p14="http://schemas.microsoft.com/office/powerpoint/2010/main" val="280106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0"/>
            <a:ext cx="869999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706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reference material</a:t>
            </a:r>
          </a:p>
        </p:txBody>
      </p:sp>
      <p:sp>
        <p:nvSpPr>
          <p:cNvPr id="3" name="Content Placeholder 2"/>
          <p:cNvSpPr>
            <a:spLocks noGrp="1"/>
          </p:cNvSpPr>
          <p:nvPr>
            <p:ph idx="1"/>
          </p:nvPr>
        </p:nvSpPr>
        <p:spPr/>
        <p:txBody>
          <a:bodyPr/>
          <a:lstStyle/>
          <a:p>
            <a:r>
              <a:rPr lang="en-US" dirty="0"/>
              <a:t>The R project website</a:t>
            </a:r>
          </a:p>
          <a:p>
            <a:pPr lvl="1"/>
            <a:r>
              <a:rPr lang="en-US" dirty="0">
                <a:hlinkClick r:id="rId2"/>
              </a:rPr>
              <a:t>http://www.r-project.org/</a:t>
            </a:r>
            <a:endParaRPr lang="en-US" dirty="0"/>
          </a:p>
          <a:p>
            <a:r>
              <a:rPr lang="en-US" dirty="0"/>
              <a:t>R seek (specific R search engine)</a:t>
            </a:r>
          </a:p>
          <a:p>
            <a:pPr lvl="1"/>
            <a:r>
              <a:rPr lang="en-US" altLang="en-US" dirty="0">
                <a:hlinkClick r:id="rId3"/>
              </a:rPr>
              <a:t>http://www.rseek.org/</a:t>
            </a:r>
            <a:r>
              <a:rPr lang="en-US" altLang="en-US" dirty="0"/>
              <a:t> </a:t>
            </a:r>
          </a:p>
          <a:p>
            <a:r>
              <a:rPr lang="en-US" altLang="en-US" dirty="0"/>
              <a:t>Google it… “r” returns R</a:t>
            </a:r>
          </a:p>
          <a:p>
            <a:pPr lvl="1"/>
            <a:r>
              <a:rPr lang="en-US" altLang="en-US" dirty="0"/>
              <a:t>Very often someone else has had the same problem</a:t>
            </a:r>
          </a:p>
          <a:p>
            <a:r>
              <a:rPr lang="en-US" altLang="en-US" dirty="0" err="1"/>
              <a:t>StackOverflow</a:t>
            </a:r>
            <a:endParaRPr lang="en-US" altLang="en-US" dirty="0"/>
          </a:p>
          <a:p>
            <a:pPr lvl="1"/>
            <a:r>
              <a:rPr lang="en-US" altLang="en-US" dirty="0">
                <a:hlinkClick r:id="rId4"/>
              </a:rPr>
              <a:t>http://www.stackoverflow.com/</a:t>
            </a:r>
            <a:r>
              <a:rPr lang="en-US" altLang="en-US" dirty="0"/>
              <a:t> </a:t>
            </a:r>
          </a:p>
          <a:p>
            <a:pPr marL="457200" lvl="1" indent="0">
              <a:buNone/>
            </a:pPr>
            <a:endParaRPr lang="en-US" altLang="en-US" dirty="0"/>
          </a:p>
        </p:txBody>
      </p:sp>
    </p:spTree>
    <p:extLst>
      <p:ext uri="{BB962C8B-B14F-4D97-AF65-F5344CB8AC3E}">
        <p14:creationId xmlns:p14="http://schemas.microsoft.com/office/powerpoint/2010/main" val="219659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R</a:t>
            </a:r>
          </a:p>
        </p:txBody>
      </p:sp>
      <p:sp>
        <p:nvSpPr>
          <p:cNvPr id="3" name="Content Placeholder 2"/>
          <p:cNvSpPr>
            <a:spLocks noGrp="1"/>
          </p:cNvSpPr>
          <p:nvPr>
            <p:ph idx="1"/>
          </p:nvPr>
        </p:nvSpPr>
        <p:spPr/>
        <p:txBody>
          <a:bodyPr/>
          <a:lstStyle/>
          <a:p>
            <a:r>
              <a:rPr lang="en-US" dirty="0"/>
              <a:t>The program can be downloaded from one of the official mirrors of CRAN</a:t>
            </a:r>
          </a:p>
          <a:p>
            <a:pPr lvl="1"/>
            <a:r>
              <a:rPr lang="en-US" dirty="0">
                <a:hlinkClick r:id="rId2"/>
              </a:rPr>
              <a:t>http://cran.r-project.org/</a:t>
            </a:r>
            <a:endParaRPr lang="en-US" dirty="0"/>
          </a:p>
          <a:p>
            <a:pPr lvl="1"/>
            <a:r>
              <a:rPr lang="en-US" dirty="0"/>
              <a:t>Download the appropriate compiled binary code for your operating system</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068" t="7516" r="56665" b="68068"/>
          <a:stretch/>
        </p:blipFill>
        <p:spPr bwMode="auto">
          <a:xfrm>
            <a:off x="381000" y="3733800"/>
            <a:ext cx="85344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830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944562"/>
          </a:xfrm>
        </p:spPr>
        <p:txBody>
          <a:bodyPr/>
          <a:lstStyle/>
          <a:p>
            <a:r>
              <a:rPr lang="en-US" dirty="0"/>
              <a:t>Load up R</a:t>
            </a:r>
          </a:p>
        </p:txBody>
      </p:sp>
      <p:sp>
        <p:nvSpPr>
          <p:cNvPr id="3" name="Content Placeholder 2"/>
          <p:cNvSpPr>
            <a:spLocks noGrp="1"/>
          </p:cNvSpPr>
          <p:nvPr>
            <p:ph idx="1"/>
          </p:nvPr>
        </p:nvSpPr>
        <p:spPr>
          <a:xfrm>
            <a:off x="457200" y="1447800"/>
            <a:ext cx="3505200" cy="5105400"/>
          </a:xfrm>
        </p:spPr>
        <p:txBody>
          <a:bodyPr/>
          <a:lstStyle/>
          <a:p>
            <a:r>
              <a:rPr lang="en-US" dirty="0"/>
              <a:t>Find the standalone R program </a:t>
            </a:r>
          </a:p>
          <a:p>
            <a:r>
              <a:rPr lang="en-US" dirty="0"/>
              <a:t>Open it</a:t>
            </a:r>
          </a:p>
          <a:p>
            <a:r>
              <a:rPr lang="en-US" dirty="0"/>
              <a:t>Enter commands at the </a:t>
            </a:r>
            <a:r>
              <a:rPr lang="en-US" sz="2000" dirty="0">
                <a:latin typeface="Courier New" panose="02070309020205020404" pitchFamily="49" charset="0"/>
                <a:cs typeface="Courier New" panose="02070309020205020404" pitchFamily="49" charset="0"/>
              </a:rPr>
              <a:t>&gt;</a:t>
            </a:r>
            <a:r>
              <a:rPr lang="en-US" dirty="0"/>
              <a:t> sign, e.g.</a:t>
            </a:r>
          </a:p>
          <a:p>
            <a:pPr indent="0">
              <a:buNone/>
            </a:pPr>
            <a:r>
              <a:rPr lang="en-US" sz="2400" dirty="0">
                <a:solidFill>
                  <a:srgbClr val="0000FF"/>
                </a:solidFill>
                <a:latin typeface="Courier New" panose="02070309020205020404" pitchFamily="49" charset="0"/>
                <a:cs typeface="Courier New" panose="02070309020205020404" pitchFamily="49" charset="0"/>
              </a:rPr>
              <a:t>&gt; 2 + 4</a:t>
            </a:r>
          </a:p>
          <a:p>
            <a:pPr indent="0">
              <a:buNone/>
            </a:pPr>
            <a:r>
              <a:rPr lang="en-US" sz="2400" dirty="0">
                <a:solidFill>
                  <a:srgbClr val="0000FF"/>
                </a:solidFill>
                <a:latin typeface="Courier New" panose="02070309020205020404" pitchFamily="49" charset="0"/>
                <a:cs typeface="Courier New" panose="02070309020205020404" pitchFamily="49" charset="0"/>
              </a:rPr>
              <a:t>&gt; x &lt;- 7</a:t>
            </a:r>
          </a:p>
          <a:p>
            <a:pPr indent="0">
              <a:buNone/>
            </a:pPr>
            <a:r>
              <a:rPr lang="en-US" sz="2400" dirty="0">
                <a:solidFill>
                  <a:srgbClr val="0000FF"/>
                </a:solidFill>
                <a:latin typeface="Courier New" panose="02070309020205020404" pitchFamily="49" charset="0"/>
                <a:cs typeface="Courier New" panose="02070309020205020404" pitchFamily="49" charset="0"/>
              </a:rPr>
              <a:t>&gt; x + 19</a:t>
            </a:r>
          </a:p>
        </p:txBody>
      </p:sp>
      <p:pic>
        <p:nvPicPr>
          <p:cNvPr id="4098" name="Picture 2" descr="C:\Users\Trevor Branch\Documents\FISH552 Intro R\Background images\R 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1952625"/>
            <a:ext cx="362001" cy="3620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Trevor Branch\Documents\FISH552 Intro R\Background images\Standalone 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585" y="1616348"/>
            <a:ext cx="4886815" cy="3965302"/>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rot="11602910">
            <a:off x="4494426" y="4691950"/>
            <a:ext cx="1600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2344444" y="4973685"/>
            <a:ext cx="809623" cy="808637"/>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38007" y="5695168"/>
            <a:ext cx="3719993" cy="369332"/>
          </a:xfrm>
          <a:prstGeom prst="rect">
            <a:avLst/>
          </a:prstGeom>
          <a:noFill/>
        </p:spPr>
        <p:txBody>
          <a:bodyPr wrap="none" rtlCol="0">
            <a:spAutoFit/>
          </a:bodyPr>
          <a:lstStyle/>
          <a:p>
            <a:r>
              <a:rPr lang="en-US" dirty="0">
                <a:solidFill>
                  <a:schemeClr val="bg1">
                    <a:lumMod val="50000"/>
                  </a:schemeClr>
                </a:solidFill>
              </a:rPr>
              <a:t>This font means this is an R command</a:t>
            </a:r>
          </a:p>
        </p:txBody>
      </p:sp>
      <p:cxnSp>
        <p:nvCxnSpPr>
          <p:cNvPr id="11" name="Straight Arrow Connector 10"/>
          <p:cNvCxnSpPr/>
          <p:nvPr/>
        </p:nvCxnSpPr>
        <p:spPr>
          <a:xfrm flipH="1" flipV="1">
            <a:off x="990600" y="5041082"/>
            <a:ext cx="152400" cy="789587"/>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2178" y="5830669"/>
            <a:ext cx="1880387" cy="646331"/>
          </a:xfrm>
          <a:prstGeom prst="rect">
            <a:avLst/>
          </a:prstGeom>
          <a:noFill/>
        </p:spPr>
        <p:txBody>
          <a:bodyPr wrap="none" rtlCol="0">
            <a:spAutoFit/>
          </a:bodyPr>
          <a:lstStyle/>
          <a:p>
            <a:pPr algn="ctr"/>
            <a:r>
              <a:rPr lang="en-US" dirty="0">
                <a:solidFill>
                  <a:schemeClr val="bg1">
                    <a:lumMod val="50000"/>
                  </a:schemeClr>
                </a:solidFill>
              </a:rPr>
              <a:t>The &gt; is the R </a:t>
            </a:r>
          </a:p>
          <a:p>
            <a:pPr algn="ctr"/>
            <a:r>
              <a:rPr lang="en-US" dirty="0">
                <a:solidFill>
                  <a:schemeClr val="bg1">
                    <a:lumMod val="50000"/>
                  </a:schemeClr>
                </a:solidFill>
              </a:rPr>
              <a:t>command prompt</a:t>
            </a:r>
          </a:p>
        </p:txBody>
      </p:sp>
      <p:cxnSp>
        <p:nvCxnSpPr>
          <p:cNvPr id="16" name="Straight Arrow Connector 15"/>
          <p:cNvCxnSpPr/>
          <p:nvPr/>
        </p:nvCxnSpPr>
        <p:spPr>
          <a:xfrm flipH="1" flipV="1">
            <a:off x="2203424" y="4038601"/>
            <a:ext cx="950643" cy="17525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2296170" y="4565136"/>
            <a:ext cx="857897" cy="121718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570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 doing?</a:t>
            </a:r>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2+4</a:t>
            </a:r>
          </a:p>
          <a:p>
            <a:pPr marL="0" indent="0">
              <a:buNone/>
            </a:pPr>
            <a:r>
              <a:rPr lang="en-US" sz="2000" dirty="0">
                <a:latin typeface="Courier New" panose="02070309020205020404" pitchFamily="49" charset="0"/>
                <a:cs typeface="Courier New" panose="02070309020205020404" pitchFamily="49" charset="0"/>
              </a:rPr>
              <a:t>[1] 6</a:t>
            </a:r>
          </a:p>
          <a:p>
            <a:pPr marL="0" indent="0">
              <a:buNone/>
            </a:pPr>
            <a:r>
              <a:rPr lang="en-US" sz="2400" dirty="0">
                <a:solidFill>
                  <a:srgbClr val="0000FF"/>
                </a:solidFill>
                <a:latin typeface="Courier New" panose="02070309020205020404" pitchFamily="49" charset="0"/>
                <a:cs typeface="Courier New" panose="02070309020205020404" pitchFamily="49" charset="0"/>
              </a:rPr>
              <a:t>&gt; x &lt;- 7</a:t>
            </a:r>
          </a:p>
          <a:p>
            <a:pPr marL="0" indent="0">
              <a:buNone/>
            </a:pPr>
            <a:r>
              <a:rPr lang="en-US" sz="2400" dirty="0">
                <a:solidFill>
                  <a:srgbClr val="0000FF"/>
                </a:solidFill>
                <a:latin typeface="Courier New" panose="02070309020205020404" pitchFamily="49" charset="0"/>
                <a:cs typeface="Courier New" panose="02070309020205020404" pitchFamily="49" charset="0"/>
              </a:rPr>
              <a:t>&gt; x + 19</a:t>
            </a:r>
          </a:p>
          <a:p>
            <a:pPr marL="0" indent="0">
              <a:buNone/>
            </a:pPr>
            <a:r>
              <a:rPr lang="en-US" sz="2000" dirty="0">
                <a:latin typeface="Courier New" panose="02070309020205020404" pitchFamily="49" charset="0"/>
                <a:cs typeface="Courier New" panose="02070309020205020404" pitchFamily="49" charset="0"/>
              </a:rPr>
              <a:t>[1] 26</a:t>
            </a:r>
          </a:p>
          <a:p>
            <a:pPr marL="0" indent="0">
              <a:buNone/>
            </a:pPr>
            <a:r>
              <a:rPr lang="en-US" sz="2400" dirty="0">
                <a:solidFill>
                  <a:srgbClr val="0000FF"/>
                </a:solidFill>
                <a:latin typeface="Courier New" panose="02070309020205020404" pitchFamily="49" charset="0"/>
                <a:cs typeface="Courier New" panose="02070309020205020404" pitchFamily="49" charset="0"/>
              </a:rPr>
              <a:t>&gt; X + 10</a:t>
            </a:r>
          </a:p>
          <a:p>
            <a:pPr marL="0" indent="0">
              <a:buNone/>
            </a:pPr>
            <a:r>
              <a:rPr lang="en-US" sz="2000" dirty="0">
                <a:latin typeface="Courier New" panose="02070309020205020404" pitchFamily="49" charset="0"/>
                <a:cs typeface="Courier New" panose="02070309020205020404" pitchFamily="49" charset="0"/>
              </a:rPr>
              <a:t>Error: object 'X' not found</a:t>
            </a:r>
          </a:p>
        </p:txBody>
      </p:sp>
      <p:sp>
        <p:nvSpPr>
          <p:cNvPr id="4" name="TextBox 3"/>
          <p:cNvSpPr txBox="1"/>
          <p:nvPr/>
        </p:nvSpPr>
        <p:spPr>
          <a:xfrm>
            <a:off x="2225040" y="1334869"/>
            <a:ext cx="6077369" cy="646331"/>
          </a:xfrm>
          <a:prstGeom prst="rect">
            <a:avLst/>
          </a:prstGeom>
          <a:noFill/>
        </p:spPr>
        <p:txBody>
          <a:bodyPr wrap="none" rtlCol="0">
            <a:spAutoFit/>
          </a:bodyPr>
          <a:lstStyle/>
          <a:p>
            <a:r>
              <a:rPr lang="en-US" dirty="0">
                <a:solidFill>
                  <a:schemeClr val="bg1">
                    <a:lumMod val="50000"/>
                  </a:schemeClr>
                </a:solidFill>
              </a:rPr>
              <a:t>The </a:t>
            </a:r>
            <a:r>
              <a:rPr lang="en-US" dirty="0">
                <a:solidFill>
                  <a:srgbClr val="FF0000"/>
                </a:solidFill>
              </a:rPr>
              <a:t>[1] </a:t>
            </a:r>
            <a:r>
              <a:rPr lang="en-US" dirty="0">
                <a:solidFill>
                  <a:schemeClr val="bg1">
                    <a:lumMod val="50000"/>
                  </a:schemeClr>
                </a:solidFill>
              </a:rPr>
              <a:t>means the first element of a vector</a:t>
            </a:r>
          </a:p>
          <a:p>
            <a:r>
              <a:rPr lang="en-US" dirty="0">
                <a:solidFill>
                  <a:schemeClr val="bg1">
                    <a:lumMod val="50000"/>
                  </a:schemeClr>
                </a:solidFill>
              </a:rPr>
              <a:t>Even a single number in R is a vector, so “6” is a vector of size 1</a:t>
            </a:r>
          </a:p>
        </p:txBody>
      </p:sp>
      <p:cxnSp>
        <p:nvCxnSpPr>
          <p:cNvPr id="5" name="Straight Arrow Connector 4"/>
          <p:cNvCxnSpPr>
            <a:stCxn id="4" idx="1"/>
          </p:cNvCxnSpPr>
          <p:nvPr/>
        </p:nvCxnSpPr>
        <p:spPr>
          <a:xfrm flipH="1">
            <a:off x="990600" y="1658035"/>
            <a:ext cx="1234440" cy="323165"/>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1524000" y="2604910"/>
            <a:ext cx="990600" cy="161805"/>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2630269"/>
            <a:ext cx="6423105" cy="646331"/>
          </a:xfrm>
          <a:prstGeom prst="rect">
            <a:avLst/>
          </a:prstGeom>
          <a:noFill/>
        </p:spPr>
        <p:txBody>
          <a:bodyPr wrap="none" rtlCol="0">
            <a:spAutoFit/>
          </a:bodyPr>
          <a:lstStyle/>
          <a:p>
            <a:r>
              <a:rPr lang="en-US" dirty="0">
                <a:solidFill>
                  <a:srgbClr val="FF0000"/>
                </a:solidFill>
              </a:rPr>
              <a:t>&lt;-</a:t>
            </a:r>
            <a:r>
              <a:rPr lang="en-US" dirty="0">
                <a:solidFill>
                  <a:schemeClr val="bg1">
                    <a:lumMod val="50000"/>
                  </a:schemeClr>
                </a:solidFill>
              </a:rPr>
              <a:t> means “assign” in this case “assign the value 7 to the variable x”</a:t>
            </a:r>
          </a:p>
          <a:p>
            <a:r>
              <a:rPr lang="en-US" dirty="0">
                <a:solidFill>
                  <a:schemeClr val="bg1">
                    <a:lumMod val="50000"/>
                  </a:schemeClr>
                </a:solidFill>
              </a:rPr>
              <a:t>Some use = for this purpose but it is frowned upon</a:t>
            </a:r>
          </a:p>
        </p:txBody>
      </p:sp>
      <p:cxnSp>
        <p:nvCxnSpPr>
          <p:cNvPr id="11" name="Straight Arrow Connector 10"/>
          <p:cNvCxnSpPr>
            <a:cxnSpLocks/>
            <a:stCxn id="12" idx="1"/>
          </p:cNvCxnSpPr>
          <p:nvPr/>
        </p:nvCxnSpPr>
        <p:spPr>
          <a:xfrm flipH="1" flipV="1">
            <a:off x="1950720" y="3048000"/>
            <a:ext cx="563880" cy="53253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14600" y="3395870"/>
            <a:ext cx="4420377" cy="369332"/>
          </a:xfrm>
          <a:prstGeom prst="rect">
            <a:avLst/>
          </a:prstGeom>
          <a:noFill/>
        </p:spPr>
        <p:txBody>
          <a:bodyPr wrap="none" rtlCol="0">
            <a:spAutoFit/>
          </a:bodyPr>
          <a:lstStyle/>
          <a:p>
            <a:r>
              <a:rPr lang="en-US" dirty="0">
                <a:solidFill>
                  <a:schemeClr val="bg1">
                    <a:lumMod val="50000"/>
                  </a:schemeClr>
                </a:solidFill>
              </a:rPr>
              <a:t>Adding 19 to x gives the expected value of 26</a:t>
            </a:r>
          </a:p>
        </p:txBody>
      </p:sp>
      <p:cxnSp>
        <p:nvCxnSpPr>
          <p:cNvPr id="13" name="Straight Arrow Connector 12"/>
          <p:cNvCxnSpPr/>
          <p:nvPr/>
        </p:nvCxnSpPr>
        <p:spPr>
          <a:xfrm flipH="1" flipV="1">
            <a:off x="1066800" y="3890666"/>
            <a:ext cx="685800" cy="7619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52600" y="4652665"/>
            <a:ext cx="4015740" cy="923330"/>
          </a:xfrm>
          <a:prstGeom prst="rect">
            <a:avLst/>
          </a:prstGeom>
          <a:noFill/>
        </p:spPr>
        <p:txBody>
          <a:bodyPr wrap="square" rtlCol="0">
            <a:spAutoFit/>
          </a:bodyPr>
          <a:lstStyle/>
          <a:p>
            <a:r>
              <a:rPr lang="en-US" dirty="0">
                <a:solidFill>
                  <a:schemeClr val="bg1">
                    <a:lumMod val="50000"/>
                  </a:schemeClr>
                </a:solidFill>
              </a:rPr>
              <a:t>X is not the same as x</a:t>
            </a:r>
          </a:p>
          <a:p>
            <a:r>
              <a:rPr lang="en-US" dirty="0">
                <a:solidFill>
                  <a:schemeClr val="bg1">
                    <a:lumMod val="50000"/>
                  </a:schemeClr>
                </a:solidFill>
              </a:rPr>
              <a:t>R is </a:t>
            </a:r>
            <a:r>
              <a:rPr lang="en-US" dirty="0">
                <a:solidFill>
                  <a:srgbClr val="FF0000"/>
                </a:solidFill>
              </a:rPr>
              <a:t>case sensitive</a:t>
            </a:r>
            <a:r>
              <a:rPr lang="en-US" dirty="0">
                <a:solidFill>
                  <a:schemeClr val="bg1">
                    <a:lumMod val="50000"/>
                  </a:schemeClr>
                </a:solidFill>
              </a:rPr>
              <a:t>: upper case letters are different to lower case letters</a:t>
            </a:r>
          </a:p>
        </p:txBody>
      </p:sp>
    </p:spTree>
    <p:extLst>
      <p:ext uri="{BB962C8B-B14F-4D97-AF65-F5344CB8AC3E}">
        <p14:creationId xmlns:p14="http://schemas.microsoft.com/office/powerpoint/2010/main" val="120578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Rstudio</a:t>
            </a:r>
            <a:r>
              <a:rPr lang="en-US" dirty="0"/>
              <a:t>: An Integrated Development Environment</a:t>
            </a:r>
          </a:p>
        </p:txBody>
      </p:sp>
      <p:sp>
        <p:nvSpPr>
          <p:cNvPr id="4" name="Content Placeholder 2"/>
          <p:cNvSpPr>
            <a:spLocks noGrp="1"/>
          </p:cNvSpPr>
          <p:nvPr>
            <p:ph idx="1"/>
          </p:nvPr>
        </p:nvSpPr>
        <p:spPr>
          <a:xfrm>
            <a:off x="457200" y="1447800"/>
            <a:ext cx="8229600" cy="5105400"/>
          </a:xfrm>
        </p:spPr>
        <p:txBody>
          <a:bodyPr>
            <a:normAutofit/>
          </a:bodyPr>
          <a:lstStyle/>
          <a:p>
            <a:r>
              <a:rPr lang="en-US" dirty="0"/>
              <a:t>It is tedious to write R code in the command line</a:t>
            </a:r>
          </a:p>
          <a:p>
            <a:r>
              <a:rPr lang="en-US" dirty="0"/>
              <a:t>Old style: create a text file (e.g. Notepad) and copy the code you want to run, to the command line</a:t>
            </a:r>
          </a:p>
          <a:p>
            <a:r>
              <a:rPr lang="en-US" dirty="0"/>
              <a:t>Much better: use RStudio. Why? </a:t>
            </a:r>
          </a:p>
          <a:p>
            <a:pPr lvl="1"/>
            <a:r>
              <a:rPr lang="en-US" dirty="0"/>
              <a:t>Multiple input-output files</a:t>
            </a:r>
          </a:p>
          <a:p>
            <a:pPr lvl="1"/>
            <a:r>
              <a:rPr lang="en-US" dirty="0"/>
              <a:t>View variable values, color coding</a:t>
            </a:r>
          </a:p>
          <a:p>
            <a:pPr lvl="1"/>
            <a:r>
              <a:rPr lang="en-US" dirty="0"/>
              <a:t>Built-in help</a:t>
            </a:r>
          </a:p>
          <a:p>
            <a:pPr lvl="1"/>
            <a:r>
              <a:rPr lang="en-US" dirty="0"/>
              <a:t>Quick running of code</a:t>
            </a:r>
          </a:p>
          <a:p>
            <a:pPr lvl="1"/>
            <a:r>
              <a:rPr lang="en-US" dirty="0"/>
              <a:t>Easy file handling</a:t>
            </a:r>
          </a:p>
          <a:p>
            <a:pPr lvl="1"/>
            <a:r>
              <a:rPr lang="en-US" dirty="0"/>
              <a:t>Easy package installation</a:t>
            </a:r>
          </a:p>
          <a:p>
            <a:pPr lvl="1"/>
            <a:r>
              <a:rPr lang="en-US" dirty="0"/>
              <a:t>Many other reasons</a:t>
            </a:r>
          </a:p>
          <a:p>
            <a:endParaRPr lang="en-US" dirty="0"/>
          </a:p>
        </p:txBody>
      </p:sp>
    </p:spTree>
    <p:extLst>
      <p:ext uri="{BB962C8B-B14F-4D97-AF65-F5344CB8AC3E}">
        <p14:creationId xmlns:p14="http://schemas.microsoft.com/office/powerpoint/2010/main" val="424845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R?</a:t>
            </a:r>
          </a:p>
        </p:txBody>
      </p:sp>
      <p:sp>
        <p:nvSpPr>
          <p:cNvPr id="3" name="Content Placeholder 2"/>
          <p:cNvSpPr>
            <a:spLocks noGrp="1"/>
          </p:cNvSpPr>
          <p:nvPr>
            <p:ph idx="1"/>
          </p:nvPr>
        </p:nvSpPr>
        <p:spPr/>
        <p:txBody>
          <a:bodyPr>
            <a:normAutofit/>
          </a:bodyPr>
          <a:lstStyle/>
          <a:p>
            <a:r>
              <a:rPr lang="en-US" sz="2800" dirty="0"/>
              <a:t>R is a </a:t>
            </a:r>
            <a:r>
              <a:rPr lang="en-US" sz="2800" dirty="0">
                <a:solidFill>
                  <a:srgbClr val="0432FF"/>
                </a:solidFill>
              </a:rPr>
              <a:t>computer language</a:t>
            </a:r>
            <a:r>
              <a:rPr lang="en-US" sz="2800" dirty="0"/>
              <a:t>, an environment for statistical computing, graphics, and much more</a:t>
            </a:r>
          </a:p>
          <a:p>
            <a:r>
              <a:rPr lang="en-US" sz="2800" dirty="0"/>
              <a:t>It is </a:t>
            </a:r>
            <a:r>
              <a:rPr lang="en-US" sz="2800" dirty="0">
                <a:solidFill>
                  <a:srgbClr val="0432FF"/>
                </a:solidFill>
              </a:rPr>
              <a:t>open source </a:t>
            </a:r>
            <a:r>
              <a:rPr lang="en-US" sz="2800" dirty="0"/>
              <a:t>with great flexibility and power gained from contributions by many users</a:t>
            </a:r>
          </a:p>
          <a:p>
            <a:r>
              <a:rPr lang="en-US" dirty="0"/>
              <a:t>It allows anyone using any operating system to </a:t>
            </a:r>
            <a:r>
              <a:rPr lang="en-US" dirty="0">
                <a:solidFill>
                  <a:srgbClr val="0432FF"/>
                </a:solidFill>
              </a:rPr>
              <a:t>reproduce</a:t>
            </a:r>
            <a:r>
              <a:rPr lang="en-US" dirty="0"/>
              <a:t> your work from data to finished analysis</a:t>
            </a:r>
          </a:p>
          <a:p>
            <a:r>
              <a:rPr lang="en-US" sz="2800" dirty="0"/>
              <a:t>It is </a:t>
            </a:r>
            <a:r>
              <a:rPr lang="en-US" sz="2800" dirty="0">
                <a:solidFill>
                  <a:srgbClr val="0432FF"/>
                </a:solidFill>
              </a:rPr>
              <a:t>script-based</a:t>
            </a:r>
            <a:r>
              <a:rPr lang="en-US" sz="2800" dirty="0"/>
              <a:t> (text computer code) and not GUI-based (point and click with menus)</a:t>
            </a:r>
          </a:p>
        </p:txBody>
      </p:sp>
      <p:pic>
        <p:nvPicPr>
          <p:cNvPr id="1026" name="Picture 2" descr="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57200"/>
            <a:ext cx="952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18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8229600" cy="68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847826" y="1066800"/>
            <a:ext cx="1366656" cy="646331"/>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Scripts (files </a:t>
            </a:r>
          </a:p>
          <a:p>
            <a:r>
              <a:rPr lang="en-US" dirty="0">
                <a:solidFill>
                  <a:srgbClr val="FF0000"/>
                </a:solidFill>
              </a:rPr>
              <a:t>with R code)</a:t>
            </a:r>
          </a:p>
        </p:txBody>
      </p:sp>
      <p:sp>
        <p:nvSpPr>
          <p:cNvPr id="6" name="TextBox 5"/>
          <p:cNvSpPr txBox="1"/>
          <p:nvPr/>
        </p:nvSpPr>
        <p:spPr>
          <a:xfrm>
            <a:off x="4876800" y="2514600"/>
            <a:ext cx="2553520" cy="369332"/>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Objects you have created</a:t>
            </a:r>
          </a:p>
        </p:txBody>
      </p:sp>
      <p:sp>
        <p:nvSpPr>
          <p:cNvPr id="7" name="TextBox 6"/>
          <p:cNvSpPr txBox="1"/>
          <p:nvPr/>
        </p:nvSpPr>
        <p:spPr>
          <a:xfrm>
            <a:off x="5791200" y="3551872"/>
            <a:ext cx="1516762" cy="369332"/>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Plots and help</a:t>
            </a:r>
          </a:p>
        </p:txBody>
      </p:sp>
      <p:sp>
        <p:nvSpPr>
          <p:cNvPr id="8" name="TextBox 7"/>
          <p:cNvSpPr txBox="1"/>
          <p:nvPr/>
        </p:nvSpPr>
        <p:spPr>
          <a:xfrm>
            <a:off x="1325880" y="4190999"/>
            <a:ext cx="2388154" cy="646331"/>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R console (results from </a:t>
            </a:r>
          </a:p>
          <a:p>
            <a:r>
              <a:rPr lang="en-US" dirty="0">
                <a:solidFill>
                  <a:srgbClr val="FF0000"/>
                </a:solidFill>
              </a:rPr>
              <a:t>running R code)</a:t>
            </a:r>
          </a:p>
        </p:txBody>
      </p:sp>
    </p:spTree>
    <p:extLst>
      <p:ext uri="{BB962C8B-B14F-4D97-AF65-F5344CB8AC3E}">
        <p14:creationId xmlns:p14="http://schemas.microsoft.com/office/powerpoint/2010/main" val="103632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 from within R</a:t>
            </a:r>
          </a:p>
        </p:txBody>
      </p:sp>
      <p:sp>
        <p:nvSpPr>
          <p:cNvPr id="3" name="Content Placeholder 2"/>
          <p:cNvSpPr>
            <a:spLocks noGrp="1"/>
          </p:cNvSpPr>
          <p:nvPr>
            <p:ph idx="1"/>
          </p:nvPr>
        </p:nvSpPr>
        <p:spPr/>
        <p:txBody>
          <a:bodyPr>
            <a:normAutofit/>
          </a:bodyPr>
          <a:lstStyle/>
          <a:p>
            <a:r>
              <a:rPr lang="en-US" dirty="0"/>
              <a:t>Getting help for a function</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help("log")</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?log</a:t>
            </a:r>
          </a:p>
          <a:p>
            <a:r>
              <a:rPr lang="en-US" dirty="0"/>
              <a:t>Searching across packages</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a:t>
            </a:r>
            <a:r>
              <a:rPr lang="en-US" altLang="en-US" dirty="0" err="1">
                <a:solidFill>
                  <a:srgbClr val="0000FF"/>
                </a:solidFill>
                <a:latin typeface="Courier New" panose="02070309020205020404" pitchFamily="49" charset="0"/>
                <a:cs typeface="Courier New" panose="02070309020205020404" pitchFamily="49" charset="0"/>
              </a:rPr>
              <a:t>help.search</a:t>
            </a:r>
            <a:r>
              <a:rPr lang="en-US" altLang="en-US" dirty="0">
                <a:solidFill>
                  <a:srgbClr val="0000FF"/>
                </a:solidFill>
                <a:latin typeface="Courier New" panose="02070309020205020404" pitchFamily="49" charset="0"/>
                <a:cs typeface="Courier New" panose="02070309020205020404" pitchFamily="49" charset="0"/>
              </a:rPr>
              <a:t>("logarithm")</a:t>
            </a:r>
          </a:p>
          <a:p>
            <a:r>
              <a:rPr lang="en-US" dirty="0"/>
              <a:t>Finding all functions of a particular type</a:t>
            </a:r>
          </a:p>
          <a:p>
            <a:pPr>
              <a:buNone/>
            </a:pPr>
            <a:r>
              <a:rPr lang="en-US" altLang="en-US" sz="2400" dirty="0">
                <a:solidFill>
                  <a:srgbClr val="0000FF"/>
                </a:solidFill>
                <a:latin typeface="Courier New" panose="02070309020205020404" pitchFamily="49" charset="0"/>
                <a:cs typeface="Courier New" panose="02070309020205020404" pitchFamily="49" charset="0"/>
              </a:rPr>
              <a:t>&gt; apropos("log")</a:t>
            </a:r>
          </a:p>
          <a:p>
            <a:pPr>
              <a:buNone/>
            </a:pPr>
            <a:r>
              <a:rPr lang="en-US" altLang="en-US" sz="1900" dirty="0">
                <a:latin typeface="Courier New" pitchFamily="49" charset="0"/>
                <a:ea typeface="ＭＳ Ｐゴシック" pitchFamily="34" charset="-128"/>
              </a:rPr>
              <a:t>[7] "</a:t>
            </a:r>
            <a:r>
              <a:rPr lang="en-US" altLang="en-US" sz="1900" dirty="0" err="1">
                <a:latin typeface="Courier New" pitchFamily="49" charset="0"/>
                <a:ea typeface="ＭＳ Ｐゴシック" pitchFamily="34" charset="-128"/>
              </a:rPr>
              <a:t>SSlogis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as.data.frame.logical</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as.logical</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as.logical.factor</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dlogis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is.logical</a:t>
            </a:r>
            <a:r>
              <a:rPr lang="en-US" altLang="en-US" sz="1900" dirty="0">
                <a:latin typeface="Courier New" pitchFamily="49" charset="0"/>
                <a:ea typeface="ＭＳ Ｐゴシック" pitchFamily="34" charset="-128"/>
              </a:rPr>
              <a:t>"           </a:t>
            </a:r>
          </a:p>
          <a:p>
            <a:pPr>
              <a:buNone/>
            </a:pPr>
            <a:r>
              <a:rPr lang="en-US" altLang="en-US" sz="1900" dirty="0">
                <a:latin typeface="Courier New" pitchFamily="49" charset="0"/>
                <a:ea typeface="ＭＳ Ｐゴシック" pitchFamily="34" charset="-128"/>
              </a:rPr>
              <a:t>[13] "log" "log10" "log1p" "log2" "</a:t>
            </a:r>
            <a:r>
              <a:rPr lang="en-US" altLang="en-US" sz="1900" dirty="0" err="1">
                <a:latin typeface="Courier New" pitchFamily="49" charset="0"/>
                <a:ea typeface="ＭＳ Ｐゴシック" pitchFamily="34" charset="-128"/>
              </a:rPr>
              <a:t>logLik</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logb</a:t>
            </a:r>
            <a:r>
              <a:rPr lang="en-US" altLang="en-US" sz="1900" dirty="0">
                <a:latin typeface="Courier New" pitchFamily="49" charset="0"/>
                <a:ea typeface="ＭＳ Ｐゴシック" pitchFamily="34" charset="-128"/>
              </a:rPr>
              <a:t>"                 </a:t>
            </a:r>
          </a:p>
          <a:p>
            <a:pPr>
              <a:buNone/>
            </a:pPr>
            <a:r>
              <a:rPr lang="en-US" altLang="en-US" sz="1900" dirty="0">
                <a:latin typeface="Courier New" pitchFamily="49" charset="0"/>
                <a:ea typeface="ＭＳ Ｐゴシック" pitchFamily="34" charset="-128"/>
              </a:rPr>
              <a:t>[19] "logical" "</a:t>
            </a:r>
            <a:r>
              <a:rPr lang="en-US" altLang="en-US" sz="1900" dirty="0" err="1">
                <a:latin typeface="Courier New" pitchFamily="49" charset="0"/>
                <a:ea typeface="ＭＳ Ｐゴシック" pitchFamily="34" charset="-128"/>
              </a:rPr>
              <a:t>loglin</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plogis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print.logLik</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qlogis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rlogis</a:t>
            </a:r>
            <a:r>
              <a:rPr lang="en-US" altLang="en-US" sz="1900" dirty="0">
                <a:latin typeface="Courier New" pitchFamily="49" charset="0"/>
                <a:ea typeface="ＭＳ Ｐゴシック" pitchFamily="34" charset="-128"/>
              </a:rPr>
              <a:t>" </a:t>
            </a:r>
          </a:p>
        </p:txBody>
      </p:sp>
    </p:spTree>
    <p:extLst>
      <p:ext uri="{BB962C8B-B14F-4D97-AF65-F5344CB8AC3E}">
        <p14:creationId xmlns:p14="http://schemas.microsoft.com/office/powerpoint/2010/main" val="259327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46038"/>
            <a:ext cx="4191000" cy="944562"/>
          </a:xfrm>
        </p:spPr>
        <p:txBody>
          <a:bodyPr>
            <a:normAutofit/>
          </a:bodyPr>
          <a:lstStyle/>
          <a:p>
            <a:r>
              <a:rPr lang="en-US" dirty="0"/>
              <a:t>?log</a:t>
            </a:r>
          </a:p>
        </p:txBody>
      </p:sp>
      <p:pic>
        <p:nvPicPr>
          <p:cNvPr id="2050" name="Picture 2" descr="C:\Users\Trevor Branch\Documents\FISH552 Intro R\Background images\LogHelpscreen1.png"/>
          <p:cNvPicPr>
            <a:picLocks noChangeAspect="1" noChangeArrowheads="1"/>
          </p:cNvPicPr>
          <p:nvPr/>
        </p:nvPicPr>
        <p:blipFill rotWithShape="1">
          <a:blip r:embed="rId2">
            <a:extLst>
              <a:ext uri="{28A0092B-C50C-407E-A947-70E740481C1C}">
                <a14:useLocalDpi xmlns:a14="http://schemas.microsoft.com/office/drawing/2010/main" val="0"/>
              </a:ext>
            </a:extLst>
          </a:blip>
          <a:srcRect l="2424" t="6445" r="4988" b="1889"/>
          <a:stretch/>
        </p:blipFill>
        <p:spPr bwMode="auto">
          <a:xfrm>
            <a:off x="144780" y="441960"/>
            <a:ext cx="4076700" cy="6286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revor Branch\Documents\FISH552 Intro R\Background images\LogHelpscree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112" y="876232"/>
            <a:ext cx="4206603" cy="590556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37160" y="1272540"/>
            <a:ext cx="76962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 y="2766060"/>
            <a:ext cx="47244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9540" y="4175760"/>
            <a:ext cx="76962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785302" y="1051560"/>
            <a:ext cx="48006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92922" y="5539740"/>
            <a:ext cx="701098"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792922" y="5044440"/>
            <a:ext cx="624898"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1202174"/>
            <a:ext cx="3980513" cy="369332"/>
          </a:xfrm>
          <a:prstGeom prst="rect">
            <a:avLst/>
          </a:prstGeom>
          <a:noFill/>
        </p:spPr>
        <p:txBody>
          <a:bodyPr wrap="none" rtlCol="0">
            <a:spAutoFit/>
          </a:bodyPr>
          <a:lstStyle/>
          <a:p>
            <a:r>
              <a:rPr lang="en-US" dirty="0">
                <a:solidFill>
                  <a:srgbClr val="00B050"/>
                </a:solidFill>
              </a:rPr>
              <a:t>What the function does in general terms</a:t>
            </a:r>
          </a:p>
        </p:txBody>
      </p:sp>
      <p:sp>
        <p:nvSpPr>
          <p:cNvPr id="15" name="TextBox 14"/>
          <p:cNvSpPr txBox="1"/>
          <p:nvPr/>
        </p:nvSpPr>
        <p:spPr>
          <a:xfrm>
            <a:off x="617220" y="2695694"/>
            <a:ext cx="2449773" cy="369332"/>
          </a:xfrm>
          <a:prstGeom prst="rect">
            <a:avLst/>
          </a:prstGeom>
          <a:noFill/>
        </p:spPr>
        <p:txBody>
          <a:bodyPr wrap="none" rtlCol="0">
            <a:spAutoFit/>
          </a:bodyPr>
          <a:lstStyle/>
          <a:p>
            <a:r>
              <a:rPr lang="en-US" dirty="0">
                <a:solidFill>
                  <a:srgbClr val="00B050"/>
                </a:solidFill>
              </a:rPr>
              <a:t>How to use the function</a:t>
            </a:r>
          </a:p>
        </p:txBody>
      </p:sp>
      <p:sp>
        <p:nvSpPr>
          <p:cNvPr id="16" name="TextBox 15"/>
          <p:cNvSpPr txBox="1"/>
          <p:nvPr/>
        </p:nvSpPr>
        <p:spPr>
          <a:xfrm>
            <a:off x="906780" y="4105394"/>
            <a:ext cx="2931700" cy="369332"/>
          </a:xfrm>
          <a:prstGeom prst="rect">
            <a:avLst/>
          </a:prstGeom>
          <a:noFill/>
        </p:spPr>
        <p:txBody>
          <a:bodyPr wrap="none" rtlCol="0">
            <a:spAutoFit/>
          </a:bodyPr>
          <a:lstStyle/>
          <a:p>
            <a:r>
              <a:rPr lang="en-US" dirty="0">
                <a:solidFill>
                  <a:srgbClr val="00B050"/>
                </a:solidFill>
              </a:rPr>
              <a:t>What does the function need</a:t>
            </a:r>
          </a:p>
        </p:txBody>
      </p:sp>
      <p:sp>
        <p:nvSpPr>
          <p:cNvPr id="18" name="TextBox 17"/>
          <p:cNvSpPr txBox="1"/>
          <p:nvPr/>
        </p:nvSpPr>
        <p:spPr>
          <a:xfrm>
            <a:off x="5278668" y="981194"/>
            <a:ext cx="3049296" cy="369332"/>
          </a:xfrm>
          <a:prstGeom prst="rect">
            <a:avLst/>
          </a:prstGeom>
          <a:noFill/>
        </p:spPr>
        <p:txBody>
          <a:bodyPr wrap="none" rtlCol="0">
            <a:spAutoFit/>
          </a:bodyPr>
          <a:lstStyle/>
          <a:p>
            <a:r>
              <a:rPr lang="en-US" dirty="0">
                <a:solidFill>
                  <a:srgbClr val="00B050"/>
                </a:solidFill>
              </a:rPr>
              <a:t>What does the function return</a:t>
            </a:r>
          </a:p>
        </p:txBody>
      </p:sp>
      <p:sp>
        <p:nvSpPr>
          <p:cNvPr id="19" name="TextBox 18"/>
          <p:cNvSpPr txBox="1"/>
          <p:nvPr/>
        </p:nvSpPr>
        <p:spPr>
          <a:xfrm>
            <a:off x="5425440" y="4974074"/>
            <a:ext cx="3199915" cy="369332"/>
          </a:xfrm>
          <a:prstGeom prst="rect">
            <a:avLst/>
          </a:prstGeom>
          <a:noFill/>
        </p:spPr>
        <p:txBody>
          <a:bodyPr wrap="none" rtlCol="0">
            <a:spAutoFit/>
          </a:bodyPr>
          <a:lstStyle/>
          <a:p>
            <a:r>
              <a:rPr lang="en-US" dirty="0">
                <a:solidFill>
                  <a:srgbClr val="00B050"/>
                </a:solidFill>
              </a:rPr>
              <a:t>Discover other related functions</a:t>
            </a:r>
          </a:p>
        </p:txBody>
      </p:sp>
      <p:sp>
        <p:nvSpPr>
          <p:cNvPr id="20" name="TextBox 19"/>
          <p:cNvSpPr txBox="1"/>
          <p:nvPr/>
        </p:nvSpPr>
        <p:spPr>
          <a:xfrm>
            <a:off x="5501640" y="5469374"/>
            <a:ext cx="3470887" cy="369332"/>
          </a:xfrm>
          <a:prstGeom prst="rect">
            <a:avLst/>
          </a:prstGeom>
          <a:noFill/>
        </p:spPr>
        <p:txBody>
          <a:bodyPr wrap="none" rtlCol="0">
            <a:spAutoFit/>
          </a:bodyPr>
          <a:lstStyle/>
          <a:p>
            <a:r>
              <a:rPr lang="en-US" dirty="0">
                <a:solidFill>
                  <a:srgbClr val="00B050"/>
                </a:solidFill>
              </a:rPr>
              <a:t>Sample code showing how it works</a:t>
            </a:r>
          </a:p>
        </p:txBody>
      </p:sp>
    </p:spTree>
    <p:extLst>
      <p:ext uri="{BB962C8B-B14F-4D97-AF65-F5344CB8AC3E}">
        <p14:creationId xmlns:p14="http://schemas.microsoft.com/office/powerpoint/2010/main" val="3539516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scripts</a:t>
            </a:r>
          </a:p>
        </p:txBody>
      </p:sp>
      <p:sp>
        <p:nvSpPr>
          <p:cNvPr id="3" name="Content Placeholder 2"/>
          <p:cNvSpPr>
            <a:spLocks noGrp="1"/>
          </p:cNvSpPr>
          <p:nvPr>
            <p:ph idx="1"/>
          </p:nvPr>
        </p:nvSpPr>
        <p:spPr/>
        <p:txBody>
          <a:bodyPr/>
          <a:lstStyle/>
          <a:p>
            <a:r>
              <a:rPr lang="en-US" dirty="0"/>
              <a:t>A text file (e.g. lab1.r) that contains all your R code</a:t>
            </a:r>
          </a:p>
          <a:p>
            <a:r>
              <a:rPr lang="en-US" dirty="0"/>
              <a:t>Scientific method: complete record of your analyses</a:t>
            </a:r>
          </a:p>
          <a:p>
            <a:r>
              <a:rPr lang="en-US" dirty="0"/>
              <a:t>Reproducible: rerunning your code is easy for you or someone else</a:t>
            </a:r>
          </a:p>
          <a:p>
            <a:r>
              <a:rPr lang="en-US" dirty="0"/>
              <a:t>Easily modified and rerun</a:t>
            </a:r>
          </a:p>
          <a:p>
            <a:r>
              <a:rPr lang="en-US" dirty="0"/>
              <a:t>In RStudio, select code and type &lt;</a:t>
            </a:r>
            <a:r>
              <a:rPr lang="en-US" dirty="0" err="1"/>
              <a:t>ctrl+enter</a:t>
            </a:r>
            <a:r>
              <a:rPr lang="en-US" dirty="0"/>
              <a:t>&gt; to run the code in the R console</a:t>
            </a:r>
          </a:p>
          <a:p>
            <a:r>
              <a:rPr lang="en-US" dirty="0">
                <a:solidFill>
                  <a:srgbClr val="FF0000"/>
                </a:solidFill>
              </a:rPr>
              <a:t>SAVE YOUR SCRIPTS (unsaved scripts have red title)</a:t>
            </a:r>
          </a:p>
        </p:txBody>
      </p:sp>
    </p:spTree>
    <p:extLst>
      <p:ext uri="{BB962C8B-B14F-4D97-AF65-F5344CB8AC3E}">
        <p14:creationId xmlns:p14="http://schemas.microsoft.com/office/powerpoint/2010/main" val="811991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RStudio quick help</a:t>
            </a:r>
          </a:p>
        </p:txBody>
      </p:sp>
      <p:sp>
        <p:nvSpPr>
          <p:cNvPr id="3" name="Content Placeholder 2"/>
          <p:cNvSpPr>
            <a:spLocks noGrp="1"/>
          </p:cNvSpPr>
          <p:nvPr>
            <p:ph idx="1"/>
          </p:nvPr>
        </p:nvSpPr>
        <p:spPr/>
        <p:txBody>
          <a:bodyPr/>
          <a:lstStyle/>
          <a:p>
            <a:r>
              <a:rPr lang="en-US" dirty="0"/>
              <a:t>Start typing in the Scripts window (top-left)</a:t>
            </a:r>
          </a:p>
          <a:p>
            <a:r>
              <a:rPr lang="en-US" dirty="0"/>
              <a:t>Press &lt;tab&gt; and a list of available functions starting with those letters appears, plus help</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err="1">
                <a:solidFill>
                  <a:schemeClr val="bg1"/>
                </a:solidFill>
              </a:rPr>
              <a:t>Ss</a:t>
            </a:r>
            <a:endParaRPr lang="en-US" dirty="0">
              <a:solidFill>
                <a:schemeClr val="bg1"/>
              </a:solidFill>
            </a:endParaRPr>
          </a:p>
          <a:p>
            <a:r>
              <a:rPr lang="en-US" dirty="0"/>
              <a:t>Try typing </a:t>
            </a:r>
            <a:r>
              <a:rPr lang="en-US" sz="2400" dirty="0">
                <a:latin typeface="Courier New" panose="02070309020205020404" pitchFamily="49" charset="0"/>
                <a:cs typeface="Courier New" panose="02070309020205020404" pitchFamily="49" charset="0"/>
              </a:rPr>
              <a:t>log(</a:t>
            </a:r>
            <a:r>
              <a:rPr lang="en-US" dirty="0"/>
              <a:t> and then pressing &lt;tab&gt;</a:t>
            </a:r>
          </a:p>
          <a:p>
            <a:pPr marL="0" indent="0">
              <a:buNone/>
            </a:pPr>
            <a:endParaRPr lang="en-US" dirty="0"/>
          </a:p>
        </p:txBody>
      </p:sp>
      <p:pic>
        <p:nvPicPr>
          <p:cNvPr id="3074" name="Picture 2" descr="C:\Users\Trevor Branch\Documents\FISH552 Intro R\Background images\Tab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0"/>
            <a:ext cx="6192115" cy="220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559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Trevor Branch\Documents\FISH552 Intro R\Background images\Running and rerunning 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63959" cy="17242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RStudio tips</a:t>
            </a:r>
          </a:p>
        </p:txBody>
      </p:sp>
      <p:sp>
        <p:nvSpPr>
          <p:cNvPr id="5" name="Rounded Rectangle 4"/>
          <p:cNvSpPr/>
          <p:nvPr/>
        </p:nvSpPr>
        <p:spPr>
          <a:xfrm>
            <a:off x="7315200" y="1851660"/>
            <a:ext cx="685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95185" y="3451860"/>
            <a:ext cx="1611630" cy="923330"/>
          </a:xfrm>
          <a:prstGeom prst="rect">
            <a:avLst/>
          </a:prstGeom>
          <a:noFill/>
        </p:spPr>
        <p:txBody>
          <a:bodyPr wrap="square" rtlCol="0">
            <a:spAutoFit/>
          </a:bodyPr>
          <a:lstStyle/>
          <a:p>
            <a:pPr algn="ctr"/>
            <a:r>
              <a:rPr lang="en-US" dirty="0">
                <a:solidFill>
                  <a:srgbClr val="FF0000"/>
                </a:solidFill>
              </a:rPr>
              <a:t>Sends entire file to R console</a:t>
            </a:r>
          </a:p>
        </p:txBody>
      </p:sp>
      <p:sp>
        <p:nvSpPr>
          <p:cNvPr id="7" name="Rounded Rectangle 6"/>
          <p:cNvSpPr/>
          <p:nvPr/>
        </p:nvSpPr>
        <p:spPr>
          <a:xfrm>
            <a:off x="6972300" y="1851660"/>
            <a:ext cx="304800" cy="2286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54090" y="4518660"/>
            <a:ext cx="1611630" cy="1477328"/>
          </a:xfrm>
          <a:prstGeom prst="rect">
            <a:avLst/>
          </a:prstGeom>
          <a:noFill/>
        </p:spPr>
        <p:txBody>
          <a:bodyPr wrap="square" rtlCol="0">
            <a:spAutoFit/>
          </a:bodyPr>
          <a:lstStyle/>
          <a:p>
            <a:pPr algn="ctr"/>
            <a:r>
              <a:rPr lang="en-US" dirty="0">
                <a:solidFill>
                  <a:srgbClr val="0070C0"/>
                </a:solidFill>
              </a:rPr>
              <a:t>Re-send the lines of code you last ran</a:t>
            </a:r>
          </a:p>
          <a:p>
            <a:pPr algn="ctr"/>
            <a:r>
              <a:rPr lang="en-US" dirty="0">
                <a:solidFill>
                  <a:srgbClr val="0070C0"/>
                </a:solidFill>
              </a:rPr>
              <a:t>(useful after edits)</a:t>
            </a:r>
          </a:p>
        </p:txBody>
      </p:sp>
      <p:sp>
        <p:nvSpPr>
          <p:cNvPr id="9" name="Rounded Rectangle 8"/>
          <p:cNvSpPr/>
          <p:nvPr/>
        </p:nvSpPr>
        <p:spPr>
          <a:xfrm>
            <a:off x="6400800" y="1851660"/>
            <a:ext cx="53340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89020" y="2668815"/>
            <a:ext cx="2213610" cy="1200329"/>
          </a:xfrm>
          <a:prstGeom prst="rect">
            <a:avLst/>
          </a:prstGeom>
          <a:noFill/>
        </p:spPr>
        <p:txBody>
          <a:bodyPr wrap="square" rtlCol="0">
            <a:spAutoFit/>
          </a:bodyPr>
          <a:lstStyle/>
          <a:p>
            <a:pPr algn="ctr"/>
            <a:r>
              <a:rPr lang="en-US" dirty="0">
                <a:solidFill>
                  <a:srgbClr val="00B050"/>
                </a:solidFill>
              </a:rPr>
              <a:t>Sends current line or selection to console (faster to type </a:t>
            </a:r>
            <a:r>
              <a:rPr lang="en-US" dirty="0" err="1">
                <a:solidFill>
                  <a:srgbClr val="00B050"/>
                </a:solidFill>
              </a:rPr>
              <a:t>ctrl+enter</a:t>
            </a:r>
            <a:r>
              <a:rPr lang="en-US" dirty="0">
                <a:solidFill>
                  <a:srgbClr val="00B050"/>
                </a:solidFill>
              </a:rPr>
              <a:t>)</a:t>
            </a:r>
          </a:p>
        </p:txBody>
      </p:sp>
      <p:cxnSp>
        <p:nvCxnSpPr>
          <p:cNvPr id="11" name="Straight Arrow Connector 10"/>
          <p:cNvCxnSpPr>
            <a:stCxn id="6" idx="0"/>
          </p:cNvCxnSpPr>
          <p:nvPr/>
        </p:nvCxnSpPr>
        <p:spPr>
          <a:xfrm flipH="1" flipV="1">
            <a:off x="7665720" y="2080260"/>
            <a:ext cx="335280" cy="1371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p:cNvCxnSpPr>
          <p:nvPr/>
        </p:nvCxnSpPr>
        <p:spPr>
          <a:xfrm flipV="1">
            <a:off x="6859905" y="2080260"/>
            <a:ext cx="287655" cy="24384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715000" y="2080260"/>
            <a:ext cx="952500" cy="6858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502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Commenting your code (do it)</a:t>
            </a:r>
          </a:p>
        </p:txBody>
      </p:sp>
      <p:sp>
        <p:nvSpPr>
          <p:cNvPr id="3" name="Content Placeholder 2"/>
          <p:cNvSpPr>
            <a:spLocks noGrp="1"/>
          </p:cNvSpPr>
          <p:nvPr>
            <p:ph idx="1"/>
          </p:nvPr>
        </p:nvSpPr>
        <p:spPr/>
        <p:txBody>
          <a:bodyPr>
            <a:normAutofit/>
          </a:bodyPr>
          <a:lstStyle/>
          <a:p>
            <a:r>
              <a:rPr lang="en-US" dirty="0"/>
              <a:t>Use “comments” to document the intention of your code</a:t>
            </a:r>
          </a:p>
          <a:p>
            <a:r>
              <a:rPr lang="en-US" dirty="0"/>
              <a:t>Anything on a line after </a:t>
            </a:r>
            <a:r>
              <a:rPr lang="en-US" sz="2400" dirty="0">
                <a:latin typeface="Courier New" panose="02070309020205020404" pitchFamily="49" charset="0"/>
                <a:cs typeface="Courier New" panose="02070309020205020404" pitchFamily="49" charset="0"/>
              </a:rPr>
              <a:t>#</a:t>
            </a:r>
            <a:r>
              <a:rPr lang="en-US" dirty="0"/>
              <a:t> is ignored by R</a:t>
            </a:r>
          </a:p>
          <a:p>
            <a:pPr marL="0" indent="457200">
              <a:buNone/>
            </a:pPr>
            <a:r>
              <a:rPr lang="en-US" sz="2400" dirty="0">
                <a:solidFill>
                  <a:schemeClr val="accent3">
                    <a:lumMod val="50000"/>
                  </a:schemeClr>
                </a:solidFill>
                <a:latin typeface="Courier New" panose="02070309020205020404" pitchFamily="49" charset="0"/>
                <a:cs typeface="Courier New" panose="02070309020205020404" pitchFamily="49" charset="0"/>
              </a:rPr>
              <a:t># Old Faithful Geyser, Yellowstone NP</a:t>
            </a:r>
          </a:p>
          <a:p>
            <a:pPr marL="0" indent="457200">
              <a:buNone/>
            </a:pPr>
            <a:r>
              <a:rPr lang="en-US" sz="2400" dirty="0">
                <a:solidFill>
                  <a:srgbClr val="0000FF"/>
                </a:solidFill>
                <a:latin typeface="Courier New" panose="02070309020205020404" pitchFamily="49" charset="0"/>
                <a:cs typeface="Courier New" panose="02070309020205020404" pitchFamily="49" charset="0"/>
              </a:rPr>
              <a:t>plot(faithful)</a:t>
            </a:r>
          </a:p>
          <a:p>
            <a:r>
              <a:rPr lang="en-US" dirty="0"/>
              <a:t>Rules of thumb</a:t>
            </a:r>
          </a:p>
          <a:p>
            <a:pPr lvl="1"/>
            <a:r>
              <a:rPr lang="en-US" dirty="0"/>
              <a:t>Document the purpose of the code not how it works</a:t>
            </a:r>
          </a:p>
          <a:p>
            <a:pPr lvl="1"/>
            <a:r>
              <a:rPr lang="en-US" dirty="0"/>
              <a:t>Use good variable names</a:t>
            </a:r>
          </a:p>
          <a:p>
            <a:pPr lvl="1"/>
            <a:r>
              <a:rPr lang="en-US" dirty="0"/>
              <a:t>Assume you will remember nothing about the code when you look at it later (next week, year, decade)</a:t>
            </a:r>
          </a:p>
        </p:txBody>
      </p:sp>
      <p:sp>
        <p:nvSpPr>
          <p:cNvPr id="4" name="TextBox 3"/>
          <p:cNvSpPr txBox="1"/>
          <p:nvPr/>
        </p:nvSpPr>
        <p:spPr>
          <a:xfrm>
            <a:off x="4671060" y="3537466"/>
            <a:ext cx="3733800" cy="369332"/>
          </a:xfrm>
          <a:prstGeom prst="rect">
            <a:avLst/>
          </a:prstGeom>
          <a:noFill/>
        </p:spPr>
        <p:txBody>
          <a:bodyPr wrap="square" rtlCol="0">
            <a:spAutoFit/>
          </a:bodyPr>
          <a:lstStyle/>
          <a:p>
            <a:pPr algn="ctr"/>
            <a:r>
              <a:rPr lang="en-US" dirty="0">
                <a:solidFill>
                  <a:srgbClr val="FF0000"/>
                </a:solidFill>
              </a:rPr>
              <a:t>RStudio: different color for comments</a:t>
            </a:r>
          </a:p>
        </p:txBody>
      </p:sp>
    </p:spTree>
    <p:extLst>
      <p:ext uri="{BB962C8B-B14F-4D97-AF65-F5344CB8AC3E}">
        <p14:creationId xmlns:p14="http://schemas.microsoft.com/office/powerpoint/2010/main" val="3382462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simple R commands</a:t>
            </a:r>
          </a:p>
        </p:txBody>
      </p:sp>
      <p:sp>
        <p:nvSpPr>
          <p:cNvPr id="3" name="Content Placeholder 2"/>
          <p:cNvSpPr>
            <a:spLocks noGrp="1"/>
          </p:cNvSpPr>
          <p:nvPr>
            <p:ph idx="1"/>
          </p:nvPr>
        </p:nvSpPr>
        <p:spPr>
          <a:xfrm>
            <a:off x="533400" y="1371600"/>
            <a:ext cx="8229600" cy="46482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2+2 </a:t>
            </a:r>
          </a:p>
          <a:p>
            <a:pPr marL="0" indent="0">
              <a:buNone/>
            </a:pPr>
            <a:r>
              <a:rPr lang="en-US" sz="2400" dirty="0">
                <a:latin typeface="Courier New" panose="02070309020205020404" pitchFamily="49" charset="0"/>
                <a:cs typeface="Courier New" panose="02070309020205020404" pitchFamily="49" charset="0"/>
              </a:rPr>
              <a:t>[1] 4 </a:t>
            </a:r>
          </a:p>
          <a:p>
            <a:pPr marL="0" indent="0">
              <a:buNone/>
            </a:pPr>
            <a:r>
              <a:rPr lang="en-US" sz="2400" dirty="0">
                <a:solidFill>
                  <a:srgbClr val="0000FF"/>
                </a:solidFill>
                <a:latin typeface="Courier New" panose="02070309020205020404" pitchFamily="49" charset="0"/>
                <a:cs typeface="Courier New" panose="02070309020205020404" pitchFamily="49" charset="0"/>
              </a:rPr>
              <a:t>&gt; 3^2 </a:t>
            </a:r>
          </a:p>
          <a:p>
            <a:pPr marL="0" indent="0">
              <a:buNone/>
            </a:pPr>
            <a:r>
              <a:rPr lang="en-US" sz="2400" dirty="0">
                <a:latin typeface="Courier New" panose="02070309020205020404" pitchFamily="49" charset="0"/>
                <a:cs typeface="Courier New" panose="02070309020205020404" pitchFamily="49" charset="0"/>
              </a:rPr>
              <a:t>[1] 9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sqrt</a:t>
            </a:r>
            <a:r>
              <a:rPr lang="en-US" sz="2400" dirty="0">
                <a:solidFill>
                  <a:srgbClr val="0000FF"/>
                </a:solidFill>
                <a:latin typeface="Courier New" panose="02070309020205020404" pitchFamily="49" charset="0"/>
                <a:cs typeface="Courier New" panose="02070309020205020404" pitchFamily="49" charset="0"/>
              </a:rPr>
              <a:t>(25) </a:t>
            </a:r>
          </a:p>
          <a:p>
            <a:pPr marL="0" indent="0">
              <a:buNone/>
            </a:pPr>
            <a:r>
              <a:rPr lang="en-US" sz="2400" dirty="0">
                <a:latin typeface="Courier New" panose="02070309020205020404" pitchFamily="49" charset="0"/>
                <a:cs typeface="Courier New" panose="02070309020205020404" pitchFamily="49" charset="0"/>
              </a:rPr>
              <a:t>[1] 5 </a:t>
            </a:r>
          </a:p>
          <a:p>
            <a:pPr marL="0" indent="0">
              <a:buNone/>
            </a:pPr>
            <a:r>
              <a:rPr lang="en-US" sz="2400" dirty="0">
                <a:solidFill>
                  <a:srgbClr val="0000FF"/>
                </a:solidFill>
                <a:latin typeface="Courier New" panose="02070309020205020404" pitchFamily="49" charset="0"/>
                <a:cs typeface="Courier New" panose="02070309020205020404" pitchFamily="49" charset="0"/>
              </a:rPr>
              <a:t>&gt; 2*(1+1) </a:t>
            </a:r>
          </a:p>
          <a:p>
            <a:pPr marL="0" indent="0">
              <a:buNone/>
            </a:pPr>
            <a:r>
              <a:rPr lang="en-US" sz="2400" dirty="0">
                <a:latin typeface="Courier New" panose="02070309020205020404" pitchFamily="49" charset="0"/>
                <a:cs typeface="Courier New" panose="02070309020205020404" pitchFamily="49" charset="0"/>
              </a:rPr>
              <a:t>[1] 4 </a:t>
            </a:r>
          </a:p>
          <a:p>
            <a:pPr marL="0" indent="0">
              <a:buNone/>
            </a:pPr>
            <a:r>
              <a:rPr lang="en-US" sz="2400" dirty="0">
                <a:solidFill>
                  <a:srgbClr val="0000FF"/>
                </a:solidFill>
                <a:latin typeface="Courier New" panose="02070309020205020404" pitchFamily="49" charset="0"/>
                <a:cs typeface="Courier New" panose="02070309020205020404" pitchFamily="49" charset="0"/>
              </a:rPr>
              <a:t>&gt; 2*1+1 </a:t>
            </a:r>
          </a:p>
          <a:p>
            <a:pPr marL="0" indent="0">
              <a:buNone/>
            </a:pPr>
            <a:r>
              <a:rPr lang="en-US" sz="2400" dirty="0">
                <a:latin typeface="Courier New" panose="02070309020205020404" pitchFamily="49" charset="0"/>
                <a:cs typeface="Courier New" panose="02070309020205020404" pitchFamily="49" charset="0"/>
              </a:rPr>
              <a:t>[1] 3</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exp</a:t>
            </a:r>
            <a:r>
              <a:rPr lang="en-US" sz="2400" dirty="0">
                <a:solidFill>
                  <a:srgbClr val="0000FF"/>
                </a:solidFill>
                <a:latin typeface="Courier New" panose="02070309020205020404" pitchFamily="49" charset="0"/>
                <a:cs typeface="Courier New" panose="02070309020205020404" pitchFamily="49" charset="0"/>
              </a:rPr>
              <a:t>(1)</a:t>
            </a:r>
          </a:p>
          <a:p>
            <a:pPr marL="0" indent="0">
              <a:buNone/>
            </a:pPr>
            <a:r>
              <a:rPr lang="en-US" sz="2400" dirty="0">
                <a:latin typeface="Courier New" panose="02070309020205020404" pitchFamily="49" charset="0"/>
                <a:cs typeface="Courier New" panose="02070309020205020404" pitchFamily="49" charset="0"/>
              </a:rPr>
              <a:t>[1] 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log(2.718282)</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en-US" sz="2400" dirty="0">
                <a:solidFill>
                  <a:srgbClr val="0000FF"/>
                </a:solidFill>
                <a:latin typeface="Courier New" panose="02070309020205020404" pitchFamily="49" charset="0"/>
                <a:cs typeface="Courier New" panose="02070309020205020404" pitchFamily="49" charset="0"/>
              </a:rPr>
              <a:t>&gt; log(10, base=10)</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it-IT" sz="2400" dirty="0">
                <a:solidFill>
                  <a:srgbClr val="0000FF"/>
                </a:solidFill>
                <a:latin typeface="Courier New" panose="02070309020205020404" pitchFamily="49" charset="0"/>
                <a:cs typeface="Courier New" panose="02070309020205020404" pitchFamily="49" charset="0"/>
              </a:rPr>
              <a:t>&gt; log(10</a:t>
            </a:r>
          </a:p>
          <a:p>
            <a:pPr marL="0" indent="0">
              <a:buNone/>
            </a:pPr>
            <a:r>
              <a:rPr lang="it-IT" sz="2400" dirty="0">
                <a:solidFill>
                  <a:srgbClr val="0000FF"/>
                </a:solidFill>
                <a:latin typeface="Courier New" panose="02070309020205020404" pitchFamily="49" charset="0"/>
                <a:cs typeface="Courier New" panose="02070309020205020404" pitchFamily="49" charset="0"/>
              </a:rPr>
              <a:t>+     , base = 10)</a:t>
            </a:r>
          </a:p>
          <a:p>
            <a:pPr marL="0" indent="0">
              <a:buNone/>
            </a:pPr>
            <a:r>
              <a:rPr lang="it-IT" sz="2400" dirty="0">
                <a:latin typeface="Courier New" panose="02070309020205020404" pitchFamily="49" charset="0"/>
                <a:cs typeface="Courier New" panose="02070309020205020404" pitchFamily="49" charset="0"/>
              </a:rPr>
              <a:t>[1] 1</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Rounded Rectangle 3"/>
          <p:cNvSpPr/>
          <p:nvPr/>
        </p:nvSpPr>
        <p:spPr>
          <a:xfrm>
            <a:off x="601980" y="1844040"/>
            <a:ext cx="990600" cy="3810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68780" y="1842283"/>
            <a:ext cx="2449830" cy="369332"/>
          </a:xfrm>
          <a:prstGeom prst="rect">
            <a:avLst/>
          </a:prstGeom>
          <a:noFill/>
        </p:spPr>
        <p:txBody>
          <a:bodyPr wrap="square" rtlCol="0">
            <a:spAutoFit/>
          </a:bodyPr>
          <a:lstStyle/>
          <a:p>
            <a:r>
              <a:rPr lang="en-US" dirty="0">
                <a:solidFill>
                  <a:srgbClr val="00B050"/>
                </a:solidFill>
              </a:rPr>
              <a:t>Result of the command</a:t>
            </a:r>
          </a:p>
        </p:txBody>
      </p:sp>
      <p:sp>
        <p:nvSpPr>
          <p:cNvPr id="6" name="Rounded Rectangle 5"/>
          <p:cNvSpPr/>
          <p:nvPr/>
        </p:nvSpPr>
        <p:spPr>
          <a:xfrm>
            <a:off x="899160" y="4922520"/>
            <a:ext cx="1066800" cy="37338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81200" y="4930139"/>
            <a:ext cx="2427517" cy="369332"/>
          </a:xfrm>
          <a:prstGeom prst="rect">
            <a:avLst/>
          </a:prstGeom>
          <a:noFill/>
        </p:spPr>
        <p:txBody>
          <a:bodyPr wrap="square" rtlCol="0">
            <a:spAutoFit/>
          </a:bodyPr>
          <a:lstStyle/>
          <a:p>
            <a:r>
              <a:rPr lang="en-US" dirty="0">
                <a:solidFill>
                  <a:srgbClr val="0070C0"/>
                </a:solidFill>
              </a:rPr>
              <a:t>Order of precedence</a:t>
            </a:r>
          </a:p>
        </p:txBody>
      </p:sp>
      <p:sp>
        <p:nvSpPr>
          <p:cNvPr id="8" name="Rounded Rectangle 7"/>
          <p:cNvSpPr/>
          <p:nvPr/>
        </p:nvSpPr>
        <p:spPr>
          <a:xfrm>
            <a:off x="4536352" y="4518660"/>
            <a:ext cx="4166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60720" y="4937759"/>
            <a:ext cx="2590800" cy="369332"/>
          </a:xfrm>
          <a:prstGeom prst="rect">
            <a:avLst/>
          </a:prstGeom>
          <a:noFill/>
        </p:spPr>
        <p:txBody>
          <a:bodyPr wrap="square" rtlCol="0">
            <a:spAutoFit/>
          </a:bodyPr>
          <a:lstStyle/>
          <a:p>
            <a:r>
              <a:rPr lang="en-US" dirty="0">
                <a:solidFill>
                  <a:srgbClr val="FF0000"/>
                </a:solidFill>
              </a:rPr>
              <a:t>Incomplete command</a:t>
            </a:r>
          </a:p>
        </p:txBody>
      </p:sp>
      <p:cxnSp>
        <p:nvCxnSpPr>
          <p:cNvPr id="10" name="Straight Arrow Connector 9"/>
          <p:cNvCxnSpPr/>
          <p:nvPr/>
        </p:nvCxnSpPr>
        <p:spPr>
          <a:xfrm flipH="1" flipV="1">
            <a:off x="4968240" y="4671060"/>
            <a:ext cx="822960" cy="3581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43600" y="2822972"/>
            <a:ext cx="1981200" cy="369332"/>
          </a:xfrm>
          <a:prstGeom prst="rect">
            <a:avLst/>
          </a:prstGeom>
          <a:noFill/>
        </p:spPr>
        <p:txBody>
          <a:bodyPr wrap="square" rtlCol="0">
            <a:spAutoFit/>
          </a:bodyPr>
          <a:lstStyle/>
          <a:p>
            <a:r>
              <a:rPr lang="en-US" dirty="0">
                <a:solidFill>
                  <a:schemeClr val="accent2">
                    <a:lumMod val="75000"/>
                  </a:schemeClr>
                </a:solidFill>
              </a:rPr>
              <a:t>Optional argument</a:t>
            </a:r>
          </a:p>
        </p:txBody>
      </p:sp>
      <p:sp>
        <p:nvSpPr>
          <p:cNvPr id="13" name="Rounded Rectangle 12"/>
          <p:cNvSpPr/>
          <p:nvPr/>
        </p:nvSpPr>
        <p:spPr>
          <a:xfrm>
            <a:off x="6096000" y="3188732"/>
            <a:ext cx="1676400" cy="37338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26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 workspaces</a:t>
            </a:r>
          </a:p>
        </p:txBody>
      </p:sp>
      <p:sp>
        <p:nvSpPr>
          <p:cNvPr id="3" name="Content Placeholder 2"/>
          <p:cNvSpPr>
            <a:spLocks noGrp="1"/>
          </p:cNvSpPr>
          <p:nvPr>
            <p:ph idx="1"/>
          </p:nvPr>
        </p:nvSpPr>
        <p:spPr/>
        <p:txBody>
          <a:bodyPr/>
          <a:lstStyle/>
          <a:p>
            <a:r>
              <a:rPr lang="en-US" dirty="0"/>
              <a:t>When you close your R session, you can save data and analyses in an R workspace</a:t>
            </a:r>
          </a:p>
          <a:p>
            <a:r>
              <a:rPr lang="en-US" dirty="0"/>
              <a:t>This saves everything run in your R console</a:t>
            </a:r>
          </a:p>
          <a:p>
            <a:r>
              <a:rPr lang="en-US" dirty="0"/>
              <a:t>Generally </a:t>
            </a:r>
            <a:r>
              <a:rPr lang="en-US" u="sng" dirty="0"/>
              <a:t>not</a:t>
            </a:r>
            <a:r>
              <a:rPr lang="en-US" dirty="0"/>
              <a:t> recommended </a:t>
            </a:r>
          </a:p>
          <a:p>
            <a:pPr lvl="1"/>
            <a:r>
              <a:rPr lang="en-US" dirty="0"/>
              <a:t>Exception: working with an enormous dataset</a:t>
            </a:r>
          </a:p>
          <a:p>
            <a:r>
              <a:rPr lang="en-US" dirty="0"/>
              <a:t>Better to start with a clean, empty workspace so that past analyses don’t interfere with current analyses</a:t>
            </a:r>
          </a:p>
          <a:p>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r>
              <a:rPr lang="en-US" dirty="0"/>
              <a:t>clears out your workspace</a:t>
            </a:r>
          </a:p>
          <a:p>
            <a:r>
              <a:rPr lang="en-US" dirty="0"/>
              <a:t>Summary: save your R script, don’t save your workspace</a:t>
            </a:r>
          </a:p>
          <a:p>
            <a:endParaRPr lang="en-US" dirty="0"/>
          </a:p>
        </p:txBody>
      </p:sp>
    </p:spTree>
    <p:extLst>
      <p:ext uri="{BB962C8B-B14F-4D97-AF65-F5344CB8AC3E}">
        <p14:creationId xmlns:p14="http://schemas.microsoft.com/office/powerpoint/2010/main" val="415109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1</a:t>
            </a:r>
          </a:p>
        </p:txBody>
      </p:sp>
      <p:sp>
        <p:nvSpPr>
          <p:cNvPr id="3" name="Content Placeholder 2"/>
          <p:cNvSpPr>
            <a:spLocks noGrp="1"/>
          </p:cNvSpPr>
          <p:nvPr>
            <p:ph idx="1"/>
          </p:nvPr>
        </p:nvSpPr>
        <p:spPr/>
        <p:txBody>
          <a:bodyPr/>
          <a:lstStyle/>
          <a:p>
            <a:r>
              <a:rPr lang="en-US" dirty="0"/>
              <a:t>Use R to do the following. Create a new script to save your work, and remember to use driver &amp; navigator roles</a:t>
            </a:r>
          </a:p>
          <a:p>
            <a:pPr marL="457200" lvl="1" indent="0">
              <a:buNone/>
            </a:pPr>
            <a:r>
              <a:rPr lang="en-US" dirty="0"/>
              <a:t>1 + 2(3 + 4)</a:t>
            </a:r>
          </a:p>
          <a:p>
            <a:pPr marL="457200" lvl="1" indent="0">
              <a:buNone/>
            </a:pPr>
            <a:r>
              <a:rPr lang="en-US" dirty="0" err="1"/>
              <a:t>ln</a:t>
            </a:r>
            <a:r>
              <a:rPr lang="en-US" dirty="0"/>
              <a:t>(4</a:t>
            </a:r>
            <a:r>
              <a:rPr lang="en-US" baseline="30000" dirty="0"/>
              <a:t>3</a:t>
            </a:r>
            <a:r>
              <a:rPr lang="en-US" dirty="0"/>
              <a:t>+3</a:t>
            </a:r>
            <a:r>
              <a:rPr lang="en-US" baseline="30000" dirty="0"/>
              <a:t>2+1</a:t>
            </a:r>
            <a:r>
              <a:rPr lang="en-US" dirty="0"/>
              <a:t>)</a:t>
            </a:r>
          </a:p>
          <a:p>
            <a:pPr marL="457200" lvl="1"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27099120"/>
              </p:ext>
            </p:extLst>
          </p:nvPr>
        </p:nvGraphicFramePr>
        <p:xfrm>
          <a:off x="914400" y="3879584"/>
          <a:ext cx="1524000" cy="411428"/>
        </p:xfrm>
        <a:graphic>
          <a:graphicData uri="http://schemas.openxmlformats.org/presentationml/2006/ole">
            <mc:AlternateContent xmlns:mc="http://schemas.openxmlformats.org/markup-compatibility/2006">
              <mc:Choice xmlns:v="urn:schemas-microsoft-com:vml" Requires="v">
                <p:oleObj spid="_x0000_s5280" name="Equation" r:id="rId4" imgW="939600" imgH="253800" progId="Equation.DSMT4">
                  <p:embed/>
                </p:oleObj>
              </mc:Choice>
              <mc:Fallback>
                <p:oleObj name="Equation" r:id="rId4" imgW="939600" imgH="253800" progId="Equation.DSMT4">
                  <p:embed/>
                  <p:pic>
                    <p:nvPicPr>
                      <p:cNvPr id="0" name="Object 2"/>
                      <p:cNvPicPr>
                        <a:picLocks noChangeAspect="1" noChangeArrowheads="1"/>
                      </p:cNvPicPr>
                      <p:nvPr/>
                    </p:nvPicPr>
                    <p:blipFill>
                      <a:blip r:embed="rId5"/>
                      <a:srcRect/>
                      <a:stretch>
                        <a:fillRect/>
                      </a:stretch>
                    </p:blipFill>
                    <p:spPr bwMode="auto">
                      <a:xfrm>
                        <a:off x="914400" y="3879584"/>
                        <a:ext cx="1524000" cy="411428"/>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85300868"/>
              </p:ext>
            </p:extLst>
          </p:nvPr>
        </p:nvGraphicFramePr>
        <p:xfrm>
          <a:off x="990600" y="4367212"/>
          <a:ext cx="990600" cy="814388"/>
        </p:xfrm>
        <a:graphic>
          <a:graphicData uri="http://schemas.openxmlformats.org/presentationml/2006/ole">
            <mc:AlternateContent xmlns:mc="http://schemas.openxmlformats.org/markup-compatibility/2006">
              <mc:Choice xmlns:v="urn:schemas-microsoft-com:vml" Requires="v">
                <p:oleObj spid="_x0000_s5281" name="Equation" r:id="rId6" imgW="571252" imgH="469696" progId="Equation.DSMT4">
                  <p:embed/>
                </p:oleObj>
              </mc:Choice>
              <mc:Fallback>
                <p:oleObj name="Equation" r:id="rId6" imgW="571252" imgH="469696"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367212"/>
                        <a:ext cx="99060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0FE8091A-299C-1B43-882B-369312675F49}"/>
              </a:ext>
            </a:extLst>
          </p:cNvPr>
          <p:cNvSpPr txBox="1"/>
          <p:nvPr/>
        </p:nvSpPr>
        <p:spPr>
          <a:xfrm>
            <a:off x="2932471" y="3854465"/>
            <a:ext cx="4042902" cy="461665"/>
          </a:xfrm>
          <a:prstGeom prst="rect">
            <a:avLst/>
          </a:prstGeom>
          <a:noFill/>
          <a:ln>
            <a:solidFill>
              <a:schemeClr val="tx1"/>
            </a:solidFill>
          </a:ln>
        </p:spPr>
        <p:txBody>
          <a:bodyPr wrap="none" rtlCol="0">
            <a:spAutoFit/>
          </a:bodyPr>
          <a:lstStyle/>
          <a:p>
            <a:r>
              <a:rPr lang="en-US" sz="2400" dirty="0">
                <a:solidFill>
                  <a:srgbClr val="0432FF"/>
                </a:solidFill>
              </a:rPr>
              <a:t>File = 1 Lecture r </a:t>
            </a:r>
            <a:r>
              <a:rPr lang="en-US" sz="2400" dirty="0" err="1">
                <a:solidFill>
                  <a:srgbClr val="0432FF"/>
                </a:solidFill>
              </a:rPr>
              <a:t>code.r</a:t>
            </a:r>
            <a:r>
              <a:rPr lang="en-US" sz="2400" dirty="0">
                <a:solidFill>
                  <a:srgbClr val="0432FF"/>
                </a:solidFill>
              </a:rPr>
              <a:t> on D2L</a:t>
            </a:r>
          </a:p>
        </p:txBody>
      </p:sp>
    </p:spTree>
    <p:extLst>
      <p:ext uri="{BB962C8B-B14F-4D97-AF65-F5344CB8AC3E}">
        <p14:creationId xmlns:p14="http://schemas.microsoft.com/office/powerpoint/2010/main" val="357937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An effective data handling and storage facility</a:t>
            </a:r>
          </a:p>
          <a:p>
            <a:r>
              <a:rPr lang="en-US" dirty="0"/>
              <a:t>A large, integrated collection of tools for </a:t>
            </a:r>
            <a:r>
              <a:rPr lang="en-US" dirty="0">
                <a:solidFill>
                  <a:srgbClr val="00B050"/>
                </a:solidFill>
              </a:rPr>
              <a:t>data analysis</a:t>
            </a:r>
          </a:p>
          <a:p>
            <a:r>
              <a:rPr lang="en-US" dirty="0"/>
              <a:t>A large and highly flexible collection of graphing facilities for </a:t>
            </a:r>
            <a:r>
              <a:rPr lang="en-US" dirty="0">
                <a:solidFill>
                  <a:srgbClr val="00B050"/>
                </a:solidFill>
              </a:rPr>
              <a:t>data display</a:t>
            </a:r>
          </a:p>
          <a:p>
            <a:r>
              <a:rPr lang="en-US" dirty="0"/>
              <a:t>A well-developed and relatively simple </a:t>
            </a:r>
            <a:r>
              <a:rPr lang="en-US" dirty="0">
                <a:solidFill>
                  <a:srgbClr val="00B050"/>
                </a:solidFill>
              </a:rPr>
              <a:t>programming language</a:t>
            </a:r>
          </a:p>
          <a:p>
            <a:pPr lvl="1"/>
            <a:r>
              <a:rPr lang="en-US" dirty="0"/>
              <a:t>Conditionals (if-then-else), loops (for, while), user-defined functions, input and output</a:t>
            </a:r>
          </a:p>
        </p:txBody>
      </p:sp>
      <p:pic>
        <p:nvPicPr>
          <p:cNvPr id="4" name="Picture 2" descr="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57200"/>
            <a:ext cx="952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32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lstStyle/>
          <a:p>
            <a:r>
              <a:rPr lang="en-US" dirty="0"/>
              <a:t>Every programming outcome in R can be stored as an </a:t>
            </a:r>
            <a:r>
              <a:rPr lang="en-US" b="1" dirty="0"/>
              <a:t>object</a:t>
            </a:r>
            <a:endParaRPr lang="en-US" dirty="0"/>
          </a:p>
          <a:p>
            <a:pPr lvl="1"/>
            <a:r>
              <a:rPr lang="en-US" dirty="0"/>
              <a:t>Numbers</a:t>
            </a:r>
          </a:p>
          <a:p>
            <a:pPr lvl="1"/>
            <a:r>
              <a:rPr lang="en-US" dirty="0"/>
              <a:t>Characters (i.e. text or strings)</a:t>
            </a:r>
          </a:p>
          <a:p>
            <a:pPr lvl="1"/>
            <a:r>
              <a:rPr lang="en-US" dirty="0"/>
              <a:t>Tables</a:t>
            </a:r>
          </a:p>
          <a:p>
            <a:pPr lvl="1"/>
            <a:r>
              <a:rPr lang="en-US" dirty="0"/>
              <a:t>Vectors and matrices</a:t>
            </a:r>
          </a:p>
          <a:p>
            <a:pPr lvl="1"/>
            <a:r>
              <a:rPr lang="en-US" dirty="0"/>
              <a:t>Plots</a:t>
            </a:r>
          </a:p>
          <a:p>
            <a:pPr lvl="1"/>
            <a:r>
              <a:rPr lang="en-US" dirty="0"/>
              <a:t>Statistical output</a:t>
            </a:r>
          </a:p>
          <a:p>
            <a:pPr lvl="1"/>
            <a:r>
              <a:rPr lang="en-US" dirty="0"/>
              <a:t>Functions</a:t>
            </a:r>
          </a:p>
          <a:p>
            <a:r>
              <a:rPr lang="en-US" dirty="0"/>
              <a:t>Good names for objects are critical</a:t>
            </a:r>
          </a:p>
          <a:p>
            <a:r>
              <a:rPr lang="en-US" dirty="0"/>
              <a:t>Objects in R are </a:t>
            </a:r>
            <a:r>
              <a:rPr lang="en-US" b="1" dirty="0"/>
              <a:t>global</a:t>
            </a:r>
            <a:endParaRPr lang="en-US" dirty="0"/>
          </a:p>
        </p:txBody>
      </p:sp>
      <p:pic>
        <p:nvPicPr>
          <p:cNvPr id="6146" name="Picture 2" descr="Data structure and data types. While data stored as a scalar, vector or...  | Download Scientific Diagram">
            <a:extLst>
              <a:ext uri="{FF2B5EF4-FFF2-40B4-BE49-F238E27FC236}">
                <a16:creationId xmlns:a16="http://schemas.microsoft.com/office/drawing/2014/main" id="{A22719B4-101F-0C4E-83BD-8EA53A94F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079853"/>
            <a:ext cx="2971800" cy="33511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5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 log(2.5)</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 base=10)</a:t>
            </a:r>
          </a:p>
          <a:p>
            <a:pPr marL="0" indent="0">
              <a:buNone/>
            </a:pPr>
            <a:endParaRPr lang="en-US" dirty="0"/>
          </a:p>
        </p:txBody>
      </p:sp>
      <p:sp>
        <p:nvSpPr>
          <p:cNvPr id="4" name="TextBox 3"/>
          <p:cNvSpPr txBox="1"/>
          <p:nvPr/>
        </p:nvSpPr>
        <p:spPr>
          <a:xfrm>
            <a:off x="3962400" y="1358900"/>
            <a:ext cx="3276600" cy="646331"/>
          </a:xfrm>
          <a:prstGeom prst="rect">
            <a:avLst/>
          </a:prstGeom>
          <a:noFill/>
        </p:spPr>
        <p:txBody>
          <a:bodyPr wrap="square" rtlCol="0">
            <a:spAutoFit/>
          </a:bodyPr>
          <a:lstStyle/>
          <a:p>
            <a:r>
              <a:rPr lang="en-US" dirty="0">
                <a:solidFill>
                  <a:srgbClr val="FF0000"/>
                </a:solidFill>
              </a:rPr>
              <a:t>Assign the result of log(2.5) to a new object called “answer”</a:t>
            </a:r>
          </a:p>
        </p:txBody>
      </p:sp>
      <p:sp>
        <p:nvSpPr>
          <p:cNvPr id="5" name="TextBox 4"/>
          <p:cNvSpPr txBox="1"/>
          <p:nvPr/>
        </p:nvSpPr>
        <p:spPr>
          <a:xfrm>
            <a:off x="3962400" y="2235200"/>
            <a:ext cx="2438400" cy="646331"/>
          </a:xfrm>
          <a:prstGeom prst="rect">
            <a:avLst/>
          </a:prstGeom>
          <a:noFill/>
        </p:spPr>
        <p:txBody>
          <a:bodyPr wrap="square" rtlCol="0">
            <a:spAutoFit/>
          </a:bodyPr>
          <a:lstStyle/>
          <a:p>
            <a:r>
              <a:rPr lang="en-US" dirty="0">
                <a:solidFill>
                  <a:srgbClr val="FF0000"/>
                </a:solidFill>
              </a:rPr>
              <a:t>= can be used instead of &lt;- but is frowned upon</a:t>
            </a:r>
          </a:p>
        </p:txBody>
      </p:sp>
      <p:sp>
        <p:nvSpPr>
          <p:cNvPr id="6" name="Rounded Rectangle 5"/>
          <p:cNvSpPr/>
          <p:nvPr/>
        </p:nvSpPr>
        <p:spPr>
          <a:xfrm>
            <a:off x="3901352" y="3276600"/>
            <a:ext cx="14072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2895600"/>
            <a:ext cx="2438400" cy="369332"/>
          </a:xfrm>
          <a:prstGeom prst="rect">
            <a:avLst/>
          </a:prstGeom>
          <a:noFill/>
        </p:spPr>
        <p:txBody>
          <a:bodyPr wrap="square" rtlCol="0">
            <a:spAutoFit/>
          </a:bodyPr>
          <a:lstStyle/>
          <a:p>
            <a:r>
              <a:rPr lang="en-US" dirty="0">
                <a:solidFill>
                  <a:srgbClr val="FF0000"/>
                </a:solidFill>
              </a:rPr>
              <a:t>optional argument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038600"/>
            <a:ext cx="803529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09600" y="5498068"/>
            <a:ext cx="8035290" cy="1015663"/>
          </a:xfrm>
          <a:prstGeom prst="rect">
            <a:avLst/>
          </a:prstGeom>
          <a:noFill/>
        </p:spPr>
        <p:txBody>
          <a:bodyPr wrap="square" rtlCol="0">
            <a:spAutoFit/>
          </a:bodyPr>
          <a:lstStyle/>
          <a:p>
            <a:r>
              <a:rPr lang="en-US" sz="2000" dirty="0"/>
              <a:t>When you run this command, an object “answer” is created in the workspace that is assigned the value of 0.91629… In RStudio, the top right window lists all the objects in the current workspace</a:t>
            </a:r>
          </a:p>
        </p:txBody>
      </p:sp>
    </p:spTree>
    <p:extLst>
      <p:ext uri="{BB962C8B-B14F-4D97-AF65-F5344CB8AC3E}">
        <p14:creationId xmlns:p14="http://schemas.microsoft.com/office/powerpoint/2010/main" val="792618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p:txBody>
          <a:bodyPr/>
          <a:lstStyle/>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 Branch")</a:t>
            </a:r>
          </a:p>
          <a:p>
            <a:pPr marL="0" indent="0">
              <a:buNone/>
            </a:pPr>
            <a:r>
              <a:rPr lang="en-US" sz="2400" dirty="0">
                <a:latin typeface="Courier New" panose="02070309020205020404" pitchFamily="49" charset="0"/>
                <a:cs typeface="Courier New" panose="02070309020205020404" pitchFamily="49" charset="0"/>
              </a:rPr>
              <a:t>[1] "Trevor Branch"</a:t>
            </a:r>
          </a:p>
          <a:p>
            <a:pPr marL="0" indent="0">
              <a:buNone/>
            </a:pPr>
            <a:endParaRPr lang="en-US" dirty="0"/>
          </a:p>
        </p:txBody>
      </p:sp>
      <p:sp>
        <p:nvSpPr>
          <p:cNvPr id="4" name="TextBox 3"/>
          <p:cNvSpPr txBox="1"/>
          <p:nvPr/>
        </p:nvSpPr>
        <p:spPr>
          <a:xfrm>
            <a:off x="3962400" y="1503188"/>
            <a:ext cx="4191000" cy="369332"/>
          </a:xfrm>
          <a:prstGeom prst="rect">
            <a:avLst/>
          </a:prstGeom>
          <a:noFill/>
        </p:spPr>
        <p:txBody>
          <a:bodyPr wrap="square" rtlCol="0">
            <a:spAutoFit/>
          </a:bodyPr>
          <a:lstStyle/>
          <a:p>
            <a:r>
              <a:rPr lang="en-US" dirty="0">
                <a:solidFill>
                  <a:srgbClr val="FF0000"/>
                </a:solidFill>
              </a:rPr>
              <a:t>Characters can also be assigned to objects</a:t>
            </a:r>
          </a:p>
        </p:txBody>
      </p:sp>
      <p:sp>
        <p:nvSpPr>
          <p:cNvPr id="5" name="TextBox 4"/>
          <p:cNvSpPr txBox="1"/>
          <p:nvPr/>
        </p:nvSpPr>
        <p:spPr>
          <a:xfrm>
            <a:off x="3962400" y="2235200"/>
            <a:ext cx="4682490" cy="646331"/>
          </a:xfrm>
          <a:prstGeom prst="rect">
            <a:avLst/>
          </a:prstGeom>
          <a:noFill/>
        </p:spPr>
        <p:txBody>
          <a:bodyPr wrap="square" rtlCol="0">
            <a:spAutoFit/>
          </a:bodyPr>
          <a:lstStyle/>
          <a:p>
            <a:r>
              <a:rPr lang="en-US" dirty="0">
                <a:solidFill>
                  <a:srgbClr val="FF0000"/>
                </a:solidFill>
              </a:rPr>
              <a:t>Usually we use double quotation marks, but single quotes are treated the same</a:t>
            </a:r>
          </a:p>
        </p:txBody>
      </p:sp>
      <p:sp>
        <p:nvSpPr>
          <p:cNvPr id="7" name="TextBox 6"/>
          <p:cNvSpPr txBox="1"/>
          <p:nvPr/>
        </p:nvSpPr>
        <p:spPr>
          <a:xfrm>
            <a:off x="5749980" y="3687580"/>
            <a:ext cx="2438400" cy="369332"/>
          </a:xfrm>
          <a:prstGeom prst="rect">
            <a:avLst/>
          </a:prstGeom>
          <a:noFill/>
        </p:spPr>
        <p:txBody>
          <a:bodyPr wrap="square" rtlCol="0">
            <a:spAutoFit/>
          </a:bodyPr>
          <a:lstStyle/>
          <a:p>
            <a:r>
              <a:rPr lang="en-US" dirty="0">
                <a:solidFill>
                  <a:srgbClr val="FF0000"/>
                </a:solidFill>
              </a:rPr>
              <a:t>Can include spaces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38083"/>
            <a:ext cx="6548438" cy="2091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09600" y="3288268"/>
            <a:ext cx="7315200" cy="369332"/>
          </a:xfrm>
          <a:prstGeom prst="rect">
            <a:avLst/>
          </a:prstGeom>
          <a:noFill/>
        </p:spPr>
        <p:txBody>
          <a:bodyPr wrap="square" rtlCol="0">
            <a:spAutoFit/>
          </a:bodyPr>
          <a:lstStyle/>
          <a:p>
            <a:r>
              <a:rPr lang="en-US" dirty="0">
                <a:solidFill>
                  <a:srgbClr val="FF0000"/>
                </a:solidFill>
              </a:rPr>
              <a:t>Surrounding a command in ( ) will display the assigned value in the R console </a:t>
            </a:r>
          </a:p>
        </p:txBody>
      </p:sp>
    </p:spTree>
    <p:extLst>
      <p:ext uri="{BB962C8B-B14F-4D97-AF65-F5344CB8AC3E}">
        <p14:creationId xmlns:p14="http://schemas.microsoft.com/office/powerpoint/2010/main" val="552704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object name?</a:t>
            </a:r>
          </a:p>
        </p:txBody>
      </p:sp>
      <p:graphicFrame>
        <p:nvGraphicFramePr>
          <p:cNvPr id="4" name="Table 3"/>
          <p:cNvGraphicFramePr>
            <a:graphicFrameLocks noGrp="1"/>
          </p:cNvGraphicFramePr>
          <p:nvPr>
            <p:extLst>
              <p:ext uri="{D42A27DB-BD31-4B8C-83A1-F6EECF244321}">
                <p14:modId xmlns:p14="http://schemas.microsoft.com/office/powerpoint/2010/main" val="2903413966"/>
              </p:ext>
            </p:extLst>
          </p:nvPr>
        </p:nvGraphicFramePr>
        <p:xfrm>
          <a:off x="1447800" y="3728720"/>
          <a:ext cx="60960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rgbClr val="FF0000"/>
                          </a:solidFill>
                        </a:rPr>
                        <a:t>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0070C0"/>
                          </a:solidFill>
                        </a:rPr>
                        <a:t>Trevor</a:t>
                      </a:r>
                      <a:endParaRPr 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5" name="TextBox 4"/>
          <p:cNvSpPr txBox="1"/>
          <p:nvPr/>
        </p:nvSpPr>
        <p:spPr>
          <a:xfrm>
            <a:off x="609600" y="1252061"/>
            <a:ext cx="79248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Each cell is part of the memory (RAM) of a computer</a:t>
            </a:r>
          </a:p>
          <a:p>
            <a:pPr marL="285750" indent="-285750">
              <a:buFont typeface="Arial" panose="020B0604020202020204" pitchFamily="34" charset="0"/>
              <a:buChar char="•"/>
            </a:pPr>
            <a:r>
              <a:rPr lang="en-US" sz="2400" dirty="0"/>
              <a:t>Object names are human-convenient “pointers” that “point” at a memory location (e.g. 0x3A28213A) for the computer to look up</a:t>
            </a:r>
          </a:p>
        </p:txBody>
      </p:sp>
      <p:sp>
        <p:nvSpPr>
          <p:cNvPr id="6" name="TextBox 5"/>
          <p:cNvSpPr txBox="1"/>
          <p:nvPr/>
        </p:nvSpPr>
        <p:spPr>
          <a:xfrm>
            <a:off x="5105400" y="3048000"/>
            <a:ext cx="1036320" cy="369332"/>
          </a:xfrm>
          <a:prstGeom prst="rect">
            <a:avLst/>
          </a:prstGeom>
          <a:noFill/>
        </p:spPr>
        <p:txBody>
          <a:bodyPr wrap="square" rtlCol="0">
            <a:spAutoFit/>
          </a:bodyPr>
          <a:lstStyle/>
          <a:p>
            <a:r>
              <a:rPr lang="en-US" dirty="0">
                <a:solidFill>
                  <a:srgbClr val="FF0000"/>
                </a:solidFill>
              </a:rPr>
              <a:t>answer</a:t>
            </a:r>
          </a:p>
        </p:txBody>
      </p:sp>
      <p:cxnSp>
        <p:nvCxnSpPr>
          <p:cNvPr id="7" name="Straight Arrow Connector 6"/>
          <p:cNvCxnSpPr/>
          <p:nvPr/>
        </p:nvCxnSpPr>
        <p:spPr>
          <a:xfrm flipH="1">
            <a:off x="4366475" y="3328670"/>
            <a:ext cx="792480" cy="457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41345" y="3505200"/>
            <a:ext cx="866560" cy="10668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33600" y="3168134"/>
            <a:ext cx="1036320" cy="369332"/>
          </a:xfrm>
          <a:prstGeom prst="rect">
            <a:avLst/>
          </a:prstGeom>
          <a:noFill/>
        </p:spPr>
        <p:txBody>
          <a:bodyPr wrap="square" rtlCol="0">
            <a:spAutoFit/>
          </a:bodyPr>
          <a:lstStyle/>
          <a:p>
            <a:pPr algn="r"/>
            <a:r>
              <a:rPr lang="en-US" dirty="0" err="1">
                <a:solidFill>
                  <a:srgbClr val="0070C0"/>
                </a:solidFill>
              </a:rPr>
              <a:t>myName</a:t>
            </a:r>
            <a:endParaRPr lang="en-US" dirty="0">
              <a:solidFill>
                <a:srgbClr val="0070C0"/>
              </a:solidFill>
            </a:endParaRPr>
          </a:p>
        </p:txBody>
      </p:sp>
    </p:spTree>
    <p:extLst>
      <p:ext uri="{BB962C8B-B14F-4D97-AF65-F5344CB8AC3E}">
        <p14:creationId xmlns:p14="http://schemas.microsoft.com/office/powerpoint/2010/main" val="3580841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objects</a:t>
            </a:r>
          </a:p>
        </p:txBody>
      </p:sp>
      <p:sp>
        <p:nvSpPr>
          <p:cNvPr id="3" name="Content Placeholder 2"/>
          <p:cNvSpPr>
            <a:spLocks noGrp="1"/>
          </p:cNvSpPr>
          <p:nvPr>
            <p:ph idx="1"/>
          </p:nvPr>
        </p:nvSpPr>
        <p:spPr/>
        <p:txBody>
          <a:bodyPr/>
          <a:lstStyle/>
          <a:p>
            <a:r>
              <a:rPr lang="en-US" dirty="0"/>
              <a:t>RStudio: just look at the top-right Workspace tab</a:t>
            </a:r>
          </a:p>
          <a:p>
            <a:r>
              <a:rPr lang="en-US" dirty="0"/>
              <a:t>Alternatively (and more generally):</a:t>
            </a: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print(answer) </a:t>
            </a:r>
          </a:p>
          <a:p>
            <a:pPr marL="0" indent="0">
              <a:buNone/>
            </a:pPr>
            <a:r>
              <a:rPr lang="en-US" sz="2400" dirty="0">
                <a:latin typeface="Courier New" panose="02070309020205020404" pitchFamily="49" charset="0"/>
                <a:cs typeface="Courier New" panose="02070309020205020404" pitchFamily="49" charset="0"/>
              </a:rPr>
              <a:t>[1] 0.9162907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a:t>
            </a:r>
          </a:p>
          <a:p>
            <a:pPr marL="0" indent="0">
              <a:buNone/>
            </a:pPr>
            <a:r>
              <a:rPr lang="en-US" sz="2400" dirty="0">
                <a:latin typeface="Courier New" panose="02070309020205020404" pitchFamily="49" charset="0"/>
                <a:cs typeface="Courier New" panose="02070309020205020404" pitchFamily="49" charset="0"/>
              </a:rPr>
              <a:t>[1] 0.9162907</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 10 </a:t>
            </a:r>
          </a:p>
          <a:p>
            <a:pPr marL="0" indent="0">
              <a:buNone/>
            </a:pPr>
            <a:r>
              <a:rPr lang="en-US" sz="2400" dirty="0">
                <a:latin typeface="Courier New" panose="02070309020205020404" pitchFamily="49" charset="0"/>
                <a:cs typeface="Courier New" panose="02070309020205020404" pitchFamily="49" charset="0"/>
              </a:rPr>
              <a:t>[1] 9.162907</a:t>
            </a:r>
          </a:p>
        </p:txBody>
      </p:sp>
      <p:sp>
        <p:nvSpPr>
          <p:cNvPr id="4" name="TextBox 3"/>
          <p:cNvSpPr txBox="1"/>
          <p:nvPr/>
        </p:nvSpPr>
        <p:spPr>
          <a:xfrm>
            <a:off x="3521440" y="2513350"/>
            <a:ext cx="4631960" cy="369332"/>
          </a:xfrm>
          <a:prstGeom prst="rect">
            <a:avLst/>
          </a:prstGeom>
          <a:noFill/>
        </p:spPr>
        <p:txBody>
          <a:bodyPr wrap="square" rtlCol="0">
            <a:spAutoFit/>
          </a:bodyPr>
          <a:lstStyle/>
          <a:p>
            <a:r>
              <a:rPr lang="en-US" dirty="0">
                <a:solidFill>
                  <a:srgbClr val="FF0000"/>
                </a:solidFill>
              </a:rPr>
              <a:t>Very general command, works on everything</a:t>
            </a:r>
          </a:p>
        </p:txBody>
      </p:sp>
      <p:sp>
        <p:nvSpPr>
          <p:cNvPr id="5" name="TextBox 4"/>
          <p:cNvSpPr txBox="1"/>
          <p:nvPr/>
        </p:nvSpPr>
        <p:spPr>
          <a:xfrm>
            <a:off x="3521440" y="5105400"/>
            <a:ext cx="5012960" cy="369332"/>
          </a:xfrm>
          <a:prstGeom prst="rect">
            <a:avLst/>
          </a:prstGeom>
          <a:noFill/>
        </p:spPr>
        <p:txBody>
          <a:bodyPr wrap="square" rtlCol="0">
            <a:spAutoFit/>
          </a:bodyPr>
          <a:lstStyle/>
          <a:p>
            <a:r>
              <a:rPr lang="en-US" dirty="0">
                <a:solidFill>
                  <a:srgbClr val="FF0000"/>
                </a:solidFill>
              </a:rPr>
              <a:t>Manipulate the value contained within the object</a:t>
            </a:r>
          </a:p>
        </p:txBody>
      </p:sp>
    </p:spTree>
    <p:extLst>
      <p:ext uri="{BB962C8B-B14F-4D97-AF65-F5344CB8AC3E}">
        <p14:creationId xmlns:p14="http://schemas.microsoft.com/office/powerpoint/2010/main" val="3007275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objects</a:t>
            </a:r>
          </a:p>
        </p:txBody>
      </p:sp>
      <p:sp>
        <p:nvSpPr>
          <p:cNvPr id="3" name="Content Placeholder 2"/>
          <p:cNvSpPr>
            <a:spLocks noGrp="1"/>
          </p:cNvSpPr>
          <p:nvPr>
            <p:ph idx="1"/>
          </p:nvPr>
        </p:nvSpPr>
        <p:spPr/>
        <p:txBody>
          <a:bodyPr/>
          <a:lstStyle/>
          <a:p>
            <a:r>
              <a:rPr lang="en-US" dirty="0"/>
              <a:t>To find a list of all objects in the workspace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[1] "answer"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p>
          <a:p>
            <a:r>
              <a:rPr lang="en-US" dirty="0"/>
              <a:t>To remove an object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[1]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p>
          <a:p>
            <a:r>
              <a:rPr lang="en-US" dirty="0"/>
              <a:t>To remove </a:t>
            </a:r>
            <a:r>
              <a:rPr lang="en-US" b="1" dirty="0"/>
              <a:t>all </a:t>
            </a:r>
            <a:r>
              <a:rPr lang="en-US" dirty="0"/>
              <a:t>objects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character(0)</a:t>
            </a:r>
          </a:p>
        </p:txBody>
      </p:sp>
      <p:sp>
        <p:nvSpPr>
          <p:cNvPr id="4" name="TextBox 3"/>
          <p:cNvSpPr txBox="1"/>
          <p:nvPr/>
        </p:nvSpPr>
        <p:spPr>
          <a:xfrm>
            <a:off x="3826240" y="6107668"/>
            <a:ext cx="5012960" cy="369332"/>
          </a:xfrm>
          <a:prstGeom prst="rect">
            <a:avLst/>
          </a:prstGeom>
          <a:noFill/>
        </p:spPr>
        <p:txBody>
          <a:bodyPr wrap="square" rtlCol="0">
            <a:spAutoFit/>
          </a:bodyPr>
          <a:lstStyle/>
          <a:p>
            <a:r>
              <a:rPr lang="en-US" dirty="0">
                <a:solidFill>
                  <a:srgbClr val="FF0000"/>
                </a:solidFill>
              </a:rPr>
              <a:t>Nothing left in workspace</a:t>
            </a:r>
          </a:p>
        </p:txBody>
      </p:sp>
      <p:sp>
        <p:nvSpPr>
          <p:cNvPr id="5" name="TextBox 4"/>
          <p:cNvSpPr txBox="1"/>
          <p:nvPr/>
        </p:nvSpPr>
        <p:spPr>
          <a:xfrm>
            <a:off x="3824990" y="5224498"/>
            <a:ext cx="5012960" cy="646331"/>
          </a:xfrm>
          <a:prstGeom prst="rect">
            <a:avLst/>
          </a:prstGeom>
          <a:noFill/>
        </p:spPr>
        <p:txBody>
          <a:bodyPr wrap="square" rtlCol="0">
            <a:spAutoFit/>
          </a:bodyPr>
          <a:lstStyle/>
          <a:p>
            <a:r>
              <a:rPr lang="en-US" dirty="0">
                <a:solidFill>
                  <a:srgbClr val="FF0000"/>
                </a:solidFill>
              </a:rPr>
              <a:t>Useful for clearing your workspace at  the start of a new session</a:t>
            </a:r>
          </a:p>
        </p:txBody>
      </p:sp>
      <p:sp>
        <p:nvSpPr>
          <p:cNvPr id="6" name="TextBox 5"/>
          <p:cNvSpPr txBox="1"/>
          <p:nvPr/>
        </p:nvSpPr>
        <p:spPr>
          <a:xfrm>
            <a:off x="4298430" y="4769370"/>
            <a:ext cx="4693170" cy="369332"/>
          </a:xfrm>
          <a:prstGeom prst="rect">
            <a:avLst/>
          </a:prstGeom>
          <a:noFill/>
        </p:spPr>
        <p:txBody>
          <a:bodyPr wrap="square" rtlCol="0">
            <a:spAutoFit/>
          </a:bodyPr>
          <a:lstStyle/>
          <a:p>
            <a:r>
              <a:rPr lang="en-US" dirty="0">
                <a:solidFill>
                  <a:schemeClr val="bg1">
                    <a:lumMod val="50000"/>
                  </a:schemeClr>
                </a:solidFill>
              </a:rPr>
              <a:t>Or Workspace/Clear All menu option in RStudio </a:t>
            </a:r>
          </a:p>
        </p:txBody>
      </p:sp>
    </p:spTree>
    <p:extLst>
      <p:ext uri="{BB962C8B-B14F-4D97-AF65-F5344CB8AC3E}">
        <p14:creationId xmlns:p14="http://schemas.microsoft.com/office/powerpoint/2010/main" val="1915885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Data types describe how objects are stored in computer memory</a:t>
            </a:r>
          </a:p>
          <a:p>
            <a:r>
              <a:rPr lang="en-US" dirty="0"/>
              <a:t>In R, you do </a:t>
            </a:r>
            <a:r>
              <a:rPr lang="en-US" b="1" dirty="0"/>
              <a:t>not</a:t>
            </a:r>
            <a:r>
              <a:rPr lang="en-US" dirty="0"/>
              <a:t> need to specify the data type</a:t>
            </a:r>
          </a:p>
          <a:p>
            <a:r>
              <a:rPr lang="en-US" dirty="0"/>
              <a:t>Common data types (also known as </a:t>
            </a:r>
            <a:r>
              <a:rPr lang="en-US" b="1" dirty="0"/>
              <a:t>mode</a:t>
            </a:r>
            <a:r>
              <a:rPr lang="en-US" dirty="0"/>
              <a:t>) include</a:t>
            </a:r>
          </a:p>
          <a:p>
            <a:pPr lvl="1"/>
            <a:r>
              <a:rPr lang="en-US" dirty="0">
                <a:solidFill>
                  <a:srgbClr val="0432FF"/>
                </a:solidFill>
              </a:rPr>
              <a:t>Numeric </a:t>
            </a:r>
            <a:r>
              <a:rPr lang="en-US" dirty="0"/>
              <a:t>(integer, floating point numbers or doubles)</a:t>
            </a:r>
          </a:p>
          <a:p>
            <a:pPr lvl="1"/>
            <a:r>
              <a:rPr lang="en-US" dirty="0">
                <a:solidFill>
                  <a:srgbClr val="0432FF"/>
                </a:solidFill>
              </a:rPr>
              <a:t>Logical </a:t>
            </a:r>
            <a:r>
              <a:rPr lang="en-US" dirty="0"/>
              <a:t>(Boolean, true or false)</a:t>
            </a:r>
          </a:p>
          <a:p>
            <a:pPr lvl="1"/>
            <a:r>
              <a:rPr lang="en-US" dirty="0">
                <a:solidFill>
                  <a:srgbClr val="0432FF"/>
                </a:solidFill>
              </a:rPr>
              <a:t>Characters</a:t>
            </a:r>
            <a:r>
              <a:rPr lang="en-US" dirty="0"/>
              <a:t> (text or string data)</a:t>
            </a:r>
          </a:p>
          <a:p>
            <a:r>
              <a:rPr lang="en-US" dirty="0"/>
              <a:t>The object type is not always obvious in R, and knowing what it is can be important</a:t>
            </a:r>
          </a:p>
        </p:txBody>
      </p:sp>
    </p:spTree>
    <p:extLst>
      <p:ext uri="{BB962C8B-B14F-4D97-AF65-F5344CB8AC3E}">
        <p14:creationId xmlns:p14="http://schemas.microsoft.com/office/powerpoint/2010/main" val="1945866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data types</a:t>
            </a:r>
          </a:p>
        </p:txBody>
      </p:sp>
      <p:sp>
        <p:nvSpPr>
          <p:cNvPr id="3" name="Content Placeholder 2"/>
          <p:cNvSpPr>
            <a:spLocks noGrp="1"/>
          </p:cNvSpPr>
          <p:nvPr>
            <p:ph idx="1"/>
          </p:nvPr>
        </p:nvSpPr>
        <p:spPr/>
        <p:txBody>
          <a:bodyPr>
            <a:normAutofit lnSpcReduction="10000"/>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log(2.718282)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en-US" sz="2400" dirty="0">
                <a:solidFill>
                  <a:srgbClr val="0000FF"/>
                </a:solidFill>
                <a:latin typeface="Courier New" panose="02070309020205020404" pitchFamily="49" charset="0"/>
                <a:cs typeface="Courier New" panose="02070309020205020404" pitchFamily="49" charset="0"/>
              </a:rPr>
              <a:t>&gt; mode(answer)</a:t>
            </a:r>
          </a:p>
          <a:p>
            <a:pPr marL="0" indent="0">
              <a:buNone/>
            </a:pPr>
            <a:r>
              <a:rPr lang="en-US" sz="2400" dirty="0">
                <a:latin typeface="Courier New" panose="02070309020205020404" pitchFamily="49" charset="0"/>
                <a:cs typeface="Courier New" panose="02070309020205020404" pitchFamily="49" charset="0"/>
              </a:rPr>
              <a:t>[1] "numeric"</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is.numeric</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"double"</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"integer"</a:t>
            </a:r>
          </a:p>
        </p:txBody>
      </p:sp>
      <p:sp>
        <p:nvSpPr>
          <p:cNvPr id="4" name="TextBox 3"/>
          <p:cNvSpPr txBox="1"/>
          <p:nvPr/>
        </p:nvSpPr>
        <p:spPr>
          <a:xfrm>
            <a:off x="3003030" y="2696980"/>
            <a:ext cx="5012960" cy="369332"/>
          </a:xfrm>
          <a:prstGeom prst="rect">
            <a:avLst/>
          </a:prstGeom>
          <a:noFill/>
        </p:spPr>
        <p:txBody>
          <a:bodyPr wrap="square" rtlCol="0">
            <a:spAutoFit/>
          </a:bodyPr>
          <a:lstStyle/>
          <a:p>
            <a:r>
              <a:rPr lang="en-US" dirty="0">
                <a:solidFill>
                  <a:srgbClr val="FF0000"/>
                </a:solidFill>
              </a:rPr>
              <a:t>Is it numeric or text? </a:t>
            </a:r>
          </a:p>
        </p:txBody>
      </p:sp>
      <p:sp>
        <p:nvSpPr>
          <p:cNvPr id="5" name="TextBox 4"/>
          <p:cNvSpPr txBox="1"/>
          <p:nvPr/>
        </p:nvSpPr>
        <p:spPr>
          <a:xfrm>
            <a:off x="4162270" y="3486888"/>
            <a:ext cx="5012960" cy="369332"/>
          </a:xfrm>
          <a:prstGeom prst="rect">
            <a:avLst/>
          </a:prstGeom>
          <a:noFill/>
        </p:spPr>
        <p:txBody>
          <a:bodyPr wrap="square" rtlCol="0">
            <a:spAutoFit/>
          </a:bodyPr>
          <a:lstStyle/>
          <a:p>
            <a:r>
              <a:rPr lang="en-US" dirty="0">
                <a:solidFill>
                  <a:srgbClr val="FF0000"/>
                </a:solidFill>
              </a:rPr>
              <a:t>Part of a family of </a:t>
            </a:r>
            <a:r>
              <a:rPr lang="en-US" dirty="0">
                <a:solidFill>
                  <a:srgbClr val="FF0000"/>
                </a:solidFill>
                <a:latin typeface="Courier New" panose="02070309020205020404" pitchFamily="49" charset="0"/>
                <a:cs typeface="Courier New" panose="02070309020205020404" pitchFamily="49" charset="0"/>
              </a:rPr>
              <a:t>is.</a:t>
            </a:r>
            <a:r>
              <a:rPr lang="en-US" dirty="0">
                <a:solidFill>
                  <a:srgbClr val="FF0000"/>
                </a:solidFill>
              </a:rPr>
              <a:t> functions</a:t>
            </a:r>
          </a:p>
        </p:txBody>
      </p:sp>
      <p:sp>
        <p:nvSpPr>
          <p:cNvPr id="6" name="TextBox 5"/>
          <p:cNvSpPr txBox="1"/>
          <p:nvPr/>
        </p:nvSpPr>
        <p:spPr>
          <a:xfrm>
            <a:off x="3475220" y="4282190"/>
            <a:ext cx="5012960" cy="369332"/>
          </a:xfrm>
          <a:prstGeom prst="rect">
            <a:avLst/>
          </a:prstGeom>
          <a:noFill/>
        </p:spPr>
        <p:txBody>
          <a:bodyPr wrap="square" rtlCol="0">
            <a:spAutoFit/>
          </a:bodyPr>
          <a:lstStyle/>
          <a:p>
            <a:r>
              <a:rPr lang="en-US" dirty="0">
                <a:solidFill>
                  <a:srgbClr val="FF0000"/>
                </a:solidFill>
              </a:rPr>
              <a:t>Specifically, what type of object is it?</a:t>
            </a:r>
          </a:p>
        </p:txBody>
      </p:sp>
      <p:sp>
        <p:nvSpPr>
          <p:cNvPr id="7" name="TextBox 6"/>
          <p:cNvSpPr txBox="1"/>
          <p:nvPr/>
        </p:nvSpPr>
        <p:spPr>
          <a:xfrm>
            <a:off x="3429000" y="5410200"/>
            <a:ext cx="5562600" cy="646331"/>
          </a:xfrm>
          <a:prstGeom prst="rect">
            <a:avLst/>
          </a:prstGeom>
          <a:noFill/>
        </p:spPr>
        <p:txBody>
          <a:bodyPr wrap="square" rtlCol="0">
            <a:spAutoFit/>
          </a:bodyPr>
          <a:lstStyle/>
          <a:p>
            <a:r>
              <a:rPr lang="en-US" dirty="0">
                <a:solidFill>
                  <a:srgbClr val="FF0000"/>
                </a:solidFill>
              </a:rPr>
              <a:t>The </a:t>
            </a:r>
            <a:r>
              <a:rPr lang="en-US" dirty="0">
                <a:solidFill>
                  <a:srgbClr val="FF0000"/>
                </a:solidFill>
                <a:latin typeface="Courier New" panose="02070309020205020404" pitchFamily="49" charset="0"/>
                <a:cs typeface="Courier New" panose="02070309020205020404" pitchFamily="49" charset="0"/>
              </a:rPr>
              <a:t>as.</a:t>
            </a:r>
            <a:r>
              <a:rPr lang="en-US" dirty="0">
                <a:solidFill>
                  <a:srgbClr val="FF0000"/>
                </a:solidFill>
              </a:rPr>
              <a:t> functions </a:t>
            </a:r>
            <a:r>
              <a:rPr lang="en-US" b="1" dirty="0">
                <a:solidFill>
                  <a:srgbClr val="FF0000"/>
                </a:solidFill>
              </a:rPr>
              <a:t>coerce</a:t>
            </a:r>
            <a:r>
              <a:rPr lang="en-US" dirty="0">
                <a:solidFill>
                  <a:srgbClr val="FF0000"/>
                </a:solidFill>
              </a:rPr>
              <a:t> objects from one type to another</a:t>
            </a:r>
          </a:p>
        </p:txBody>
      </p:sp>
    </p:spTree>
    <p:extLst>
      <p:ext uri="{BB962C8B-B14F-4D97-AF65-F5344CB8AC3E}">
        <p14:creationId xmlns:p14="http://schemas.microsoft.com/office/powerpoint/2010/main" val="43931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 did you do there?</a:t>
            </a:r>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a:t>Step 1</a:t>
            </a:r>
          </a:p>
        </p:txBody>
      </p:sp>
      <p:sp>
        <p:nvSpPr>
          <p:cNvPr id="6" name="TextBox 5"/>
          <p:cNvSpPr txBox="1"/>
          <p:nvPr/>
        </p:nvSpPr>
        <p:spPr>
          <a:xfrm>
            <a:off x="1066800" y="4262735"/>
            <a:ext cx="1143000" cy="461665"/>
          </a:xfrm>
          <a:prstGeom prst="rect">
            <a:avLst/>
          </a:prstGeom>
          <a:noFill/>
        </p:spPr>
        <p:txBody>
          <a:bodyPr wrap="square" rtlCol="0">
            <a:spAutoFit/>
          </a:bodyPr>
          <a:lstStyle/>
          <a:p>
            <a:r>
              <a:rPr lang="en-US" sz="2400" dirty="0"/>
              <a:t>Step 2</a:t>
            </a:r>
          </a:p>
        </p:txBody>
      </p:sp>
      <p:cxnSp>
        <p:nvCxnSpPr>
          <p:cNvPr id="8" name="Straight Arrow Connector 7"/>
          <p:cNvCxnSpPr>
            <a:stCxn id="20" idx="1"/>
            <a:endCxn id="4" idx="3"/>
          </p:cNvCxnSpPr>
          <p:nvPr/>
        </p:nvCxnSpPr>
        <p:spPr>
          <a:xfrm flipH="1">
            <a:off x="4495800" y="2872770"/>
            <a:ext cx="838200" cy="55623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42263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a:t>
            </a:r>
            <a:endParaRPr lang="en-US" dirty="0">
              <a:solidFill>
                <a:schemeClr val="bg1">
                  <a:lumMod val="50000"/>
                </a:schemeClr>
              </a:solidFill>
            </a:endParaRPr>
          </a:p>
        </p:txBody>
      </p:sp>
      <p:sp>
        <p:nvSpPr>
          <p:cNvPr id="16" name="TextBox 15"/>
          <p:cNvSpPr txBox="1"/>
          <p:nvPr/>
        </p:nvSpPr>
        <p:spPr>
          <a:xfrm>
            <a:off x="4876800" y="3886200"/>
            <a:ext cx="3657600" cy="1200329"/>
          </a:xfrm>
          <a:prstGeom prst="rect">
            <a:avLst/>
          </a:prstGeom>
          <a:noFill/>
        </p:spPr>
        <p:txBody>
          <a:bodyPr wrap="square" rtlCol="0">
            <a:spAutoFit/>
          </a:bodyPr>
          <a:lstStyle/>
          <a:p>
            <a:r>
              <a:rPr lang="en-US" sz="2400" dirty="0" err="1">
                <a:solidFill>
                  <a:schemeClr val="tx2">
                    <a:lumMod val="75000"/>
                  </a:schemeClr>
                </a:solidFill>
                <a:latin typeface="Courier New" panose="02070309020205020404" pitchFamily="49" charset="0"/>
                <a:cs typeface="Courier New" panose="02070309020205020404" pitchFamily="49" charset="0"/>
              </a:rPr>
              <a:t>as.integer</a:t>
            </a:r>
            <a:r>
              <a:rPr lang="en-US" sz="2400" dirty="0">
                <a:solidFill>
                  <a:schemeClr val="tx2">
                    <a:lumMod val="75000"/>
                  </a:schemeClr>
                </a:solidFill>
                <a:latin typeface="Courier New" panose="02070309020205020404" pitchFamily="49" charset="0"/>
                <a:cs typeface="Courier New" panose="02070309020205020404" pitchFamily="49" charset="0"/>
              </a:rPr>
              <a:t>(answer)</a:t>
            </a:r>
          </a:p>
          <a:p>
            <a:r>
              <a:rPr lang="en-US" sz="2400" dirty="0">
                <a:solidFill>
                  <a:schemeClr val="tx2">
                    <a:lumMod val="75000"/>
                  </a:schemeClr>
                </a:solidFill>
              </a:rPr>
              <a:t>Create a new object that is an integer</a:t>
            </a:r>
          </a:p>
        </p:txBody>
      </p:sp>
      <p:sp>
        <p:nvSpPr>
          <p:cNvPr id="20" name="TextBox 19"/>
          <p:cNvSpPr txBox="1"/>
          <p:nvPr/>
        </p:nvSpPr>
        <p:spPr>
          <a:xfrm>
            <a:off x="5334000" y="2641937"/>
            <a:ext cx="3657600" cy="461665"/>
          </a:xfrm>
          <a:prstGeom prst="rect">
            <a:avLst/>
          </a:prstGeom>
          <a:noFill/>
        </p:spPr>
        <p:txBody>
          <a:bodyPr wrap="square" rtlCol="0">
            <a:spAutoFit/>
          </a:bodyPr>
          <a:lstStyle/>
          <a:p>
            <a:r>
              <a:rPr lang="en-US" sz="2400" b="1" dirty="0">
                <a:solidFill>
                  <a:schemeClr val="tx2">
                    <a:lumMod val="75000"/>
                  </a:schemeClr>
                </a:solidFill>
              </a:rPr>
              <a:t>answer</a:t>
            </a:r>
          </a:p>
        </p:txBody>
      </p:sp>
    </p:spTree>
    <p:extLst>
      <p:ext uri="{BB962C8B-B14F-4D97-AF65-F5344CB8AC3E}">
        <p14:creationId xmlns:p14="http://schemas.microsoft.com/office/powerpoint/2010/main" val="225447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 did you do there?</a:t>
            </a:r>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a:t>Step 1</a:t>
            </a:r>
          </a:p>
        </p:txBody>
      </p:sp>
      <p:sp>
        <p:nvSpPr>
          <p:cNvPr id="6" name="TextBox 5"/>
          <p:cNvSpPr txBox="1"/>
          <p:nvPr/>
        </p:nvSpPr>
        <p:spPr>
          <a:xfrm>
            <a:off x="1066800" y="5177135"/>
            <a:ext cx="1143000" cy="461665"/>
          </a:xfrm>
          <a:prstGeom prst="rect">
            <a:avLst/>
          </a:prstGeom>
          <a:noFill/>
        </p:spPr>
        <p:txBody>
          <a:bodyPr wrap="square" rtlCol="0">
            <a:spAutoFit/>
          </a:bodyPr>
          <a:lstStyle/>
          <a:p>
            <a:r>
              <a:rPr lang="en-US" sz="2400" dirty="0"/>
              <a:t>Step 3</a:t>
            </a:r>
          </a:p>
        </p:txBody>
      </p:sp>
      <p:sp>
        <p:nvSpPr>
          <p:cNvPr id="7" name="TextBox 6"/>
          <p:cNvSpPr txBox="1"/>
          <p:nvPr/>
        </p:nvSpPr>
        <p:spPr>
          <a:xfrm>
            <a:off x="5334000" y="2641937"/>
            <a:ext cx="3657600" cy="461665"/>
          </a:xfrm>
          <a:prstGeom prst="rect">
            <a:avLst/>
          </a:prstGeom>
          <a:noFill/>
        </p:spPr>
        <p:txBody>
          <a:bodyPr wrap="square" rtlCol="0">
            <a:spAutoFit/>
          </a:bodyPr>
          <a:lstStyle/>
          <a:p>
            <a:r>
              <a:rPr lang="en-US" sz="2400" b="1" dirty="0">
                <a:solidFill>
                  <a:schemeClr val="tx2">
                    <a:lumMod val="75000"/>
                  </a:schemeClr>
                </a:solidFill>
              </a:rPr>
              <a:t>answer</a:t>
            </a:r>
          </a:p>
        </p:txBody>
      </p:sp>
      <p:cxnSp>
        <p:nvCxnSpPr>
          <p:cNvPr id="8" name="Straight Arrow Connector 7"/>
          <p:cNvCxnSpPr>
            <a:stCxn id="7" idx="1"/>
            <a:endCxn id="14" idx="3"/>
          </p:cNvCxnSpPr>
          <p:nvPr/>
        </p:nvCxnSpPr>
        <p:spPr>
          <a:xfrm flipH="1">
            <a:off x="4495800" y="2872770"/>
            <a:ext cx="838200" cy="255509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51407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a:t>
            </a:r>
            <a:endParaRPr lang="en-US" dirty="0">
              <a:solidFill>
                <a:schemeClr val="bg1">
                  <a:lumMod val="50000"/>
                </a:schemeClr>
              </a:solidFill>
            </a:endParaRPr>
          </a:p>
        </p:txBody>
      </p:sp>
      <p:sp>
        <p:nvSpPr>
          <p:cNvPr id="12" name="TextBox 11"/>
          <p:cNvSpPr txBox="1"/>
          <p:nvPr/>
        </p:nvSpPr>
        <p:spPr>
          <a:xfrm>
            <a:off x="5105400" y="5036403"/>
            <a:ext cx="3657600" cy="830997"/>
          </a:xfrm>
          <a:prstGeom prst="rect">
            <a:avLst/>
          </a:prstGeom>
          <a:noFill/>
        </p:spPr>
        <p:txBody>
          <a:bodyPr wrap="square" rtlCol="0">
            <a:spAutoFit/>
          </a:bodyPr>
          <a:lstStyle/>
          <a:p>
            <a:r>
              <a:rPr lang="en-US" sz="2400" dirty="0">
                <a:solidFill>
                  <a:schemeClr val="tx2">
                    <a:lumMod val="75000"/>
                  </a:schemeClr>
                </a:solidFill>
              </a:rPr>
              <a:t>Point the "answer" label at the new object</a:t>
            </a:r>
          </a:p>
        </p:txBody>
      </p:sp>
    </p:spTree>
    <p:extLst>
      <p:ext uri="{BB962C8B-B14F-4D97-AF65-F5344CB8AC3E}">
        <p14:creationId xmlns:p14="http://schemas.microsoft.com/office/powerpoint/2010/main" val="399141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352800" cy="944562"/>
          </a:xfrm>
        </p:spPr>
        <p:txBody>
          <a:bodyPr>
            <a:normAutofit/>
          </a:bodyPr>
          <a:lstStyle/>
          <a:p>
            <a:r>
              <a:rPr lang="en-US" dirty="0"/>
              <a:t>What R is not</a:t>
            </a:r>
            <a:endParaRPr lang="en-US" dirty="0">
              <a:solidFill>
                <a:schemeClr val="bg1">
                  <a:lumMod val="50000"/>
                </a:schemeClr>
              </a:solidFill>
            </a:endParaRPr>
          </a:p>
        </p:txBody>
      </p:sp>
      <p:pic>
        <p:nvPicPr>
          <p:cNvPr id="2050" name="Picture 2" descr="C:\Users\Trevor Branch\Documents\FISH552 Intro R\Lectures\Pirate R eye chart from at utterb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218" y="1066800"/>
            <a:ext cx="3780182" cy="521665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457199" y="1447800"/>
            <a:ext cx="3932583" cy="5105400"/>
          </a:xfrm>
        </p:spPr>
        <p:txBody>
          <a:bodyPr>
            <a:normAutofit/>
          </a:bodyPr>
          <a:lstStyle/>
          <a:p>
            <a:r>
              <a:rPr lang="en-US" dirty="0"/>
              <a:t>It is not fast (C++ and Python are much faster)</a:t>
            </a:r>
          </a:p>
          <a:p>
            <a:r>
              <a:rPr lang="en-US" dirty="0"/>
              <a:t>There is a limit to the size of data that can be processed</a:t>
            </a:r>
          </a:p>
          <a:p>
            <a:r>
              <a:rPr lang="en-US" dirty="0"/>
              <a:t>There is a learning curve (its free, but its not cheap)</a:t>
            </a:r>
          </a:p>
          <a:p>
            <a:r>
              <a:rPr lang="en-US" dirty="0"/>
              <a:t>Debugging is difficult</a:t>
            </a:r>
          </a:p>
          <a:p>
            <a:pPr marL="0" indent="0" algn="ctr">
              <a:buNone/>
            </a:pPr>
            <a:endParaRPr lang="en-US" dirty="0">
              <a:solidFill>
                <a:schemeClr val="bg1">
                  <a:lumMod val="50000"/>
                </a:schemeClr>
              </a:solidFill>
            </a:endParaRPr>
          </a:p>
        </p:txBody>
      </p:sp>
      <p:sp>
        <p:nvSpPr>
          <p:cNvPr id="4" name="TextBox 3"/>
          <p:cNvSpPr txBox="1"/>
          <p:nvPr/>
        </p:nvSpPr>
        <p:spPr>
          <a:xfrm>
            <a:off x="5060196" y="228600"/>
            <a:ext cx="3151760" cy="646331"/>
          </a:xfrm>
          <a:prstGeom prst="rect">
            <a:avLst/>
          </a:prstGeom>
          <a:noFill/>
        </p:spPr>
        <p:txBody>
          <a:bodyPr wrap="none" rtlCol="0">
            <a:spAutoFit/>
          </a:bodyPr>
          <a:lstStyle/>
          <a:p>
            <a:r>
              <a:rPr lang="en-US" sz="3600" dirty="0"/>
              <a:t>Pirate eye-chart</a:t>
            </a:r>
          </a:p>
        </p:txBody>
      </p:sp>
      <p:sp>
        <p:nvSpPr>
          <p:cNvPr id="6" name="TextBox 5"/>
          <p:cNvSpPr txBox="1"/>
          <p:nvPr/>
        </p:nvSpPr>
        <p:spPr>
          <a:xfrm>
            <a:off x="6956157" y="6581001"/>
            <a:ext cx="2187843" cy="276999"/>
          </a:xfrm>
          <a:prstGeom prst="rect">
            <a:avLst/>
          </a:prstGeom>
          <a:noFill/>
        </p:spPr>
        <p:txBody>
          <a:bodyPr wrap="none" rtlCol="0">
            <a:spAutoFit/>
          </a:bodyPr>
          <a:lstStyle/>
          <a:p>
            <a:pPr algn="r"/>
            <a:r>
              <a:rPr lang="en-US" sz="1200" dirty="0">
                <a:solidFill>
                  <a:schemeClr val="bg1">
                    <a:lumMod val="50000"/>
                  </a:schemeClr>
                </a:solidFill>
              </a:rPr>
              <a:t>Posted by @</a:t>
            </a:r>
            <a:r>
              <a:rPr lang="en-US" sz="1200" dirty="0" err="1">
                <a:solidFill>
                  <a:schemeClr val="bg1">
                    <a:lumMod val="50000"/>
                  </a:schemeClr>
                </a:solidFill>
              </a:rPr>
              <a:t>utterben</a:t>
            </a:r>
            <a:r>
              <a:rPr lang="en-US" sz="1200" dirty="0">
                <a:solidFill>
                  <a:schemeClr val="bg1">
                    <a:lumMod val="50000"/>
                  </a:schemeClr>
                </a:solidFill>
              </a:rPr>
              <a:t> on Twitter</a:t>
            </a:r>
          </a:p>
        </p:txBody>
      </p:sp>
    </p:spTree>
    <p:extLst>
      <p:ext uri="{BB962C8B-B14F-4D97-AF65-F5344CB8AC3E}">
        <p14:creationId xmlns:p14="http://schemas.microsoft.com/office/powerpoint/2010/main" val="139720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data types</a:t>
            </a:r>
          </a:p>
        </p:txBody>
      </p:sp>
      <p:sp>
        <p:nvSpPr>
          <p:cNvPr id="3" name="Content Placeholder 2"/>
          <p:cNvSpPr>
            <a:spLocks noGrp="1"/>
          </p:cNvSpPr>
          <p:nvPr>
            <p:ph idx="1"/>
          </p:nvPr>
        </p:nvSpPr>
        <p:spPr/>
        <p:txBody>
          <a:bodyPr/>
          <a:lstStyle/>
          <a:p>
            <a:r>
              <a:rPr lang="en-US" dirty="0"/>
              <a:t>Similar functions can be applied to character variables; character and numeric storage modes will be common encountered in this class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FALSE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"character"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8846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a:t>
            </a:r>
          </a:p>
        </p:txBody>
      </p:sp>
      <p:sp>
        <p:nvSpPr>
          <p:cNvPr id="3" name="Content Placeholder 2"/>
          <p:cNvSpPr>
            <a:spLocks noGrp="1"/>
          </p:cNvSpPr>
          <p:nvPr>
            <p:ph idx="1"/>
          </p:nvPr>
        </p:nvSpPr>
        <p:spPr/>
        <p:txBody>
          <a:bodyPr/>
          <a:lstStyle/>
          <a:p>
            <a:pPr marL="0" indent="0">
              <a:buNone/>
            </a:pPr>
            <a:r>
              <a:rPr lang="en-US" dirty="0"/>
              <a:t>A vector is a one-dimensional ordered collection of the same type of object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 &lt;- c(7.8,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a:t>
            </a:r>
          </a:p>
          <a:p>
            <a:pPr marL="0" indent="0">
              <a:buNone/>
            </a:pPr>
            <a:r>
              <a:rPr lang="en-US" sz="2400" dirty="0">
                <a:latin typeface="Courier New" panose="02070309020205020404" pitchFamily="49" charset="0"/>
                <a:cs typeface="Courier New" panose="02070309020205020404" pitchFamily="49" charset="0"/>
              </a:rPr>
              <a:t>[1] 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1:10</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 by=2)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(1,10,2)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to=10,length.out=5)</a:t>
            </a:r>
          </a:p>
        </p:txBody>
      </p:sp>
      <p:sp>
        <p:nvSpPr>
          <p:cNvPr id="4" name="TextBox 3"/>
          <p:cNvSpPr txBox="1"/>
          <p:nvPr/>
        </p:nvSpPr>
        <p:spPr>
          <a:xfrm>
            <a:off x="2728210" y="2514600"/>
            <a:ext cx="5577590" cy="369332"/>
          </a:xfrm>
          <a:prstGeom prst="rect">
            <a:avLst/>
          </a:prstGeom>
          <a:noFill/>
        </p:spPr>
        <p:txBody>
          <a:bodyPr wrap="square" rtlCol="0">
            <a:spAutoFit/>
          </a:bodyPr>
          <a:lstStyle/>
          <a:p>
            <a:r>
              <a:rPr lang="en-US" dirty="0">
                <a:solidFill>
                  <a:srgbClr val="FF0000"/>
                </a:solidFill>
                <a:latin typeface="Courier New" panose="02070309020205020404" pitchFamily="49" charset="0"/>
                <a:cs typeface="Courier New" panose="02070309020205020404" pitchFamily="49" charset="0"/>
              </a:rPr>
              <a:t>c() </a:t>
            </a:r>
            <a:r>
              <a:rPr lang="en-US" dirty="0">
                <a:solidFill>
                  <a:srgbClr val="FF0000"/>
                </a:solidFill>
              </a:rPr>
              <a:t>is a function that concatenates values together</a:t>
            </a:r>
          </a:p>
        </p:txBody>
      </p:sp>
      <p:sp>
        <p:nvSpPr>
          <p:cNvPr id="5" name="TextBox 4"/>
          <p:cNvSpPr txBox="1"/>
          <p:nvPr/>
        </p:nvSpPr>
        <p:spPr>
          <a:xfrm>
            <a:off x="2274903" y="3303234"/>
            <a:ext cx="2819400" cy="369332"/>
          </a:xfrm>
          <a:prstGeom prst="rect">
            <a:avLst/>
          </a:prstGeom>
          <a:noFill/>
        </p:spPr>
        <p:txBody>
          <a:bodyPr wrap="square" rtlCol="0">
            <a:spAutoFit/>
          </a:bodyPr>
          <a:lstStyle/>
          <a:p>
            <a:r>
              <a:rPr lang="en-US" dirty="0">
                <a:solidFill>
                  <a:srgbClr val="FF0000"/>
                </a:solidFill>
              </a:rPr>
              <a:t>this is a vector of numbers</a:t>
            </a:r>
          </a:p>
        </p:txBody>
      </p:sp>
      <p:sp>
        <p:nvSpPr>
          <p:cNvPr id="6" name="TextBox 5"/>
          <p:cNvSpPr txBox="1"/>
          <p:nvPr/>
        </p:nvSpPr>
        <p:spPr>
          <a:xfrm>
            <a:off x="1327949" y="4169542"/>
            <a:ext cx="4964097" cy="369332"/>
          </a:xfrm>
          <a:prstGeom prst="rect">
            <a:avLst/>
          </a:prstGeom>
          <a:noFill/>
        </p:spPr>
        <p:txBody>
          <a:bodyPr wrap="square" rtlCol="0">
            <a:spAutoFit/>
          </a:bodyPr>
          <a:lstStyle/>
          <a:p>
            <a:r>
              <a:rPr lang="en-US" dirty="0">
                <a:solidFill>
                  <a:srgbClr val="FF0000"/>
                </a:solidFill>
              </a:rPr>
              <a:t>the </a:t>
            </a:r>
            <a:r>
              <a:rPr lang="en-US" dirty="0">
                <a:solidFill>
                  <a:srgbClr val="FF0000"/>
                </a:solidFill>
                <a:latin typeface="Courier New" panose="02070309020205020404" pitchFamily="49" charset="0"/>
                <a:cs typeface="Courier New" panose="02070309020205020404" pitchFamily="49" charset="0"/>
              </a:rPr>
              <a:t>:</a:t>
            </a:r>
            <a:r>
              <a:rPr lang="en-US" dirty="0">
                <a:solidFill>
                  <a:srgbClr val="FF0000"/>
                </a:solidFill>
              </a:rPr>
              <a:t> function is used for consecutive numbers</a:t>
            </a:r>
          </a:p>
        </p:txBody>
      </p:sp>
      <p:sp>
        <p:nvSpPr>
          <p:cNvPr id="7" name="TextBox 6"/>
          <p:cNvSpPr txBox="1"/>
          <p:nvPr/>
        </p:nvSpPr>
        <p:spPr>
          <a:xfrm>
            <a:off x="5094303" y="4648200"/>
            <a:ext cx="3821097" cy="369332"/>
          </a:xfrm>
          <a:prstGeom prst="rect">
            <a:avLst/>
          </a:prstGeom>
          <a:noFill/>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seq</a:t>
            </a:r>
            <a:r>
              <a:rPr lang="en-US" dirty="0">
                <a:solidFill>
                  <a:srgbClr val="FF0000"/>
                </a:solidFill>
              </a:rPr>
              <a:t> function allows more flexibility</a:t>
            </a:r>
          </a:p>
        </p:txBody>
      </p:sp>
      <p:sp>
        <p:nvSpPr>
          <p:cNvPr id="8" name="TextBox 7"/>
          <p:cNvSpPr txBox="1"/>
          <p:nvPr/>
        </p:nvSpPr>
        <p:spPr>
          <a:xfrm>
            <a:off x="2728210" y="5045814"/>
            <a:ext cx="6110990" cy="369332"/>
          </a:xfrm>
          <a:prstGeom prst="rect">
            <a:avLst/>
          </a:prstGeom>
          <a:noFill/>
        </p:spPr>
        <p:txBody>
          <a:bodyPr wrap="square" rtlCol="0">
            <a:spAutoFit/>
          </a:bodyPr>
          <a:lstStyle/>
          <a:p>
            <a:r>
              <a:rPr lang="en-US" dirty="0">
                <a:solidFill>
                  <a:srgbClr val="FF0000"/>
                </a:solidFill>
              </a:rPr>
              <a:t>default order of parameters, no labels</a:t>
            </a:r>
          </a:p>
        </p:txBody>
      </p:sp>
      <p:sp>
        <p:nvSpPr>
          <p:cNvPr id="9" name="TextBox 8"/>
          <p:cNvSpPr txBox="1"/>
          <p:nvPr/>
        </p:nvSpPr>
        <p:spPr>
          <a:xfrm>
            <a:off x="6259495" y="5473820"/>
            <a:ext cx="2514600" cy="923330"/>
          </a:xfrm>
          <a:prstGeom prst="rect">
            <a:avLst/>
          </a:prstGeom>
          <a:noFill/>
        </p:spPr>
        <p:txBody>
          <a:bodyPr wrap="square" rtlCol="0">
            <a:spAutoFit/>
          </a:bodyPr>
          <a:lstStyle/>
          <a:p>
            <a:r>
              <a:rPr lang="en-US" dirty="0">
                <a:solidFill>
                  <a:srgbClr val="FF0000"/>
                </a:solidFill>
              </a:rPr>
              <a:t>vector of five numbers exactly from start to end numbers</a:t>
            </a:r>
          </a:p>
        </p:txBody>
      </p:sp>
    </p:spTree>
    <p:extLst>
      <p:ext uri="{BB962C8B-B14F-4D97-AF65-F5344CB8AC3E}">
        <p14:creationId xmlns:p14="http://schemas.microsoft.com/office/powerpoint/2010/main" val="2147351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vectors using </a:t>
            </a:r>
            <a:r>
              <a:rPr lang="en-US" dirty="0">
                <a:latin typeface="Courier New" panose="02070309020205020404" pitchFamily="49" charset="0"/>
                <a:cs typeface="Courier New" panose="02070309020205020404" pitchFamily="49" charset="0"/>
              </a:rPr>
              <a:t>rep</a:t>
            </a:r>
          </a:p>
        </p:txBody>
      </p:sp>
      <p:sp>
        <p:nvSpPr>
          <p:cNvPr id="3" name="Content Placeholder 2"/>
          <p:cNvSpPr>
            <a:spLocks noGrp="1"/>
          </p:cNvSpPr>
          <p:nvPr>
            <p:ph idx="1"/>
          </p:nvPr>
        </p:nvSpPr>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rep(3,times=10) </a:t>
            </a:r>
          </a:p>
          <a:p>
            <a:pPr marL="0" indent="0">
              <a:buNone/>
            </a:pPr>
            <a:r>
              <a:rPr lang="en-US" sz="2400" dirty="0">
                <a:solidFill>
                  <a:srgbClr val="000000"/>
                </a:solidFill>
                <a:latin typeface="Courier New" panose="02070309020205020404" pitchFamily="49" charset="0"/>
                <a:cs typeface="Courier New" panose="02070309020205020404" pitchFamily="49" charset="0"/>
              </a:rPr>
              <a:t>[1] 3 3 3 3 3 3 3 3 3 3 </a:t>
            </a:r>
          </a:p>
          <a:p>
            <a:pPr marL="0" indent="0">
              <a:buNone/>
            </a:pPr>
            <a:r>
              <a:rPr lang="en-US" sz="2400" dirty="0">
                <a:solidFill>
                  <a:srgbClr val="0000FF"/>
                </a:solidFill>
                <a:latin typeface="Courier New" panose="02070309020205020404" pitchFamily="49" charset="0"/>
                <a:cs typeface="Courier New" panose="02070309020205020404" pitchFamily="49" charset="0"/>
              </a:rPr>
              <a:t>&gt; y &lt;- 1:3 </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y,times</a:t>
            </a:r>
            <a:r>
              <a:rPr lang="en-US" sz="2400" dirty="0">
                <a:solidFill>
                  <a:srgbClr val="0000FF"/>
                </a:solidFill>
                <a:latin typeface="Courier New" panose="02070309020205020404" pitchFamily="49" charset="0"/>
                <a:cs typeface="Courier New" panose="02070309020205020404" pitchFamily="49" charset="0"/>
              </a:rPr>
              <a:t>=4)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 2 3 </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=10)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=30)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 2 3 1 </a:t>
            </a:r>
          </a:p>
          <a:p>
            <a:pPr marL="0" indent="0">
              <a:buNone/>
            </a:pPr>
            <a:r>
              <a:rPr lang="en-US" sz="2400" dirty="0">
                <a:solidFill>
                  <a:srgbClr val="000000"/>
                </a:solidFill>
                <a:latin typeface="Courier New" panose="02070309020205020404" pitchFamily="49" charset="0"/>
                <a:cs typeface="Courier New" panose="02070309020205020404" pitchFamily="49" charset="0"/>
              </a:rPr>
              <a:t>[14] 2 3 1 2 3 1 2 3 1 2 3 1 2 </a:t>
            </a:r>
          </a:p>
          <a:p>
            <a:pPr marL="0" indent="0">
              <a:buNone/>
            </a:pPr>
            <a:r>
              <a:rPr lang="en-US" sz="2400" dirty="0">
                <a:solidFill>
                  <a:srgbClr val="000000"/>
                </a:solidFill>
                <a:latin typeface="Courier New" panose="02070309020205020404" pitchFamily="49" charset="0"/>
                <a:cs typeface="Courier New" panose="02070309020205020404" pitchFamily="49" charset="0"/>
              </a:rPr>
              <a:t>[27] 3 1 2 3</a:t>
            </a: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3596195" y="1499307"/>
            <a:ext cx="2209800" cy="369332"/>
          </a:xfrm>
          <a:prstGeom prst="rect">
            <a:avLst/>
          </a:prstGeom>
          <a:noFill/>
        </p:spPr>
        <p:txBody>
          <a:bodyPr wrap="square" rtlCol="0">
            <a:spAutoFit/>
          </a:bodyPr>
          <a:lstStyle/>
          <a:p>
            <a:r>
              <a:rPr lang="en-US" dirty="0">
                <a:solidFill>
                  <a:srgbClr val="FF0000"/>
                </a:solidFill>
              </a:rPr>
              <a:t>repeat 3 10 times</a:t>
            </a:r>
          </a:p>
        </p:txBody>
      </p:sp>
      <p:sp>
        <p:nvSpPr>
          <p:cNvPr id="5" name="TextBox 4"/>
          <p:cNvSpPr txBox="1"/>
          <p:nvPr/>
        </p:nvSpPr>
        <p:spPr>
          <a:xfrm>
            <a:off x="3596195" y="2362940"/>
            <a:ext cx="2209800" cy="369332"/>
          </a:xfrm>
          <a:prstGeom prst="rect">
            <a:avLst/>
          </a:prstGeom>
          <a:noFill/>
        </p:spPr>
        <p:txBody>
          <a:bodyPr wrap="square" rtlCol="0">
            <a:spAutoFit/>
          </a:bodyPr>
          <a:lstStyle/>
          <a:p>
            <a:r>
              <a:rPr lang="en-US" dirty="0">
                <a:solidFill>
                  <a:srgbClr val="FF0000"/>
                </a:solidFill>
              </a:rPr>
              <a:t>y contains 1,2,3</a:t>
            </a:r>
          </a:p>
        </p:txBody>
      </p:sp>
      <p:sp>
        <p:nvSpPr>
          <p:cNvPr id="6" name="TextBox 5"/>
          <p:cNvSpPr txBox="1"/>
          <p:nvPr/>
        </p:nvSpPr>
        <p:spPr>
          <a:xfrm>
            <a:off x="3596195" y="2795556"/>
            <a:ext cx="2209800" cy="369332"/>
          </a:xfrm>
          <a:prstGeom prst="rect">
            <a:avLst/>
          </a:prstGeom>
          <a:noFill/>
        </p:spPr>
        <p:txBody>
          <a:bodyPr wrap="square" rtlCol="0">
            <a:spAutoFit/>
          </a:bodyPr>
          <a:lstStyle/>
          <a:p>
            <a:r>
              <a:rPr lang="en-US" dirty="0">
                <a:solidFill>
                  <a:srgbClr val="FF0000"/>
                </a:solidFill>
              </a:rPr>
              <a:t>repeat y four times</a:t>
            </a:r>
          </a:p>
        </p:txBody>
      </p:sp>
      <p:sp>
        <p:nvSpPr>
          <p:cNvPr id="7" name="TextBox 6"/>
          <p:cNvSpPr txBox="1"/>
          <p:nvPr/>
        </p:nvSpPr>
        <p:spPr>
          <a:xfrm>
            <a:off x="4953000" y="3661557"/>
            <a:ext cx="4045998" cy="646331"/>
          </a:xfrm>
          <a:prstGeom prst="rect">
            <a:avLst/>
          </a:prstGeom>
          <a:noFill/>
        </p:spPr>
        <p:txBody>
          <a:bodyPr wrap="square" rtlCol="0">
            <a:spAutoFit/>
          </a:bodyPr>
          <a:lstStyle/>
          <a:p>
            <a:r>
              <a:rPr lang="en-US" dirty="0">
                <a:solidFill>
                  <a:srgbClr val="FF0000"/>
                </a:solidFill>
              </a:rPr>
              <a:t>repeat y until there are 10 elements. The elements are </a:t>
            </a:r>
            <a:r>
              <a:rPr lang="en-US" b="1" dirty="0">
                <a:solidFill>
                  <a:srgbClr val="FF0000"/>
                </a:solidFill>
              </a:rPr>
              <a:t>recycled</a:t>
            </a:r>
            <a:endParaRPr lang="en-US" dirty="0">
              <a:solidFill>
                <a:srgbClr val="FF0000"/>
              </a:solidFill>
            </a:endParaRPr>
          </a:p>
        </p:txBody>
      </p:sp>
      <p:sp>
        <p:nvSpPr>
          <p:cNvPr id="8" name="TextBox 7"/>
          <p:cNvSpPr txBox="1"/>
          <p:nvPr/>
        </p:nvSpPr>
        <p:spPr>
          <a:xfrm>
            <a:off x="381000" y="6244709"/>
            <a:ext cx="8534400" cy="369332"/>
          </a:xfrm>
          <a:prstGeom prst="rect">
            <a:avLst/>
          </a:prstGeom>
          <a:noFill/>
        </p:spPr>
        <p:txBody>
          <a:bodyPr wrap="square" rtlCol="0">
            <a:spAutoFit/>
          </a:bodyPr>
          <a:lstStyle/>
          <a:p>
            <a:r>
              <a:rPr lang="en-US" dirty="0">
                <a:solidFill>
                  <a:srgbClr val="FF0000"/>
                </a:solidFill>
              </a:rPr>
              <a:t>numbers [1], [14], [27] are </a:t>
            </a:r>
            <a:r>
              <a:rPr lang="en-US" b="1" dirty="0">
                <a:solidFill>
                  <a:srgbClr val="FF0000"/>
                </a:solidFill>
              </a:rPr>
              <a:t>index</a:t>
            </a:r>
            <a:r>
              <a:rPr lang="en-US" dirty="0">
                <a:solidFill>
                  <a:srgbClr val="FF0000"/>
                </a:solidFill>
              </a:rPr>
              <a:t> numbers of the first element on each line of the output</a:t>
            </a:r>
          </a:p>
        </p:txBody>
      </p:sp>
    </p:spTree>
    <p:extLst>
      <p:ext uri="{BB962C8B-B14F-4D97-AF65-F5344CB8AC3E}">
        <p14:creationId xmlns:p14="http://schemas.microsoft.com/office/powerpoint/2010/main" val="1480944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operations work element-wise</a:t>
            </a:r>
          </a:p>
        </p:txBody>
      </p:sp>
      <p:sp>
        <p:nvSpPr>
          <p:cNvPr id="3" name="Content Placeholder 2"/>
          <p:cNvSpPr>
            <a:spLocks noGrp="1"/>
          </p:cNvSpPr>
          <p:nvPr>
            <p:ph idx="1"/>
          </p:nvPr>
        </p:nvSpPr>
        <p:spPr>
          <a:xfrm>
            <a:off x="457200" y="1219200"/>
            <a:ext cx="8229600" cy="5105400"/>
          </a:xfrm>
        </p:spPr>
        <p:txBody>
          <a:bodyPr numCol="2">
            <a:noAutofit/>
          </a:bodyPr>
          <a:lstStyle/>
          <a:p>
            <a:pPr marL="0" indent="0">
              <a:buNone/>
            </a:pPr>
            <a:r>
              <a:rPr lang="es-ES" sz="2400" dirty="0">
                <a:solidFill>
                  <a:srgbClr val="0000FF"/>
                </a:solidFill>
                <a:latin typeface="Courier New" panose="02070309020205020404" pitchFamily="49" charset="0"/>
                <a:cs typeface="Courier New" panose="02070309020205020404" pitchFamily="49" charset="0"/>
              </a:rPr>
              <a:t>&gt; (x &lt;- 1:3) </a:t>
            </a:r>
          </a:p>
          <a:p>
            <a:pPr marL="0" indent="0">
              <a:buNone/>
            </a:pPr>
            <a:r>
              <a:rPr lang="es-ES" sz="2400" dirty="0">
                <a:solidFill>
                  <a:srgbClr val="000000"/>
                </a:solidFill>
                <a:latin typeface="Courier New" panose="02070309020205020404" pitchFamily="49" charset="0"/>
                <a:cs typeface="Courier New" panose="02070309020205020404" pitchFamily="49" charset="0"/>
              </a:rPr>
              <a:t>[1] 1 2 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log(x) </a:t>
            </a:r>
          </a:p>
          <a:p>
            <a:pPr marL="0" indent="0">
              <a:buNone/>
            </a:pPr>
            <a:r>
              <a:rPr lang="es-ES" sz="2400" dirty="0">
                <a:solidFill>
                  <a:srgbClr val="000000"/>
                </a:solidFill>
                <a:latin typeface="Courier New" panose="02070309020205020404" pitchFamily="49" charset="0"/>
                <a:cs typeface="Courier New" panose="02070309020205020404" pitchFamily="49" charset="0"/>
              </a:rPr>
              <a:t>[1] 0.0000000 0.6931472 1.0986123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x+1 </a:t>
            </a:r>
          </a:p>
          <a:p>
            <a:pPr marL="0" indent="0">
              <a:buNone/>
            </a:pPr>
            <a:r>
              <a:rPr lang="es-ES" sz="2400" dirty="0">
                <a:solidFill>
                  <a:srgbClr val="000000"/>
                </a:solidFill>
                <a:latin typeface="Courier New" panose="02070309020205020404" pitchFamily="49" charset="0"/>
                <a:cs typeface="Courier New" panose="02070309020205020404" pitchFamily="49" charset="0"/>
              </a:rPr>
              <a:t>[1] 2 3 4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x*2 </a:t>
            </a:r>
          </a:p>
          <a:p>
            <a:pPr marL="0" indent="0">
              <a:buNone/>
            </a:pPr>
            <a:r>
              <a:rPr lang="es-ES" sz="2400" dirty="0">
                <a:solidFill>
                  <a:srgbClr val="000000"/>
                </a:solidFill>
                <a:latin typeface="Courier New" panose="02070309020205020404" pitchFamily="49" charset="0"/>
                <a:cs typeface="Courier New" panose="02070309020205020404" pitchFamily="49" charset="0"/>
              </a:rPr>
              <a:t>[1] 2 4 6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y &lt;- 4:6 </a:t>
            </a: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5 7 9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y - x </a:t>
            </a:r>
          </a:p>
          <a:p>
            <a:pPr marL="0" indent="0">
              <a:buNone/>
            </a:pPr>
            <a:r>
              <a:rPr lang="es-ES" sz="2400" dirty="0">
                <a:solidFill>
                  <a:srgbClr val="000000"/>
                </a:solidFill>
                <a:latin typeface="Courier New" panose="02070309020205020404" pitchFamily="49" charset="0"/>
                <a:cs typeface="Courier New" panose="02070309020205020404" pitchFamily="49" charset="0"/>
              </a:rPr>
              <a:t>[1] 3 3 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0.25 0.40 0.50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4 10 18</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9525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2</a:t>
            </a:r>
          </a:p>
        </p:txBody>
      </p:sp>
      <p:sp>
        <p:nvSpPr>
          <p:cNvPr id="3" name="Content Placeholder 2"/>
          <p:cNvSpPr>
            <a:spLocks noGrp="1"/>
          </p:cNvSpPr>
          <p:nvPr>
            <p:ph idx="1"/>
          </p:nvPr>
        </p:nvSpPr>
        <p:spPr/>
        <p:txBody>
          <a:bodyPr/>
          <a:lstStyle/>
          <a:p>
            <a:r>
              <a:rPr lang="en-US" dirty="0"/>
              <a:t>Create vectors using </a:t>
            </a:r>
            <a:r>
              <a:rPr lang="en-US" sz="2400" dirty="0" err="1">
                <a:latin typeface="Courier New" panose="02070309020205020404" pitchFamily="49" charset="0"/>
                <a:cs typeface="Courier New" panose="02070309020205020404" pitchFamily="49" charset="0"/>
              </a:rPr>
              <a:t>seq</a:t>
            </a:r>
            <a:r>
              <a:rPr lang="en-US" sz="2400" dirty="0">
                <a:latin typeface="Courier New" panose="02070309020205020404" pitchFamily="49" charset="0"/>
                <a:cs typeface="Courier New" panose="02070309020205020404" pitchFamily="49" charset="0"/>
              </a:rPr>
              <a:t>()</a:t>
            </a:r>
            <a:r>
              <a:rPr lang="en-US" dirty="0"/>
              <a:t> and </a:t>
            </a:r>
            <a:r>
              <a:rPr lang="en-US" sz="2400" dirty="0">
                <a:latin typeface="Courier New" panose="02070309020205020404" pitchFamily="49" charset="0"/>
                <a:cs typeface="Courier New" panose="02070309020205020404" pitchFamily="49" charset="0"/>
              </a:rPr>
              <a:t>rep()</a:t>
            </a:r>
            <a:r>
              <a:rPr lang="en-US" dirty="0"/>
              <a:t>. Only use </a:t>
            </a:r>
            <a:r>
              <a:rPr lang="en-US" sz="2400" dirty="0">
                <a:latin typeface="Courier New" panose="02070309020205020404" pitchFamily="49" charset="0"/>
                <a:cs typeface="Courier New" panose="02070309020205020404" pitchFamily="49" charset="0"/>
              </a:rPr>
              <a:t>c()</a:t>
            </a:r>
            <a:r>
              <a:rPr lang="en-US" dirty="0"/>
              <a:t> if absolutely necessary</a:t>
            </a:r>
          </a:p>
          <a:p>
            <a:pPr lvl="1"/>
            <a:r>
              <a:rPr lang="en-US" dirty="0"/>
              <a:t>Positive integers from 1 to 99</a:t>
            </a:r>
          </a:p>
          <a:p>
            <a:pPr lvl="1"/>
            <a:r>
              <a:rPr lang="en-US" dirty="0"/>
              <a:t>Odd integers between 1 and 99</a:t>
            </a:r>
          </a:p>
          <a:p>
            <a:pPr lvl="1"/>
            <a:r>
              <a:rPr lang="en-US" dirty="0"/>
              <a:t>The numbers 1,1,1, 2,2,2, 3,3,3</a:t>
            </a:r>
          </a:p>
          <a:p>
            <a:pPr lvl="1"/>
            <a:r>
              <a:rPr lang="en-US" dirty="0"/>
              <a:t>The numbers 1,2,3,4,5,4,3,2,1,0</a:t>
            </a:r>
          </a:p>
          <a:p>
            <a:pPr lvl="1"/>
            <a:r>
              <a:rPr lang="en-US" dirty="0"/>
              <a:t>The fractions 1, 1/2, 1/3, 1/4, …, 1/10</a:t>
            </a:r>
          </a:p>
          <a:p>
            <a:pPr lvl="1"/>
            <a:r>
              <a:rPr lang="en-US" dirty="0"/>
              <a:t>The cubes 1, 8, 27, 64, 125, 216</a:t>
            </a:r>
          </a:p>
        </p:txBody>
      </p:sp>
    </p:spTree>
    <p:extLst>
      <p:ext uri="{BB962C8B-B14F-4D97-AF65-F5344CB8AC3E}">
        <p14:creationId xmlns:p14="http://schemas.microsoft.com/office/powerpoint/2010/main" val="3363490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functions on vectors</a:t>
            </a:r>
          </a:p>
        </p:txBody>
      </p:sp>
      <p:sp>
        <p:nvSpPr>
          <p:cNvPr id="3" name="Content Placeholder 2"/>
          <p:cNvSpPr>
            <a:spLocks noGrp="1"/>
          </p:cNvSpPr>
          <p:nvPr>
            <p:ph idx="1"/>
          </p:nvPr>
        </p:nvSpPr>
        <p:spPr/>
        <p:txBody>
          <a:bodyPr/>
          <a:lstStyle/>
          <a:p>
            <a:r>
              <a:rPr lang="en-US" dirty="0"/>
              <a:t>Many datasets are built into R for testing purposes, for a full list: </a:t>
            </a:r>
          </a:p>
          <a:p>
            <a:pPr marL="0" indent="0">
              <a:buNone/>
            </a:pPr>
            <a:r>
              <a:rPr lang="en-US" sz="2400" dirty="0">
                <a:solidFill>
                  <a:srgbClr val="0000FF"/>
                </a:solidFill>
                <a:latin typeface="Courier New" panose="02070309020205020404" pitchFamily="49" charset="0"/>
                <a:cs typeface="Courier New" panose="02070309020205020404" pitchFamily="49" charset="0"/>
              </a:rPr>
              <a:t>&gt; library(help="datasets")</a:t>
            </a:r>
            <a:endParaRPr lang="en-US" dirty="0">
              <a:latin typeface="Courier New" panose="02070309020205020404" pitchFamily="49" charset="0"/>
              <a:cs typeface="Courier New" panose="02070309020205020404" pitchFamily="49" charset="0"/>
            </a:endParaRPr>
          </a:p>
          <a:p>
            <a:r>
              <a:rPr lang="en-US" dirty="0"/>
              <a:t>For example, the “islands” dataset</a:t>
            </a:r>
          </a:p>
          <a:p>
            <a:pPr marL="0" indent="0">
              <a:buNone/>
            </a:pPr>
            <a:r>
              <a:rPr lang="en-US" sz="2400" dirty="0">
                <a:solidFill>
                  <a:srgbClr val="0000FF"/>
                </a:solidFill>
                <a:latin typeface="Courier New" panose="02070309020205020404" pitchFamily="49" charset="0"/>
                <a:cs typeface="Courier New" panose="02070309020205020404" pitchFamily="49" charset="0"/>
              </a:rPr>
              <a:t>&gt; islands</a:t>
            </a:r>
          </a:p>
          <a:p>
            <a:pPr marL="0" indent="0">
              <a:buNone/>
            </a:pPr>
            <a:r>
              <a:rPr lang="en-US" sz="2400" dirty="0">
                <a:solidFill>
                  <a:srgbClr val="000000"/>
                </a:solidFill>
                <a:latin typeface="Courier New" panose="02070309020205020404" pitchFamily="49" charset="0"/>
                <a:cs typeface="Courier New" panose="02070309020205020404" pitchFamily="49" charset="0"/>
              </a:rPr>
              <a:t>Africa Antarctica   Asia Australia …</a:t>
            </a:r>
          </a:p>
          <a:p>
            <a:pPr marL="0" indent="0">
              <a:buNone/>
            </a:pPr>
            <a:r>
              <a:rPr lang="en-US" sz="2400" dirty="0">
                <a:solidFill>
                  <a:srgbClr val="000000"/>
                </a:solidFill>
                <a:latin typeface="Courier New" panose="02070309020205020404" pitchFamily="49" charset="0"/>
                <a:cs typeface="Courier New" panose="02070309020205020404" pitchFamily="49" charset="0"/>
              </a:rPr>
              <a:t> 11506       5500  16988      2968 …</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1906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arithmetic functions</a:t>
            </a:r>
          </a:p>
        </p:txBody>
      </p:sp>
      <p:sp>
        <p:nvSpPr>
          <p:cNvPr id="3" name="Content Placeholder 2"/>
          <p:cNvSpPr>
            <a:spLocks noGrp="1"/>
          </p:cNvSpPr>
          <p:nvPr>
            <p:ph idx="1"/>
          </p:nvPr>
        </p:nvSpPr>
        <p:spPr>
          <a:xfrm>
            <a:off x="457200" y="1447800"/>
            <a:ext cx="8229600" cy="37338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min(islands)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 </a:t>
            </a:r>
          </a:p>
          <a:p>
            <a:pPr marL="0" indent="0">
              <a:buNone/>
            </a:pPr>
            <a:r>
              <a:rPr lang="en-US" sz="2400" dirty="0">
                <a:solidFill>
                  <a:srgbClr val="0000FF"/>
                </a:solidFill>
                <a:latin typeface="Courier New" panose="02070309020205020404" pitchFamily="49" charset="0"/>
                <a:cs typeface="Courier New" panose="02070309020205020404" pitchFamily="49" charset="0"/>
              </a:rPr>
              <a:t>&gt; max(islands)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16988 </a:t>
            </a:r>
          </a:p>
          <a:p>
            <a:pPr marL="0" indent="0">
              <a:buNone/>
            </a:pPr>
            <a:r>
              <a:rPr lang="en-US" sz="2400" dirty="0">
                <a:solidFill>
                  <a:srgbClr val="0000FF"/>
                </a:solidFill>
                <a:latin typeface="Courier New" panose="02070309020205020404" pitchFamily="49" charset="0"/>
                <a:cs typeface="Courier New" panose="02070309020205020404" pitchFamily="49" charset="0"/>
              </a:rPr>
              <a:t>&gt; mean(islands)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1252.729 </a:t>
            </a:r>
          </a:p>
          <a:p>
            <a:pPr marL="0" indent="0">
              <a:buNone/>
            </a:pPr>
            <a:r>
              <a:rPr lang="en-US" sz="2400" dirty="0">
                <a:solidFill>
                  <a:srgbClr val="0000FF"/>
                </a:solidFill>
                <a:latin typeface="Courier New" panose="02070309020205020404" pitchFamily="49" charset="0"/>
                <a:cs typeface="Courier New" panose="02070309020205020404" pitchFamily="49" charset="0"/>
              </a:rPr>
              <a:t>&gt; median(islands)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41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var</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11364624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sd</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3371.146 </a:t>
            </a:r>
          </a:p>
          <a:p>
            <a:pPr marL="0" indent="0">
              <a:buNone/>
            </a:pPr>
            <a:r>
              <a:rPr lang="en-US" sz="2400" dirty="0">
                <a:solidFill>
                  <a:srgbClr val="0000FF"/>
                </a:solidFill>
                <a:latin typeface="Courier New" panose="02070309020205020404" pitchFamily="49" charset="0"/>
                <a:cs typeface="Courier New" panose="02070309020205020404" pitchFamily="49" charset="0"/>
              </a:rPr>
              <a:t>&gt; range(islands)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 16988</a:t>
            </a:r>
            <a:endParaRPr lang="en-US" sz="24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57200" y="4953000"/>
            <a:ext cx="8229600" cy="13716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quantile</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0%      25%   50%    75%     100% </a:t>
            </a:r>
          </a:p>
          <a:p>
            <a:pPr marL="0" indent="0">
              <a:buNone/>
            </a:pPr>
            <a:r>
              <a:rPr lang="en-US" sz="2400" dirty="0">
                <a:solidFill>
                  <a:srgbClr val="000000"/>
                </a:solidFill>
                <a:latin typeface="Courier New" panose="02070309020205020404" pitchFamily="49" charset="0"/>
                <a:cs typeface="Courier New" panose="02070309020205020404" pitchFamily="49" charset="0"/>
              </a:rPr>
              <a:t>12.00 20.50 41.00 183.25 16988.00 </a:t>
            </a:r>
          </a:p>
          <a:p>
            <a:pPr marL="0" indent="0">
              <a:buFont typeface="Arial" panose="020B0604020202020204" pitchFamily="34" charse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6405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600" dirty="0">
                <a:latin typeface="Courier New" panose="02070309020205020404" pitchFamily="49" charset="0"/>
                <a:cs typeface="Courier New" panose="02070309020205020404" pitchFamily="49" charset="0"/>
              </a:rPr>
              <a:t>length</a:t>
            </a:r>
            <a:r>
              <a:rPr lang="en-US" dirty="0"/>
              <a:t> function</a:t>
            </a:r>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marL="0" indent="0">
              <a:buNone/>
            </a:pPr>
            <a:r>
              <a:rPr lang="en-US" sz="3600" dirty="0"/>
              <a:t>This function returns the number of elements in a vector and is very useful for generalizing code</a:t>
            </a:r>
          </a:p>
          <a:p>
            <a:pPr marL="0" indent="0">
              <a:buNone/>
            </a:pPr>
            <a:r>
              <a:rPr lang="en-US" dirty="0">
                <a:solidFill>
                  <a:srgbClr val="0000FF"/>
                </a:solidFill>
                <a:latin typeface="Courier New" panose="02070309020205020404" pitchFamily="49" charset="0"/>
                <a:cs typeface="Courier New" panose="02070309020205020404" pitchFamily="49" charset="0"/>
              </a:rPr>
              <a:t>&gt; length(islands) </a:t>
            </a:r>
          </a:p>
          <a:p>
            <a:pPr marL="0" indent="0">
              <a:buNone/>
            </a:pPr>
            <a:r>
              <a:rPr lang="en-US" dirty="0">
                <a:solidFill>
                  <a:srgbClr val="000000"/>
                </a:solidFill>
                <a:latin typeface="Courier New" panose="02070309020205020404" pitchFamily="49" charset="0"/>
                <a:cs typeface="Courier New" panose="02070309020205020404" pitchFamily="49" charset="0"/>
              </a:rPr>
              <a:t>[1] 48 </a:t>
            </a:r>
          </a:p>
          <a:p>
            <a:pPr marL="0" indent="0">
              <a:buNone/>
            </a:pPr>
            <a:r>
              <a:rPr lang="en-US" dirty="0">
                <a:solidFill>
                  <a:srgbClr val="0000FF"/>
                </a:solidFill>
                <a:latin typeface="Courier New" panose="02070309020205020404" pitchFamily="49" charset="0"/>
                <a:cs typeface="Courier New" panose="02070309020205020404" pitchFamily="49" charset="0"/>
              </a:rPr>
              <a:t>&gt; </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&lt;- length(islands) </a:t>
            </a:r>
          </a:p>
          <a:p>
            <a:pPr marL="0" indent="0">
              <a:buNone/>
            </a:pPr>
            <a:r>
              <a:rPr lang="en-US" dirty="0">
                <a:solidFill>
                  <a:srgbClr val="0000FF"/>
                </a:solidFill>
                <a:latin typeface="Courier New" panose="02070309020205020404" pitchFamily="49" charset="0"/>
                <a:cs typeface="Courier New" panose="02070309020205020404" pitchFamily="49" charset="0"/>
              </a:rPr>
              <a:t>&gt; 1:nislands </a:t>
            </a:r>
          </a:p>
          <a:p>
            <a:pPr marL="0" indent="0">
              <a:buNone/>
            </a:pPr>
            <a:r>
              <a:rPr lang="en-US" dirty="0">
                <a:solidFill>
                  <a:srgbClr val="000000"/>
                </a:solidFill>
                <a:latin typeface="Courier New" panose="02070309020205020404" pitchFamily="49" charset="0"/>
                <a:cs typeface="Courier New" panose="02070309020205020404" pitchFamily="49" charset="0"/>
              </a:rPr>
              <a:t>[1] 1 2 3 4 5 6 7 8 9 10 11 12 13 14 15 16 17 18 19 20 21 22 23 24 </a:t>
            </a:r>
            <a:r>
              <a:rPr lang="en-US">
                <a:solidFill>
                  <a:srgbClr val="000000"/>
                </a:solidFill>
                <a:latin typeface="Courier New" panose="02070309020205020404" pitchFamily="49" charset="0"/>
                <a:cs typeface="Courier New" panose="02070309020205020404" pitchFamily="49" charset="0"/>
              </a:rPr>
              <a:t>25 26 </a:t>
            </a:r>
            <a:r>
              <a:rPr lang="en-US" dirty="0">
                <a:solidFill>
                  <a:srgbClr val="000000"/>
                </a:solidFill>
                <a:latin typeface="Courier New" panose="02070309020205020404" pitchFamily="49" charset="0"/>
                <a:cs typeface="Courier New" panose="02070309020205020404" pitchFamily="49" charset="0"/>
              </a:rPr>
              <a:t>27 28 29 30 31 32 33 34 35 36 37 38 39 40 41 42 43 44 45 46 47 48 </a:t>
            </a:r>
          </a:p>
          <a:p>
            <a:pPr marL="0" indent="0">
              <a:buNone/>
            </a:pPr>
            <a:r>
              <a:rPr lang="en-US" dirty="0">
                <a:solidFill>
                  <a:srgbClr val="0000FF"/>
                </a:solidFill>
                <a:latin typeface="Courier New" panose="02070309020205020404" pitchFamily="49" charset="0"/>
                <a:cs typeface="Courier New" panose="02070309020205020404" pitchFamily="49" charset="0"/>
              </a:rPr>
              <a:t>&gt; years &lt;- </a:t>
            </a:r>
            <a:r>
              <a:rPr lang="en-US" dirty="0" err="1">
                <a:solidFill>
                  <a:srgbClr val="0000FF"/>
                </a:solidFill>
                <a:latin typeface="Courier New" panose="02070309020205020404" pitchFamily="49" charset="0"/>
                <a:cs typeface="Courier New" panose="02070309020205020404" pitchFamily="49" charset="0"/>
              </a:rPr>
              <a:t>seq</a:t>
            </a:r>
            <a:r>
              <a:rPr lang="en-US" dirty="0">
                <a:solidFill>
                  <a:srgbClr val="0000FF"/>
                </a:solidFill>
                <a:latin typeface="Courier New" panose="02070309020205020404" pitchFamily="49" charset="0"/>
                <a:cs typeface="Courier New" panose="02070309020205020404" pitchFamily="49" charset="0"/>
              </a:rPr>
              <a:t>(from=2013, length=</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a:t>
            </a:r>
          </a:p>
          <a:p>
            <a:pPr marL="0" indent="0">
              <a:buNone/>
            </a:pPr>
            <a:r>
              <a:rPr lang="en-US" dirty="0">
                <a:solidFill>
                  <a:srgbClr val="0000FF"/>
                </a:solidFill>
                <a:latin typeface="Courier New" panose="02070309020205020404" pitchFamily="49" charset="0"/>
                <a:cs typeface="Courier New" panose="02070309020205020404" pitchFamily="49" charset="0"/>
              </a:rPr>
              <a:t>&gt; years </a:t>
            </a:r>
          </a:p>
          <a:p>
            <a:pPr marL="0" indent="0">
              <a:buNone/>
            </a:pPr>
            <a:r>
              <a:rPr lang="en-US" sz="2300" dirty="0">
                <a:solidFill>
                  <a:srgbClr val="000000"/>
                </a:solidFill>
                <a:latin typeface="Courier New" panose="02070309020205020404" pitchFamily="49" charset="0"/>
                <a:cs typeface="Courier New" panose="02070309020205020404" pitchFamily="49" charset="0"/>
              </a:rPr>
              <a:t>[1] 2013 2014 2015 2016 2017 2018 2019 2020 2021 2022 2023 2024 2025 2026 2027 2028 2029 2030 2031 2032 2033 2034 2035 2036 2037 2038 2039 2040 2041 2042 2043 2044 2045 2046 2047 2048 2049 2050 2051 2052 2053 2054 2055 2056 2057 2058 2059 2060</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6253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a:t>An introduction to R (</a:t>
            </a:r>
            <a:r>
              <a:rPr lang="en-US" sz="2800" dirty="0" err="1"/>
              <a:t>Venables</a:t>
            </a:r>
            <a:r>
              <a:rPr lang="en-US" sz="2800" dirty="0"/>
              <a:t> et al.)</a:t>
            </a:r>
            <a:endParaRPr lang="en-US" dirty="0"/>
          </a:p>
          <a:p>
            <a:pPr lvl="1"/>
            <a:r>
              <a:rPr lang="en-US" sz="2000" dirty="0">
                <a:hlinkClick r:id="rId2"/>
              </a:rPr>
              <a:t>http://cran.r-project.org/doc/manuals/R-intro.pdf</a:t>
            </a:r>
            <a:endParaRPr lang="en-US" sz="2000" dirty="0"/>
          </a:p>
          <a:p>
            <a:pPr lvl="1"/>
            <a:r>
              <a:rPr lang="en-US" sz="2000" dirty="0"/>
              <a:t>Chapters 1, 2, 5.1-5.4</a:t>
            </a:r>
          </a:p>
          <a:p>
            <a:r>
              <a:rPr lang="en-US" sz="2800" dirty="0" err="1"/>
              <a:t>YaRI</a:t>
            </a:r>
            <a:r>
              <a:rPr lang="en-US" sz="2800" dirty="0"/>
              <a:t>—yet another R introduction (Handel)</a:t>
            </a:r>
          </a:p>
          <a:p>
            <a:pPr lvl="1"/>
            <a:r>
              <a:rPr lang="en-US" altLang="en-US" sz="2000" dirty="0">
                <a:hlinkClick r:id="rId3"/>
              </a:rPr>
              <a:t>https://handelgroup.uga.edu/files/software/yari.zip</a:t>
            </a:r>
            <a:endParaRPr lang="en-US" altLang="en-US" sz="2000" dirty="0"/>
          </a:p>
          <a:p>
            <a:pPr lvl="1"/>
            <a:r>
              <a:rPr lang="en-US" sz="2000" dirty="0"/>
              <a:t>Sections 3.1, 3.2, 4.1, 4.3, 5.1, 5.2, 5.5</a:t>
            </a:r>
          </a:p>
          <a:p>
            <a:r>
              <a:rPr lang="en-US" sz="2800" dirty="0"/>
              <a:t>R reference card 2.0 (</a:t>
            </a:r>
            <a:r>
              <a:rPr lang="en-US" sz="2800" dirty="0" err="1"/>
              <a:t>Baggott</a:t>
            </a:r>
            <a:r>
              <a:rPr lang="en-US" sz="2800" dirty="0"/>
              <a:t>)</a:t>
            </a:r>
          </a:p>
          <a:p>
            <a:pPr lvl="1"/>
            <a:r>
              <a:rPr lang="en-US" sz="2000" dirty="0">
                <a:hlinkClick r:id="rId4"/>
              </a:rPr>
              <a:t>http://cran.r-project.org/doc/contrib/Baggott-refcard-v2.pdf</a:t>
            </a:r>
            <a:endParaRPr lang="en-US" dirty="0"/>
          </a:p>
          <a:p>
            <a:pPr lvl="1"/>
            <a:r>
              <a:rPr lang="en-US" sz="2000" dirty="0"/>
              <a:t>Handout: tape up within view of your desk</a:t>
            </a:r>
          </a:p>
          <a:p>
            <a:r>
              <a:rPr lang="en-US" sz="2800" dirty="0"/>
              <a:t>Getting started with R: an introduction for biologists (Beckerman &amp; </a:t>
            </a:r>
            <a:r>
              <a:rPr lang="en-US" sz="2800" dirty="0" err="1"/>
              <a:t>Petchey</a:t>
            </a:r>
            <a:r>
              <a:rPr lang="en-US" sz="2800" dirty="0"/>
              <a:t>)</a:t>
            </a:r>
          </a:p>
        </p:txBody>
      </p:sp>
    </p:spTree>
    <p:extLst>
      <p:ext uri="{BB962C8B-B14F-4D97-AF65-F5344CB8AC3E}">
        <p14:creationId xmlns:p14="http://schemas.microsoft.com/office/powerpoint/2010/main" val="960314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3EAB-6AAD-EA44-9674-0BF63A0472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731AC7-45F1-DA40-9A94-D81C543CED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747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953000" cy="944562"/>
          </a:xfrm>
        </p:spPr>
        <p:txBody>
          <a:bodyPr/>
          <a:lstStyle/>
          <a:p>
            <a:r>
              <a:rPr lang="en-US" dirty="0"/>
              <a:t>What about Excel?</a:t>
            </a:r>
          </a:p>
        </p:txBody>
      </p:sp>
      <p:sp>
        <p:nvSpPr>
          <p:cNvPr id="3" name="Content Placeholder 2"/>
          <p:cNvSpPr>
            <a:spLocks noGrp="1"/>
          </p:cNvSpPr>
          <p:nvPr>
            <p:ph idx="1"/>
          </p:nvPr>
        </p:nvSpPr>
        <p:spPr/>
        <p:txBody>
          <a:bodyPr/>
          <a:lstStyle/>
          <a:p>
            <a:r>
              <a:rPr lang="en-US" dirty="0"/>
              <a:t>Excel allows quick prototyping</a:t>
            </a:r>
          </a:p>
          <a:p>
            <a:r>
              <a:rPr lang="en-US" dirty="0"/>
              <a:t>Data manipulation is easy</a:t>
            </a:r>
          </a:p>
          <a:p>
            <a:r>
              <a:rPr lang="en-US" dirty="0"/>
              <a:t>Can see what is happening</a:t>
            </a:r>
          </a:p>
          <a:p>
            <a:r>
              <a:rPr lang="en-US" dirty="0"/>
              <a:t>But: graphics are poor</a:t>
            </a:r>
          </a:p>
          <a:p>
            <a:r>
              <a:rPr lang="en-US" dirty="0"/>
              <a:t>Looping is hard </a:t>
            </a:r>
          </a:p>
          <a:p>
            <a:r>
              <a:rPr lang="en-US" dirty="0"/>
              <a:t>Limited statistical capabilities</a:t>
            </a:r>
          </a:p>
          <a:p>
            <a:r>
              <a:rPr lang="en-US" dirty="0"/>
              <a:t>Inflexible</a:t>
            </a:r>
          </a:p>
          <a:p>
            <a:r>
              <a:rPr lang="en-US" dirty="0"/>
              <a:t>Workflows are not transparent or repeatable</a:t>
            </a:r>
          </a:p>
          <a:p>
            <a:r>
              <a:rPr lang="en-US" dirty="0"/>
              <a:t>There are some things Excel just cannot do</a:t>
            </a:r>
          </a:p>
        </p:txBody>
      </p:sp>
      <p:pic>
        <p:nvPicPr>
          <p:cNvPr id="4" name="Picture 5" descr="tree"/>
          <p:cNvPicPr>
            <a:picLocks noChangeAspect="1" noChangeArrowheads="1"/>
          </p:cNvPicPr>
          <p:nvPr/>
        </p:nvPicPr>
        <p:blipFill rotWithShape="1">
          <a:blip r:embed="rId2">
            <a:extLst>
              <a:ext uri="{28A0092B-C50C-407E-A947-70E740481C1C}">
                <a14:useLocalDpi xmlns:a14="http://schemas.microsoft.com/office/drawing/2010/main" val="0"/>
              </a:ext>
            </a:extLst>
          </a:blip>
          <a:srcRect t="2664" b="2660"/>
          <a:stretch/>
        </p:blipFill>
        <p:spPr bwMode="auto">
          <a:xfrm>
            <a:off x="5521916" y="0"/>
            <a:ext cx="3619500" cy="358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477000" y="3581400"/>
            <a:ext cx="1895519" cy="369332"/>
          </a:xfrm>
          <a:prstGeom prst="rect">
            <a:avLst/>
          </a:prstGeom>
          <a:noFill/>
        </p:spPr>
        <p:txBody>
          <a:bodyPr wrap="none" rtlCol="0">
            <a:spAutoFit/>
          </a:bodyPr>
          <a:lstStyle/>
          <a:p>
            <a:r>
              <a:rPr lang="en-US" dirty="0"/>
              <a:t>Use the right tool!</a:t>
            </a:r>
          </a:p>
        </p:txBody>
      </p:sp>
    </p:spTree>
    <p:extLst>
      <p:ext uri="{BB962C8B-B14F-4D97-AF65-F5344CB8AC3E}">
        <p14:creationId xmlns:p14="http://schemas.microsoft.com/office/powerpoint/2010/main" val="2947293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4876800" cy="944562"/>
          </a:xfrm>
        </p:spPr>
        <p:txBody>
          <a:bodyPr/>
          <a:lstStyle/>
          <a:p>
            <a:r>
              <a:rPr lang="en-US" dirty="0"/>
              <a:t>Pair programming</a:t>
            </a:r>
          </a:p>
        </p:txBody>
      </p:sp>
      <p:sp>
        <p:nvSpPr>
          <p:cNvPr id="3" name="Content Placeholder 2"/>
          <p:cNvSpPr>
            <a:spLocks noGrp="1"/>
          </p:cNvSpPr>
          <p:nvPr>
            <p:ph idx="1"/>
          </p:nvPr>
        </p:nvSpPr>
        <p:spPr>
          <a:xfrm>
            <a:off x="457200" y="2354263"/>
            <a:ext cx="8229600" cy="4275137"/>
          </a:xfrm>
        </p:spPr>
        <p:txBody>
          <a:bodyPr>
            <a:normAutofit/>
          </a:bodyPr>
          <a:lstStyle/>
          <a:p>
            <a:r>
              <a:rPr lang="en-US" sz="2400" b="1" dirty="0"/>
              <a:t>Driver</a:t>
            </a:r>
            <a:r>
              <a:rPr lang="en-US" sz="2400" dirty="0"/>
              <a:t>: performs the on-computer tasks needed to complete the program, including controlling the mouse and keyboard to enter the code</a:t>
            </a:r>
          </a:p>
          <a:p>
            <a:r>
              <a:rPr lang="en-US" sz="2400" b="1" dirty="0"/>
              <a:t>Navigator</a:t>
            </a:r>
            <a:r>
              <a:rPr lang="en-US" sz="2400" dirty="0"/>
              <a:t>: actively watches the driver’s activities, makes suggestions, points out errors and problems, asks questions, thinks about longer-term strategies</a:t>
            </a:r>
          </a:p>
          <a:p>
            <a:r>
              <a:rPr lang="en-US" sz="2400" dirty="0"/>
              <a:t>Driver typically responds to the navigator’s input by taking actions at the computer or engaging the navigator in further conversation that moves the project forward</a:t>
            </a:r>
          </a:p>
          <a:p>
            <a:r>
              <a:rPr lang="en-US" sz="2400" dirty="0"/>
              <a:t>Switch roles for each lab exercise</a:t>
            </a:r>
          </a:p>
        </p:txBody>
      </p:sp>
      <p:pic>
        <p:nvPicPr>
          <p:cNvPr id="4" name="Picture 3">
            <a:extLst>
              <a:ext uri="{FF2B5EF4-FFF2-40B4-BE49-F238E27FC236}">
                <a16:creationId xmlns:a16="http://schemas.microsoft.com/office/drawing/2014/main" id="{66FDC3F2-0277-0845-9168-54BBC17D7947}"/>
              </a:ext>
            </a:extLst>
          </p:cNvPr>
          <p:cNvPicPr>
            <a:picLocks noChangeAspect="1"/>
          </p:cNvPicPr>
          <p:nvPr/>
        </p:nvPicPr>
        <p:blipFill>
          <a:blip r:embed="rId2"/>
          <a:stretch>
            <a:fillRect/>
          </a:stretch>
        </p:blipFill>
        <p:spPr>
          <a:xfrm>
            <a:off x="5295900" y="146050"/>
            <a:ext cx="3679371" cy="2146300"/>
          </a:xfrm>
          <a:prstGeom prst="rect">
            <a:avLst/>
          </a:prstGeom>
          <a:ln>
            <a:solidFill>
              <a:schemeClr val="tx1"/>
            </a:solidFill>
          </a:ln>
        </p:spPr>
      </p:pic>
    </p:spTree>
    <p:extLst>
      <p:ext uri="{BB962C8B-B14F-4D97-AF65-F5344CB8AC3E}">
        <p14:creationId xmlns:p14="http://schemas.microsoft.com/office/powerpoint/2010/main" val="195924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102" y="766176"/>
            <a:ext cx="6644898" cy="579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440555" y="6588952"/>
            <a:ext cx="2701958" cy="276999"/>
          </a:xfrm>
          <a:prstGeom prst="rect">
            <a:avLst/>
          </a:prstGeom>
          <a:noFill/>
        </p:spPr>
        <p:txBody>
          <a:bodyPr wrap="none" rtlCol="0">
            <a:spAutoFit/>
          </a:bodyPr>
          <a:lstStyle/>
          <a:p>
            <a:pPr algn="r"/>
            <a:r>
              <a:rPr lang="en-US" sz="1200" dirty="0">
                <a:solidFill>
                  <a:schemeClr val="bg1">
                    <a:lumMod val="50000"/>
                  </a:schemeClr>
                </a:solidFill>
              </a:rPr>
              <a:t>Branch et al. (2010) Nature 468:431-435</a:t>
            </a:r>
          </a:p>
        </p:txBody>
      </p:sp>
      <p:sp>
        <p:nvSpPr>
          <p:cNvPr id="5" name="TextBox 4"/>
          <p:cNvSpPr txBox="1"/>
          <p:nvPr/>
        </p:nvSpPr>
        <p:spPr>
          <a:xfrm>
            <a:off x="1905000" y="228600"/>
            <a:ext cx="5798447" cy="523220"/>
          </a:xfrm>
          <a:prstGeom prst="rect">
            <a:avLst/>
          </a:prstGeom>
          <a:noFill/>
        </p:spPr>
        <p:txBody>
          <a:bodyPr wrap="none" rtlCol="0">
            <a:spAutoFit/>
          </a:bodyPr>
          <a:lstStyle/>
          <a:p>
            <a:r>
              <a:rPr lang="en-US" sz="2800" dirty="0"/>
              <a:t>There are many things Excel cannot do</a:t>
            </a:r>
          </a:p>
        </p:txBody>
      </p:sp>
    </p:spTree>
    <p:extLst>
      <p:ext uri="{BB962C8B-B14F-4D97-AF65-F5344CB8AC3E}">
        <p14:creationId xmlns:p14="http://schemas.microsoft.com/office/powerpoint/2010/main" val="211429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4805" y="253129"/>
            <a:ext cx="6838732" cy="523220"/>
          </a:xfrm>
          <a:prstGeom prst="rect">
            <a:avLst/>
          </a:prstGeom>
          <a:noFill/>
        </p:spPr>
        <p:txBody>
          <a:bodyPr wrap="none" rtlCol="0">
            <a:spAutoFit/>
          </a:bodyPr>
          <a:lstStyle/>
          <a:p>
            <a:r>
              <a:rPr lang="en-US" sz="2800" dirty="0"/>
              <a:t>What about JMP? I used that in Biostatistics…</a:t>
            </a:r>
          </a:p>
        </p:txBody>
      </p:sp>
      <p:sp>
        <p:nvSpPr>
          <p:cNvPr id="3" name="Content Placeholder 2">
            <a:extLst>
              <a:ext uri="{FF2B5EF4-FFF2-40B4-BE49-F238E27FC236}">
                <a16:creationId xmlns:a16="http://schemas.microsoft.com/office/drawing/2014/main" id="{60CA48DF-69D2-4941-A8C8-0C84B2E0A4A5}"/>
              </a:ext>
            </a:extLst>
          </p:cNvPr>
          <p:cNvSpPr>
            <a:spLocks noGrp="1"/>
          </p:cNvSpPr>
          <p:nvPr>
            <p:ph sz="half" idx="1"/>
          </p:nvPr>
        </p:nvSpPr>
        <p:spPr>
          <a:xfrm>
            <a:off x="457200" y="1143000"/>
            <a:ext cx="8229600" cy="2366368"/>
          </a:xfrm>
          <a:ln>
            <a:solidFill>
              <a:schemeClr val="tx1"/>
            </a:solidFill>
          </a:ln>
        </p:spPr>
        <p:txBody>
          <a:bodyPr>
            <a:normAutofit fontScale="62500" lnSpcReduction="20000"/>
          </a:bodyPr>
          <a:lstStyle/>
          <a:p>
            <a:r>
              <a:rPr lang="en-US" sz="3400" dirty="0"/>
              <a:t>JMP is very easy to use, fully featured, very mature (continual development for over 20 years)</a:t>
            </a:r>
          </a:p>
          <a:p>
            <a:r>
              <a:rPr lang="en-US" sz="3400" dirty="0"/>
              <a:t>Has almost all traditional and contemporary statistical methods built-in. </a:t>
            </a:r>
          </a:p>
          <a:p>
            <a:r>
              <a:rPr lang="en-US" sz="3400" dirty="0"/>
              <a:t>Cannot make attractive figures/graphs (limited plotting)</a:t>
            </a:r>
          </a:p>
          <a:p>
            <a:r>
              <a:rPr lang="en-US" sz="3400" i="1" dirty="0"/>
              <a:t>“But, simple (reductionist) experiments should only require simple analysis techniques”</a:t>
            </a:r>
            <a:r>
              <a:rPr lang="en-US" sz="3400" dirty="0"/>
              <a:t>; OK then JMP may be OK for you.</a:t>
            </a:r>
          </a:p>
          <a:p>
            <a:endParaRPr lang="en-US" dirty="0"/>
          </a:p>
          <a:p>
            <a:endParaRPr lang="en-US" sz="2400" dirty="0"/>
          </a:p>
        </p:txBody>
      </p:sp>
      <p:sp>
        <p:nvSpPr>
          <p:cNvPr id="12" name="Content Placeholder 11">
            <a:extLst>
              <a:ext uri="{FF2B5EF4-FFF2-40B4-BE49-F238E27FC236}">
                <a16:creationId xmlns:a16="http://schemas.microsoft.com/office/drawing/2014/main" id="{F068AF73-E583-164F-A390-584E7580451B}"/>
              </a:ext>
            </a:extLst>
          </p:cNvPr>
          <p:cNvSpPr>
            <a:spLocks noGrp="1"/>
          </p:cNvSpPr>
          <p:nvPr>
            <p:ph sz="half" idx="2"/>
          </p:nvPr>
        </p:nvSpPr>
        <p:spPr>
          <a:xfrm>
            <a:off x="457200" y="3651587"/>
            <a:ext cx="8229600" cy="3120031"/>
          </a:xfrm>
          <a:ln>
            <a:solidFill>
              <a:schemeClr val="tx1"/>
            </a:solidFill>
          </a:ln>
        </p:spPr>
        <p:txBody>
          <a:bodyPr>
            <a:normAutofit fontScale="62500" lnSpcReduction="20000"/>
          </a:bodyPr>
          <a:lstStyle/>
          <a:p>
            <a:r>
              <a:rPr lang="en-US" sz="3400" dirty="0"/>
              <a:t>Very expensive ($1,500/year); no employer is likely to buy a copy.</a:t>
            </a:r>
          </a:p>
          <a:p>
            <a:r>
              <a:rPr lang="en-US" sz="3400" dirty="0"/>
              <a:t>Not widely used outside academia; but SAS is</a:t>
            </a:r>
          </a:p>
          <a:p>
            <a:r>
              <a:rPr lang="en-US" sz="3400" dirty="0"/>
              <a:t>Cannot do purpose-built or cutting-edge analytics; genetic analysis, proteomics, machine learning, spatial analysis, data science.</a:t>
            </a:r>
          </a:p>
          <a:p>
            <a:r>
              <a:rPr lang="en-US" sz="3400" dirty="0"/>
              <a:t>Cannot do modeling.</a:t>
            </a:r>
          </a:p>
          <a:p>
            <a:r>
              <a:rPr lang="en-US" sz="3400" dirty="0"/>
              <a:t>Workflows largely not repeatable (some scripting capability).</a:t>
            </a:r>
          </a:p>
          <a:p>
            <a:r>
              <a:rPr lang="en-US" sz="3400" dirty="0"/>
              <a:t>Difficult to generate reports that mix text, figures, analyses.</a:t>
            </a:r>
          </a:p>
          <a:p>
            <a:r>
              <a:rPr lang="en-US" sz="3400" dirty="0"/>
              <a:t>Does not generate web-based (.html) </a:t>
            </a:r>
            <a:r>
              <a:rPr lang="en-US" sz="3400" dirty="0">
                <a:hlinkClick r:id="rId3"/>
              </a:rPr>
              <a:t>reports</a:t>
            </a:r>
            <a:endParaRPr lang="en-US" sz="3400" dirty="0"/>
          </a:p>
          <a:p>
            <a:r>
              <a:rPr lang="en-US" sz="3400" dirty="0"/>
              <a:t>Does not force an understanding of analyses; magic black box</a:t>
            </a:r>
          </a:p>
          <a:p>
            <a:endParaRPr lang="en-US" dirty="0"/>
          </a:p>
        </p:txBody>
      </p:sp>
      <p:pic>
        <p:nvPicPr>
          <p:cNvPr id="6" name="Picture 5">
            <a:extLst>
              <a:ext uri="{FF2B5EF4-FFF2-40B4-BE49-F238E27FC236}">
                <a16:creationId xmlns:a16="http://schemas.microsoft.com/office/drawing/2014/main" id="{5BFE392F-237F-A044-A721-15538E8DFC4E}"/>
              </a:ext>
            </a:extLst>
          </p:cNvPr>
          <p:cNvPicPr>
            <a:picLocks noChangeAspect="1"/>
          </p:cNvPicPr>
          <p:nvPr/>
        </p:nvPicPr>
        <p:blipFill>
          <a:blip r:embed="rId4"/>
          <a:stretch>
            <a:fillRect/>
          </a:stretch>
        </p:blipFill>
        <p:spPr>
          <a:xfrm>
            <a:off x="7620000" y="86381"/>
            <a:ext cx="1374098" cy="914400"/>
          </a:xfrm>
          <a:prstGeom prst="rect">
            <a:avLst/>
          </a:prstGeom>
        </p:spPr>
      </p:pic>
    </p:spTree>
    <p:extLst>
      <p:ext uri="{BB962C8B-B14F-4D97-AF65-F5344CB8AC3E}">
        <p14:creationId xmlns:p14="http://schemas.microsoft.com/office/powerpoint/2010/main" val="347958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strengths of R?</a:t>
            </a:r>
          </a:p>
        </p:txBody>
      </p:sp>
      <p:sp>
        <p:nvSpPr>
          <p:cNvPr id="3" name="Content Placeholder 2"/>
          <p:cNvSpPr>
            <a:spLocks noGrp="1"/>
          </p:cNvSpPr>
          <p:nvPr>
            <p:ph idx="1"/>
          </p:nvPr>
        </p:nvSpPr>
        <p:spPr/>
        <p:txBody>
          <a:bodyPr/>
          <a:lstStyle/>
          <a:p>
            <a:pPr marL="0" indent="0">
              <a:buNone/>
            </a:pPr>
            <a:r>
              <a:rPr lang="en-US" dirty="0"/>
              <a:t>Comprehensive set of statistical analysis techniques</a:t>
            </a:r>
          </a:p>
          <a:p>
            <a:pPr lvl="1"/>
            <a:r>
              <a:rPr lang="en-US" dirty="0"/>
              <a:t>Classical statistical tests (t-test, ANOVA, regression)</a:t>
            </a:r>
          </a:p>
          <a:p>
            <a:pPr lvl="1"/>
            <a:r>
              <a:rPr lang="en-US" dirty="0"/>
              <a:t>Linear and nonlinear modeling</a:t>
            </a:r>
          </a:p>
          <a:p>
            <a:pPr lvl="1"/>
            <a:r>
              <a:rPr lang="en-US" dirty="0"/>
              <a:t>Time-series analysis</a:t>
            </a:r>
          </a:p>
          <a:p>
            <a:pPr lvl="1"/>
            <a:r>
              <a:rPr lang="en-US" dirty="0"/>
              <a:t>Classification and cluster analysis</a:t>
            </a:r>
          </a:p>
          <a:p>
            <a:pPr lvl="1"/>
            <a:r>
              <a:rPr lang="en-US" dirty="0"/>
              <a:t>Spatial statistics</a:t>
            </a:r>
          </a:p>
          <a:p>
            <a:pPr lvl="1"/>
            <a:r>
              <a:rPr lang="en-US" dirty="0"/>
              <a:t>Bayesian statistics</a:t>
            </a:r>
          </a:p>
          <a:p>
            <a:pPr lvl="1"/>
            <a:r>
              <a:rPr lang="en-US" dirty="0"/>
              <a:t>Genetic algorithms</a:t>
            </a:r>
          </a:p>
          <a:p>
            <a:pPr marL="0" indent="0">
              <a:buNone/>
            </a:pPr>
            <a:r>
              <a:rPr lang="en-US" dirty="0"/>
              <a:t>Virtually every statistical and analysis technique is either already built into R, or a user-contributed package</a:t>
            </a:r>
          </a:p>
        </p:txBody>
      </p:sp>
    </p:spTree>
    <p:extLst>
      <p:ext uri="{BB962C8B-B14F-4D97-AF65-F5344CB8AC3E}">
        <p14:creationId xmlns:p14="http://schemas.microsoft.com/office/powerpoint/2010/main" val="1101910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a:extLst>
              <a:ext uri="{FF2B5EF4-FFF2-40B4-BE49-F238E27FC236}">
                <a16:creationId xmlns:a16="http://schemas.microsoft.com/office/drawing/2014/main" id="{A50F406D-AD54-DA49-BE6A-DA8E8B35D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307771"/>
            <a:ext cx="3226335" cy="41493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0" y="-121474"/>
            <a:ext cx="6689623" cy="1371600"/>
          </a:xfrm>
        </p:spPr>
        <p:txBody>
          <a:bodyPr/>
          <a:lstStyle/>
          <a:p>
            <a:r>
              <a:rPr lang="en-US" dirty="0"/>
              <a:t>What are the strengths of R?</a:t>
            </a:r>
          </a:p>
        </p:txBody>
      </p:sp>
      <p:sp>
        <p:nvSpPr>
          <p:cNvPr id="3" name="Content Placeholder 2"/>
          <p:cNvSpPr>
            <a:spLocks noGrp="1"/>
          </p:cNvSpPr>
          <p:nvPr>
            <p:ph idx="1"/>
          </p:nvPr>
        </p:nvSpPr>
        <p:spPr>
          <a:xfrm>
            <a:off x="422505" y="936171"/>
            <a:ext cx="8534400" cy="2514600"/>
          </a:xfrm>
        </p:spPr>
        <p:txBody>
          <a:bodyPr>
            <a:normAutofit lnSpcReduction="10000"/>
          </a:bodyPr>
          <a:lstStyle/>
          <a:p>
            <a:pPr marL="0" indent="0">
              <a:buNone/>
            </a:pPr>
            <a:r>
              <a:rPr lang="en-US" dirty="0"/>
              <a:t>Completely open-source (Free)</a:t>
            </a:r>
          </a:p>
          <a:p>
            <a:pPr lvl="1"/>
            <a:r>
              <a:rPr lang="en-US" dirty="0"/>
              <a:t>Users contribute and create new packages</a:t>
            </a:r>
          </a:p>
          <a:p>
            <a:pPr lvl="1"/>
            <a:r>
              <a:rPr lang="en-US" dirty="0"/>
              <a:t>Existing R functions can be edited and expanded</a:t>
            </a:r>
          </a:p>
          <a:p>
            <a:pPr lvl="1"/>
            <a:r>
              <a:rPr lang="en-US" dirty="0"/>
              <a:t>Huge community of scientists using R</a:t>
            </a:r>
          </a:p>
          <a:p>
            <a:pPr lvl="1"/>
            <a:r>
              <a:rPr lang="en-US" dirty="0"/>
              <a:t>Easy to replicate your work from data</a:t>
            </a:r>
          </a:p>
          <a:p>
            <a:pPr marL="457200" lvl="1" indent="0">
              <a:buNone/>
            </a:pPr>
            <a:r>
              <a:rPr lang="en-US" dirty="0"/>
              <a:t>	to finished product</a:t>
            </a:r>
          </a:p>
          <a:p>
            <a:pPr marL="0" indent="0">
              <a:buNone/>
            </a:pPr>
            <a:endParaRPr lang="en-US" dirty="0"/>
          </a:p>
          <a:p>
            <a:endParaRPr lang="en-US" dirty="0"/>
          </a:p>
        </p:txBody>
      </p:sp>
      <p:pic>
        <p:nvPicPr>
          <p:cNvPr id="5" name="Picture 2">
            <a:extLst>
              <a:ext uri="{FF2B5EF4-FFF2-40B4-BE49-F238E27FC236}">
                <a16:creationId xmlns:a16="http://schemas.microsoft.com/office/drawing/2014/main" id="{F64EBF5E-5C43-2B4C-B0D0-5127A62D5614}"/>
              </a:ext>
            </a:extLst>
          </p:cNvPr>
          <p:cNvPicPr>
            <a:picLocks noChangeAspect="1" noChangeArrowheads="1"/>
          </p:cNvPicPr>
          <p:nvPr/>
        </p:nvPicPr>
        <p:blipFill>
          <a:blip r:embed="rId4" cstate="print"/>
          <a:srcRect/>
          <a:stretch>
            <a:fillRect/>
          </a:stretch>
        </p:blipFill>
        <p:spPr bwMode="auto">
          <a:xfrm>
            <a:off x="533400" y="3580258"/>
            <a:ext cx="4397452" cy="2690546"/>
          </a:xfrm>
          <a:prstGeom prst="rect">
            <a:avLst/>
          </a:prstGeom>
          <a:noFill/>
          <a:ln w="9525">
            <a:noFill/>
            <a:round/>
            <a:headEnd/>
            <a:tailEnd/>
          </a:ln>
        </p:spPr>
      </p:pic>
      <p:sp>
        <p:nvSpPr>
          <p:cNvPr id="6" name="TextBox 5">
            <a:extLst>
              <a:ext uri="{FF2B5EF4-FFF2-40B4-BE49-F238E27FC236}">
                <a16:creationId xmlns:a16="http://schemas.microsoft.com/office/drawing/2014/main" id="{0149653C-CBE8-C64C-8BAD-5C9841D258A7}"/>
              </a:ext>
            </a:extLst>
          </p:cNvPr>
          <p:cNvSpPr txBox="1"/>
          <p:nvPr/>
        </p:nvSpPr>
        <p:spPr>
          <a:xfrm>
            <a:off x="5638800" y="6536811"/>
            <a:ext cx="1981200" cy="276999"/>
          </a:xfrm>
          <a:prstGeom prst="rect">
            <a:avLst/>
          </a:prstGeom>
          <a:noFill/>
        </p:spPr>
        <p:txBody>
          <a:bodyPr wrap="square" rtlCol="0">
            <a:spAutoFit/>
          </a:bodyPr>
          <a:lstStyle/>
          <a:p>
            <a:r>
              <a:rPr lang="en-US" sz="1200" dirty="0" err="1"/>
              <a:t>Auker</a:t>
            </a:r>
            <a:r>
              <a:rPr lang="en-US" sz="1200" dirty="0"/>
              <a:t> and </a:t>
            </a:r>
            <a:r>
              <a:rPr lang="en-US" sz="1200" dirty="0" err="1"/>
              <a:t>Barthelmess</a:t>
            </a:r>
            <a:r>
              <a:rPr lang="en-US" sz="1200" dirty="0"/>
              <a:t> 2021</a:t>
            </a:r>
          </a:p>
        </p:txBody>
      </p:sp>
      <p:sp>
        <p:nvSpPr>
          <p:cNvPr id="7" name="TextBox 6">
            <a:extLst>
              <a:ext uri="{FF2B5EF4-FFF2-40B4-BE49-F238E27FC236}">
                <a16:creationId xmlns:a16="http://schemas.microsoft.com/office/drawing/2014/main" id="{137175D4-5756-A443-8B76-CC1402A1B0F7}"/>
              </a:ext>
            </a:extLst>
          </p:cNvPr>
          <p:cNvSpPr txBox="1"/>
          <p:nvPr/>
        </p:nvSpPr>
        <p:spPr>
          <a:xfrm>
            <a:off x="328536" y="6398312"/>
            <a:ext cx="1981200" cy="276999"/>
          </a:xfrm>
          <a:prstGeom prst="rect">
            <a:avLst/>
          </a:prstGeom>
          <a:noFill/>
        </p:spPr>
        <p:txBody>
          <a:bodyPr wrap="square" rtlCol="0">
            <a:spAutoFit/>
          </a:bodyPr>
          <a:lstStyle/>
          <a:p>
            <a:r>
              <a:rPr lang="en-US" sz="1200" dirty="0" err="1"/>
              <a:t>Touchon</a:t>
            </a:r>
            <a:r>
              <a:rPr lang="en-US" sz="1200" dirty="0"/>
              <a:t> and McCoy 2016</a:t>
            </a:r>
          </a:p>
        </p:txBody>
      </p:sp>
    </p:spTree>
    <p:extLst>
      <p:ext uri="{BB962C8B-B14F-4D97-AF65-F5344CB8AC3E}">
        <p14:creationId xmlns:p14="http://schemas.microsoft.com/office/powerpoint/2010/main" val="3623379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1915</TotalTime>
  <Words>3564</Words>
  <Application>Microsoft Macintosh PowerPoint</Application>
  <PresentationFormat>On-screen Show (4:3)</PresentationFormat>
  <Paragraphs>489</Paragraphs>
  <Slides>50</Slides>
  <Notes>14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5" baseType="lpstr">
      <vt:lpstr>Arial</vt:lpstr>
      <vt:lpstr>Calibri</vt:lpstr>
      <vt:lpstr>Courier New</vt:lpstr>
      <vt:lpstr>Office Theme</vt:lpstr>
      <vt:lpstr>Equation</vt:lpstr>
      <vt:lpstr>Introduction to R Programming</vt:lpstr>
      <vt:lpstr>What is R?</vt:lpstr>
      <vt:lpstr>What is R</vt:lpstr>
      <vt:lpstr>What R is not</vt:lpstr>
      <vt:lpstr>What about Excel?</vt:lpstr>
      <vt:lpstr>PowerPoint Presentation</vt:lpstr>
      <vt:lpstr>PowerPoint Presentation</vt:lpstr>
      <vt:lpstr>What are the strengths of R?</vt:lpstr>
      <vt:lpstr>What are the strengths of R?</vt:lpstr>
      <vt:lpstr>PowerPoint Presentation</vt:lpstr>
      <vt:lpstr>PowerPoint Presentation</vt:lpstr>
      <vt:lpstr>What are the strengths of R?</vt:lpstr>
      <vt:lpstr>Learning R</vt:lpstr>
      <vt:lpstr>PowerPoint Presentation</vt:lpstr>
      <vt:lpstr>Online reference material</vt:lpstr>
      <vt:lpstr>Where to get R</vt:lpstr>
      <vt:lpstr>Load up R</vt:lpstr>
      <vt:lpstr>What is R doing?</vt:lpstr>
      <vt:lpstr>Rstudio: An Integrated Development Environment</vt:lpstr>
      <vt:lpstr>PowerPoint Presentation</vt:lpstr>
      <vt:lpstr>Help from within R</vt:lpstr>
      <vt:lpstr>?log</vt:lpstr>
      <vt:lpstr>R scripts</vt:lpstr>
      <vt:lpstr>RStudio quick help</vt:lpstr>
      <vt:lpstr>RStudio tips</vt:lpstr>
      <vt:lpstr>Commenting your code (do it)</vt:lpstr>
      <vt:lpstr>Some simple R commands</vt:lpstr>
      <vt:lpstr>R workspaces</vt:lpstr>
      <vt:lpstr>In-class exercise 1</vt:lpstr>
      <vt:lpstr>Objects</vt:lpstr>
      <vt:lpstr>Assigning values</vt:lpstr>
      <vt:lpstr>Assigning values</vt:lpstr>
      <vt:lpstr>What is an object name?</vt:lpstr>
      <vt:lpstr>Viewing objects</vt:lpstr>
      <vt:lpstr>Removing objects</vt:lpstr>
      <vt:lpstr>Data types</vt:lpstr>
      <vt:lpstr>Finding data types</vt:lpstr>
      <vt:lpstr>Wait, what did you do there?</vt:lpstr>
      <vt:lpstr>Wait, what did you do there?</vt:lpstr>
      <vt:lpstr>Finding data types</vt:lpstr>
      <vt:lpstr>Vectors</vt:lpstr>
      <vt:lpstr>Creating vectors using rep</vt:lpstr>
      <vt:lpstr>Vector operations work element-wise</vt:lpstr>
      <vt:lpstr>In-class exercise 2</vt:lpstr>
      <vt:lpstr>Using functions on vectors</vt:lpstr>
      <vt:lpstr>Useful arithmetic functions</vt:lpstr>
      <vt:lpstr>The length function</vt:lpstr>
      <vt:lpstr>Recommended reading</vt:lpstr>
      <vt:lpstr>PowerPoint Presentation</vt:lpstr>
      <vt:lpstr>Pair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552 Introduction to R Programming</dc:title>
  <dc:creator>Trevor Branch</dc:creator>
  <cp:lastModifiedBy>C.M. Gienger</cp:lastModifiedBy>
  <cp:revision>126</cp:revision>
  <dcterms:created xsi:type="dcterms:W3CDTF">2013-09-18T21:00:03Z</dcterms:created>
  <dcterms:modified xsi:type="dcterms:W3CDTF">2021-10-12T19:55:17Z</dcterms:modified>
</cp:coreProperties>
</file>