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6" r:id="rId3"/>
    <p:sldId id="259" r:id="rId4"/>
    <p:sldId id="298" r:id="rId5"/>
    <p:sldId id="297" r:id="rId6"/>
    <p:sldId id="260" r:id="rId7"/>
    <p:sldId id="276" r:id="rId8"/>
    <p:sldId id="301" r:id="rId9"/>
    <p:sldId id="309" r:id="rId10"/>
  </p:sldIdLst>
  <p:sldSz cx="9144000" cy="6858000" type="screen4x3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44"/>
    <p:restoredTop sz="84389" autoAdjust="0"/>
  </p:normalViewPr>
  <p:slideViewPr>
    <p:cSldViewPr snapToGrid="0" snapToObjects="1" showGuides="1">
      <p:cViewPr varScale="1">
        <p:scale>
          <a:sx n="157" d="100"/>
          <a:sy n="157" d="100"/>
        </p:scale>
        <p:origin x="168" y="392"/>
      </p:cViewPr>
      <p:guideLst>
        <p:guide orient="horz" pos="2160"/>
        <p:guide pos="24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A613D3BF-254C-5E45-82DC-95983BF66601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34E591F9-12C2-C246-8A8D-3BA86FBAD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1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through calculating variance for the 3 experiments in class by 1 </a:t>
            </a:r>
            <a:r>
              <a:rPr lang="en-US" dirty="0" err="1"/>
              <a:t>hr</a:t>
            </a:r>
            <a:r>
              <a:rPr lang="en-US" dirty="0"/>
              <a:t> 35 minutes – could</a:t>
            </a:r>
            <a:r>
              <a:rPr lang="en-US" baseline="0" dirty="0"/>
              <a:t> have them </a:t>
            </a:r>
            <a:r>
              <a:rPr lang="en-US" baseline="0" dirty="0" err="1"/>
              <a:t>calc</a:t>
            </a:r>
            <a:r>
              <a:rPr lang="en-US" baseline="0" dirty="0"/>
              <a:t> variance after first example and bring in for HW, but they shockingly NEED to do it in class…</a:t>
            </a:r>
          </a:p>
          <a:p>
            <a:r>
              <a:rPr lang="en-US" baseline="0" dirty="0"/>
              <a:t>Had to do a short beetle count b/c not enough </a:t>
            </a:r>
            <a:r>
              <a:rPr lang="en-US" baseline="0"/>
              <a:t>class time.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91F9-12C2-C246-8A8D-3BA86FBAD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15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D7EAE6-BD8E-44B0-9B4A-7E9E882C6E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4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individuals/observations</a:t>
            </a:r>
            <a:r>
              <a:rPr lang="en-US" baseline="0" dirty="0"/>
              <a:t> NOT be independent? (same individual, maybe genetic similarity, </a:t>
            </a:r>
          </a:p>
          <a:p>
            <a:r>
              <a:rPr lang="en-US" dirty="0"/>
              <a:t>Continuous</a:t>
            </a:r>
            <a:r>
              <a:rPr lang="en-US" baseline="0" dirty="0"/>
              <a:t> data: Interval OR Ratio</a:t>
            </a:r>
          </a:p>
          <a:p>
            <a:r>
              <a:rPr lang="en-US" baseline="0" dirty="0"/>
              <a:t>NORMAL DISTRIBUTION – what does this mean?</a:t>
            </a:r>
          </a:p>
          <a:p>
            <a:r>
              <a:rPr lang="en-US" baseline="0" dirty="0"/>
              <a:t>Variance : how data are scattered around the mean.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91F9-12C2-C246-8A8D-3BA86FBAD9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6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Two-</a:t>
            </a:r>
            <a:r>
              <a:rPr lang="en-US" dirty="0" err="1"/>
              <a:t>taile</a:t>
            </a:r>
            <a:r>
              <a:rPr lang="en-US" dirty="0"/>
              <a:t>:</a:t>
            </a:r>
            <a:r>
              <a:rPr lang="en-US" baseline="0" dirty="0"/>
              <a:t> the speed of handwriting is different for left handed and right handed groups.</a:t>
            </a:r>
          </a:p>
          <a:p>
            <a:endParaRPr lang="en-US" baseline="0" dirty="0"/>
          </a:p>
          <a:p>
            <a:r>
              <a:rPr lang="en-US" baseline="0" dirty="0"/>
              <a:t>One-tailed: the speed of handwriting is SLOWER in left handed group. (or faster, but not either)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91F9-12C2-C246-8A8D-3BA86FBAD9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02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Two-</a:t>
            </a:r>
            <a:r>
              <a:rPr lang="en-US" dirty="0" err="1"/>
              <a:t>taile</a:t>
            </a:r>
            <a:r>
              <a:rPr lang="en-US" dirty="0"/>
              <a:t>:</a:t>
            </a:r>
            <a:r>
              <a:rPr lang="en-US" baseline="0" dirty="0"/>
              <a:t> the speed of handwriting is different for left handed and right handed groups.</a:t>
            </a:r>
          </a:p>
          <a:p>
            <a:endParaRPr lang="en-US" baseline="0" dirty="0"/>
          </a:p>
          <a:p>
            <a:r>
              <a:rPr lang="en-US" baseline="0" dirty="0"/>
              <a:t>One-tailed: the speed of handwriting is SLOWER in left handed group. (or faster, but not either)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91F9-12C2-C246-8A8D-3BA86FBAD9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0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r>
              <a:rPr lang="en-US" dirty="0"/>
              <a:t>Two-</a:t>
            </a:r>
            <a:r>
              <a:rPr lang="en-US" dirty="0" err="1"/>
              <a:t>taile</a:t>
            </a:r>
            <a:r>
              <a:rPr lang="en-US" dirty="0"/>
              <a:t>:</a:t>
            </a:r>
            <a:r>
              <a:rPr lang="en-US" baseline="0" dirty="0"/>
              <a:t> the speed of handwriting is different for left handed and right handed groups.</a:t>
            </a:r>
          </a:p>
          <a:p>
            <a:endParaRPr lang="en-US" baseline="0" dirty="0"/>
          </a:p>
          <a:p>
            <a:r>
              <a:rPr lang="en-US" baseline="0" dirty="0"/>
              <a:t>One-tailed: the speed of handwriting is SLOWER in left handed group. (or faster, but not either)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591F9-12C2-C246-8A8D-3BA86FBAD9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A3B5-1530-C042-912F-5105AA2CB3B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4DF-18C6-3146-B385-E7D91462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6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A3B5-1530-C042-912F-5105AA2CB3B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4DF-18C6-3146-B385-E7D91462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9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A3B5-1530-C042-912F-5105AA2CB3B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4DF-18C6-3146-B385-E7D91462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A3B5-1530-C042-912F-5105AA2CB3B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4DF-18C6-3146-B385-E7D91462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A3B5-1530-C042-912F-5105AA2CB3B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4DF-18C6-3146-B385-E7D91462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5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A3B5-1530-C042-912F-5105AA2CB3B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4DF-18C6-3146-B385-E7D91462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5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A3B5-1530-C042-912F-5105AA2CB3B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4DF-18C6-3146-B385-E7D91462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A3B5-1530-C042-912F-5105AA2CB3B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4DF-18C6-3146-B385-E7D91462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3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A3B5-1530-C042-912F-5105AA2CB3B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4DF-18C6-3146-B385-E7D91462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0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A3B5-1530-C042-912F-5105AA2CB3B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4DF-18C6-3146-B385-E7D91462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6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7A3B5-1530-C042-912F-5105AA2CB3B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74DF-18C6-3146-B385-E7D91462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8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7A3B5-1530-C042-912F-5105AA2CB3B3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74DF-18C6-3146-B385-E7D91462C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Ambrose Ch.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Selected Statistical Tests: ANOVA and Post Hoc tests</a:t>
            </a:r>
          </a:p>
        </p:txBody>
      </p:sp>
    </p:spTree>
    <p:extLst>
      <p:ext uri="{BB962C8B-B14F-4D97-AF65-F5344CB8AC3E}">
        <p14:creationId xmlns:p14="http://schemas.microsoft.com/office/powerpoint/2010/main" val="233450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b="5556"/>
          <a:stretch/>
        </p:blipFill>
        <p:spPr>
          <a:xfrm>
            <a:off x="1324978" y="192502"/>
            <a:ext cx="5254182" cy="64368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492240"/>
            <a:ext cx="264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Ambrose et al. 2007, Ch. 8</a:t>
            </a:r>
          </a:p>
        </p:txBody>
      </p:sp>
      <p:sp>
        <p:nvSpPr>
          <p:cNvPr id="4" name="Down Arrow 3"/>
          <p:cNvSpPr/>
          <p:nvPr/>
        </p:nvSpPr>
        <p:spPr>
          <a:xfrm rot="3279030">
            <a:off x="5391806" y="409903"/>
            <a:ext cx="252249" cy="5780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3279030">
            <a:off x="5458786" y="1102496"/>
            <a:ext cx="252249" cy="5780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3279030">
            <a:off x="3848445" y="3392013"/>
            <a:ext cx="252249" cy="5780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3279030">
            <a:off x="2592458" y="3905711"/>
            <a:ext cx="252249" cy="5780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3279030">
            <a:off x="2603014" y="4291894"/>
            <a:ext cx="252249" cy="57806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4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Variance</a:t>
            </a:r>
            <a:br>
              <a:rPr lang="en-US" dirty="0"/>
            </a:br>
            <a:r>
              <a:rPr lang="en-US" dirty="0"/>
              <a:t>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05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 parametric test for the differences between means of </a:t>
            </a:r>
            <a:r>
              <a:rPr lang="en-US" dirty="0">
                <a:solidFill>
                  <a:srgbClr val="0432FF"/>
                </a:solidFill>
              </a:rPr>
              <a:t>more than two </a:t>
            </a:r>
            <a:r>
              <a:rPr lang="en-US" dirty="0"/>
              <a:t>independent samples.</a:t>
            </a:r>
          </a:p>
          <a:p>
            <a:endParaRPr lang="en-US" dirty="0"/>
          </a:p>
          <a:p>
            <a:r>
              <a:rPr lang="en-US" dirty="0"/>
              <a:t>Examines whether the means of test samples vary further from the population mean than would be expected based on fluctuations (variability) within your samples</a:t>
            </a:r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7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3618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Null Hypothesis is:</a:t>
                </a:r>
              </a:p>
              <a:p>
                <a:pPr marL="0" indent="0">
                  <a:buNone/>
                </a:pPr>
                <a:r>
                  <a:rPr lang="en-US" dirty="0"/>
                  <a:t>H</a:t>
                </a:r>
                <a:r>
                  <a:rPr lang="en-US" baseline="-25000" dirty="0"/>
                  <a:t>o</a:t>
                </a:r>
                <a:r>
                  <a:rPr lang="en-US" dirty="0"/>
                  <a:t> =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baseline="-25000" dirty="0"/>
                  <a:t>1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baseline="-25000" dirty="0"/>
                  <a:t>2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baseline="-25000" dirty="0"/>
                  <a:t>3 </a:t>
                </a:r>
                <a:r>
                  <a:rPr lang="en-US" dirty="0"/>
                  <a:t>=….. =</a:t>
                </a:r>
                <a:r>
                  <a:rPr lang="en-US" baseline="-25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baseline="-25000" dirty="0"/>
                  <a:t>n</a:t>
                </a:r>
              </a:p>
              <a:p>
                <a:pPr marL="0" indent="0">
                  <a:buNone/>
                </a:pPr>
                <a:endParaRPr lang="en-US" baseline="-25000" dirty="0"/>
              </a:p>
              <a:p>
                <a:pPr marL="0" indent="0">
                  <a:buNone/>
                </a:pPr>
                <a:endParaRPr lang="en-US" baseline="-25000" dirty="0"/>
              </a:p>
              <a:p>
                <a:r>
                  <a:rPr lang="en-US" dirty="0"/>
                  <a:t>NOTE: If you reject the null hypothesis, you have detected a difference </a:t>
                </a:r>
                <a:r>
                  <a:rPr lang="en-US" dirty="0">
                    <a:solidFill>
                      <a:srgbClr val="0432FF"/>
                    </a:solidFill>
                  </a:rPr>
                  <a:t>among groups overall</a:t>
                </a:r>
                <a:r>
                  <a:rPr lang="en-US" dirty="0"/>
                  <a:t> but you have not shown which treatment(s) are significantly different</a:t>
                </a:r>
              </a:p>
              <a:p>
                <a:r>
                  <a:rPr lang="en-US" dirty="0"/>
                  <a:t>To look at pairwise differences between groups, you need to conduct a further test (post-hoc comparison; we will use Tukey’s HSD)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3618"/>
                <a:ext cx="8229600" cy="4525963"/>
              </a:xfrm>
              <a:blipFill>
                <a:blip r:embed="rId2"/>
                <a:stretch>
                  <a:fillRect l="-1852" t="-3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36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50"/>
            <a:ext cx="857864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Why an ANOVA and not Multiple t-tests?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35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2-sample t-test at alpha = 0.05</a:t>
            </a:r>
          </a:p>
          <a:p>
            <a:pPr lvl="1"/>
            <a:r>
              <a:rPr lang="en-US" dirty="0"/>
              <a:t>95% probability we correctly conclude to fail to reject the null hypothesis</a:t>
            </a:r>
          </a:p>
          <a:p>
            <a:pPr lvl="1"/>
            <a:r>
              <a:rPr lang="en-US" dirty="0"/>
              <a:t>Probabilities: When looking at the probability of two independent events you multiply probabilities</a:t>
            </a:r>
          </a:p>
          <a:p>
            <a:pPr lvl="1"/>
            <a:r>
              <a:rPr lang="en-US" dirty="0"/>
              <a:t>Probability that H</a:t>
            </a:r>
            <a:r>
              <a:rPr lang="en-US" baseline="30000" dirty="0"/>
              <a:t>1</a:t>
            </a:r>
            <a:r>
              <a:rPr lang="en-US" dirty="0"/>
              <a:t> = H</a:t>
            </a:r>
            <a:r>
              <a:rPr lang="en-US" baseline="30000" dirty="0"/>
              <a:t>2</a:t>
            </a:r>
            <a:r>
              <a:rPr lang="en-US" dirty="0"/>
              <a:t>, H</a:t>
            </a:r>
            <a:r>
              <a:rPr lang="en-US" baseline="30000" dirty="0"/>
              <a:t>2</a:t>
            </a:r>
            <a:r>
              <a:rPr lang="en-US" dirty="0"/>
              <a:t> = H</a:t>
            </a:r>
            <a:r>
              <a:rPr lang="en-US" baseline="30000" dirty="0"/>
              <a:t>3</a:t>
            </a:r>
            <a:r>
              <a:rPr lang="en-US" dirty="0"/>
              <a:t>, H</a:t>
            </a:r>
            <a:r>
              <a:rPr lang="en-US" baseline="30000" dirty="0"/>
              <a:t>1</a:t>
            </a:r>
            <a:r>
              <a:rPr lang="en-US" dirty="0"/>
              <a:t> = H</a:t>
            </a:r>
            <a:r>
              <a:rPr lang="en-US" baseline="30000" dirty="0"/>
              <a:t>3</a:t>
            </a:r>
            <a:r>
              <a:rPr lang="en-US" dirty="0"/>
              <a:t> is              0.95 * 0.95 * 0.95 = 0.95</a:t>
            </a:r>
            <a:r>
              <a:rPr lang="en-US" baseline="30000" dirty="0"/>
              <a:t>3</a:t>
            </a:r>
            <a:r>
              <a:rPr lang="en-US" dirty="0"/>
              <a:t> = 0.86</a:t>
            </a:r>
          </a:p>
          <a:p>
            <a:pPr lvl="1"/>
            <a:r>
              <a:rPr lang="en-US" dirty="0"/>
              <a:t>Therefore the probability of incorrectly rejecting at least 1 of these is 0.14 (Type I Error)</a:t>
            </a:r>
          </a:p>
        </p:txBody>
      </p:sp>
    </p:spTree>
    <p:extLst>
      <p:ext uri="{BB962C8B-B14F-4D97-AF65-F5344CB8AC3E}">
        <p14:creationId xmlns:p14="http://schemas.microsoft.com/office/powerpoint/2010/main" val="359567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5339"/>
          </a:xfrm>
        </p:spPr>
        <p:txBody>
          <a:bodyPr/>
          <a:lstStyle/>
          <a:p>
            <a:r>
              <a:rPr lang="en-US" dirty="0"/>
              <a:t>ANOVA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97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Individual observations are </a:t>
            </a:r>
            <a:r>
              <a:rPr lang="en-US" dirty="0">
                <a:solidFill>
                  <a:srgbClr val="0000FF"/>
                </a:solidFill>
              </a:rPr>
              <a:t>independent</a:t>
            </a:r>
            <a:r>
              <a:rPr lang="en-US" dirty="0"/>
              <a:t> of each other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Observations are </a:t>
            </a:r>
            <a:r>
              <a:rPr lang="en-US" dirty="0">
                <a:solidFill>
                  <a:srgbClr val="0000FF"/>
                </a:solidFill>
              </a:rPr>
              <a:t>continuous</a:t>
            </a:r>
            <a:r>
              <a:rPr lang="en-US" dirty="0"/>
              <a:t> type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Observations are </a:t>
            </a:r>
            <a:r>
              <a:rPr lang="en-US" dirty="0">
                <a:solidFill>
                  <a:srgbClr val="0000FF"/>
                </a:solidFill>
              </a:rPr>
              <a:t>normally distributed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Homogeneity of </a:t>
            </a:r>
            <a:r>
              <a:rPr lang="en-US" dirty="0">
                <a:solidFill>
                  <a:srgbClr val="0000FF"/>
                </a:solidFill>
              </a:rPr>
              <a:t>variances</a:t>
            </a:r>
            <a:r>
              <a:rPr lang="en-US" dirty="0"/>
              <a:t> (F-test)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Equal sample sizes are not required BUT increase power; most real world data have different sample size among groups </a:t>
            </a:r>
          </a:p>
        </p:txBody>
      </p:sp>
    </p:spTree>
    <p:extLst>
      <p:ext uri="{BB962C8B-B14F-4D97-AF65-F5344CB8AC3E}">
        <p14:creationId xmlns:p14="http://schemas.microsoft.com/office/powerpoint/2010/main" val="154465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779" y="204079"/>
            <a:ext cx="818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ANOVA in Action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40139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Bologna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6" y="3440765"/>
            <a:ext cx="2459688" cy="1520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180" y="3373663"/>
            <a:ext cx="3215640" cy="1655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219" y="3364046"/>
            <a:ext cx="2663562" cy="16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575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779" y="204079"/>
            <a:ext cx="8187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ANOVA shows significant difference…OK</a:t>
            </a:r>
          </a:p>
          <a:p>
            <a:pPr algn="ctr"/>
            <a:r>
              <a:rPr lang="en-US" sz="3600" dirty="0"/>
              <a:t>Now What?... Post-Hoc Tests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Bologna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6" y="3440765"/>
            <a:ext cx="2459688" cy="1520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180" y="3373663"/>
            <a:ext cx="3215640" cy="1655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219" y="3364046"/>
            <a:ext cx="2663562" cy="1664726"/>
          </a:xfrm>
          <a:prstGeom prst="rect">
            <a:avLst/>
          </a:prstGeom>
        </p:spPr>
      </p:pic>
      <p:sp>
        <p:nvSpPr>
          <p:cNvPr id="12" name="Curved Right Arrow 11"/>
          <p:cNvSpPr/>
          <p:nvPr/>
        </p:nvSpPr>
        <p:spPr>
          <a:xfrm rot="16200000">
            <a:off x="2516506" y="3927574"/>
            <a:ext cx="895350" cy="300497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 rot="16200000">
            <a:off x="3865156" y="1693455"/>
            <a:ext cx="1681507" cy="8258960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Right Arrow 13"/>
          <p:cNvSpPr/>
          <p:nvPr/>
        </p:nvSpPr>
        <p:spPr>
          <a:xfrm rot="16200000">
            <a:off x="5732145" y="4009973"/>
            <a:ext cx="895350" cy="3004971"/>
          </a:xfrm>
          <a:prstGeom prst="curv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72163" y="5169983"/>
            <a:ext cx="138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 to Reject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60653" y="6249766"/>
            <a:ext cx="76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6959" y="5453603"/>
            <a:ext cx="76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Reject</a:t>
            </a:r>
          </a:p>
        </p:txBody>
      </p:sp>
    </p:spTree>
    <p:extLst>
      <p:ext uri="{BB962C8B-B14F-4D97-AF65-F5344CB8AC3E}">
        <p14:creationId xmlns:p14="http://schemas.microsoft.com/office/powerpoint/2010/main" val="91996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779" y="204079"/>
            <a:ext cx="818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Report Your Findings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Bologna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6" y="3440765"/>
            <a:ext cx="2459688" cy="15209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4180" y="3373663"/>
            <a:ext cx="3215640" cy="1655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219" y="3364046"/>
            <a:ext cx="2663562" cy="16647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4156" y="5470715"/>
            <a:ext cx="8657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significant effect of bait type on the number of fish caught </a:t>
            </a:r>
            <a:r>
              <a:rPr lang="en-US" dirty="0">
                <a:solidFill>
                  <a:srgbClr val="0432FF"/>
                </a:solidFill>
              </a:rPr>
              <a:t>overall </a:t>
            </a:r>
            <a:r>
              <a:rPr lang="en-US" dirty="0"/>
              <a:t>(F = 16.17; P &lt; 0.05). Our analysis indicated that bologna captured significantly more fish than </a:t>
            </a:r>
            <a:r>
              <a:rPr lang="en-US" dirty="0">
                <a:solidFill>
                  <a:srgbClr val="0432FF"/>
                </a:solidFill>
              </a:rPr>
              <a:t>either</a:t>
            </a:r>
            <a:r>
              <a:rPr lang="en-US" dirty="0"/>
              <a:t> worms (t</a:t>
            </a:r>
            <a:r>
              <a:rPr lang="en-US" baseline="-25000" dirty="0"/>
              <a:t>6</a:t>
            </a:r>
            <a:r>
              <a:rPr lang="en-US" dirty="0"/>
              <a:t> = 4.77, P &lt; 0.05) </a:t>
            </a:r>
            <a:r>
              <a:rPr lang="en-US" dirty="0">
                <a:solidFill>
                  <a:srgbClr val="0432FF"/>
                </a:solidFill>
              </a:rPr>
              <a:t>or</a:t>
            </a:r>
            <a:r>
              <a:rPr lang="en-US" dirty="0"/>
              <a:t> lures (t</a:t>
            </a:r>
            <a:r>
              <a:rPr lang="en-US" baseline="-25000" dirty="0"/>
              <a:t>6</a:t>
            </a:r>
            <a:r>
              <a:rPr lang="en-US" dirty="0"/>
              <a:t> = 5.10, P &lt; 0.05). However, no significant difference in capture rate was noted </a:t>
            </a:r>
            <a:r>
              <a:rPr lang="en-US" dirty="0">
                <a:solidFill>
                  <a:srgbClr val="0432FF"/>
                </a:solidFill>
              </a:rPr>
              <a:t>between</a:t>
            </a:r>
            <a:r>
              <a:rPr lang="en-US" dirty="0"/>
              <a:t> worms and lures (t</a:t>
            </a:r>
            <a:r>
              <a:rPr lang="en-US" baseline="-25000" dirty="0"/>
              <a:t>6</a:t>
            </a:r>
            <a:r>
              <a:rPr lang="en-US" dirty="0"/>
              <a:t> = 0.34, P &lt; 0.05).</a:t>
            </a:r>
          </a:p>
        </p:txBody>
      </p:sp>
    </p:spTree>
    <p:extLst>
      <p:ext uri="{BB962C8B-B14F-4D97-AF65-F5344CB8AC3E}">
        <p14:creationId xmlns:p14="http://schemas.microsoft.com/office/powerpoint/2010/main" val="181051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624</Words>
  <Application>Microsoft Macintosh PowerPoint</Application>
  <PresentationFormat>On-screen Show (4:3)</PresentationFormat>
  <Paragraphs>94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Ambrose Ch. 8</vt:lpstr>
      <vt:lpstr>PowerPoint Presentation</vt:lpstr>
      <vt:lpstr>Analysis of Variance ANOVA</vt:lpstr>
      <vt:lpstr>PowerPoint Presentation</vt:lpstr>
      <vt:lpstr>Why an ANOVA and not Multiple t-tests?</vt:lpstr>
      <vt:lpstr>ANOVA Assumptions</vt:lpstr>
      <vt:lpstr>PowerPoint Presentation</vt:lpstr>
      <vt:lpstr>PowerPoint Presentation</vt:lpstr>
      <vt:lpstr>PowerPoint Presentation</vt:lpstr>
    </vt:vector>
  </TitlesOfParts>
  <Company>UNR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C.M. Gienger</dc:creator>
  <cp:lastModifiedBy>C.M. Gienger</cp:lastModifiedBy>
  <cp:revision>149</cp:revision>
  <cp:lastPrinted>2017-10-19T14:03:55Z</cp:lastPrinted>
  <dcterms:created xsi:type="dcterms:W3CDTF">2013-09-30T21:24:07Z</dcterms:created>
  <dcterms:modified xsi:type="dcterms:W3CDTF">2022-10-12T17:04:07Z</dcterms:modified>
</cp:coreProperties>
</file>