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258" r:id="rId2"/>
    <p:sldId id="256" r:id="rId3"/>
    <p:sldId id="262" r:id="rId4"/>
    <p:sldId id="263" r:id="rId5"/>
    <p:sldId id="257" r:id="rId6"/>
    <p:sldId id="259" r:id="rId7"/>
    <p:sldId id="264" r:id="rId8"/>
    <p:sldId id="265" r:id="rId9"/>
    <p:sldId id="267" r:id="rId10"/>
    <p:sldId id="268" r:id="rId11"/>
    <p:sldId id="260" r:id="rId12"/>
    <p:sldId id="261" r:id="rId13"/>
    <p:sldId id="266" r:id="rId14"/>
    <p:sldId id="271" r:id="rId15"/>
    <p:sldId id="269" r:id="rId16"/>
    <p:sldId id="272" r:id="rId17"/>
    <p:sldId id="274" r:id="rId18"/>
    <p:sldId id="273" r:id="rId19"/>
    <p:sldId id="275" r:id="rId20"/>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08">
          <p15:clr>
            <a:srgbClr val="A4A3A4"/>
          </p15:clr>
        </p15:guide>
        <p15:guide id="2" pos="31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7347" autoAdjust="0"/>
  </p:normalViewPr>
  <p:slideViewPr>
    <p:cSldViewPr snapToGrid="0" snapToObjects="1">
      <p:cViewPr varScale="1">
        <p:scale>
          <a:sx n="111" d="100"/>
          <a:sy n="111" d="100"/>
        </p:scale>
        <p:origin x="1016" y="200"/>
      </p:cViewPr>
      <p:guideLst>
        <p:guide orient="horz" pos="3908"/>
        <p:guide pos="317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FC4DB5A4-DD84-9D4B-A325-6E14D9EDC754}" type="datetimeFigureOut">
              <a:rPr lang="en-US" smtClean="0"/>
              <a:t>11/12/23</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4CC76A08-D9F6-8C48-B4AE-5A2FA2D86931}" type="slidenum">
              <a:rPr lang="en-US" smtClean="0"/>
              <a:t>‹#›</a:t>
            </a:fld>
            <a:endParaRPr lang="en-US"/>
          </a:p>
        </p:txBody>
      </p:sp>
    </p:spTree>
    <p:extLst>
      <p:ext uri="{BB962C8B-B14F-4D97-AF65-F5344CB8AC3E}">
        <p14:creationId xmlns:p14="http://schemas.microsoft.com/office/powerpoint/2010/main" val="18340581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9BA97432-5253-7843-9D42-97ECE6256560}" type="datetimeFigureOut">
              <a:rPr lang="en-US" smtClean="0"/>
              <a:t>11/12/23</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5C9F3DBE-7FDB-C84C-8BBB-9BD8E328562B}" type="slidenum">
              <a:rPr lang="en-US" smtClean="0"/>
              <a:t>‹#›</a:t>
            </a:fld>
            <a:endParaRPr lang="en-US"/>
          </a:p>
        </p:txBody>
      </p:sp>
    </p:spTree>
    <p:extLst>
      <p:ext uri="{BB962C8B-B14F-4D97-AF65-F5344CB8AC3E}">
        <p14:creationId xmlns:p14="http://schemas.microsoft.com/office/powerpoint/2010/main" val="164521667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a:latin typeface="Lucida Grande"/>
                <a:ea typeface="Lucida Grande"/>
                <a:cs typeface="Lucida Grande"/>
              </a:rPr>
              <a:t>σ</a:t>
            </a:r>
            <a:r>
              <a:rPr lang="en-US" sz="1200" dirty="0">
                <a:latin typeface="Lucida Grande"/>
                <a:ea typeface="Lucida Grande"/>
                <a:cs typeface="Lucida Grande"/>
              </a:rPr>
              <a:t>=population SD</a:t>
            </a:r>
          </a:p>
          <a:p>
            <a:r>
              <a:rPr lang="en-US" sz="1200" dirty="0">
                <a:latin typeface="Lucida Grande"/>
                <a:ea typeface="Lucida Grande"/>
                <a:cs typeface="Lucida Grande"/>
              </a:rPr>
              <a:t>s=sample</a:t>
            </a:r>
            <a:r>
              <a:rPr lang="en-US" sz="1200" baseline="0" dirty="0">
                <a:latin typeface="Lucida Grande"/>
                <a:ea typeface="Lucida Grande"/>
                <a:cs typeface="Lucida Grande"/>
              </a:rPr>
              <a:t> SD</a:t>
            </a:r>
            <a:endParaRPr lang="en-US" dirty="0"/>
          </a:p>
        </p:txBody>
      </p:sp>
      <p:sp>
        <p:nvSpPr>
          <p:cNvPr id="4" name="Slide Number Placeholder 3"/>
          <p:cNvSpPr>
            <a:spLocks noGrp="1"/>
          </p:cNvSpPr>
          <p:nvPr>
            <p:ph type="sldNum" sz="quarter" idx="10"/>
          </p:nvPr>
        </p:nvSpPr>
        <p:spPr/>
        <p:txBody>
          <a:bodyPr/>
          <a:lstStyle/>
          <a:p>
            <a:fld id="{5C9F3DBE-7FDB-C84C-8BBB-9BD8E328562B}" type="slidenum">
              <a:rPr lang="en-US" smtClean="0"/>
              <a:t>3</a:t>
            </a:fld>
            <a:endParaRPr lang="en-US"/>
          </a:p>
        </p:txBody>
      </p:sp>
    </p:spTree>
    <p:extLst>
      <p:ext uri="{BB962C8B-B14F-4D97-AF65-F5344CB8AC3E}">
        <p14:creationId xmlns:p14="http://schemas.microsoft.com/office/powerpoint/2010/main" val="3365752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9F3DBE-7FDB-C84C-8BBB-9BD8E328562B}" type="slidenum">
              <a:rPr lang="en-US" smtClean="0"/>
              <a:t>15</a:t>
            </a:fld>
            <a:endParaRPr lang="en-US"/>
          </a:p>
        </p:txBody>
      </p:sp>
    </p:spTree>
    <p:extLst>
      <p:ext uri="{BB962C8B-B14F-4D97-AF65-F5344CB8AC3E}">
        <p14:creationId xmlns:p14="http://schemas.microsoft.com/office/powerpoint/2010/main" val="4102245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lnSpc>
                <a:spcPct val="93000"/>
              </a:lnSpc>
              <a:spcBef>
                <a:spcPct val="0"/>
              </a:spcBef>
              <a:buSzPct val="45000"/>
              <a:buFont typeface="Wingdings" charset="0"/>
              <a:buNone/>
            </a:pPr>
            <a:r>
              <a:rPr lang="en-GB" dirty="0">
                <a:latin typeface="Arial" charset="0"/>
                <a:cs typeface="msgothic" charset="0"/>
              </a:rPr>
              <a:t>Estimating statistical significance using the overlap rule for SE bars. Here, SE bars are shown on two separate means, for control results C and experimental results E, when n is 3 (left) or n is 10 or more (right). </a:t>
            </a:r>
            <a:r>
              <a:rPr lang="en-GB" altLang="en-GB" dirty="0">
                <a:latin typeface="Arial" charset="0"/>
                <a:cs typeface="msgothic" charset="0"/>
              </a:rPr>
              <a:t>“</a:t>
            </a:r>
            <a:r>
              <a:rPr lang="en-GB" dirty="0">
                <a:latin typeface="Arial" charset="0"/>
                <a:cs typeface="msgothic" charset="0"/>
              </a:rPr>
              <a:t>Gap</a:t>
            </a:r>
            <a:r>
              <a:rPr lang="en-GB" altLang="en-GB" dirty="0">
                <a:latin typeface="Arial" charset="0"/>
                <a:cs typeface="msgothic" charset="0"/>
              </a:rPr>
              <a:t>”</a:t>
            </a:r>
            <a:r>
              <a:rPr lang="en-GB" dirty="0">
                <a:latin typeface="Arial" charset="0"/>
                <a:cs typeface="msgothic" charset="0"/>
              </a:rPr>
              <a:t> refers to the number of error bar arms that would fit between the bottom of the error bars on the controls and the top of the bars on the experimental results; i.e., a gap of 2 means the distance between the C and E error bars is equal to twice the average of the SEs for the two samples. When n = 3, and double the length of the SE error bars just touch (i.e., the gap is 2 SEs), P is ∼0.05 (we don't recommend using error bars where n = 3 or some other very small value, but we include rules to help the reader interpret such figures, which are common in experimental biology).</a:t>
            </a:r>
          </a:p>
        </p:txBody>
      </p:sp>
      <p:sp>
        <p:nvSpPr>
          <p:cNvPr id="4" name="Slide Number Placeholder 3"/>
          <p:cNvSpPr>
            <a:spLocks noGrp="1"/>
          </p:cNvSpPr>
          <p:nvPr>
            <p:ph type="sldNum" sz="quarter" idx="10"/>
          </p:nvPr>
        </p:nvSpPr>
        <p:spPr/>
        <p:txBody>
          <a:bodyPr/>
          <a:lstStyle/>
          <a:p>
            <a:fld id="{5C9F3DBE-7FDB-C84C-8BBB-9BD8E328562B}" type="slidenum">
              <a:rPr lang="en-US" smtClean="0"/>
              <a:t>16</a:t>
            </a:fld>
            <a:endParaRPr lang="en-US"/>
          </a:p>
        </p:txBody>
      </p:sp>
    </p:spTree>
    <p:extLst>
      <p:ext uri="{BB962C8B-B14F-4D97-AF65-F5344CB8AC3E}">
        <p14:creationId xmlns:p14="http://schemas.microsoft.com/office/powerpoint/2010/main" val="4102245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assumes you use +/-</a:t>
            </a:r>
            <a:r>
              <a:rPr lang="en-US" baseline="0" dirty="0"/>
              <a:t> 2 SE rather than the 1.96 used by statisticians.</a:t>
            </a:r>
            <a:endParaRPr lang="en-US" dirty="0"/>
          </a:p>
        </p:txBody>
      </p:sp>
      <p:sp>
        <p:nvSpPr>
          <p:cNvPr id="4" name="Slide Number Placeholder 3"/>
          <p:cNvSpPr>
            <a:spLocks noGrp="1"/>
          </p:cNvSpPr>
          <p:nvPr>
            <p:ph type="sldNum" sz="quarter" idx="10"/>
          </p:nvPr>
        </p:nvSpPr>
        <p:spPr/>
        <p:txBody>
          <a:bodyPr/>
          <a:lstStyle/>
          <a:p>
            <a:fld id="{5C9F3DBE-7FDB-C84C-8BBB-9BD8E328562B}" type="slidenum">
              <a:rPr lang="en-US" smtClean="0"/>
              <a:t>17</a:t>
            </a:fld>
            <a:endParaRPr lang="en-US"/>
          </a:p>
        </p:txBody>
      </p:sp>
    </p:spTree>
    <p:extLst>
      <p:ext uri="{BB962C8B-B14F-4D97-AF65-F5344CB8AC3E}">
        <p14:creationId xmlns:p14="http://schemas.microsoft.com/office/powerpoint/2010/main" val="4102245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93000"/>
              </a:lnSpc>
              <a:spcBef>
                <a:spcPct val="0"/>
              </a:spcBef>
              <a:spcAft>
                <a:spcPts val="0"/>
              </a:spcAft>
              <a:buClrTx/>
              <a:buSzPct val="45000"/>
              <a:buFont typeface="Wingdings" charset="0"/>
              <a:buNone/>
              <a:tabLst/>
              <a:defRPr/>
            </a:pPr>
            <a:r>
              <a:rPr lang="en-GB" dirty="0">
                <a:latin typeface="Arial" charset="0"/>
                <a:cs typeface="msgothic" charset="0"/>
              </a:rPr>
              <a:t>Estimating statistical significance using the overlap rule for 95% CI bars. Here, 95% CI bars are shown on two separate means, for control results C and experimental results E, when n is 3 (left) or n is 10 or more (right). </a:t>
            </a:r>
            <a:r>
              <a:rPr lang="en-GB" altLang="en-GB" dirty="0">
                <a:latin typeface="Arial" charset="0"/>
                <a:cs typeface="msgothic" charset="0"/>
              </a:rPr>
              <a:t>“</a:t>
            </a:r>
            <a:r>
              <a:rPr lang="en-GB" dirty="0">
                <a:latin typeface="Arial" charset="0"/>
                <a:cs typeface="msgothic" charset="0"/>
              </a:rPr>
              <a:t>Overlap</a:t>
            </a:r>
            <a:r>
              <a:rPr lang="en-GB" altLang="en-GB" dirty="0">
                <a:latin typeface="Arial" charset="0"/>
                <a:cs typeface="msgothic" charset="0"/>
              </a:rPr>
              <a:t>”</a:t>
            </a:r>
            <a:r>
              <a:rPr lang="en-GB" dirty="0">
                <a:latin typeface="Arial" charset="0"/>
                <a:cs typeface="msgothic" charset="0"/>
              </a:rPr>
              <a:t> refers to the fraction of the average CI error bar arm, i.e., the average of the control (C) and experimental (E) arms. When n ≥ 10, if CI error bars overlap by half the average arm length, P ≈ 0.05. If the tips of the error bars just touch, P ≈ 0.01.</a:t>
            </a:r>
          </a:p>
          <a:p>
            <a:pPr eaLnBrk="1">
              <a:lnSpc>
                <a:spcPct val="93000"/>
              </a:lnSpc>
              <a:spcBef>
                <a:spcPct val="0"/>
              </a:spcBef>
              <a:buSzPct val="45000"/>
              <a:buFont typeface="Wingdings" charset="0"/>
              <a:buNone/>
            </a:pPr>
            <a:endParaRPr lang="en-GB" dirty="0">
              <a:latin typeface="Arial" charset="0"/>
              <a:cs typeface="msgothic" charset="0"/>
            </a:endParaRPr>
          </a:p>
        </p:txBody>
      </p:sp>
      <p:sp>
        <p:nvSpPr>
          <p:cNvPr id="4" name="Slide Number Placeholder 3"/>
          <p:cNvSpPr>
            <a:spLocks noGrp="1"/>
          </p:cNvSpPr>
          <p:nvPr>
            <p:ph type="sldNum" sz="quarter" idx="10"/>
          </p:nvPr>
        </p:nvSpPr>
        <p:spPr/>
        <p:txBody>
          <a:bodyPr/>
          <a:lstStyle/>
          <a:p>
            <a:fld id="{5C9F3DBE-7FDB-C84C-8BBB-9BD8E328562B}" type="slidenum">
              <a:rPr lang="en-US" smtClean="0"/>
              <a:t>18</a:t>
            </a:fld>
            <a:endParaRPr lang="en-US"/>
          </a:p>
        </p:txBody>
      </p:sp>
    </p:spTree>
    <p:extLst>
      <p:ext uri="{BB962C8B-B14F-4D97-AF65-F5344CB8AC3E}">
        <p14:creationId xmlns:p14="http://schemas.microsoft.com/office/powerpoint/2010/main" val="4102245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1867649" y="686233"/>
            <a:ext cx="5406839" cy="2350943"/>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82058" tIns="41029" rIns="82058" bIns="41029" anchor="ctr"/>
          <a:lstStyle/>
          <a:p>
            <a:endParaRPr lang="en-US"/>
          </a:p>
        </p:txBody>
      </p:sp>
      <p:sp>
        <p:nvSpPr>
          <p:cNvPr id="18434" name="Text Box 2"/>
          <p:cNvSpPr txBox="1">
            <a:spLocks noGrp="1" noChangeArrowheads="1"/>
          </p:cNvSpPr>
          <p:nvPr>
            <p:ph type="body"/>
          </p:nvPr>
        </p:nvSpPr>
        <p:spPr bwMode="auto">
          <a:xfrm>
            <a:off x="1395134" y="3264478"/>
            <a:ext cx="6361205" cy="2608551"/>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9pPr>
          </a:lstStyle>
          <a:p>
            <a:pPr eaLnBrk="1">
              <a:lnSpc>
                <a:spcPct val="93000"/>
              </a:lnSpc>
              <a:spcBef>
                <a:spcPct val="0"/>
              </a:spcBef>
              <a:buSzPct val="45000"/>
              <a:buFont typeface="Wingdings" charset="0"/>
              <a:buNone/>
            </a:pPr>
            <a:r>
              <a:rPr lang="en-GB" dirty="0">
                <a:latin typeface="Arial" charset="0"/>
                <a:cs typeface="msgothic" charset="0"/>
              </a:rPr>
              <a:t>Inferences between and within groups. Means and SE bars are shown for an experiment where the number of cells in three independent clonal experimental cell cultures (E) and three independent clonal control cell cultures (C) was measured over time. Error bars can be used to assess differences between groups at the same time point, for example by using an overlap rule to estimate P for E1 vs. C1, or E3 vs. C3; but the error bars shown here cannot be used to assess within group comparisons, for example the change from E1 to E2.</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equations give you the same result.</a:t>
            </a:r>
          </a:p>
          <a:p>
            <a:endParaRPr lang="en-US" dirty="0"/>
          </a:p>
          <a:p>
            <a:endParaRPr lang="en-US" dirty="0"/>
          </a:p>
        </p:txBody>
      </p:sp>
      <p:sp>
        <p:nvSpPr>
          <p:cNvPr id="4" name="Slide Number Placeholder 3"/>
          <p:cNvSpPr>
            <a:spLocks noGrp="1"/>
          </p:cNvSpPr>
          <p:nvPr>
            <p:ph type="sldNum" sz="quarter" idx="10"/>
          </p:nvPr>
        </p:nvSpPr>
        <p:spPr/>
        <p:txBody>
          <a:bodyPr/>
          <a:lstStyle/>
          <a:p>
            <a:fld id="{5C9F3DBE-7FDB-C84C-8BBB-9BD8E328562B}" type="slidenum">
              <a:rPr lang="en-US" smtClean="0"/>
              <a:t>5</a:t>
            </a:fld>
            <a:endParaRPr lang="en-US"/>
          </a:p>
        </p:txBody>
      </p:sp>
    </p:spTree>
    <p:extLst>
      <p:ext uri="{BB962C8B-B14F-4D97-AF65-F5344CB8AC3E}">
        <p14:creationId xmlns:p14="http://schemas.microsoft.com/office/powerpoint/2010/main" val="869926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SD of Island 1 Trees = 1.73</a:t>
            </a:r>
          </a:p>
          <a:p>
            <a:endParaRPr lang="en-US" dirty="0"/>
          </a:p>
        </p:txBody>
      </p:sp>
      <p:sp>
        <p:nvSpPr>
          <p:cNvPr id="4" name="Slide Number Placeholder 3"/>
          <p:cNvSpPr>
            <a:spLocks noGrp="1"/>
          </p:cNvSpPr>
          <p:nvPr>
            <p:ph type="sldNum" sz="quarter" idx="10"/>
          </p:nvPr>
        </p:nvSpPr>
        <p:spPr/>
        <p:txBody>
          <a:bodyPr/>
          <a:lstStyle/>
          <a:p>
            <a:fld id="{5C9F3DBE-7FDB-C84C-8BBB-9BD8E328562B}" type="slidenum">
              <a:rPr lang="en-US" smtClean="0"/>
              <a:t>7</a:t>
            </a:fld>
            <a:endParaRPr lang="en-US"/>
          </a:p>
        </p:txBody>
      </p:sp>
    </p:spTree>
    <p:extLst>
      <p:ext uri="{BB962C8B-B14F-4D97-AF65-F5344CB8AC3E}">
        <p14:creationId xmlns:p14="http://schemas.microsoft.com/office/powerpoint/2010/main" val="2477880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SD of Island 2 Trees = 3.872</a:t>
            </a:r>
          </a:p>
          <a:p>
            <a:endParaRPr lang="en-US" dirty="0"/>
          </a:p>
          <a:p>
            <a:endParaRPr lang="en-US" dirty="0"/>
          </a:p>
        </p:txBody>
      </p:sp>
      <p:sp>
        <p:nvSpPr>
          <p:cNvPr id="4" name="Slide Number Placeholder 3"/>
          <p:cNvSpPr>
            <a:spLocks noGrp="1"/>
          </p:cNvSpPr>
          <p:nvPr>
            <p:ph type="sldNum" sz="quarter" idx="10"/>
          </p:nvPr>
        </p:nvSpPr>
        <p:spPr/>
        <p:txBody>
          <a:bodyPr/>
          <a:lstStyle/>
          <a:p>
            <a:fld id="{5C9F3DBE-7FDB-C84C-8BBB-9BD8E328562B}" type="slidenum">
              <a:rPr lang="en-US" smtClean="0"/>
              <a:t>8</a:t>
            </a:fld>
            <a:endParaRPr lang="en-US"/>
          </a:p>
        </p:txBody>
      </p:sp>
    </p:spTree>
    <p:extLst>
      <p:ext uri="{BB962C8B-B14F-4D97-AF65-F5344CB8AC3E}">
        <p14:creationId xmlns:p14="http://schemas.microsoft.com/office/powerpoint/2010/main" val="247788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SD of Island 2 Trees = 3.872</a:t>
            </a:r>
          </a:p>
          <a:p>
            <a:endParaRPr lang="en-US" dirty="0"/>
          </a:p>
          <a:p>
            <a:endParaRPr lang="en-US" dirty="0"/>
          </a:p>
        </p:txBody>
      </p:sp>
      <p:sp>
        <p:nvSpPr>
          <p:cNvPr id="4" name="Slide Number Placeholder 3"/>
          <p:cNvSpPr>
            <a:spLocks noGrp="1"/>
          </p:cNvSpPr>
          <p:nvPr>
            <p:ph type="sldNum" sz="quarter" idx="10"/>
          </p:nvPr>
        </p:nvSpPr>
        <p:spPr/>
        <p:txBody>
          <a:bodyPr/>
          <a:lstStyle/>
          <a:p>
            <a:fld id="{5C9F3DBE-7FDB-C84C-8BBB-9BD8E328562B}" type="slidenum">
              <a:rPr lang="en-US" smtClean="0"/>
              <a:t>9</a:t>
            </a:fld>
            <a:endParaRPr lang="en-US"/>
          </a:p>
        </p:txBody>
      </p:sp>
    </p:spTree>
    <p:extLst>
      <p:ext uri="{BB962C8B-B14F-4D97-AF65-F5344CB8AC3E}">
        <p14:creationId xmlns:p14="http://schemas.microsoft.com/office/powerpoint/2010/main" val="2477880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SD of Island 2 Trees = 3.872</a:t>
            </a:r>
          </a:p>
          <a:p>
            <a:endParaRPr lang="en-US" dirty="0"/>
          </a:p>
          <a:p>
            <a:endParaRPr lang="en-US" dirty="0"/>
          </a:p>
        </p:txBody>
      </p:sp>
      <p:sp>
        <p:nvSpPr>
          <p:cNvPr id="4" name="Slide Number Placeholder 3"/>
          <p:cNvSpPr>
            <a:spLocks noGrp="1"/>
          </p:cNvSpPr>
          <p:nvPr>
            <p:ph type="sldNum" sz="quarter" idx="10"/>
          </p:nvPr>
        </p:nvSpPr>
        <p:spPr/>
        <p:txBody>
          <a:bodyPr/>
          <a:lstStyle/>
          <a:p>
            <a:fld id="{5C9F3DBE-7FDB-C84C-8BBB-9BD8E328562B}" type="slidenum">
              <a:rPr lang="en-US" smtClean="0"/>
              <a:t>10</a:t>
            </a:fld>
            <a:endParaRPr lang="en-US"/>
          </a:p>
        </p:txBody>
      </p:sp>
    </p:spTree>
    <p:extLst>
      <p:ext uri="{BB962C8B-B14F-4D97-AF65-F5344CB8AC3E}">
        <p14:creationId xmlns:p14="http://schemas.microsoft.com/office/powerpoint/2010/main" val="2477880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 charts of mean with</a:t>
            </a:r>
            <a:r>
              <a:rPr lang="en-US" baseline="0" dirty="0"/>
              <a:t> error bars are much cleaner way to depict the data.</a:t>
            </a:r>
            <a:endParaRPr lang="en-US" dirty="0"/>
          </a:p>
        </p:txBody>
      </p:sp>
      <p:sp>
        <p:nvSpPr>
          <p:cNvPr id="4" name="Slide Number Placeholder 3"/>
          <p:cNvSpPr>
            <a:spLocks noGrp="1"/>
          </p:cNvSpPr>
          <p:nvPr>
            <p:ph type="sldNum" sz="quarter" idx="10"/>
          </p:nvPr>
        </p:nvSpPr>
        <p:spPr/>
        <p:txBody>
          <a:bodyPr/>
          <a:lstStyle/>
          <a:p>
            <a:fld id="{5C9F3DBE-7FDB-C84C-8BBB-9BD8E328562B}" type="slidenum">
              <a:rPr lang="en-US" smtClean="0"/>
              <a:t>11</a:t>
            </a:fld>
            <a:endParaRPr lang="en-US"/>
          </a:p>
        </p:txBody>
      </p:sp>
    </p:spTree>
    <p:extLst>
      <p:ext uri="{BB962C8B-B14F-4D97-AF65-F5344CB8AC3E}">
        <p14:creationId xmlns:p14="http://schemas.microsoft.com/office/powerpoint/2010/main" val="3633896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range was minimum to maximum</a:t>
            </a:r>
            <a:r>
              <a:rPr lang="en-US" baseline="0" dirty="0"/>
              <a:t> values (encompasses all values in dataset)</a:t>
            </a:r>
            <a:endParaRPr lang="en-US" dirty="0"/>
          </a:p>
        </p:txBody>
      </p:sp>
      <p:sp>
        <p:nvSpPr>
          <p:cNvPr id="4" name="Slide Number Placeholder 3"/>
          <p:cNvSpPr>
            <a:spLocks noGrp="1"/>
          </p:cNvSpPr>
          <p:nvPr>
            <p:ph type="sldNum" sz="quarter" idx="10"/>
          </p:nvPr>
        </p:nvSpPr>
        <p:spPr/>
        <p:txBody>
          <a:bodyPr/>
          <a:lstStyle/>
          <a:p>
            <a:fld id="{5C9F3DBE-7FDB-C84C-8BBB-9BD8E328562B}" type="slidenum">
              <a:rPr lang="en-US" smtClean="0"/>
              <a:t>12</a:t>
            </a:fld>
            <a:endParaRPr lang="en-US"/>
          </a:p>
        </p:txBody>
      </p:sp>
    </p:spTree>
    <p:extLst>
      <p:ext uri="{BB962C8B-B14F-4D97-AF65-F5344CB8AC3E}">
        <p14:creationId xmlns:p14="http://schemas.microsoft.com/office/powerpoint/2010/main" val="679916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9F3DBE-7FDB-C84C-8BBB-9BD8E328562B}" type="slidenum">
              <a:rPr lang="en-US" smtClean="0"/>
              <a:t>14</a:t>
            </a:fld>
            <a:endParaRPr lang="en-US"/>
          </a:p>
        </p:txBody>
      </p:sp>
    </p:spTree>
    <p:extLst>
      <p:ext uri="{BB962C8B-B14F-4D97-AF65-F5344CB8AC3E}">
        <p14:creationId xmlns:p14="http://schemas.microsoft.com/office/powerpoint/2010/main" val="1144824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7E121AC-952C-F64F-A84B-88C5A7C30312}" type="datetimeFigureOut">
              <a:rPr lang="en-US" smtClean="0"/>
              <a:t>11/12/23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56189-6C8B-9D47-8BAF-58096C361804}" type="slidenum">
              <a:rPr lang="en-US" smtClean="0"/>
              <a:t>‹#›</a:t>
            </a:fld>
            <a:endParaRPr lang="en-US"/>
          </a:p>
        </p:txBody>
      </p:sp>
    </p:spTree>
    <p:extLst>
      <p:ext uri="{BB962C8B-B14F-4D97-AF65-F5344CB8AC3E}">
        <p14:creationId xmlns:p14="http://schemas.microsoft.com/office/powerpoint/2010/main" val="3708192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E121AC-952C-F64F-A84B-88C5A7C30312}" type="datetimeFigureOut">
              <a:rPr lang="en-US" smtClean="0"/>
              <a:t>11/12/23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56189-6C8B-9D47-8BAF-58096C361804}" type="slidenum">
              <a:rPr lang="en-US" smtClean="0"/>
              <a:t>‹#›</a:t>
            </a:fld>
            <a:endParaRPr lang="en-US"/>
          </a:p>
        </p:txBody>
      </p:sp>
    </p:spTree>
    <p:extLst>
      <p:ext uri="{BB962C8B-B14F-4D97-AF65-F5344CB8AC3E}">
        <p14:creationId xmlns:p14="http://schemas.microsoft.com/office/powerpoint/2010/main" val="2417912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E121AC-952C-F64F-A84B-88C5A7C30312}" type="datetimeFigureOut">
              <a:rPr lang="en-US" smtClean="0"/>
              <a:t>11/12/23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56189-6C8B-9D47-8BAF-58096C361804}" type="slidenum">
              <a:rPr lang="en-US" smtClean="0"/>
              <a:t>‹#›</a:t>
            </a:fld>
            <a:endParaRPr lang="en-US"/>
          </a:p>
        </p:txBody>
      </p:sp>
    </p:spTree>
    <p:extLst>
      <p:ext uri="{BB962C8B-B14F-4D97-AF65-F5344CB8AC3E}">
        <p14:creationId xmlns:p14="http://schemas.microsoft.com/office/powerpoint/2010/main" val="1601701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E121AC-952C-F64F-A84B-88C5A7C30312}" type="datetimeFigureOut">
              <a:rPr lang="en-US" smtClean="0"/>
              <a:t>11/12/23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56189-6C8B-9D47-8BAF-58096C361804}" type="slidenum">
              <a:rPr lang="en-US" smtClean="0"/>
              <a:t>‹#›</a:t>
            </a:fld>
            <a:endParaRPr lang="en-US"/>
          </a:p>
        </p:txBody>
      </p:sp>
    </p:spTree>
    <p:extLst>
      <p:ext uri="{BB962C8B-B14F-4D97-AF65-F5344CB8AC3E}">
        <p14:creationId xmlns:p14="http://schemas.microsoft.com/office/powerpoint/2010/main" val="4138759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E121AC-952C-F64F-A84B-88C5A7C30312}" type="datetimeFigureOut">
              <a:rPr lang="en-US" smtClean="0"/>
              <a:t>11/12/23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56189-6C8B-9D47-8BAF-58096C361804}" type="slidenum">
              <a:rPr lang="en-US" smtClean="0"/>
              <a:t>‹#›</a:t>
            </a:fld>
            <a:endParaRPr lang="en-US"/>
          </a:p>
        </p:txBody>
      </p:sp>
    </p:spTree>
    <p:extLst>
      <p:ext uri="{BB962C8B-B14F-4D97-AF65-F5344CB8AC3E}">
        <p14:creationId xmlns:p14="http://schemas.microsoft.com/office/powerpoint/2010/main" val="3854548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7E121AC-952C-F64F-A84B-88C5A7C30312}" type="datetimeFigureOut">
              <a:rPr lang="en-US" smtClean="0"/>
              <a:t>11/12/23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D56189-6C8B-9D47-8BAF-58096C361804}" type="slidenum">
              <a:rPr lang="en-US" smtClean="0"/>
              <a:t>‹#›</a:t>
            </a:fld>
            <a:endParaRPr lang="en-US"/>
          </a:p>
        </p:txBody>
      </p:sp>
    </p:spTree>
    <p:extLst>
      <p:ext uri="{BB962C8B-B14F-4D97-AF65-F5344CB8AC3E}">
        <p14:creationId xmlns:p14="http://schemas.microsoft.com/office/powerpoint/2010/main" val="1922488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E121AC-952C-F64F-A84B-88C5A7C30312}" type="datetimeFigureOut">
              <a:rPr lang="en-US" smtClean="0"/>
              <a:t>11/12/23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D56189-6C8B-9D47-8BAF-58096C361804}" type="slidenum">
              <a:rPr lang="en-US" smtClean="0"/>
              <a:t>‹#›</a:t>
            </a:fld>
            <a:endParaRPr lang="en-US"/>
          </a:p>
        </p:txBody>
      </p:sp>
    </p:spTree>
    <p:extLst>
      <p:ext uri="{BB962C8B-B14F-4D97-AF65-F5344CB8AC3E}">
        <p14:creationId xmlns:p14="http://schemas.microsoft.com/office/powerpoint/2010/main" val="214135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7E121AC-952C-F64F-A84B-88C5A7C30312}" type="datetimeFigureOut">
              <a:rPr lang="en-US" smtClean="0"/>
              <a:t>11/12/23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D56189-6C8B-9D47-8BAF-58096C361804}" type="slidenum">
              <a:rPr lang="en-US" smtClean="0"/>
              <a:t>‹#›</a:t>
            </a:fld>
            <a:endParaRPr lang="en-US"/>
          </a:p>
        </p:txBody>
      </p:sp>
    </p:spTree>
    <p:extLst>
      <p:ext uri="{BB962C8B-B14F-4D97-AF65-F5344CB8AC3E}">
        <p14:creationId xmlns:p14="http://schemas.microsoft.com/office/powerpoint/2010/main" val="1611486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E121AC-952C-F64F-A84B-88C5A7C30312}" type="datetimeFigureOut">
              <a:rPr lang="en-US" smtClean="0"/>
              <a:t>11/12/23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D56189-6C8B-9D47-8BAF-58096C361804}" type="slidenum">
              <a:rPr lang="en-US" smtClean="0"/>
              <a:t>‹#›</a:t>
            </a:fld>
            <a:endParaRPr lang="en-US"/>
          </a:p>
        </p:txBody>
      </p:sp>
    </p:spTree>
    <p:extLst>
      <p:ext uri="{BB962C8B-B14F-4D97-AF65-F5344CB8AC3E}">
        <p14:creationId xmlns:p14="http://schemas.microsoft.com/office/powerpoint/2010/main" val="2622671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E121AC-952C-F64F-A84B-88C5A7C30312}" type="datetimeFigureOut">
              <a:rPr lang="en-US" smtClean="0"/>
              <a:t>11/12/23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D56189-6C8B-9D47-8BAF-58096C361804}" type="slidenum">
              <a:rPr lang="en-US" smtClean="0"/>
              <a:t>‹#›</a:t>
            </a:fld>
            <a:endParaRPr lang="en-US"/>
          </a:p>
        </p:txBody>
      </p:sp>
    </p:spTree>
    <p:extLst>
      <p:ext uri="{BB962C8B-B14F-4D97-AF65-F5344CB8AC3E}">
        <p14:creationId xmlns:p14="http://schemas.microsoft.com/office/powerpoint/2010/main" val="3384548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E121AC-952C-F64F-A84B-88C5A7C30312}" type="datetimeFigureOut">
              <a:rPr lang="en-US" smtClean="0"/>
              <a:t>11/12/23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D56189-6C8B-9D47-8BAF-58096C361804}" type="slidenum">
              <a:rPr lang="en-US" smtClean="0"/>
              <a:t>‹#›</a:t>
            </a:fld>
            <a:endParaRPr lang="en-US"/>
          </a:p>
        </p:txBody>
      </p:sp>
    </p:spTree>
    <p:extLst>
      <p:ext uri="{BB962C8B-B14F-4D97-AF65-F5344CB8AC3E}">
        <p14:creationId xmlns:p14="http://schemas.microsoft.com/office/powerpoint/2010/main" val="89914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E121AC-952C-F64F-A84B-88C5A7C30312}" type="datetimeFigureOut">
              <a:rPr lang="en-US" smtClean="0"/>
              <a:t>11/12/23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D56189-6C8B-9D47-8BAF-58096C361804}" type="slidenum">
              <a:rPr lang="en-US" smtClean="0"/>
              <a:t>‹#›</a:t>
            </a:fld>
            <a:endParaRPr lang="en-US"/>
          </a:p>
        </p:txBody>
      </p:sp>
    </p:spTree>
    <p:extLst>
      <p:ext uri="{BB962C8B-B14F-4D97-AF65-F5344CB8AC3E}">
        <p14:creationId xmlns:p14="http://schemas.microsoft.com/office/powerpoint/2010/main" val="2249929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emf"/><Relationship Id="rId5" Type="http://schemas.openxmlformats.org/officeDocument/2006/relationships/oleObject" Target="../embeddings/oleObject1.bin"/><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oleObject" Target="../embeddings/oleObject2.bin"/><Relationship Id="rId4" Type="http://schemas.openxmlformats.org/officeDocument/2006/relationships/image" Target="../media/image20.emf"/></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emf"/></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upload.wikimedia.org/wikipedia/commons/8/8c/Standard_deviation_diagram.sv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Ambrose Ch. 5 Description of Data: Dispersion</a:t>
            </a:r>
          </a:p>
        </p:txBody>
      </p:sp>
    </p:spTree>
    <p:extLst>
      <p:ext uri="{BB962C8B-B14F-4D97-AF65-F5344CB8AC3E}">
        <p14:creationId xmlns:p14="http://schemas.microsoft.com/office/powerpoint/2010/main" val="67578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91" y="49813"/>
            <a:ext cx="5817958" cy="1143000"/>
          </a:xfrm>
        </p:spPr>
        <p:txBody>
          <a:bodyPr>
            <a:normAutofit/>
          </a:bodyPr>
          <a:lstStyle/>
          <a:p>
            <a:r>
              <a:rPr lang="en-US" sz="2800" dirty="0"/>
              <a:t>Lets Try Another Calculation (last one)</a:t>
            </a:r>
          </a:p>
        </p:txBody>
      </p:sp>
      <p:sp>
        <p:nvSpPr>
          <p:cNvPr id="10" name="Content Placeholder 9"/>
          <p:cNvSpPr>
            <a:spLocks noGrp="1"/>
          </p:cNvSpPr>
          <p:nvPr>
            <p:ph sz="quarter" idx="4"/>
          </p:nvPr>
        </p:nvSpPr>
        <p:spPr>
          <a:xfrm>
            <a:off x="4180372" y="1756715"/>
            <a:ext cx="4560638" cy="4569873"/>
          </a:xfrm>
        </p:spPr>
        <p:txBody>
          <a:bodyPr/>
          <a:lstStyle/>
          <a:p>
            <a:r>
              <a:rPr lang="en-US" dirty="0"/>
              <a:t>Setup values in a column</a:t>
            </a:r>
          </a:p>
          <a:p>
            <a:r>
              <a:rPr lang="en-US" dirty="0"/>
              <a:t>Subtract the mean from each x (these are deviations from the mean).</a:t>
            </a:r>
          </a:p>
          <a:p>
            <a:r>
              <a:rPr lang="en-US" dirty="0"/>
              <a:t>Square each deviation and sum them.</a:t>
            </a:r>
          </a:p>
          <a:p>
            <a:r>
              <a:rPr lang="en-US" dirty="0"/>
              <a:t>Divide sum of squared deviations by n-1</a:t>
            </a:r>
          </a:p>
          <a:p>
            <a:r>
              <a:rPr lang="en-US" dirty="0"/>
              <a:t>Take square root.</a:t>
            </a:r>
          </a:p>
          <a:p>
            <a:endParaRPr lang="en-US" dirty="0"/>
          </a:p>
        </p:txBody>
      </p:sp>
      <p:pic>
        <p:nvPicPr>
          <p:cNvPr id="11" name="Picture 10"/>
          <p:cNvPicPr>
            <a:picLocks noChangeAspect="1"/>
          </p:cNvPicPr>
          <p:nvPr/>
        </p:nvPicPr>
        <p:blipFill>
          <a:blip r:embed="rId3"/>
          <a:stretch>
            <a:fillRect/>
          </a:stretch>
        </p:blipFill>
        <p:spPr>
          <a:xfrm>
            <a:off x="5959305" y="686133"/>
            <a:ext cx="2145570" cy="883470"/>
          </a:xfrm>
          <a:prstGeom prst="rect">
            <a:avLst/>
          </a:prstGeom>
        </p:spPr>
      </p:pic>
      <p:sp>
        <p:nvSpPr>
          <p:cNvPr id="13" name="TextBox 12"/>
          <p:cNvSpPr txBox="1"/>
          <p:nvPr/>
        </p:nvSpPr>
        <p:spPr>
          <a:xfrm>
            <a:off x="441418" y="3383959"/>
            <a:ext cx="1182047" cy="646331"/>
          </a:xfrm>
          <a:prstGeom prst="rect">
            <a:avLst/>
          </a:prstGeom>
          <a:noFill/>
        </p:spPr>
        <p:txBody>
          <a:bodyPr wrap="none" rtlCol="0">
            <a:spAutoFit/>
          </a:bodyPr>
          <a:lstStyle/>
          <a:p>
            <a:r>
              <a:rPr lang="en-US" dirty="0"/>
              <a:t>Mean = 10 </a:t>
            </a:r>
          </a:p>
          <a:p>
            <a:r>
              <a:rPr lang="en-US" dirty="0"/>
              <a:t>Count = 7</a:t>
            </a:r>
          </a:p>
        </p:txBody>
      </p:sp>
      <p:graphicFrame>
        <p:nvGraphicFramePr>
          <p:cNvPr id="4" name="Content Placeholder 3"/>
          <p:cNvGraphicFramePr>
            <a:graphicFrameLocks noGrp="1"/>
          </p:cNvGraphicFramePr>
          <p:nvPr>
            <p:ph sz="half" idx="2"/>
            <p:extLst>
              <p:ext uri="{D42A27DB-BD31-4B8C-83A1-F6EECF244321}">
                <p14:modId xmlns:p14="http://schemas.microsoft.com/office/powerpoint/2010/main" val="4107617963"/>
              </p:ext>
            </p:extLst>
          </p:nvPr>
        </p:nvGraphicFramePr>
        <p:xfrm>
          <a:off x="441418" y="990116"/>
          <a:ext cx="3382863" cy="2308860"/>
        </p:xfrm>
        <a:graphic>
          <a:graphicData uri="http://schemas.openxmlformats.org/drawingml/2006/table">
            <a:tbl>
              <a:tblPr/>
              <a:tblGrid>
                <a:gridCol w="1127621">
                  <a:extLst>
                    <a:ext uri="{9D8B030D-6E8A-4147-A177-3AD203B41FA5}">
                      <a16:colId xmlns:a16="http://schemas.microsoft.com/office/drawing/2014/main" val="20000"/>
                    </a:ext>
                  </a:extLst>
                </a:gridCol>
                <a:gridCol w="1127621">
                  <a:extLst>
                    <a:ext uri="{9D8B030D-6E8A-4147-A177-3AD203B41FA5}">
                      <a16:colId xmlns:a16="http://schemas.microsoft.com/office/drawing/2014/main" val="20001"/>
                    </a:ext>
                  </a:extLst>
                </a:gridCol>
                <a:gridCol w="1127621">
                  <a:extLst>
                    <a:ext uri="{9D8B030D-6E8A-4147-A177-3AD203B41FA5}">
                      <a16:colId xmlns:a16="http://schemas.microsoft.com/office/drawing/2014/main" val="20002"/>
                    </a:ext>
                  </a:extLst>
                </a:gridCol>
              </a:tblGrid>
              <a:tr h="253999">
                <a:tc>
                  <a:txBody>
                    <a:bodyPr/>
                    <a:lstStyle/>
                    <a:p>
                      <a:pPr algn="ctr" fontAlgn="b"/>
                      <a:r>
                        <a:rPr lang="en-US" sz="1600" b="0" i="0" u="none" strike="noStrike">
                          <a:solidFill>
                            <a:srgbClr val="000000"/>
                          </a:solidFill>
                          <a:effectLst/>
                          <a:latin typeface="Calibri"/>
                        </a:rPr>
                        <a:t>Island IV</a:t>
                      </a:r>
                    </a:p>
                  </a:txBody>
                  <a:tcPr marL="12700" marR="12700" marT="12700" marB="0" anchor="b">
                    <a:lnL>
                      <a:noFill/>
                    </a:lnL>
                    <a:lnR>
                      <a:noFill/>
                    </a:lnR>
                    <a:lnT>
                      <a:noFill/>
                    </a:lnT>
                    <a:lnB>
                      <a:noFill/>
                    </a:lnB>
                    <a:solidFill>
                      <a:srgbClr val="D9D9D9"/>
                    </a:solidFill>
                  </a:tcPr>
                </a:tc>
                <a:tc>
                  <a:txBody>
                    <a:bodyPr/>
                    <a:lstStyle/>
                    <a:p>
                      <a:pPr algn="ctr" fontAlgn="b"/>
                      <a:r>
                        <a:rPr lang="en-US" sz="1600" b="0" i="0" u="none" strike="noStrike">
                          <a:solidFill>
                            <a:srgbClr val="000000"/>
                          </a:solidFill>
                          <a:effectLst/>
                          <a:latin typeface="Calibri"/>
                        </a:rPr>
                        <a:t>x-mean</a:t>
                      </a:r>
                    </a:p>
                  </a:txBody>
                  <a:tcPr marL="12700" marR="12700" marT="12700" marB="0" anchor="b">
                    <a:lnL>
                      <a:noFill/>
                    </a:lnL>
                    <a:lnR>
                      <a:noFill/>
                    </a:lnR>
                    <a:lnT>
                      <a:noFill/>
                    </a:lnT>
                    <a:lnB>
                      <a:noFill/>
                    </a:lnB>
                    <a:solidFill>
                      <a:srgbClr val="D9D9D9"/>
                    </a:solidFill>
                  </a:tcPr>
                </a:tc>
                <a:tc>
                  <a:txBody>
                    <a:bodyPr/>
                    <a:lstStyle/>
                    <a:p>
                      <a:pPr algn="ctr" fontAlgn="b"/>
                      <a:r>
                        <a:rPr lang="en-US" sz="1600" b="0" i="0" u="none" strike="noStrike" dirty="0">
                          <a:solidFill>
                            <a:srgbClr val="000000"/>
                          </a:solidFill>
                          <a:effectLst/>
                          <a:latin typeface="Calibri"/>
                        </a:rPr>
                        <a:t>(x-mean)^2</a:t>
                      </a:r>
                    </a:p>
                  </a:txBody>
                  <a:tcPr marL="12700" marR="12700" marT="12700" marB="0" anchor="b">
                    <a:lnL>
                      <a:noFill/>
                    </a:lnL>
                    <a:lnR>
                      <a:noFill/>
                    </a:lnR>
                    <a:lnT>
                      <a:noFill/>
                    </a:lnT>
                    <a:lnB>
                      <a:noFill/>
                    </a:lnB>
                    <a:solidFill>
                      <a:srgbClr val="D9D9D9"/>
                    </a:solidFill>
                  </a:tcPr>
                </a:tc>
                <a:extLst>
                  <a:ext uri="{0D108BD9-81ED-4DB2-BD59-A6C34878D82A}">
                    <a16:rowId xmlns:a16="http://schemas.microsoft.com/office/drawing/2014/main" val="10000"/>
                  </a:ext>
                </a:extLst>
              </a:tr>
              <a:tr h="253999">
                <a:tc>
                  <a:txBody>
                    <a:bodyPr/>
                    <a:lstStyle/>
                    <a:p>
                      <a:pPr algn="ctr" fontAlgn="b"/>
                      <a:r>
                        <a:rPr lang="en-US" sz="1600" b="0" i="0" u="none" strike="noStrike">
                          <a:solidFill>
                            <a:srgbClr val="000000"/>
                          </a:solidFill>
                          <a:effectLst/>
                          <a:latin typeface="Calibri"/>
                        </a:rPr>
                        <a:t>8</a:t>
                      </a:r>
                    </a:p>
                  </a:txBody>
                  <a:tcPr marL="12700" marR="12700" marT="12700" marB="0" anchor="b">
                    <a:lnL>
                      <a:noFill/>
                    </a:lnL>
                    <a:lnR>
                      <a:noFill/>
                    </a:lnR>
                    <a:lnT>
                      <a:noFill/>
                    </a:lnT>
                    <a:lnB>
                      <a:noFill/>
                    </a:lnB>
                    <a:solidFill>
                      <a:srgbClr val="D9D9D9"/>
                    </a:solidFill>
                  </a:tcPr>
                </a:tc>
                <a:tc>
                  <a:txBody>
                    <a:bodyPr/>
                    <a:lstStyle/>
                    <a:p>
                      <a:pPr algn="ctr" fontAlgn="b"/>
                      <a:r>
                        <a:rPr lang="en-US" sz="1600" b="0" i="0" u="none" strike="noStrike">
                          <a:solidFill>
                            <a:srgbClr val="000000"/>
                          </a:solidFill>
                          <a:effectLst/>
                          <a:latin typeface="Calibri"/>
                        </a:rPr>
                        <a:t>-2</a:t>
                      </a:r>
                    </a:p>
                  </a:txBody>
                  <a:tcPr marL="12700" marR="12700" marT="12700" marB="0" anchor="b">
                    <a:lnL>
                      <a:noFill/>
                    </a:lnL>
                    <a:lnR>
                      <a:noFill/>
                    </a:lnR>
                    <a:lnT>
                      <a:noFill/>
                    </a:lnT>
                    <a:lnB>
                      <a:noFill/>
                    </a:lnB>
                    <a:solidFill>
                      <a:srgbClr val="D9D9D9"/>
                    </a:solidFill>
                  </a:tcPr>
                </a:tc>
                <a:tc>
                  <a:txBody>
                    <a:bodyPr/>
                    <a:lstStyle/>
                    <a:p>
                      <a:pPr algn="ctr" fontAlgn="b"/>
                      <a:r>
                        <a:rPr lang="en-US" sz="1600" b="0" i="0" u="none" strike="noStrike">
                          <a:solidFill>
                            <a:srgbClr val="000000"/>
                          </a:solidFill>
                          <a:effectLst/>
                          <a:latin typeface="Calibri"/>
                        </a:rPr>
                        <a:t>4</a:t>
                      </a:r>
                    </a:p>
                  </a:txBody>
                  <a:tcPr marL="12700" marR="12700" marT="12700" marB="0" anchor="b">
                    <a:lnL>
                      <a:noFill/>
                    </a:lnL>
                    <a:lnR>
                      <a:noFill/>
                    </a:lnR>
                    <a:lnT>
                      <a:noFill/>
                    </a:lnT>
                    <a:lnB>
                      <a:noFill/>
                    </a:lnB>
                    <a:solidFill>
                      <a:srgbClr val="D9D9D9"/>
                    </a:solidFill>
                  </a:tcPr>
                </a:tc>
                <a:extLst>
                  <a:ext uri="{0D108BD9-81ED-4DB2-BD59-A6C34878D82A}">
                    <a16:rowId xmlns:a16="http://schemas.microsoft.com/office/drawing/2014/main" val="10001"/>
                  </a:ext>
                </a:extLst>
              </a:tr>
              <a:tr h="253999">
                <a:tc>
                  <a:txBody>
                    <a:bodyPr/>
                    <a:lstStyle/>
                    <a:p>
                      <a:pPr algn="ctr" fontAlgn="b"/>
                      <a:r>
                        <a:rPr lang="en-US" sz="1600" b="0" i="0" u="none" strike="noStrike">
                          <a:solidFill>
                            <a:srgbClr val="000000"/>
                          </a:solidFill>
                          <a:effectLst/>
                          <a:latin typeface="Calibri"/>
                        </a:rPr>
                        <a:t>10</a:t>
                      </a:r>
                    </a:p>
                  </a:txBody>
                  <a:tcPr marL="12700" marR="12700" marT="12700" marB="0" anchor="b">
                    <a:lnL>
                      <a:noFill/>
                    </a:lnL>
                    <a:lnR>
                      <a:noFill/>
                    </a:lnR>
                    <a:lnT>
                      <a:noFill/>
                    </a:lnT>
                    <a:lnB>
                      <a:noFill/>
                    </a:lnB>
                    <a:solidFill>
                      <a:srgbClr val="D9D9D9"/>
                    </a:solidFill>
                  </a:tcPr>
                </a:tc>
                <a:tc>
                  <a:txBody>
                    <a:bodyPr/>
                    <a:lstStyle/>
                    <a:p>
                      <a:pPr algn="ctr" fontAlgn="b"/>
                      <a:r>
                        <a:rPr lang="en-US" sz="1600" b="0" i="0" u="none" strike="noStrike" dirty="0">
                          <a:solidFill>
                            <a:srgbClr val="000000"/>
                          </a:solidFill>
                          <a:effectLst/>
                          <a:latin typeface="Calibri"/>
                        </a:rPr>
                        <a:t>0</a:t>
                      </a:r>
                    </a:p>
                  </a:txBody>
                  <a:tcPr marL="12700" marR="12700" marT="12700" marB="0" anchor="b">
                    <a:lnL>
                      <a:noFill/>
                    </a:lnL>
                    <a:lnR>
                      <a:noFill/>
                    </a:lnR>
                    <a:lnT>
                      <a:noFill/>
                    </a:lnT>
                    <a:lnB>
                      <a:noFill/>
                    </a:lnB>
                    <a:solidFill>
                      <a:srgbClr val="D9D9D9"/>
                    </a:solidFill>
                  </a:tcPr>
                </a:tc>
                <a:tc>
                  <a:txBody>
                    <a:bodyPr/>
                    <a:lstStyle/>
                    <a:p>
                      <a:pPr algn="ctr" fontAlgn="b"/>
                      <a:r>
                        <a:rPr lang="en-US" sz="1600" b="0" i="0" u="none" strike="noStrike">
                          <a:solidFill>
                            <a:srgbClr val="000000"/>
                          </a:solidFill>
                          <a:effectLst/>
                          <a:latin typeface="Calibri"/>
                        </a:rPr>
                        <a:t>0</a:t>
                      </a:r>
                    </a:p>
                  </a:txBody>
                  <a:tcPr marL="12700" marR="12700" marT="12700" marB="0" anchor="b">
                    <a:lnL>
                      <a:noFill/>
                    </a:lnL>
                    <a:lnR>
                      <a:noFill/>
                    </a:lnR>
                    <a:lnT>
                      <a:noFill/>
                    </a:lnT>
                    <a:lnB>
                      <a:noFill/>
                    </a:lnB>
                    <a:solidFill>
                      <a:srgbClr val="D9D9D9"/>
                    </a:solidFill>
                  </a:tcPr>
                </a:tc>
                <a:extLst>
                  <a:ext uri="{0D108BD9-81ED-4DB2-BD59-A6C34878D82A}">
                    <a16:rowId xmlns:a16="http://schemas.microsoft.com/office/drawing/2014/main" val="10002"/>
                  </a:ext>
                </a:extLst>
              </a:tr>
              <a:tr h="253999">
                <a:tc>
                  <a:txBody>
                    <a:bodyPr/>
                    <a:lstStyle/>
                    <a:p>
                      <a:pPr algn="ctr" fontAlgn="b"/>
                      <a:r>
                        <a:rPr lang="en-US" sz="1600" b="0" i="0" u="none" strike="noStrike">
                          <a:solidFill>
                            <a:srgbClr val="000000"/>
                          </a:solidFill>
                          <a:effectLst/>
                          <a:latin typeface="Calibri"/>
                        </a:rPr>
                        <a:t>10</a:t>
                      </a:r>
                    </a:p>
                  </a:txBody>
                  <a:tcPr marL="12700" marR="12700" marT="12700" marB="0" anchor="b">
                    <a:lnL>
                      <a:noFill/>
                    </a:lnL>
                    <a:lnR>
                      <a:noFill/>
                    </a:lnR>
                    <a:lnT>
                      <a:noFill/>
                    </a:lnT>
                    <a:lnB>
                      <a:noFill/>
                    </a:lnB>
                    <a:solidFill>
                      <a:srgbClr val="D9D9D9"/>
                    </a:solidFill>
                  </a:tcPr>
                </a:tc>
                <a:tc>
                  <a:txBody>
                    <a:bodyPr/>
                    <a:lstStyle/>
                    <a:p>
                      <a:pPr algn="ctr" fontAlgn="b"/>
                      <a:r>
                        <a:rPr lang="en-US" sz="1600" b="0" i="0" u="none" strike="noStrike">
                          <a:solidFill>
                            <a:srgbClr val="000000"/>
                          </a:solidFill>
                          <a:effectLst/>
                          <a:latin typeface="Calibri"/>
                        </a:rPr>
                        <a:t>0</a:t>
                      </a:r>
                    </a:p>
                  </a:txBody>
                  <a:tcPr marL="12700" marR="12700" marT="12700" marB="0" anchor="b">
                    <a:lnL>
                      <a:noFill/>
                    </a:lnL>
                    <a:lnR>
                      <a:noFill/>
                    </a:lnR>
                    <a:lnT>
                      <a:noFill/>
                    </a:lnT>
                    <a:lnB>
                      <a:noFill/>
                    </a:lnB>
                    <a:solidFill>
                      <a:srgbClr val="D9D9D9"/>
                    </a:solidFill>
                  </a:tcPr>
                </a:tc>
                <a:tc>
                  <a:txBody>
                    <a:bodyPr/>
                    <a:lstStyle/>
                    <a:p>
                      <a:pPr algn="ctr" fontAlgn="b"/>
                      <a:r>
                        <a:rPr lang="en-US" sz="1600" b="0" i="0" u="none" strike="noStrike" dirty="0">
                          <a:solidFill>
                            <a:srgbClr val="000000"/>
                          </a:solidFill>
                          <a:effectLst/>
                          <a:latin typeface="Calibri"/>
                        </a:rPr>
                        <a:t>0</a:t>
                      </a:r>
                    </a:p>
                  </a:txBody>
                  <a:tcPr marL="12700" marR="12700" marT="12700" marB="0" anchor="b">
                    <a:lnL>
                      <a:noFill/>
                    </a:lnL>
                    <a:lnR>
                      <a:noFill/>
                    </a:lnR>
                    <a:lnT>
                      <a:noFill/>
                    </a:lnT>
                    <a:lnB>
                      <a:noFill/>
                    </a:lnB>
                    <a:solidFill>
                      <a:srgbClr val="D9D9D9"/>
                    </a:solidFill>
                  </a:tcPr>
                </a:tc>
                <a:extLst>
                  <a:ext uri="{0D108BD9-81ED-4DB2-BD59-A6C34878D82A}">
                    <a16:rowId xmlns:a16="http://schemas.microsoft.com/office/drawing/2014/main" val="10003"/>
                  </a:ext>
                </a:extLst>
              </a:tr>
              <a:tr h="253999">
                <a:tc>
                  <a:txBody>
                    <a:bodyPr/>
                    <a:lstStyle/>
                    <a:p>
                      <a:pPr algn="ctr" fontAlgn="b"/>
                      <a:r>
                        <a:rPr lang="en-US" sz="1600" b="0" i="0" u="none" strike="noStrike">
                          <a:solidFill>
                            <a:srgbClr val="000000"/>
                          </a:solidFill>
                          <a:effectLst/>
                          <a:latin typeface="Calibri"/>
                        </a:rPr>
                        <a:t>10</a:t>
                      </a:r>
                    </a:p>
                  </a:txBody>
                  <a:tcPr marL="12700" marR="12700" marT="12700" marB="0" anchor="b">
                    <a:lnL>
                      <a:noFill/>
                    </a:lnL>
                    <a:lnR>
                      <a:noFill/>
                    </a:lnR>
                    <a:lnT>
                      <a:noFill/>
                    </a:lnT>
                    <a:lnB>
                      <a:noFill/>
                    </a:lnB>
                    <a:solidFill>
                      <a:srgbClr val="D9D9D9"/>
                    </a:solidFill>
                  </a:tcPr>
                </a:tc>
                <a:tc>
                  <a:txBody>
                    <a:bodyPr/>
                    <a:lstStyle/>
                    <a:p>
                      <a:pPr algn="ctr" fontAlgn="b"/>
                      <a:r>
                        <a:rPr lang="en-US" sz="1600" b="0" i="0" u="none" strike="noStrike">
                          <a:solidFill>
                            <a:srgbClr val="000000"/>
                          </a:solidFill>
                          <a:effectLst/>
                          <a:latin typeface="Calibri"/>
                        </a:rPr>
                        <a:t>0</a:t>
                      </a:r>
                    </a:p>
                  </a:txBody>
                  <a:tcPr marL="12700" marR="12700" marT="12700" marB="0" anchor="b">
                    <a:lnL>
                      <a:noFill/>
                    </a:lnL>
                    <a:lnR>
                      <a:noFill/>
                    </a:lnR>
                    <a:lnT>
                      <a:noFill/>
                    </a:lnT>
                    <a:lnB>
                      <a:noFill/>
                    </a:lnB>
                    <a:solidFill>
                      <a:srgbClr val="D9D9D9"/>
                    </a:solidFill>
                  </a:tcPr>
                </a:tc>
                <a:tc>
                  <a:txBody>
                    <a:bodyPr/>
                    <a:lstStyle/>
                    <a:p>
                      <a:pPr algn="ctr" fontAlgn="b"/>
                      <a:r>
                        <a:rPr lang="en-US" sz="1600" b="0" i="0" u="none" strike="noStrike">
                          <a:solidFill>
                            <a:srgbClr val="000000"/>
                          </a:solidFill>
                          <a:effectLst/>
                          <a:latin typeface="Calibri"/>
                        </a:rPr>
                        <a:t>0</a:t>
                      </a:r>
                    </a:p>
                  </a:txBody>
                  <a:tcPr marL="12700" marR="12700" marT="12700" marB="0" anchor="b">
                    <a:lnL>
                      <a:noFill/>
                    </a:lnL>
                    <a:lnR>
                      <a:noFill/>
                    </a:lnR>
                    <a:lnT>
                      <a:noFill/>
                    </a:lnT>
                    <a:lnB>
                      <a:noFill/>
                    </a:lnB>
                    <a:solidFill>
                      <a:srgbClr val="D9D9D9"/>
                    </a:solidFill>
                  </a:tcPr>
                </a:tc>
                <a:extLst>
                  <a:ext uri="{0D108BD9-81ED-4DB2-BD59-A6C34878D82A}">
                    <a16:rowId xmlns:a16="http://schemas.microsoft.com/office/drawing/2014/main" val="10004"/>
                  </a:ext>
                </a:extLst>
              </a:tr>
              <a:tr h="253999">
                <a:tc>
                  <a:txBody>
                    <a:bodyPr/>
                    <a:lstStyle/>
                    <a:p>
                      <a:pPr algn="ctr" fontAlgn="b"/>
                      <a:r>
                        <a:rPr lang="en-US" sz="1600" b="0" i="0" u="none" strike="noStrike">
                          <a:solidFill>
                            <a:srgbClr val="000000"/>
                          </a:solidFill>
                          <a:effectLst/>
                          <a:latin typeface="Calibri"/>
                        </a:rPr>
                        <a:t>10</a:t>
                      </a:r>
                    </a:p>
                  </a:txBody>
                  <a:tcPr marL="12700" marR="12700" marT="12700" marB="0" anchor="b">
                    <a:lnL>
                      <a:noFill/>
                    </a:lnL>
                    <a:lnR>
                      <a:noFill/>
                    </a:lnR>
                    <a:lnT>
                      <a:noFill/>
                    </a:lnT>
                    <a:lnB>
                      <a:noFill/>
                    </a:lnB>
                    <a:solidFill>
                      <a:srgbClr val="D9D9D9"/>
                    </a:solidFill>
                  </a:tcPr>
                </a:tc>
                <a:tc>
                  <a:txBody>
                    <a:bodyPr/>
                    <a:lstStyle/>
                    <a:p>
                      <a:pPr algn="ctr" fontAlgn="b"/>
                      <a:r>
                        <a:rPr lang="en-US" sz="1600" b="0" i="0" u="none" strike="noStrike">
                          <a:solidFill>
                            <a:srgbClr val="000000"/>
                          </a:solidFill>
                          <a:effectLst/>
                          <a:latin typeface="Calibri"/>
                        </a:rPr>
                        <a:t>0</a:t>
                      </a:r>
                    </a:p>
                  </a:txBody>
                  <a:tcPr marL="12700" marR="12700" marT="12700" marB="0" anchor="b">
                    <a:lnL>
                      <a:noFill/>
                    </a:lnL>
                    <a:lnR>
                      <a:noFill/>
                    </a:lnR>
                    <a:lnT>
                      <a:noFill/>
                    </a:lnT>
                    <a:lnB>
                      <a:noFill/>
                    </a:lnB>
                    <a:solidFill>
                      <a:srgbClr val="D9D9D9"/>
                    </a:solidFill>
                  </a:tcPr>
                </a:tc>
                <a:tc>
                  <a:txBody>
                    <a:bodyPr/>
                    <a:lstStyle/>
                    <a:p>
                      <a:pPr algn="ctr" fontAlgn="b"/>
                      <a:r>
                        <a:rPr lang="en-US" sz="1600" b="0" i="0" u="none" strike="noStrike">
                          <a:solidFill>
                            <a:srgbClr val="000000"/>
                          </a:solidFill>
                          <a:effectLst/>
                          <a:latin typeface="Calibri"/>
                        </a:rPr>
                        <a:t>0</a:t>
                      </a:r>
                    </a:p>
                  </a:txBody>
                  <a:tcPr marL="12700" marR="12700" marT="12700" marB="0" anchor="b">
                    <a:lnL>
                      <a:noFill/>
                    </a:lnL>
                    <a:lnR>
                      <a:noFill/>
                    </a:lnR>
                    <a:lnT>
                      <a:noFill/>
                    </a:lnT>
                    <a:lnB>
                      <a:noFill/>
                    </a:lnB>
                    <a:solidFill>
                      <a:srgbClr val="D9D9D9"/>
                    </a:solidFill>
                  </a:tcPr>
                </a:tc>
                <a:extLst>
                  <a:ext uri="{0D108BD9-81ED-4DB2-BD59-A6C34878D82A}">
                    <a16:rowId xmlns:a16="http://schemas.microsoft.com/office/drawing/2014/main" val="10005"/>
                  </a:ext>
                </a:extLst>
              </a:tr>
              <a:tr h="253999">
                <a:tc>
                  <a:txBody>
                    <a:bodyPr/>
                    <a:lstStyle/>
                    <a:p>
                      <a:pPr algn="ctr" fontAlgn="b"/>
                      <a:r>
                        <a:rPr lang="en-US" sz="1600" b="0" i="0" u="none" strike="noStrike">
                          <a:solidFill>
                            <a:srgbClr val="000000"/>
                          </a:solidFill>
                          <a:effectLst/>
                          <a:latin typeface="Calibri"/>
                        </a:rPr>
                        <a:t>10</a:t>
                      </a:r>
                    </a:p>
                  </a:txBody>
                  <a:tcPr marL="12700" marR="12700" marT="12700" marB="0" anchor="b">
                    <a:lnL>
                      <a:noFill/>
                    </a:lnL>
                    <a:lnR>
                      <a:noFill/>
                    </a:lnR>
                    <a:lnT>
                      <a:noFill/>
                    </a:lnT>
                    <a:lnB>
                      <a:noFill/>
                    </a:lnB>
                    <a:solidFill>
                      <a:srgbClr val="D9D9D9"/>
                    </a:solidFill>
                  </a:tcPr>
                </a:tc>
                <a:tc>
                  <a:txBody>
                    <a:bodyPr/>
                    <a:lstStyle/>
                    <a:p>
                      <a:pPr algn="ctr" fontAlgn="b"/>
                      <a:r>
                        <a:rPr lang="en-US" sz="1600" b="0" i="0" u="none" strike="noStrike">
                          <a:solidFill>
                            <a:srgbClr val="000000"/>
                          </a:solidFill>
                          <a:effectLst/>
                          <a:latin typeface="Calibri"/>
                        </a:rPr>
                        <a:t>0</a:t>
                      </a:r>
                    </a:p>
                  </a:txBody>
                  <a:tcPr marL="12700" marR="12700" marT="12700" marB="0" anchor="b">
                    <a:lnL>
                      <a:noFill/>
                    </a:lnL>
                    <a:lnR>
                      <a:noFill/>
                    </a:lnR>
                    <a:lnT>
                      <a:noFill/>
                    </a:lnT>
                    <a:lnB>
                      <a:noFill/>
                    </a:lnB>
                    <a:solidFill>
                      <a:srgbClr val="D9D9D9"/>
                    </a:solidFill>
                  </a:tcPr>
                </a:tc>
                <a:tc>
                  <a:txBody>
                    <a:bodyPr/>
                    <a:lstStyle/>
                    <a:p>
                      <a:pPr algn="ctr" fontAlgn="b"/>
                      <a:r>
                        <a:rPr lang="en-US" sz="1600" b="0" i="0" u="none" strike="noStrike">
                          <a:solidFill>
                            <a:srgbClr val="000000"/>
                          </a:solidFill>
                          <a:effectLst/>
                          <a:latin typeface="Calibri"/>
                        </a:rPr>
                        <a:t>0</a:t>
                      </a:r>
                    </a:p>
                  </a:txBody>
                  <a:tcPr marL="12700" marR="12700" marT="12700" marB="0" anchor="b">
                    <a:lnL>
                      <a:noFill/>
                    </a:lnL>
                    <a:lnR>
                      <a:noFill/>
                    </a:lnR>
                    <a:lnT>
                      <a:noFill/>
                    </a:lnT>
                    <a:lnB>
                      <a:noFill/>
                    </a:lnB>
                    <a:solidFill>
                      <a:srgbClr val="D9D9D9"/>
                    </a:solidFill>
                  </a:tcPr>
                </a:tc>
                <a:extLst>
                  <a:ext uri="{0D108BD9-81ED-4DB2-BD59-A6C34878D82A}">
                    <a16:rowId xmlns:a16="http://schemas.microsoft.com/office/drawing/2014/main" val="10006"/>
                  </a:ext>
                </a:extLst>
              </a:tr>
              <a:tr h="253999">
                <a:tc>
                  <a:txBody>
                    <a:bodyPr/>
                    <a:lstStyle/>
                    <a:p>
                      <a:pPr algn="ctr" fontAlgn="b"/>
                      <a:r>
                        <a:rPr lang="en-US" sz="1600" b="0" i="0" u="none" strike="noStrike">
                          <a:solidFill>
                            <a:srgbClr val="000000"/>
                          </a:solidFill>
                          <a:effectLst/>
                          <a:latin typeface="Calibri"/>
                        </a:rPr>
                        <a:t>12</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a:rPr>
                        <a:t>2</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a:rPr>
                        <a:t>4</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7"/>
                  </a:ext>
                </a:extLst>
              </a:tr>
              <a:tr h="253999">
                <a:tc>
                  <a:txBody>
                    <a:bodyPr/>
                    <a:lstStyle/>
                    <a:p>
                      <a:pPr algn="ctr" fontAlgn="b"/>
                      <a:r>
                        <a:rPr lang="en-US" sz="1600" b="0" i="0" u="none" strike="noStrike">
                          <a:solidFill>
                            <a:srgbClr val="000000"/>
                          </a:solidFill>
                          <a:effectLst/>
                          <a:latin typeface="Calibri"/>
                        </a:rPr>
                        <a:t>70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1600" b="0" i="0" u="none" strike="noStrike">
                          <a:solidFill>
                            <a:srgbClr val="000000"/>
                          </a:solidFill>
                          <a:effectLst/>
                          <a:latin typeface="Calibri"/>
                        </a:rPr>
                        <a:t>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1600" b="0" i="0" u="none" strike="noStrike" dirty="0">
                          <a:solidFill>
                            <a:srgbClr val="000000"/>
                          </a:solidFill>
                          <a:effectLst/>
                          <a:latin typeface="Calibri"/>
                        </a:rPr>
                        <a:t>8</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10008"/>
                  </a:ext>
                </a:extLst>
              </a:tr>
            </a:tbl>
          </a:graphicData>
        </a:graphic>
      </p:graphicFrame>
      <p:sp>
        <p:nvSpPr>
          <p:cNvPr id="5" name="Rectangle 4"/>
          <p:cNvSpPr/>
          <p:nvPr/>
        </p:nvSpPr>
        <p:spPr>
          <a:xfrm>
            <a:off x="1756571" y="851800"/>
            <a:ext cx="2067710" cy="25554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999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grpId="1" nodeType="clickEffect">
                                  <p:stCondLst>
                                    <p:cond delay="0"/>
                                  </p:stCondLst>
                                  <p:childTnLst>
                                    <p:animEffect transition="out" filter="dissolv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744" y="-216053"/>
            <a:ext cx="8229600" cy="1143000"/>
          </a:xfrm>
        </p:spPr>
        <p:txBody>
          <a:bodyPr>
            <a:normAutofit/>
          </a:bodyPr>
          <a:lstStyle/>
          <a:p>
            <a:r>
              <a:rPr lang="en-US" sz="3200" dirty="0"/>
              <a:t>What do mean and SD tell us?</a:t>
            </a:r>
          </a:p>
        </p:txBody>
      </p:sp>
      <p:sp>
        <p:nvSpPr>
          <p:cNvPr id="3" name="Content Placeholder 2"/>
          <p:cNvSpPr>
            <a:spLocks noGrp="1"/>
          </p:cNvSpPr>
          <p:nvPr>
            <p:ph idx="1"/>
          </p:nvPr>
        </p:nvSpPr>
        <p:spPr>
          <a:xfrm>
            <a:off x="370612" y="690086"/>
            <a:ext cx="6794503" cy="853274"/>
          </a:xfrm>
        </p:spPr>
        <p:txBody>
          <a:bodyPr>
            <a:normAutofit/>
          </a:bodyPr>
          <a:lstStyle/>
          <a:p>
            <a:pPr marL="0" indent="0">
              <a:buNone/>
            </a:pPr>
            <a:r>
              <a:rPr lang="en-US" sz="2400" dirty="0"/>
              <a:t>Center point and dispersion of data</a:t>
            </a:r>
          </a:p>
        </p:txBody>
      </p:sp>
      <p:pic>
        <p:nvPicPr>
          <p:cNvPr id="4" name="Picture 3" descr="islands_boxplot.pdf"/>
          <p:cNvPicPr>
            <a:picLocks noChangeAspect="1"/>
          </p:cNvPicPr>
          <p:nvPr/>
        </p:nvPicPr>
        <p:blipFill rotWithShape="1">
          <a:blip r:embed="rId3">
            <a:extLst>
              <a:ext uri="{28A0092B-C50C-407E-A947-70E740481C1C}">
                <a14:useLocalDpi xmlns:a14="http://schemas.microsoft.com/office/drawing/2010/main" val="0"/>
              </a:ext>
            </a:extLst>
          </a:blip>
          <a:srcRect t="12953"/>
          <a:stretch/>
        </p:blipFill>
        <p:spPr>
          <a:xfrm>
            <a:off x="4143781" y="1609189"/>
            <a:ext cx="4470400" cy="3869243"/>
          </a:xfrm>
          <a:prstGeom prst="rect">
            <a:avLst/>
          </a:prstGeom>
        </p:spPr>
      </p:pic>
      <p:pic>
        <p:nvPicPr>
          <p:cNvPr id="5" name="Picture 4" descr="islands_barplot.pdf"/>
          <p:cNvPicPr>
            <a:picLocks noChangeAspect="1"/>
          </p:cNvPicPr>
          <p:nvPr/>
        </p:nvPicPr>
        <p:blipFill rotWithShape="1">
          <a:blip r:embed="rId4">
            <a:extLst>
              <a:ext uri="{28A0092B-C50C-407E-A947-70E740481C1C}">
                <a14:useLocalDpi xmlns:a14="http://schemas.microsoft.com/office/drawing/2010/main" val="0"/>
              </a:ext>
            </a:extLst>
          </a:blip>
          <a:srcRect t="50927" b="4544"/>
          <a:stretch/>
        </p:blipFill>
        <p:spPr>
          <a:xfrm>
            <a:off x="288744" y="1140145"/>
            <a:ext cx="3977418" cy="3053823"/>
          </a:xfrm>
          <a:prstGeom prst="rect">
            <a:avLst/>
          </a:prstGeom>
        </p:spPr>
      </p:pic>
      <p:sp>
        <p:nvSpPr>
          <p:cNvPr id="6" name="TextBox 5"/>
          <p:cNvSpPr txBox="1"/>
          <p:nvPr/>
        </p:nvSpPr>
        <p:spPr>
          <a:xfrm>
            <a:off x="4275968" y="5293766"/>
            <a:ext cx="4242376" cy="646331"/>
          </a:xfrm>
          <a:prstGeom prst="rect">
            <a:avLst/>
          </a:prstGeom>
          <a:noFill/>
        </p:spPr>
        <p:txBody>
          <a:bodyPr wrap="square" rtlCol="0">
            <a:spAutoFit/>
          </a:bodyPr>
          <a:lstStyle/>
          <a:p>
            <a:r>
              <a:rPr lang="en-US" dirty="0"/>
              <a:t>We can get more details from the 5-number summary for trees on each island.</a:t>
            </a:r>
          </a:p>
        </p:txBody>
      </p:sp>
      <p:pic>
        <p:nvPicPr>
          <p:cNvPr id="7" name="Picture 6" descr="islands.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5010" y="4176685"/>
            <a:ext cx="2512451" cy="2468544"/>
          </a:xfrm>
          <a:prstGeom prst="rect">
            <a:avLst/>
          </a:prstGeom>
        </p:spPr>
      </p:pic>
    </p:spTree>
    <p:extLst>
      <p:ext uri="{BB962C8B-B14F-4D97-AF65-F5344CB8AC3E}">
        <p14:creationId xmlns:p14="http://schemas.microsoft.com/office/powerpoint/2010/main" val="102341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28600"/>
            <a:ext cx="8229600" cy="1143000"/>
          </a:xfrm>
        </p:spPr>
        <p:txBody>
          <a:bodyPr/>
          <a:lstStyle/>
          <a:p>
            <a:r>
              <a:rPr lang="en-US" dirty="0" err="1"/>
              <a:t>Univariate</a:t>
            </a:r>
            <a:r>
              <a:rPr lang="en-US" dirty="0"/>
              <a:t> Analysis (Spread)</a:t>
            </a:r>
          </a:p>
        </p:txBody>
      </p:sp>
      <p:sp>
        <p:nvSpPr>
          <p:cNvPr id="9219" name="Rectangle 3"/>
          <p:cNvSpPr>
            <a:spLocks noGrp="1" noChangeArrowheads="1"/>
          </p:cNvSpPr>
          <p:nvPr>
            <p:ph idx="1"/>
          </p:nvPr>
        </p:nvSpPr>
        <p:spPr>
          <a:xfrm>
            <a:off x="233504" y="762000"/>
            <a:ext cx="5878118" cy="3733800"/>
          </a:xfrm>
        </p:spPr>
        <p:txBody>
          <a:bodyPr/>
          <a:lstStyle/>
          <a:p>
            <a:r>
              <a:rPr lang="en-US" sz="2800" dirty="0"/>
              <a:t>5 number summary</a:t>
            </a:r>
          </a:p>
          <a:p>
            <a:pPr lvl="2"/>
            <a:r>
              <a:rPr lang="en-US" sz="1800" dirty="0"/>
              <a:t>Minimum – smallest observation</a:t>
            </a:r>
          </a:p>
          <a:p>
            <a:pPr lvl="2"/>
            <a:r>
              <a:rPr lang="en-US" sz="1800" dirty="0"/>
              <a:t>Q1 – median of the first half of a distribution</a:t>
            </a:r>
          </a:p>
          <a:p>
            <a:pPr lvl="2"/>
            <a:r>
              <a:rPr lang="en-US" sz="1800" dirty="0"/>
              <a:t>Median – median of a distribution</a:t>
            </a:r>
          </a:p>
          <a:p>
            <a:pPr lvl="2"/>
            <a:r>
              <a:rPr lang="en-US" sz="1800" dirty="0"/>
              <a:t>Q3 – median of the second half of a distribution</a:t>
            </a:r>
          </a:p>
          <a:p>
            <a:pPr lvl="2"/>
            <a:r>
              <a:rPr lang="en-US" sz="1800" dirty="0"/>
              <a:t>Maximum – largest observation</a:t>
            </a:r>
          </a:p>
          <a:p>
            <a:pPr lvl="2"/>
            <a:endParaRPr lang="en-US" sz="1800" dirty="0"/>
          </a:p>
          <a:p>
            <a:pPr lvl="1"/>
            <a:r>
              <a:rPr lang="en-US" sz="2000" dirty="0"/>
              <a:t>1.5*IQR rule to detect outliers</a:t>
            </a:r>
          </a:p>
          <a:p>
            <a:pPr lvl="2"/>
            <a:endParaRPr lang="en-US" sz="1800" dirty="0"/>
          </a:p>
        </p:txBody>
      </p:sp>
      <p:pic>
        <p:nvPicPr>
          <p:cNvPr id="9221" name="Picture 5" descr="Image boxpl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657600"/>
            <a:ext cx="3743325" cy="2962275"/>
          </a:xfrm>
          <a:prstGeom prst="rect">
            <a:avLst/>
          </a:prstGeom>
          <a:noFill/>
          <a:extLst>
            <a:ext uri="{909E8E84-426E-40dd-AFC4-6F175D3DCCD1}">
              <a14:hiddenFill xmlns="" xmlns:a14="http://schemas.microsoft.com/office/drawing/2010/main">
                <a:solidFill>
                  <a:srgbClr val="FFFFFF"/>
                </a:solidFill>
              </a14:hiddenFill>
            </a:ext>
          </a:extLst>
        </p:spPr>
      </p:pic>
      <p:pic>
        <p:nvPicPr>
          <p:cNvPr id="2" name="Picture 1"/>
          <p:cNvPicPr>
            <a:picLocks noChangeAspect="1"/>
          </p:cNvPicPr>
          <p:nvPr/>
        </p:nvPicPr>
        <p:blipFill rotWithShape="1">
          <a:blip r:embed="rId4"/>
          <a:srcRect b="31819"/>
          <a:stretch/>
        </p:blipFill>
        <p:spPr>
          <a:xfrm>
            <a:off x="801373" y="3747298"/>
            <a:ext cx="3770627" cy="2805902"/>
          </a:xfrm>
          <a:prstGeom prst="rect">
            <a:avLst/>
          </a:prstGeom>
        </p:spPr>
      </p:pic>
      <p:pic>
        <p:nvPicPr>
          <p:cNvPr id="6" name="Picture 5" descr="islands_boxplot.pdf"/>
          <p:cNvPicPr>
            <a:picLocks noChangeAspect="1"/>
          </p:cNvPicPr>
          <p:nvPr/>
        </p:nvPicPr>
        <p:blipFill rotWithShape="1">
          <a:blip r:embed="rId5">
            <a:extLst>
              <a:ext uri="{28A0092B-C50C-407E-A947-70E740481C1C}">
                <a14:useLocalDpi xmlns:a14="http://schemas.microsoft.com/office/drawing/2010/main" val="0"/>
              </a:ext>
            </a:extLst>
          </a:blip>
          <a:srcRect l="3768" t="13765" r="12562" b="7499"/>
          <a:stretch/>
        </p:blipFill>
        <p:spPr>
          <a:xfrm>
            <a:off x="6189927" y="1019612"/>
            <a:ext cx="2627557" cy="2458547"/>
          </a:xfrm>
          <a:prstGeom prst="rect">
            <a:avLst/>
          </a:prstGeom>
        </p:spPr>
      </p:pic>
    </p:spTree>
    <p:extLst>
      <p:ext uri="{BB962C8B-B14F-4D97-AF65-F5344CB8AC3E}">
        <p14:creationId xmlns:p14="http://schemas.microsoft.com/office/powerpoint/2010/main" val="2830457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74752"/>
            <a:ext cx="8320777" cy="1570247"/>
          </a:xfrm>
        </p:spPr>
        <p:txBody>
          <a:bodyPr>
            <a:normAutofit/>
          </a:bodyPr>
          <a:lstStyle/>
          <a:p>
            <a:r>
              <a:rPr lang="en-US" sz="2800" dirty="0"/>
              <a:t>Other measures of dispersion from the mean:</a:t>
            </a:r>
            <a:br>
              <a:rPr lang="en-US" sz="2800" dirty="0"/>
            </a:br>
            <a:r>
              <a:rPr lang="en-US" sz="2800" dirty="0"/>
              <a:t>Visually can be represented as </a:t>
            </a:r>
            <a:r>
              <a:rPr lang="en-US" sz="2800" dirty="0">
                <a:solidFill>
                  <a:srgbClr val="0000FF"/>
                </a:solidFill>
              </a:rPr>
              <a:t>error bars</a:t>
            </a:r>
          </a:p>
        </p:txBody>
      </p:sp>
      <p:pic>
        <p:nvPicPr>
          <p:cNvPr id="5" name="Picture 4" descr="types of error bar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9074" y="1788673"/>
            <a:ext cx="5108078" cy="2938361"/>
          </a:xfrm>
          <a:prstGeom prst="rect">
            <a:avLst/>
          </a:prstGeom>
        </p:spPr>
      </p:pic>
      <p:sp>
        <p:nvSpPr>
          <p:cNvPr id="3" name="TextBox 2"/>
          <p:cNvSpPr txBox="1"/>
          <p:nvPr/>
        </p:nvSpPr>
        <p:spPr>
          <a:xfrm>
            <a:off x="337848" y="4870708"/>
            <a:ext cx="8559478" cy="1107996"/>
          </a:xfrm>
          <a:prstGeom prst="rect">
            <a:avLst/>
          </a:prstGeom>
          <a:noFill/>
        </p:spPr>
        <p:txBody>
          <a:bodyPr wrap="square" rtlCol="0">
            <a:spAutoFit/>
          </a:bodyPr>
          <a:lstStyle/>
          <a:p>
            <a:r>
              <a:rPr lang="en-US" sz="2200" dirty="0">
                <a:solidFill>
                  <a:srgbClr val="0000FF"/>
                </a:solidFill>
              </a:rPr>
              <a:t>Descriptive</a:t>
            </a:r>
            <a:r>
              <a:rPr lang="en-US" sz="2200" dirty="0"/>
              <a:t> Error Bars: Describe distribution of data points (</a:t>
            </a:r>
            <a:r>
              <a:rPr lang="en-US" sz="2200" dirty="0">
                <a:solidFill>
                  <a:srgbClr val="0000FF"/>
                </a:solidFill>
              </a:rPr>
              <a:t>Range</a:t>
            </a:r>
            <a:r>
              <a:rPr lang="en-US" sz="2200" dirty="0"/>
              <a:t> and </a:t>
            </a:r>
            <a:r>
              <a:rPr lang="en-US" sz="2200" dirty="0">
                <a:solidFill>
                  <a:srgbClr val="0000FF"/>
                </a:solidFill>
              </a:rPr>
              <a:t>SD</a:t>
            </a:r>
            <a:r>
              <a:rPr lang="en-US" sz="2200" dirty="0"/>
              <a:t>)</a:t>
            </a:r>
          </a:p>
          <a:p>
            <a:r>
              <a:rPr lang="en-US" sz="2200" dirty="0">
                <a:solidFill>
                  <a:srgbClr val="0000FF"/>
                </a:solidFill>
              </a:rPr>
              <a:t>Inferential</a:t>
            </a:r>
            <a:r>
              <a:rPr lang="en-US" sz="2200" dirty="0"/>
              <a:t> Error Bars: Allow us to infer if two or more distributions are significantly different (</a:t>
            </a:r>
            <a:r>
              <a:rPr lang="en-US" sz="2200" dirty="0">
                <a:solidFill>
                  <a:srgbClr val="0000FF"/>
                </a:solidFill>
              </a:rPr>
              <a:t>standard error</a:t>
            </a:r>
            <a:r>
              <a:rPr lang="en-US" sz="2200" dirty="0"/>
              <a:t> and </a:t>
            </a:r>
            <a:r>
              <a:rPr lang="en-US" sz="2200" dirty="0">
                <a:solidFill>
                  <a:srgbClr val="0000FF"/>
                </a:solidFill>
              </a:rPr>
              <a:t>95% CI</a:t>
            </a:r>
            <a:r>
              <a:rPr lang="en-US" sz="2200" dirty="0"/>
              <a:t>).</a:t>
            </a:r>
          </a:p>
        </p:txBody>
      </p:sp>
    </p:spTree>
    <p:extLst>
      <p:ext uri="{BB962C8B-B14F-4D97-AF65-F5344CB8AC3E}">
        <p14:creationId xmlns:p14="http://schemas.microsoft.com/office/powerpoint/2010/main" val="4179858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886" y="881933"/>
            <a:ext cx="3669538" cy="4691155"/>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FFFFFF"/>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6" name="TextBox 5"/>
          <p:cNvSpPr txBox="1"/>
          <p:nvPr/>
        </p:nvSpPr>
        <p:spPr>
          <a:xfrm>
            <a:off x="1355520" y="276192"/>
            <a:ext cx="2223686" cy="369332"/>
          </a:xfrm>
          <a:prstGeom prst="rect">
            <a:avLst/>
          </a:prstGeom>
          <a:noFill/>
        </p:spPr>
        <p:txBody>
          <a:bodyPr wrap="none" rtlCol="0">
            <a:spAutoFit/>
          </a:bodyPr>
          <a:lstStyle/>
          <a:p>
            <a:r>
              <a:rPr lang="en-US" dirty="0"/>
              <a:t>Descriptive Error Bars</a:t>
            </a:r>
          </a:p>
        </p:txBody>
      </p:sp>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2991" y="895092"/>
            <a:ext cx="3674839" cy="4690872"/>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FFFFFF"/>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8" name="TextBox 7"/>
          <p:cNvSpPr txBox="1"/>
          <p:nvPr/>
        </p:nvSpPr>
        <p:spPr>
          <a:xfrm>
            <a:off x="5896901" y="283832"/>
            <a:ext cx="2146742" cy="369332"/>
          </a:xfrm>
          <a:prstGeom prst="rect">
            <a:avLst/>
          </a:prstGeom>
          <a:noFill/>
        </p:spPr>
        <p:txBody>
          <a:bodyPr wrap="none" rtlCol="0">
            <a:spAutoFit/>
          </a:bodyPr>
          <a:lstStyle/>
          <a:p>
            <a:r>
              <a:rPr lang="en-US" dirty="0"/>
              <a:t>Inferential Error Bars</a:t>
            </a:r>
          </a:p>
        </p:txBody>
      </p:sp>
      <p:sp>
        <p:nvSpPr>
          <p:cNvPr id="9" name="TextBox 8"/>
          <p:cNvSpPr txBox="1"/>
          <p:nvPr/>
        </p:nvSpPr>
        <p:spPr>
          <a:xfrm>
            <a:off x="692498" y="5707931"/>
            <a:ext cx="7781230" cy="923330"/>
          </a:xfrm>
          <a:prstGeom prst="rect">
            <a:avLst/>
          </a:prstGeom>
          <a:noFill/>
        </p:spPr>
        <p:txBody>
          <a:bodyPr wrap="square" rtlCol="0">
            <a:spAutoFit/>
          </a:bodyPr>
          <a:lstStyle/>
          <a:p>
            <a:r>
              <a:rPr lang="en-US" dirty="0"/>
              <a:t>As you increase sample size, the mean of your sample population (     ) gets closer and closer to the actual mean of the entire population (</a:t>
            </a:r>
            <a:r>
              <a:rPr lang="en-US" dirty="0">
                <a:latin typeface="Lucida Grande"/>
                <a:ea typeface="Lucida Grande"/>
                <a:cs typeface="Lucida Grande"/>
              </a:rPr>
              <a:t>μ)</a:t>
            </a:r>
            <a:r>
              <a:rPr lang="en-US" dirty="0"/>
              <a:t>. </a:t>
            </a:r>
            <a:r>
              <a:rPr lang="en-US" dirty="0">
                <a:solidFill>
                  <a:srgbClr val="0000FF"/>
                </a:solidFill>
              </a:rPr>
              <a:t>SD does not change systematically with sample size</a:t>
            </a:r>
            <a:r>
              <a:rPr lang="en-US" dirty="0"/>
              <a:t> (68% of samples still within 1SD, regardless of n).</a:t>
            </a:r>
          </a:p>
        </p:txBody>
      </p:sp>
      <p:graphicFrame>
        <p:nvGraphicFramePr>
          <p:cNvPr id="12" name="Object 4"/>
          <p:cNvGraphicFramePr>
            <a:graphicFrameLocks noChangeAspect="1"/>
          </p:cNvGraphicFramePr>
          <p:nvPr>
            <p:extLst>
              <p:ext uri="{D42A27DB-BD31-4B8C-83A1-F6EECF244321}">
                <p14:modId xmlns:p14="http://schemas.microsoft.com/office/powerpoint/2010/main" val="2111320732"/>
              </p:ext>
            </p:extLst>
          </p:nvPr>
        </p:nvGraphicFramePr>
        <p:xfrm>
          <a:off x="6946206" y="5723808"/>
          <a:ext cx="314831" cy="372194"/>
        </p:xfrm>
        <a:graphic>
          <a:graphicData uri="http://schemas.openxmlformats.org/presentationml/2006/ole">
            <mc:AlternateContent xmlns:mc="http://schemas.openxmlformats.org/markup-compatibility/2006">
              <mc:Choice xmlns:v="urn:schemas-microsoft-com:vml" Requires="v">
                <p:oleObj name="Equation" r:id="rId5" imgW="139700" imgH="165100" progId="Equation.3">
                  <p:embed/>
                </p:oleObj>
              </mc:Choice>
              <mc:Fallback>
                <p:oleObj name="Equation" r:id="rId5" imgW="139700" imgH="165100" progId="Equation.3">
                  <p:embed/>
                  <p:pic>
                    <p:nvPicPr>
                      <p:cNvPr id="0" name=""/>
                      <p:cNvPicPr>
                        <a:picLocks noChangeAspect="1" noChangeArrowheads="1"/>
                      </p:cNvPicPr>
                      <p:nvPr/>
                    </p:nvPicPr>
                    <p:blipFill>
                      <a:blip r:embed="rId6"/>
                      <a:srcRect/>
                      <a:stretch>
                        <a:fillRect/>
                      </a:stretch>
                    </p:blipFill>
                    <p:spPr bwMode="auto">
                      <a:xfrm>
                        <a:off x="6946206" y="5723808"/>
                        <a:ext cx="314831" cy="37219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657497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6396"/>
            <a:ext cx="8229600" cy="822209"/>
          </a:xfrm>
        </p:spPr>
        <p:txBody>
          <a:bodyPr>
            <a:normAutofit/>
          </a:bodyPr>
          <a:lstStyle/>
          <a:p>
            <a:r>
              <a:rPr lang="en-US" sz="2800" dirty="0"/>
              <a:t>Other measures of dispersion from the mean</a:t>
            </a:r>
          </a:p>
        </p:txBody>
      </p:sp>
      <p:sp>
        <p:nvSpPr>
          <p:cNvPr id="6" name="TextBox 5"/>
          <p:cNvSpPr txBox="1"/>
          <p:nvPr/>
        </p:nvSpPr>
        <p:spPr>
          <a:xfrm>
            <a:off x="457199" y="879120"/>
            <a:ext cx="7853423" cy="4431983"/>
          </a:xfrm>
          <a:prstGeom prst="rect">
            <a:avLst/>
          </a:prstGeom>
          <a:noFill/>
        </p:spPr>
        <p:txBody>
          <a:bodyPr wrap="square" rtlCol="0">
            <a:spAutoFit/>
          </a:bodyPr>
          <a:lstStyle/>
          <a:p>
            <a:r>
              <a:rPr lang="en-US" sz="2400" dirty="0">
                <a:solidFill>
                  <a:srgbClr val="0000FF"/>
                </a:solidFill>
              </a:rPr>
              <a:t>Standard Error</a:t>
            </a:r>
            <a:r>
              <a:rPr lang="en-US" sz="2400" dirty="0"/>
              <a:t>: Builds on Standard Deviation. Used to infer whether two groups </a:t>
            </a:r>
            <a:r>
              <a:rPr lang="en-US" sz="2400" dirty="0">
                <a:solidFill>
                  <a:srgbClr val="FF0000"/>
                </a:solidFill>
              </a:rPr>
              <a:t>differ significantly </a:t>
            </a:r>
            <a:r>
              <a:rPr lang="en-US" sz="2400" dirty="0"/>
              <a:t>from one another (e.g. </a:t>
            </a:r>
            <a:r>
              <a:rPr lang="en-US" sz="2400" dirty="0">
                <a:solidFill>
                  <a:srgbClr val="0000FF"/>
                </a:solidFill>
              </a:rPr>
              <a:t>control group</a:t>
            </a:r>
            <a:r>
              <a:rPr lang="en-US" sz="2400" dirty="0"/>
              <a:t> vs. </a:t>
            </a:r>
            <a:r>
              <a:rPr lang="en-US" sz="2400" dirty="0">
                <a:solidFill>
                  <a:srgbClr val="0000FF"/>
                </a:solidFill>
              </a:rPr>
              <a:t>experimental group</a:t>
            </a:r>
            <a:r>
              <a:rPr lang="en-US" sz="2400" dirty="0"/>
              <a:t>)</a:t>
            </a:r>
          </a:p>
          <a:p>
            <a:endParaRPr lang="en-US" dirty="0"/>
          </a:p>
          <a:p>
            <a:pPr algn="ctr"/>
            <a:endParaRPr lang="en-US" sz="2400" dirty="0">
              <a:latin typeface="ＭＳ ゴシック"/>
              <a:ea typeface="ＭＳ ゴシック"/>
              <a:cs typeface="ＭＳ ゴシック"/>
            </a:endParaRPr>
          </a:p>
          <a:p>
            <a:endParaRPr lang="en-US" sz="2400" dirty="0"/>
          </a:p>
          <a:p>
            <a:endParaRPr lang="en-US" sz="2400" dirty="0"/>
          </a:p>
          <a:p>
            <a:r>
              <a:rPr lang="en-US" sz="2400" dirty="0"/>
              <a:t>Island I vs. Island IV; are the tree heights on </a:t>
            </a:r>
          </a:p>
          <a:p>
            <a:r>
              <a:rPr lang="en-US" sz="2400" dirty="0"/>
              <a:t>these two islands significantly different </a:t>
            </a:r>
          </a:p>
          <a:p>
            <a:r>
              <a:rPr lang="en-US" sz="2400" dirty="0"/>
              <a:t>from one another?</a:t>
            </a:r>
          </a:p>
          <a:p>
            <a:endParaRPr lang="en-US" sz="2400" dirty="0"/>
          </a:p>
          <a:p>
            <a:endParaRPr lang="en-US" sz="2400" dirty="0"/>
          </a:p>
        </p:txBody>
      </p:sp>
      <p:pic>
        <p:nvPicPr>
          <p:cNvPr id="7" name="Picture 6" descr="islands_barplot.pdf"/>
          <p:cNvPicPr>
            <a:picLocks noChangeAspect="1"/>
          </p:cNvPicPr>
          <p:nvPr/>
        </p:nvPicPr>
        <p:blipFill rotWithShape="1">
          <a:blip r:embed="rId3">
            <a:extLst>
              <a:ext uri="{28A0092B-C50C-407E-A947-70E740481C1C}">
                <a14:useLocalDpi xmlns:a14="http://schemas.microsoft.com/office/drawing/2010/main" val="0"/>
              </a:ext>
            </a:extLst>
          </a:blip>
          <a:srcRect t="50927" b="4544"/>
          <a:stretch/>
        </p:blipFill>
        <p:spPr>
          <a:xfrm>
            <a:off x="6076605" y="2050899"/>
            <a:ext cx="3250206" cy="2495477"/>
          </a:xfrm>
          <a:prstGeom prst="rect">
            <a:avLst/>
          </a:prstGeom>
        </p:spPr>
      </p:pic>
      <p:sp>
        <p:nvSpPr>
          <p:cNvPr id="4" name="TextBox 3"/>
          <p:cNvSpPr txBox="1"/>
          <p:nvPr/>
        </p:nvSpPr>
        <p:spPr>
          <a:xfrm>
            <a:off x="4993724" y="4693036"/>
            <a:ext cx="3965604" cy="1200329"/>
          </a:xfrm>
          <a:prstGeom prst="rect">
            <a:avLst/>
          </a:prstGeom>
          <a:noFill/>
        </p:spPr>
        <p:txBody>
          <a:bodyPr wrap="square" rtlCol="0">
            <a:spAutoFit/>
          </a:bodyPr>
          <a:lstStyle/>
          <a:p>
            <a:r>
              <a:rPr lang="en-US" dirty="0">
                <a:solidFill>
                  <a:srgbClr val="0000FF"/>
                </a:solidFill>
              </a:rPr>
              <a:t>Standard Error </a:t>
            </a:r>
            <a:r>
              <a:rPr lang="en-US" dirty="0"/>
              <a:t>bars overlap greatly, so we can tentatively say there is no significant difference between heights of trees on Island I vs. trees on Island IV. </a:t>
            </a:r>
          </a:p>
        </p:txBody>
      </p:sp>
      <p:pic>
        <p:nvPicPr>
          <p:cNvPr id="8" name="Picture 7" descr="islands_barplot-S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4123" y="4370651"/>
            <a:ext cx="2768600" cy="2489200"/>
          </a:xfrm>
          <a:prstGeom prst="rect">
            <a:avLst/>
          </a:prstGeom>
        </p:spPr>
      </p:pic>
      <p:graphicFrame>
        <p:nvGraphicFramePr>
          <p:cNvPr id="3" name="Object 2"/>
          <p:cNvGraphicFramePr>
            <a:graphicFrameLocks noChangeAspect="1"/>
          </p:cNvGraphicFramePr>
          <p:nvPr>
            <p:extLst>
              <p:ext uri="{D42A27DB-BD31-4B8C-83A1-F6EECF244321}">
                <p14:modId xmlns:p14="http://schemas.microsoft.com/office/powerpoint/2010/main" val="3648927369"/>
              </p:ext>
            </p:extLst>
          </p:nvPr>
        </p:nvGraphicFramePr>
        <p:xfrm>
          <a:off x="2307016" y="2107382"/>
          <a:ext cx="1520759" cy="1090979"/>
        </p:xfrm>
        <a:graphic>
          <a:graphicData uri="http://schemas.openxmlformats.org/presentationml/2006/ole">
            <mc:AlternateContent xmlns:mc="http://schemas.openxmlformats.org/markup-compatibility/2006">
              <mc:Choice xmlns:v="urn:schemas-microsoft-com:vml" Requires="v">
                <p:oleObj name="Equation" r:id="rId5" imgW="584200" imgH="419100" progId="Equation.3">
                  <p:embed/>
                </p:oleObj>
              </mc:Choice>
              <mc:Fallback>
                <p:oleObj name="Equation" r:id="rId5" imgW="584200" imgH="419100" progId="Equation.3">
                  <p:embed/>
                  <p:pic>
                    <p:nvPicPr>
                      <p:cNvPr id="0" name=""/>
                      <p:cNvPicPr/>
                      <p:nvPr/>
                    </p:nvPicPr>
                    <p:blipFill>
                      <a:blip r:embed="rId6"/>
                      <a:stretch>
                        <a:fillRect/>
                      </a:stretch>
                    </p:blipFill>
                    <p:spPr>
                      <a:xfrm>
                        <a:off x="2307016" y="2107382"/>
                        <a:ext cx="1520759" cy="1090979"/>
                      </a:xfrm>
                      <a:prstGeom prst="rect">
                        <a:avLst/>
                      </a:prstGeom>
                    </p:spPr>
                  </p:pic>
                </p:oleObj>
              </mc:Fallback>
            </mc:AlternateContent>
          </a:graphicData>
        </a:graphic>
      </p:graphicFrame>
    </p:spTree>
    <p:extLst>
      <p:ext uri="{BB962C8B-B14F-4D97-AF65-F5344CB8AC3E}">
        <p14:creationId xmlns:p14="http://schemas.microsoft.com/office/powerpoint/2010/main" val="2307703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82233" y="251427"/>
            <a:ext cx="7344137" cy="1969770"/>
          </a:xfrm>
          <a:prstGeom prst="rect">
            <a:avLst/>
          </a:prstGeom>
          <a:noFill/>
        </p:spPr>
        <p:txBody>
          <a:bodyPr wrap="square" rtlCol="0">
            <a:spAutoFit/>
          </a:bodyPr>
          <a:lstStyle/>
          <a:p>
            <a:pPr algn="ctr"/>
            <a:r>
              <a:rPr lang="en-GB" sz="2800" dirty="0"/>
              <a:t>Estimating statistical significance using the </a:t>
            </a:r>
            <a:r>
              <a:rPr lang="en-GB" sz="2800" dirty="0">
                <a:solidFill>
                  <a:srgbClr val="0432FF"/>
                </a:solidFill>
              </a:rPr>
              <a:t>overlap rule </a:t>
            </a:r>
            <a:r>
              <a:rPr lang="en-GB" sz="2800" dirty="0"/>
              <a:t>for SE bars. </a:t>
            </a:r>
          </a:p>
          <a:p>
            <a:endParaRPr lang="en-US" dirty="0"/>
          </a:p>
          <a:p>
            <a:endParaRPr lang="en-US" sz="2400" dirty="0"/>
          </a:p>
          <a:p>
            <a:endParaRPr lang="en-US" sz="2400" dirty="0"/>
          </a:p>
        </p:txBody>
      </p:sp>
      <p:pic>
        <p:nvPicPr>
          <p:cNvPr id="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8795"/>
          <a:stretch/>
        </p:blipFill>
        <p:spPr bwMode="auto">
          <a:xfrm>
            <a:off x="290284" y="1494750"/>
            <a:ext cx="3654591" cy="505046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FFFFFF"/>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11" name="TextBox 10"/>
          <p:cNvSpPr txBox="1"/>
          <p:nvPr/>
        </p:nvSpPr>
        <p:spPr>
          <a:xfrm>
            <a:off x="4009571" y="1928369"/>
            <a:ext cx="5016506" cy="3693319"/>
          </a:xfrm>
          <a:prstGeom prst="rect">
            <a:avLst/>
          </a:prstGeom>
          <a:noFill/>
        </p:spPr>
        <p:txBody>
          <a:bodyPr wrap="square" rtlCol="0">
            <a:spAutoFit/>
          </a:bodyPr>
          <a:lstStyle/>
          <a:p>
            <a:pPr marL="285750" indent="-285750">
              <a:buFont typeface="Arial"/>
              <a:buChar char="•"/>
            </a:pPr>
            <a:r>
              <a:rPr lang="en-GB" altLang="en-GB" dirty="0">
                <a:cs typeface="msgothic" charset="0"/>
              </a:rPr>
              <a:t>“</a:t>
            </a:r>
            <a:r>
              <a:rPr lang="en-GB" dirty="0">
                <a:solidFill>
                  <a:srgbClr val="0000FF"/>
                </a:solidFill>
                <a:cs typeface="msgothic" charset="0"/>
              </a:rPr>
              <a:t>Gap</a:t>
            </a:r>
            <a:r>
              <a:rPr lang="en-GB" altLang="en-GB" dirty="0">
                <a:cs typeface="msgothic" charset="0"/>
              </a:rPr>
              <a:t>”</a:t>
            </a:r>
            <a:r>
              <a:rPr lang="en-GB" dirty="0">
                <a:cs typeface="msgothic" charset="0"/>
              </a:rPr>
              <a:t> refers to the number of error bar arms</a:t>
            </a:r>
          </a:p>
          <a:p>
            <a:endParaRPr lang="en-GB" dirty="0">
              <a:cs typeface="msgothic" charset="0"/>
            </a:endParaRPr>
          </a:p>
          <a:p>
            <a:pPr marL="285750" indent="-285750">
              <a:buFont typeface="Arial"/>
              <a:buChar char="•"/>
            </a:pPr>
            <a:r>
              <a:rPr lang="en-US" dirty="0"/>
              <a:t>We focus on example with n </a:t>
            </a:r>
            <a:r>
              <a:rPr lang="en-US" dirty="0">
                <a:ea typeface="ＭＳ ゴシック"/>
                <a:cs typeface="ＭＳ ゴシック"/>
              </a:rPr>
              <a:t>≥ 10 replicates. An experiment with 3 or fewer samples (Cumming et al. paper) isn’t all that trust worthy.</a:t>
            </a:r>
          </a:p>
          <a:p>
            <a:pPr marL="285750" indent="-285750">
              <a:buFont typeface="Arial"/>
              <a:buChar char="•"/>
            </a:pPr>
            <a:endParaRPr lang="en-US" dirty="0">
              <a:ea typeface="ＭＳ ゴシック"/>
              <a:cs typeface="ＭＳ ゴシック"/>
            </a:endParaRPr>
          </a:p>
          <a:p>
            <a:pPr marL="285750" indent="-285750">
              <a:buFont typeface="Arial"/>
              <a:buChar char="•"/>
            </a:pPr>
            <a:r>
              <a:rPr lang="en-GB" dirty="0">
                <a:cs typeface="msgothic" charset="0"/>
              </a:rPr>
              <a:t>a gap of 2 means the distance between the </a:t>
            </a:r>
            <a:r>
              <a:rPr lang="en-GB" dirty="0">
                <a:solidFill>
                  <a:srgbClr val="0000FF"/>
                </a:solidFill>
                <a:cs typeface="msgothic" charset="0"/>
              </a:rPr>
              <a:t>Control</a:t>
            </a:r>
            <a:r>
              <a:rPr lang="en-GB" dirty="0">
                <a:cs typeface="msgothic" charset="0"/>
              </a:rPr>
              <a:t> and </a:t>
            </a:r>
            <a:r>
              <a:rPr lang="en-GB" dirty="0">
                <a:solidFill>
                  <a:srgbClr val="0000FF"/>
                </a:solidFill>
                <a:cs typeface="msgothic" charset="0"/>
              </a:rPr>
              <a:t>Experimental</a:t>
            </a:r>
            <a:r>
              <a:rPr lang="en-GB" dirty="0">
                <a:cs typeface="msgothic" charset="0"/>
              </a:rPr>
              <a:t> error bars is equal to twice the average of the SEs for the two samples</a:t>
            </a:r>
            <a:endParaRPr lang="en-US" dirty="0">
              <a:ea typeface="ＭＳ ゴシック"/>
              <a:cs typeface="ＭＳ ゴシック"/>
            </a:endParaRPr>
          </a:p>
          <a:p>
            <a:pPr marL="285750" indent="-285750">
              <a:buFont typeface="Arial"/>
              <a:buChar char="•"/>
            </a:pPr>
            <a:endParaRPr lang="en-US" dirty="0">
              <a:ea typeface="ＭＳ ゴシック"/>
              <a:cs typeface="ＭＳ ゴシック"/>
            </a:endParaRPr>
          </a:p>
          <a:p>
            <a:pPr marL="285750" indent="-285750">
              <a:buFont typeface="Arial"/>
              <a:buChar char="•"/>
            </a:pPr>
            <a:r>
              <a:rPr lang="en-US" dirty="0">
                <a:ea typeface="ＭＳ ゴシック"/>
                <a:cs typeface="ＭＳ ゴシック"/>
              </a:rPr>
              <a:t>P value = </a:t>
            </a:r>
            <a:r>
              <a:rPr lang="en-US" dirty="0">
                <a:solidFill>
                  <a:srgbClr val="0000FF"/>
                </a:solidFill>
                <a:ea typeface="ＭＳ ゴシック"/>
                <a:cs typeface="ＭＳ ゴシック"/>
              </a:rPr>
              <a:t>probability</a:t>
            </a:r>
            <a:r>
              <a:rPr lang="en-US" dirty="0">
                <a:ea typeface="ＭＳ ゴシック"/>
                <a:cs typeface="ＭＳ ゴシック"/>
              </a:rPr>
              <a:t> that null hypothesis of no difference between means is true. </a:t>
            </a:r>
            <a:endParaRPr lang="en-US" dirty="0"/>
          </a:p>
          <a:p>
            <a:endParaRPr lang="en-US" dirty="0"/>
          </a:p>
        </p:txBody>
      </p:sp>
    </p:spTree>
    <p:extLst>
      <p:ext uri="{BB962C8B-B14F-4D97-AF65-F5344CB8AC3E}">
        <p14:creationId xmlns:p14="http://schemas.microsoft.com/office/powerpoint/2010/main" val="2656128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751"/>
            <a:ext cx="8229600" cy="822209"/>
          </a:xfrm>
        </p:spPr>
        <p:txBody>
          <a:bodyPr>
            <a:normAutofit/>
          </a:bodyPr>
          <a:lstStyle/>
          <a:p>
            <a:r>
              <a:rPr lang="en-US" sz="2800" dirty="0"/>
              <a:t>Other measures of dispersion from the mean</a:t>
            </a:r>
          </a:p>
        </p:txBody>
      </p:sp>
      <p:sp>
        <p:nvSpPr>
          <p:cNvPr id="6" name="TextBox 5"/>
          <p:cNvSpPr txBox="1"/>
          <p:nvPr/>
        </p:nvSpPr>
        <p:spPr>
          <a:xfrm>
            <a:off x="457200" y="609558"/>
            <a:ext cx="8605777" cy="2215991"/>
          </a:xfrm>
          <a:prstGeom prst="rect">
            <a:avLst/>
          </a:prstGeom>
          <a:noFill/>
        </p:spPr>
        <p:txBody>
          <a:bodyPr wrap="square" rtlCol="0">
            <a:spAutoFit/>
          </a:bodyPr>
          <a:lstStyle/>
          <a:p>
            <a:r>
              <a:rPr lang="en-US" sz="2400" dirty="0">
                <a:solidFill>
                  <a:srgbClr val="008000"/>
                </a:solidFill>
              </a:rPr>
              <a:t>95% Confidence Interval</a:t>
            </a:r>
            <a:r>
              <a:rPr lang="en-US" sz="2400" dirty="0"/>
              <a:t>: Also builds on Standard Deviation and Standard Error. Used to infer whether two groups differ significantly from one another (e.g. </a:t>
            </a:r>
            <a:r>
              <a:rPr lang="en-US" sz="2400" dirty="0">
                <a:solidFill>
                  <a:srgbClr val="0000FF"/>
                </a:solidFill>
              </a:rPr>
              <a:t>control group</a:t>
            </a:r>
            <a:r>
              <a:rPr lang="en-US" sz="2400" dirty="0"/>
              <a:t> vs. </a:t>
            </a:r>
            <a:r>
              <a:rPr lang="en-US" sz="2400" dirty="0">
                <a:solidFill>
                  <a:srgbClr val="0000FF"/>
                </a:solidFill>
              </a:rPr>
              <a:t>experimental group</a:t>
            </a:r>
            <a:r>
              <a:rPr lang="en-US" sz="2400" dirty="0"/>
              <a:t>)</a:t>
            </a:r>
          </a:p>
          <a:p>
            <a:endParaRPr lang="en-US" dirty="0"/>
          </a:p>
          <a:p>
            <a:endParaRPr lang="en-US" sz="2400" dirty="0"/>
          </a:p>
          <a:p>
            <a:endParaRPr lang="en-US" sz="2400" dirty="0"/>
          </a:p>
        </p:txBody>
      </p:sp>
      <p:graphicFrame>
        <p:nvGraphicFramePr>
          <p:cNvPr id="5" name="Object 4"/>
          <p:cNvGraphicFramePr>
            <a:graphicFrameLocks noChangeAspect="1"/>
          </p:cNvGraphicFramePr>
          <p:nvPr>
            <p:extLst>
              <p:ext uri="{D42A27DB-BD31-4B8C-83A1-F6EECF244321}">
                <p14:modId xmlns:p14="http://schemas.microsoft.com/office/powerpoint/2010/main" val="2085002892"/>
              </p:ext>
            </p:extLst>
          </p:nvPr>
        </p:nvGraphicFramePr>
        <p:xfrm>
          <a:off x="927521" y="1780909"/>
          <a:ext cx="3305341" cy="585321"/>
        </p:xfrm>
        <a:graphic>
          <a:graphicData uri="http://schemas.openxmlformats.org/presentationml/2006/ole">
            <mc:AlternateContent xmlns:mc="http://schemas.openxmlformats.org/markup-compatibility/2006">
              <mc:Choice xmlns:v="urn:schemas-microsoft-com:vml" Requires="v">
                <p:oleObj name="Equation" r:id="rId3" imgW="1219200" imgH="215900" progId="Equation.3">
                  <p:embed/>
                </p:oleObj>
              </mc:Choice>
              <mc:Fallback>
                <p:oleObj name="Equation" r:id="rId3" imgW="1219200" imgH="215900" progId="Equation.3">
                  <p:embed/>
                  <p:pic>
                    <p:nvPicPr>
                      <p:cNvPr id="0" name=""/>
                      <p:cNvPicPr/>
                      <p:nvPr/>
                    </p:nvPicPr>
                    <p:blipFill>
                      <a:blip r:embed="rId4"/>
                      <a:stretch>
                        <a:fillRect/>
                      </a:stretch>
                    </p:blipFill>
                    <p:spPr>
                      <a:xfrm>
                        <a:off x="927521" y="1780909"/>
                        <a:ext cx="3305341" cy="585321"/>
                      </a:xfrm>
                      <a:prstGeom prst="rect">
                        <a:avLst/>
                      </a:prstGeom>
                    </p:spPr>
                  </p:pic>
                </p:oleObj>
              </mc:Fallback>
            </mc:AlternateContent>
          </a:graphicData>
        </a:graphic>
      </p:graphicFrame>
      <p:pic>
        <p:nvPicPr>
          <p:cNvPr id="10" name="Picture 9"/>
          <p:cNvPicPr>
            <a:picLocks noChangeAspect="1"/>
          </p:cNvPicPr>
          <p:nvPr/>
        </p:nvPicPr>
        <p:blipFill>
          <a:blip r:embed="rId5"/>
          <a:stretch>
            <a:fillRect/>
          </a:stretch>
        </p:blipFill>
        <p:spPr>
          <a:xfrm>
            <a:off x="1092351" y="2314448"/>
            <a:ext cx="2890592" cy="1906115"/>
          </a:xfrm>
          <a:prstGeom prst="rect">
            <a:avLst/>
          </a:prstGeom>
        </p:spPr>
      </p:pic>
      <p:pic>
        <p:nvPicPr>
          <p:cNvPr id="14" name="Picture 13"/>
          <p:cNvPicPr>
            <a:picLocks noChangeAspect="1"/>
          </p:cNvPicPr>
          <p:nvPr/>
        </p:nvPicPr>
        <p:blipFill rotWithShape="1">
          <a:blip r:embed="rId6"/>
          <a:srcRect t="11403"/>
          <a:stretch/>
        </p:blipFill>
        <p:spPr>
          <a:xfrm>
            <a:off x="1241819" y="4197118"/>
            <a:ext cx="2604888" cy="2096847"/>
          </a:xfrm>
          <a:prstGeom prst="rect">
            <a:avLst/>
          </a:prstGeom>
        </p:spPr>
      </p:pic>
      <p:sp>
        <p:nvSpPr>
          <p:cNvPr id="15" name="TextBox 14"/>
          <p:cNvSpPr txBox="1"/>
          <p:nvPr/>
        </p:nvSpPr>
        <p:spPr>
          <a:xfrm>
            <a:off x="541366" y="6051451"/>
            <a:ext cx="3849729" cy="646331"/>
          </a:xfrm>
          <a:prstGeom prst="rect">
            <a:avLst/>
          </a:prstGeom>
          <a:noFill/>
        </p:spPr>
        <p:txBody>
          <a:bodyPr wrap="square" rtlCol="0">
            <a:spAutoFit/>
          </a:bodyPr>
          <a:lstStyle/>
          <a:p>
            <a:r>
              <a:rPr lang="en-US" dirty="0"/>
              <a:t>Visualized as smoothed frequency distribution, or as a bar chart.</a:t>
            </a:r>
          </a:p>
        </p:txBody>
      </p:sp>
      <p:sp>
        <p:nvSpPr>
          <p:cNvPr id="16" name="TextBox 15"/>
          <p:cNvSpPr txBox="1"/>
          <p:nvPr/>
        </p:nvSpPr>
        <p:spPr>
          <a:xfrm>
            <a:off x="4933315" y="2122620"/>
            <a:ext cx="3694456" cy="4247317"/>
          </a:xfrm>
          <a:prstGeom prst="rect">
            <a:avLst/>
          </a:prstGeom>
          <a:noFill/>
          <a:ln>
            <a:solidFill>
              <a:srgbClr val="000000"/>
            </a:solidFill>
          </a:ln>
        </p:spPr>
        <p:txBody>
          <a:bodyPr wrap="square" rtlCol="0">
            <a:spAutoFit/>
          </a:bodyPr>
          <a:lstStyle/>
          <a:p>
            <a:r>
              <a:rPr lang="en-US" dirty="0"/>
              <a:t>Example: Measured the resting heart rate of 15 student athletes.</a:t>
            </a:r>
          </a:p>
          <a:p>
            <a:endParaRPr lang="en-US" dirty="0"/>
          </a:p>
          <a:p>
            <a:r>
              <a:rPr lang="en-US" dirty="0"/>
              <a:t>Mean =  69.0 </a:t>
            </a:r>
            <a:r>
              <a:rPr lang="en-US" dirty="0" err="1"/>
              <a:t>bpm</a:t>
            </a:r>
            <a:endParaRPr lang="en-US" dirty="0"/>
          </a:p>
          <a:p>
            <a:r>
              <a:rPr lang="en-US" dirty="0"/>
              <a:t>Standard Deviation = 2.2 </a:t>
            </a:r>
            <a:r>
              <a:rPr lang="en-US" dirty="0" err="1"/>
              <a:t>bpm</a:t>
            </a:r>
            <a:endParaRPr lang="en-US" dirty="0"/>
          </a:p>
          <a:p>
            <a:endParaRPr lang="en-US" dirty="0"/>
          </a:p>
          <a:p>
            <a:r>
              <a:rPr lang="en-US" dirty="0">
                <a:solidFill>
                  <a:srgbClr val="0000FF"/>
                </a:solidFill>
              </a:rPr>
              <a:t>What is the 95% confidence interval around the mean of 69.0 </a:t>
            </a:r>
            <a:r>
              <a:rPr lang="en-US" dirty="0" err="1">
                <a:solidFill>
                  <a:srgbClr val="0000FF"/>
                </a:solidFill>
              </a:rPr>
              <a:t>bpm</a:t>
            </a:r>
            <a:r>
              <a:rPr lang="en-US" dirty="0">
                <a:solidFill>
                  <a:srgbClr val="0000FF"/>
                </a:solidFill>
              </a:rPr>
              <a:t>?</a:t>
            </a:r>
          </a:p>
          <a:p>
            <a:endParaRPr lang="en-US" dirty="0"/>
          </a:p>
          <a:p>
            <a:r>
              <a:rPr lang="en-US" u="sng" dirty="0"/>
              <a:t>Answer:</a:t>
            </a:r>
          </a:p>
          <a:p>
            <a:r>
              <a:rPr lang="en-US" dirty="0"/>
              <a:t>SE =  SD/</a:t>
            </a:r>
            <a:r>
              <a:rPr lang="en-US" dirty="0">
                <a:latin typeface="ＭＳ ゴシック"/>
                <a:ea typeface="ＭＳ ゴシック"/>
                <a:cs typeface="ＭＳ ゴシック"/>
              </a:rPr>
              <a:t>√</a:t>
            </a:r>
            <a:r>
              <a:rPr lang="en-US" dirty="0"/>
              <a:t>n</a:t>
            </a:r>
          </a:p>
          <a:p>
            <a:r>
              <a:rPr lang="en-US" dirty="0"/>
              <a:t>95% CI = mean</a:t>
            </a:r>
            <a:r>
              <a:rPr lang="en-US" dirty="0">
                <a:latin typeface="ＭＳ ゴシック"/>
                <a:ea typeface="ＭＳ ゴシック"/>
                <a:cs typeface="ＭＳ ゴシック"/>
              </a:rPr>
              <a:t>±</a:t>
            </a:r>
            <a:r>
              <a:rPr lang="en-US" dirty="0"/>
              <a:t> 2(SE)</a:t>
            </a:r>
          </a:p>
          <a:p>
            <a:r>
              <a:rPr lang="en-US" dirty="0"/>
              <a:t>	    = 69.0 + 2(.568)</a:t>
            </a:r>
          </a:p>
          <a:p>
            <a:r>
              <a:rPr lang="en-US" dirty="0"/>
              <a:t>             = 69.0 – 2(.568)</a:t>
            </a:r>
          </a:p>
          <a:p>
            <a:r>
              <a:rPr lang="en-US" dirty="0">
                <a:solidFill>
                  <a:srgbClr val="0000FF"/>
                </a:solidFill>
              </a:rPr>
              <a:t>95% CI = 67.9 – 70.1</a:t>
            </a:r>
          </a:p>
        </p:txBody>
      </p:sp>
    </p:spTree>
    <p:extLst>
      <p:ext uri="{BB962C8B-B14F-4D97-AF65-F5344CB8AC3E}">
        <p14:creationId xmlns:p14="http://schemas.microsoft.com/office/powerpoint/2010/main" val="346705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265335"/>
            <a:ext cx="8305800" cy="1969770"/>
          </a:xfrm>
          <a:prstGeom prst="rect">
            <a:avLst/>
          </a:prstGeom>
          <a:noFill/>
        </p:spPr>
        <p:txBody>
          <a:bodyPr wrap="square" rtlCol="0">
            <a:spAutoFit/>
          </a:bodyPr>
          <a:lstStyle/>
          <a:p>
            <a:pPr algn="ctr"/>
            <a:r>
              <a:rPr lang="en-GB" sz="2800" b="1" dirty="0">
                <a:solidFill>
                  <a:srgbClr val="008000"/>
                </a:solidFill>
              </a:rPr>
              <a:t>Estimating statistical significance using the overlap rule for 95% CI bars. </a:t>
            </a:r>
          </a:p>
          <a:p>
            <a:endParaRPr lang="en-US" dirty="0"/>
          </a:p>
          <a:p>
            <a:endParaRPr lang="en-US" sz="2400" dirty="0"/>
          </a:p>
          <a:p>
            <a:endParaRPr lang="en-US" sz="2400" dirty="0"/>
          </a:p>
        </p:txBody>
      </p:sp>
      <p:sp>
        <p:nvSpPr>
          <p:cNvPr id="11" name="TextBox 10"/>
          <p:cNvSpPr txBox="1"/>
          <p:nvPr/>
        </p:nvSpPr>
        <p:spPr>
          <a:xfrm>
            <a:off x="4009571" y="1928369"/>
            <a:ext cx="4862451" cy="3139321"/>
          </a:xfrm>
          <a:prstGeom prst="rect">
            <a:avLst/>
          </a:prstGeom>
          <a:noFill/>
        </p:spPr>
        <p:txBody>
          <a:bodyPr wrap="square" rtlCol="0">
            <a:spAutoFit/>
          </a:bodyPr>
          <a:lstStyle/>
          <a:p>
            <a:pPr marL="285750" indent="-285750">
              <a:buFont typeface="Arial"/>
              <a:buChar char="•"/>
            </a:pPr>
            <a:r>
              <a:rPr lang="en-GB" altLang="en-GB" dirty="0">
                <a:cs typeface="msgothic" charset="0"/>
              </a:rPr>
              <a:t>“</a:t>
            </a:r>
            <a:r>
              <a:rPr lang="en-GB" dirty="0">
                <a:solidFill>
                  <a:srgbClr val="0000FF"/>
                </a:solidFill>
                <a:cs typeface="msgothic" charset="0"/>
              </a:rPr>
              <a:t>Overlap</a:t>
            </a:r>
            <a:r>
              <a:rPr lang="en-GB" altLang="en-GB" dirty="0">
                <a:cs typeface="msgothic" charset="0"/>
              </a:rPr>
              <a:t>”</a:t>
            </a:r>
            <a:r>
              <a:rPr lang="en-GB" dirty="0">
                <a:cs typeface="msgothic" charset="0"/>
              </a:rPr>
              <a:t> refers to the fraction of the average CI error bar arm, i.e., the mean of the control (C) and experimental (E) arms.</a:t>
            </a:r>
          </a:p>
          <a:p>
            <a:pPr marL="285750" indent="-285750">
              <a:buFont typeface="Arial"/>
              <a:buChar char="•"/>
            </a:pPr>
            <a:endParaRPr lang="en-GB" dirty="0">
              <a:cs typeface="msgothic" charset="0"/>
            </a:endParaRPr>
          </a:p>
          <a:p>
            <a:pPr marL="285750" indent="-285750">
              <a:buFont typeface="Arial"/>
              <a:buChar char="•"/>
            </a:pPr>
            <a:r>
              <a:rPr lang="en-GB" dirty="0">
                <a:cs typeface="msgothic" charset="0"/>
              </a:rPr>
              <a:t>When n ≥ 10, if CI error bars overlap by half the average arm length, P ≈ 0.05. If the tips of the error bars just touch, P ≈ 0.01.</a:t>
            </a:r>
          </a:p>
          <a:p>
            <a:endParaRPr lang="en-US" dirty="0">
              <a:ea typeface="ＭＳ ゴシック"/>
              <a:cs typeface="ＭＳ ゴシック"/>
            </a:endParaRPr>
          </a:p>
          <a:p>
            <a:pPr marL="285750" indent="-285750">
              <a:buFont typeface="Arial"/>
              <a:buChar char="•"/>
            </a:pPr>
            <a:r>
              <a:rPr lang="en-US" dirty="0">
                <a:ea typeface="ＭＳ ゴシック"/>
                <a:cs typeface="ＭＳ ゴシック"/>
              </a:rPr>
              <a:t>P value = </a:t>
            </a:r>
            <a:r>
              <a:rPr lang="en-US" dirty="0">
                <a:solidFill>
                  <a:srgbClr val="0000FF"/>
                </a:solidFill>
                <a:ea typeface="ＭＳ ゴシック"/>
                <a:cs typeface="ＭＳ ゴシック"/>
              </a:rPr>
              <a:t>probability</a:t>
            </a:r>
            <a:r>
              <a:rPr lang="en-US" dirty="0">
                <a:ea typeface="ＭＳ ゴシック"/>
                <a:cs typeface="ＭＳ ゴシック"/>
              </a:rPr>
              <a:t> that null hypothesis of no difference between means is true. </a:t>
            </a:r>
            <a:endParaRPr lang="en-US" dirty="0"/>
          </a:p>
          <a:p>
            <a:endParaRPr lang="en-US" dirty="0"/>
          </a:p>
        </p:txBody>
      </p:sp>
      <p:pic>
        <p:nvPicPr>
          <p:cNvPr id="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8966"/>
          <a:stretch/>
        </p:blipFill>
        <p:spPr bwMode="auto">
          <a:xfrm>
            <a:off x="390759" y="1324622"/>
            <a:ext cx="3672098" cy="5180078"/>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FFFFFF"/>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4136626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325440" y="381640"/>
            <a:ext cx="3910751" cy="41476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FFFF"/>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9pPr>
          </a:lstStyle>
          <a:p>
            <a:pPr algn="ctr"/>
            <a:r>
              <a:rPr lang="en-GB" sz="1500" b="1" dirty="0">
                <a:latin typeface="Arial" charset="0"/>
              </a:rPr>
              <a:t>Inferences between and within groups (using SE or 95% CI). </a:t>
            </a: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86" y="1245719"/>
            <a:ext cx="3967200" cy="4893634"/>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FFFFFF"/>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3" name="TextBox 2"/>
          <p:cNvSpPr txBox="1"/>
          <p:nvPr/>
        </p:nvSpPr>
        <p:spPr>
          <a:xfrm>
            <a:off x="4696327" y="819879"/>
            <a:ext cx="4157387" cy="5078314"/>
          </a:xfrm>
          <a:prstGeom prst="rect">
            <a:avLst/>
          </a:prstGeom>
          <a:noFill/>
        </p:spPr>
        <p:txBody>
          <a:bodyPr wrap="square" rtlCol="0">
            <a:spAutoFit/>
          </a:bodyPr>
          <a:lstStyle/>
          <a:p>
            <a:pPr marL="285750" indent="-285750">
              <a:buFont typeface="Arial"/>
              <a:buChar char="•"/>
            </a:pPr>
            <a:r>
              <a:rPr lang="en-GB" dirty="0">
                <a:latin typeface="Arial" charset="0"/>
                <a:cs typeface="msgothic" charset="0"/>
              </a:rPr>
              <a:t>Means and SE bars are shown for an experiment where the number of cells in three independent clonal </a:t>
            </a:r>
            <a:r>
              <a:rPr lang="en-GB" dirty="0">
                <a:solidFill>
                  <a:srgbClr val="0000FF"/>
                </a:solidFill>
                <a:latin typeface="Arial" charset="0"/>
                <a:cs typeface="msgothic" charset="0"/>
              </a:rPr>
              <a:t>experimental</a:t>
            </a:r>
            <a:r>
              <a:rPr lang="en-GB" dirty="0">
                <a:latin typeface="Arial" charset="0"/>
                <a:cs typeface="msgothic" charset="0"/>
              </a:rPr>
              <a:t> cell cultures (E) and three independent clonal </a:t>
            </a:r>
            <a:r>
              <a:rPr lang="en-GB" dirty="0">
                <a:solidFill>
                  <a:srgbClr val="0000FF"/>
                </a:solidFill>
                <a:latin typeface="Arial" charset="0"/>
                <a:cs typeface="msgothic" charset="0"/>
              </a:rPr>
              <a:t>control</a:t>
            </a:r>
            <a:r>
              <a:rPr lang="en-GB" dirty="0">
                <a:latin typeface="Arial" charset="0"/>
                <a:cs typeface="msgothic" charset="0"/>
              </a:rPr>
              <a:t> cell cultures (C) was measured over time. </a:t>
            </a:r>
          </a:p>
          <a:p>
            <a:pPr marL="285750" indent="-285750">
              <a:buFont typeface="Arial"/>
              <a:buChar char="•"/>
            </a:pPr>
            <a:endParaRPr lang="en-GB" dirty="0">
              <a:latin typeface="Arial" charset="0"/>
              <a:cs typeface="msgothic" charset="0"/>
            </a:endParaRPr>
          </a:p>
          <a:p>
            <a:pPr marL="285750" indent="-285750">
              <a:buFont typeface="Arial"/>
              <a:buChar char="•"/>
            </a:pPr>
            <a:r>
              <a:rPr lang="en-GB" dirty="0">
                <a:latin typeface="Arial" charset="0"/>
                <a:cs typeface="msgothic" charset="0"/>
              </a:rPr>
              <a:t>Error bars can be used to assess </a:t>
            </a:r>
            <a:r>
              <a:rPr lang="en-GB" dirty="0">
                <a:solidFill>
                  <a:srgbClr val="0000FF"/>
                </a:solidFill>
                <a:latin typeface="Arial" charset="0"/>
                <a:cs typeface="msgothic" charset="0"/>
              </a:rPr>
              <a:t>differences between groups at the same time point</a:t>
            </a:r>
            <a:r>
              <a:rPr lang="en-GB" dirty="0">
                <a:latin typeface="Arial" charset="0"/>
                <a:cs typeface="msgothic" charset="0"/>
              </a:rPr>
              <a:t>, for example by using an overlap rule to estimate P for E1 vs. C1, or E3 vs. C3; but the error bars shown here </a:t>
            </a:r>
            <a:r>
              <a:rPr lang="en-GB" b="1" dirty="0">
                <a:latin typeface="Arial" charset="0"/>
                <a:cs typeface="msgothic" charset="0"/>
              </a:rPr>
              <a:t>cannot be used to assess within group comparisons</a:t>
            </a:r>
            <a:r>
              <a:rPr lang="en-GB" dirty="0">
                <a:latin typeface="Arial" charset="0"/>
                <a:cs typeface="msgothic" charset="0"/>
              </a:rPr>
              <a:t>, for example the change from E1 to E2.</a:t>
            </a:r>
          </a:p>
          <a:p>
            <a:endParaRPr lang="en-US" dirty="0"/>
          </a:p>
        </p:txBody>
      </p:sp>
    </p:spTree>
    <p:extLst>
      <p:ext uri="{BB962C8B-B14F-4D97-AF65-F5344CB8AC3E}">
        <p14:creationId xmlns:p14="http://schemas.microsoft.com/office/powerpoint/2010/main" val="42841755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548424"/>
            <a:ext cx="8229600" cy="5577739"/>
          </a:xfrm>
        </p:spPr>
        <p:txBody>
          <a:bodyPr/>
          <a:lstStyle/>
          <a:p>
            <a:r>
              <a:rPr lang="en-US" dirty="0">
                <a:solidFill>
                  <a:srgbClr val="0000FF"/>
                </a:solidFill>
              </a:rPr>
              <a:t>Dispersion</a:t>
            </a:r>
            <a:r>
              <a:rPr lang="en-US" dirty="0"/>
              <a:t> – spread of the data around the mean</a:t>
            </a:r>
          </a:p>
          <a:p>
            <a:r>
              <a:rPr lang="en-US" dirty="0">
                <a:solidFill>
                  <a:srgbClr val="0000FF"/>
                </a:solidFill>
              </a:rPr>
              <a:t>Range </a:t>
            </a:r>
            <a:r>
              <a:rPr lang="en-US" dirty="0"/>
              <a:t>- a measure of dispersion </a:t>
            </a:r>
          </a:p>
          <a:p>
            <a:pPr marL="457200" lvl="1" indent="0">
              <a:buNone/>
            </a:pPr>
            <a:r>
              <a:rPr lang="en-US" dirty="0"/>
              <a:t>= Maximum Value – Minimum Value</a:t>
            </a:r>
          </a:p>
          <a:p>
            <a:pPr marL="0" indent="0">
              <a:buNone/>
            </a:pPr>
            <a:endParaRPr lang="en-US" dirty="0"/>
          </a:p>
          <a:p>
            <a:pPr marL="514350" indent="-457200"/>
            <a:endParaRPr lang="en-US" dirty="0"/>
          </a:p>
        </p:txBody>
      </p:sp>
      <p:pic>
        <p:nvPicPr>
          <p:cNvPr id="4" name="Picture 3"/>
          <p:cNvPicPr>
            <a:picLocks noChangeAspect="1"/>
          </p:cNvPicPr>
          <p:nvPr/>
        </p:nvPicPr>
        <p:blipFill>
          <a:blip r:embed="rId2"/>
          <a:stretch>
            <a:fillRect/>
          </a:stretch>
        </p:blipFill>
        <p:spPr>
          <a:xfrm>
            <a:off x="2866907" y="4190070"/>
            <a:ext cx="3872185" cy="1936093"/>
          </a:xfrm>
          <a:prstGeom prst="rect">
            <a:avLst/>
          </a:prstGeom>
        </p:spPr>
      </p:pic>
    </p:spTree>
    <p:extLst>
      <p:ext uri="{BB962C8B-B14F-4D97-AF65-F5344CB8AC3E}">
        <p14:creationId xmlns:p14="http://schemas.microsoft.com/office/powerpoint/2010/main" val="4022894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z="4000"/>
              <a:t>Univariate Analysis (Spread cont.)</a:t>
            </a:r>
          </a:p>
        </p:txBody>
      </p:sp>
      <p:sp>
        <p:nvSpPr>
          <p:cNvPr id="11267" name="Rectangle 3"/>
          <p:cNvSpPr>
            <a:spLocks noGrp="1" noChangeArrowheads="1"/>
          </p:cNvSpPr>
          <p:nvPr>
            <p:ph idx="1"/>
          </p:nvPr>
        </p:nvSpPr>
        <p:spPr>
          <a:xfrm>
            <a:off x="457200" y="1600199"/>
            <a:ext cx="8229600" cy="3178781"/>
          </a:xfrm>
        </p:spPr>
        <p:txBody>
          <a:bodyPr>
            <a:normAutofit fontScale="92500" lnSpcReduction="10000"/>
          </a:bodyPr>
          <a:lstStyle/>
          <a:p>
            <a:pPr marL="0" indent="0">
              <a:lnSpc>
                <a:spcPct val="80000"/>
              </a:lnSpc>
              <a:buNone/>
            </a:pPr>
            <a:r>
              <a:rPr lang="en-US" sz="2800" dirty="0"/>
              <a:t>Standard Deviation (</a:t>
            </a:r>
            <a:r>
              <a:rPr lang="en-US" sz="2800" dirty="0" err="1">
                <a:latin typeface="Lucida Grande"/>
                <a:ea typeface="Lucida Grande"/>
                <a:cs typeface="Lucida Grande"/>
              </a:rPr>
              <a:t>σ</a:t>
            </a:r>
            <a:r>
              <a:rPr lang="en-US" sz="2800" dirty="0">
                <a:latin typeface="Lucida Grande"/>
                <a:ea typeface="Lucida Grande"/>
                <a:cs typeface="Lucida Grande"/>
              </a:rPr>
              <a:t> or s)</a:t>
            </a:r>
            <a:endParaRPr lang="en-US" sz="2800" dirty="0"/>
          </a:p>
          <a:p>
            <a:pPr lvl="1" indent="-342900">
              <a:lnSpc>
                <a:spcPct val="80000"/>
              </a:lnSpc>
            </a:pPr>
            <a:r>
              <a:rPr lang="en-US" sz="2400" dirty="0"/>
              <a:t>Measure of Dispersion of data from the mean</a:t>
            </a:r>
          </a:p>
          <a:p>
            <a:pPr lvl="1" indent="-342900">
              <a:lnSpc>
                <a:spcPct val="80000"/>
              </a:lnSpc>
            </a:pPr>
            <a:r>
              <a:rPr lang="en-US" sz="2400" dirty="0"/>
              <a:t>“average distance each point is from the mean”</a:t>
            </a:r>
          </a:p>
          <a:p>
            <a:pPr marL="0" indent="0">
              <a:lnSpc>
                <a:spcPct val="80000"/>
              </a:lnSpc>
              <a:buNone/>
            </a:pPr>
            <a:endParaRPr lang="en-US" sz="2800" dirty="0"/>
          </a:p>
          <a:p>
            <a:pPr lvl="1">
              <a:lnSpc>
                <a:spcPct val="80000"/>
              </a:lnSpc>
            </a:pPr>
            <a:r>
              <a:rPr lang="en-US" sz="2400" dirty="0"/>
              <a:t>If a distribution is statistically </a:t>
            </a:r>
            <a:r>
              <a:rPr lang="en-US" sz="2400" dirty="0">
                <a:solidFill>
                  <a:srgbClr val="0000FF"/>
                </a:solidFill>
              </a:rPr>
              <a:t>Normal</a:t>
            </a:r>
            <a:r>
              <a:rPr lang="en-US" sz="2400" dirty="0"/>
              <a:t>, then:</a:t>
            </a:r>
          </a:p>
          <a:p>
            <a:pPr lvl="2">
              <a:lnSpc>
                <a:spcPct val="80000"/>
              </a:lnSpc>
            </a:pPr>
            <a:r>
              <a:rPr lang="en-US" sz="2000" dirty="0"/>
              <a:t>~</a:t>
            </a:r>
            <a:r>
              <a:rPr lang="en-US" sz="2000" dirty="0">
                <a:solidFill>
                  <a:srgbClr val="0000FF"/>
                </a:solidFill>
              </a:rPr>
              <a:t>68% </a:t>
            </a:r>
            <a:r>
              <a:rPr lang="en-US" sz="2000" dirty="0"/>
              <a:t>of the scores in the sample fall within </a:t>
            </a:r>
            <a:r>
              <a:rPr lang="en-US" sz="2000" dirty="0">
                <a:solidFill>
                  <a:srgbClr val="0000FF"/>
                </a:solidFill>
              </a:rPr>
              <a:t>one</a:t>
            </a:r>
            <a:r>
              <a:rPr lang="en-US" sz="2000" dirty="0"/>
              <a:t> standard deviation of the mean </a:t>
            </a:r>
          </a:p>
          <a:p>
            <a:pPr lvl="2">
              <a:lnSpc>
                <a:spcPct val="80000"/>
              </a:lnSpc>
            </a:pPr>
            <a:r>
              <a:rPr lang="en-US" sz="2000" dirty="0"/>
              <a:t>~</a:t>
            </a:r>
            <a:r>
              <a:rPr lang="en-US" sz="2000" dirty="0">
                <a:solidFill>
                  <a:srgbClr val="0000FF"/>
                </a:solidFill>
              </a:rPr>
              <a:t>95% </a:t>
            </a:r>
            <a:r>
              <a:rPr lang="en-US" sz="2000" dirty="0"/>
              <a:t>of the scores in the sample fall within </a:t>
            </a:r>
            <a:r>
              <a:rPr lang="en-US" sz="2000" dirty="0">
                <a:solidFill>
                  <a:srgbClr val="0000FF"/>
                </a:solidFill>
              </a:rPr>
              <a:t>two</a:t>
            </a:r>
            <a:r>
              <a:rPr lang="en-US" sz="2000" dirty="0"/>
              <a:t> standard deviations of the mean </a:t>
            </a:r>
          </a:p>
          <a:p>
            <a:pPr lvl="2">
              <a:lnSpc>
                <a:spcPct val="80000"/>
              </a:lnSpc>
            </a:pPr>
            <a:r>
              <a:rPr lang="en-US" sz="2000" dirty="0"/>
              <a:t>~</a:t>
            </a:r>
            <a:r>
              <a:rPr lang="en-US" sz="2000" dirty="0">
                <a:solidFill>
                  <a:srgbClr val="0000FF"/>
                </a:solidFill>
              </a:rPr>
              <a:t>99% </a:t>
            </a:r>
            <a:r>
              <a:rPr lang="en-US" sz="2000" dirty="0"/>
              <a:t>of the scores in the sample fall within </a:t>
            </a:r>
            <a:r>
              <a:rPr lang="en-US" sz="2000" dirty="0">
                <a:solidFill>
                  <a:srgbClr val="0000FF"/>
                </a:solidFill>
              </a:rPr>
              <a:t>three</a:t>
            </a:r>
            <a:r>
              <a:rPr lang="en-US" sz="2000" dirty="0"/>
              <a:t> standard deviations of the mean </a:t>
            </a:r>
          </a:p>
        </p:txBody>
      </p:sp>
      <p:pic>
        <p:nvPicPr>
          <p:cNvPr id="11269" name="Picture 5" descr="File:Standard deviation diagram.sv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9502" y="4778980"/>
            <a:ext cx="3853239" cy="192662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79494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19200" y="152400"/>
            <a:ext cx="6714370" cy="5168115"/>
          </a:xfrm>
          <a:prstGeom prst="rect">
            <a:avLst/>
          </a:prstGeom>
        </p:spPr>
      </p:pic>
      <p:sp>
        <p:nvSpPr>
          <p:cNvPr id="2" name="TextBox 1"/>
          <p:cNvSpPr txBox="1"/>
          <p:nvPr/>
        </p:nvSpPr>
        <p:spPr>
          <a:xfrm>
            <a:off x="679642" y="5625480"/>
            <a:ext cx="7827946" cy="646331"/>
          </a:xfrm>
          <a:prstGeom prst="rect">
            <a:avLst/>
          </a:prstGeom>
          <a:noFill/>
        </p:spPr>
        <p:txBody>
          <a:bodyPr wrap="none" rtlCol="0">
            <a:spAutoFit/>
          </a:bodyPr>
          <a:lstStyle/>
          <a:p>
            <a:r>
              <a:rPr lang="en-US" dirty="0"/>
              <a:t>Note relationship between SD and relative frequency of values.</a:t>
            </a:r>
          </a:p>
          <a:p>
            <a:r>
              <a:rPr lang="en-US" dirty="0"/>
              <a:t>Proportionally, the # of observations encompassed by SD do not change.</a:t>
            </a:r>
          </a:p>
        </p:txBody>
      </p:sp>
    </p:spTree>
    <p:extLst>
      <p:ext uri="{BB962C8B-B14F-4D97-AF65-F5344CB8AC3E}">
        <p14:creationId xmlns:p14="http://schemas.microsoft.com/office/powerpoint/2010/main" val="2740814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50569" cy="1143000"/>
          </a:xfrm>
        </p:spPr>
        <p:txBody>
          <a:bodyPr>
            <a:normAutofit fontScale="90000"/>
          </a:bodyPr>
          <a:lstStyle/>
          <a:p>
            <a:r>
              <a:rPr lang="en-US" dirty="0"/>
              <a:t>How to Calculate Standard Deviation</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645598566"/>
              </p:ext>
            </p:extLst>
          </p:nvPr>
        </p:nvGraphicFramePr>
        <p:xfrm>
          <a:off x="457200" y="1600200"/>
          <a:ext cx="4248664" cy="2966720"/>
        </p:xfrm>
        <a:graphic>
          <a:graphicData uri="http://schemas.openxmlformats.org/drawingml/2006/table">
            <a:tbl>
              <a:tblPr firstRow="1" bandRow="1">
                <a:tableStyleId>{5C22544A-7EE6-4342-B048-85BDC9FD1C3A}</a:tableStyleId>
              </a:tblPr>
              <a:tblGrid>
                <a:gridCol w="1062166">
                  <a:extLst>
                    <a:ext uri="{9D8B030D-6E8A-4147-A177-3AD203B41FA5}">
                      <a16:colId xmlns:a16="http://schemas.microsoft.com/office/drawing/2014/main" val="20000"/>
                    </a:ext>
                  </a:extLst>
                </a:gridCol>
                <a:gridCol w="1062166">
                  <a:extLst>
                    <a:ext uri="{9D8B030D-6E8A-4147-A177-3AD203B41FA5}">
                      <a16:colId xmlns:a16="http://schemas.microsoft.com/office/drawing/2014/main" val="20001"/>
                    </a:ext>
                  </a:extLst>
                </a:gridCol>
                <a:gridCol w="1062166">
                  <a:extLst>
                    <a:ext uri="{9D8B030D-6E8A-4147-A177-3AD203B41FA5}">
                      <a16:colId xmlns:a16="http://schemas.microsoft.com/office/drawing/2014/main" val="20002"/>
                    </a:ext>
                  </a:extLst>
                </a:gridCol>
                <a:gridCol w="1062166">
                  <a:extLst>
                    <a:ext uri="{9D8B030D-6E8A-4147-A177-3AD203B41FA5}">
                      <a16:colId xmlns:a16="http://schemas.microsoft.com/office/drawing/2014/main" val="20003"/>
                    </a:ext>
                  </a:extLst>
                </a:gridCol>
              </a:tblGrid>
              <a:tr h="370840">
                <a:tc>
                  <a:txBody>
                    <a:bodyPr/>
                    <a:lstStyle/>
                    <a:p>
                      <a:pPr algn="ctr"/>
                      <a:r>
                        <a:rPr lang="en-US" dirty="0"/>
                        <a:t>Island 1</a:t>
                      </a:r>
                    </a:p>
                  </a:txBody>
                  <a:tcPr/>
                </a:tc>
                <a:tc>
                  <a:txBody>
                    <a:bodyPr/>
                    <a:lstStyle/>
                    <a:p>
                      <a:pPr algn="ctr"/>
                      <a:r>
                        <a:rPr lang="en-US" dirty="0"/>
                        <a:t>Island 2</a:t>
                      </a:r>
                    </a:p>
                  </a:txBody>
                  <a:tcPr/>
                </a:tc>
                <a:tc>
                  <a:txBody>
                    <a:bodyPr/>
                    <a:lstStyle/>
                    <a:p>
                      <a:pPr algn="ctr"/>
                      <a:r>
                        <a:rPr lang="en-US" dirty="0"/>
                        <a:t>Island 3</a:t>
                      </a:r>
                    </a:p>
                  </a:txBody>
                  <a:tcPr/>
                </a:tc>
                <a:tc>
                  <a:txBody>
                    <a:bodyPr/>
                    <a:lstStyle/>
                    <a:p>
                      <a:pPr algn="ctr"/>
                      <a:r>
                        <a:rPr lang="en-US" dirty="0"/>
                        <a:t>Island 4</a:t>
                      </a:r>
                    </a:p>
                  </a:txBody>
                  <a:tcPr/>
                </a:tc>
                <a:extLst>
                  <a:ext uri="{0D108BD9-81ED-4DB2-BD59-A6C34878D82A}">
                    <a16:rowId xmlns:a16="http://schemas.microsoft.com/office/drawing/2014/main" val="10000"/>
                  </a:ext>
                </a:extLst>
              </a:tr>
              <a:tr h="370840">
                <a:tc>
                  <a:txBody>
                    <a:bodyPr/>
                    <a:lstStyle/>
                    <a:p>
                      <a:pPr algn="ctr"/>
                      <a:r>
                        <a:rPr lang="en-US" dirty="0"/>
                        <a:t>8</a:t>
                      </a:r>
                    </a:p>
                  </a:txBody>
                  <a:tcPr/>
                </a:tc>
                <a:tc>
                  <a:txBody>
                    <a:bodyPr/>
                    <a:lstStyle/>
                    <a:p>
                      <a:pPr algn="ctr"/>
                      <a:r>
                        <a:rPr lang="en-US" dirty="0"/>
                        <a:t>5</a:t>
                      </a:r>
                    </a:p>
                  </a:txBody>
                  <a:tcPr/>
                </a:tc>
                <a:tc>
                  <a:txBody>
                    <a:bodyPr/>
                    <a:lstStyle/>
                    <a:p>
                      <a:pPr algn="ctr"/>
                      <a:r>
                        <a:rPr lang="en-US" dirty="0"/>
                        <a:t>1</a:t>
                      </a:r>
                    </a:p>
                  </a:txBody>
                  <a:tcPr/>
                </a:tc>
                <a:tc>
                  <a:txBody>
                    <a:bodyPr/>
                    <a:lstStyle/>
                    <a:p>
                      <a:pPr algn="ctr"/>
                      <a:r>
                        <a:rPr lang="en-US" dirty="0"/>
                        <a:t>8</a:t>
                      </a:r>
                    </a:p>
                  </a:txBody>
                  <a:tcPr/>
                </a:tc>
                <a:extLst>
                  <a:ext uri="{0D108BD9-81ED-4DB2-BD59-A6C34878D82A}">
                    <a16:rowId xmlns:a16="http://schemas.microsoft.com/office/drawing/2014/main" val="10001"/>
                  </a:ext>
                </a:extLst>
              </a:tr>
              <a:tr h="370840">
                <a:tc>
                  <a:txBody>
                    <a:bodyPr/>
                    <a:lstStyle/>
                    <a:p>
                      <a:pPr algn="ctr"/>
                      <a:r>
                        <a:rPr lang="en-US" dirty="0"/>
                        <a:t>8</a:t>
                      </a:r>
                    </a:p>
                  </a:txBody>
                  <a:tcPr/>
                </a:tc>
                <a:tc>
                  <a:txBody>
                    <a:bodyPr/>
                    <a:lstStyle/>
                    <a:p>
                      <a:pPr algn="ctr"/>
                      <a:r>
                        <a:rPr lang="en-US" dirty="0"/>
                        <a:t>6</a:t>
                      </a:r>
                    </a:p>
                  </a:txBody>
                  <a:tcPr/>
                </a:tc>
                <a:tc>
                  <a:txBody>
                    <a:bodyPr/>
                    <a:lstStyle/>
                    <a:p>
                      <a:pPr algn="ctr"/>
                      <a:r>
                        <a:rPr lang="en-US" dirty="0"/>
                        <a:t>2</a:t>
                      </a:r>
                    </a:p>
                  </a:txBody>
                  <a:tcPr/>
                </a:tc>
                <a:tc>
                  <a:txBody>
                    <a:bodyPr/>
                    <a:lstStyle/>
                    <a:p>
                      <a:pPr algn="ctr"/>
                      <a:r>
                        <a:rPr lang="en-US" dirty="0"/>
                        <a:t>10</a:t>
                      </a:r>
                    </a:p>
                  </a:txBody>
                  <a:tcPr/>
                </a:tc>
                <a:extLst>
                  <a:ext uri="{0D108BD9-81ED-4DB2-BD59-A6C34878D82A}">
                    <a16:rowId xmlns:a16="http://schemas.microsoft.com/office/drawing/2014/main" val="10002"/>
                  </a:ext>
                </a:extLst>
              </a:tr>
              <a:tr h="370840">
                <a:tc>
                  <a:txBody>
                    <a:bodyPr/>
                    <a:lstStyle/>
                    <a:p>
                      <a:pPr algn="ctr"/>
                      <a:r>
                        <a:rPr lang="en-US" dirty="0"/>
                        <a:t>9</a:t>
                      </a:r>
                    </a:p>
                  </a:txBody>
                  <a:tcPr/>
                </a:tc>
                <a:tc>
                  <a:txBody>
                    <a:bodyPr/>
                    <a:lstStyle/>
                    <a:p>
                      <a:pPr algn="ctr"/>
                      <a:r>
                        <a:rPr lang="en-US" dirty="0"/>
                        <a:t>8</a:t>
                      </a:r>
                    </a:p>
                  </a:txBody>
                  <a:tcPr/>
                </a:tc>
                <a:tc>
                  <a:txBody>
                    <a:bodyPr/>
                    <a:lstStyle/>
                    <a:p>
                      <a:pPr algn="ctr"/>
                      <a:r>
                        <a:rPr lang="en-US" dirty="0"/>
                        <a:t>5</a:t>
                      </a:r>
                    </a:p>
                  </a:txBody>
                  <a:tcPr/>
                </a:tc>
                <a:tc>
                  <a:txBody>
                    <a:bodyPr/>
                    <a:lstStyle/>
                    <a:p>
                      <a:pPr algn="ctr"/>
                      <a:r>
                        <a:rPr lang="en-US" dirty="0"/>
                        <a:t>10</a:t>
                      </a:r>
                    </a:p>
                  </a:txBody>
                  <a:tcPr/>
                </a:tc>
                <a:extLst>
                  <a:ext uri="{0D108BD9-81ED-4DB2-BD59-A6C34878D82A}">
                    <a16:rowId xmlns:a16="http://schemas.microsoft.com/office/drawing/2014/main" val="10003"/>
                  </a:ext>
                </a:extLst>
              </a:tr>
              <a:tr h="370840">
                <a:tc>
                  <a:txBody>
                    <a:bodyPr/>
                    <a:lstStyle/>
                    <a:p>
                      <a:pPr algn="ctr"/>
                      <a:r>
                        <a:rPr lang="en-US" dirty="0"/>
                        <a:t>10</a:t>
                      </a:r>
                    </a:p>
                  </a:txBody>
                  <a:tcPr/>
                </a:tc>
                <a:tc>
                  <a:txBody>
                    <a:bodyPr/>
                    <a:lstStyle/>
                    <a:p>
                      <a:pPr algn="ctr"/>
                      <a:r>
                        <a:rPr lang="en-US" dirty="0"/>
                        <a:t>10</a:t>
                      </a:r>
                    </a:p>
                  </a:txBody>
                  <a:tcPr/>
                </a:tc>
                <a:tc>
                  <a:txBody>
                    <a:bodyPr/>
                    <a:lstStyle/>
                    <a:p>
                      <a:pPr algn="ctr"/>
                      <a:r>
                        <a:rPr lang="en-US" dirty="0"/>
                        <a:t>10</a:t>
                      </a:r>
                    </a:p>
                  </a:txBody>
                  <a:tcPr/>
                </a:tc>
                <a:tc>
                  <a:txBody>
                    <a:bodyPr/>
                    <a:lstStyle/>
                    <a:p>
                      <a:pPr algn="ctr"/>
                      <a:r>
                        <a:rPr lang="en-US" dirty="0"/>
                        <a:t>10</a:t>
                      </a:r>
                    </a:p>
                  </a:txBody>
                  <a:tcPr/>
                </a:tc>
                <a:extLst>
                  <a:ext uri="{0D108BD9-81ED-4DB2-BD59-A6C34878D82A}">
                    <a16:rowId xmlns:a16="http://schemas.microsoft.com/office/drawing/2014/main" val="10004"/>
                  </a:ext>
                </a:extLst>
              </a:tr>
              <a:tr h="370840">
                <a:tc>
                  <a:txBody>
                    <a:bodyPr/>
                    <a:lstStyle/>
                    <a:p>
                      <a:pPr algn="ctr"/>
                      <a:r>
                        <a:rPr lang="en-US" dirty="0"/>
                        <a:t>11</a:t>
                      </a:r>
                    </a:p>
                  </a:txBody>
                  <a:tcPr/>
                </a:tc>
                <a:tc>
                  <a:txBody>
                    <a:bodyPr/>
                    <a:lstStyle/>
                    <a:p>
                      <a:pPr algn="ctr"/>
                      <a:r>
                        <a:rPr lang="en-US" dirty="0"/>
                        <a:t>12</a:t>
                      </a:r>
                    </a:p>
                  </a:txBody>
                  <a:tcPr/>
                </a:tc>
                <a:tc>
                  <a:txBody>
                    <a:bodyPr/>
                    <a:lstStyle/>
                    <a:p>
                      <a:pPr algn="ctr"/>
                      <a:r>
                        <a:rPr lang="en-US" dirty="0"/>
                        <a:t>15</a:t>
                      </a:r>
                    </a:p>
                  </a:txBody>
                  <a:tcPr/>
                </a:tc>
                <a:tc>
                  <a:txBody>
                    <a:bodyPr/>
                    <a:lstStyle/>
                    <a:p>
                      <a:pPr algn="ctr"/>
                      <a:r>
                        <a:rPr lang="en-US" dirty="0"/>
                        <a:t>10</a:t>
                      </a:r>
                    </a:p>
                  </a:txBody>
                  <a:tcPr/>
                </a:tc>
                <a:extLst>
                  <a:ext uri="{0D108BD9-81ED-4DB2-BD59-A6C34878D82A}">
                    <a16:rowId xmlns:a16="http://schemas.microsoft.com/office/drawing/2014/main" val="10005"/>
                  </a:ext>
                </a:extLst>
              </a:tr>
              <a:tr h="370840">
                <a:tc>
                  <a:txBody>
                    <a:bodyPr/>
                    <a:lstStyle/>
                    <a:p>
                      <a:pPr algn="ctr"/>
                      <a:r>
                        <a:rPr lang="en-US" dirty="0"/>
                        <a:t>12</a:t>
                      </a:r>
                    </a:p>
                  </a:txBody>
                  <a:tcPr/>
                </a:tc>
                <a:tc>
                  <a:txBody>
                    <a:bodyPr/>
                    <a:lstStyle/>
                    <a:p>
                      <a:pPr algn="ctr"/>
                      <a:r>
                        <a:rPr lang="en-US" dirty="0"/>
                        <a:t>14</a:t>
                      </a:r>
                    </a:p>
                  </a:txBody>
                  <a:tcPr/>
                </a:tc>
                <a:tc>
                  <a:txBody>
                    <a:bodyPr/>
                    <a:lstStyle/>
                    <a:p>
                      <a:pPr algn="ctr"/>
                      <a:r>
                        <a:rPr lang="en-US" dirty="0"/>
                        <a:t>18</a:t>
                      </a:r>
                    </a:p>
                  </a:txBody>
                  <a:tcPr/>
                </a:tc>
                <a:tc>
                  <a:txBody>
                    <a:bodyPr/>
                    <a:lstStyle/>
                    <a:p>
                      <a:pPr algn="ctr"/>
                      <a:r>
                        <a:rPr lang="en-US" dirty="0"/>
                        <a:t>10</a:t>
                      </a:r>
                    </a:p>
                  </a:txBody>
                  <a:tcPr/>
                </a:tc>
                <a:extLst>
                  <a:ext uri="{0D108BD9-81ED-4DB2-BD59-A6C34878D82A}">
                    <a16:rowId xmlns:a16="http://schemas.microsoft.com/office/drawing/2014/main" val="10006"/>
                  </a:ext>
                </a:extLst>
              </a:tr>
              <a:tr h="370840">
                <a:tc>
                  <a:txBody>
                    <a:bodyPr/>
                    <a:lstStyle/>
                    <a:p>
                      <a:pPr algn="ctr"/>
                      <a:r>
                        <a:rPr lang="en-US" dirty="0"/>
                        <a:t>12</a:t>
                      </a:r>
                    </a:p>
                  </a:txBody>
                  <a:tcPr/>
                </a:tc>
                <a:tc>
                  <a:txBody>
                    <a:bodyPr/>
                    <a:lstStyle/>
                    <a:p>
                      <a:pPr algn="ctr"/>
                      <a:r>
                        <a:rPr lang="en-US" dirty="0"/>
                        <a:t>15</a:t>
                      </a:r>
                    </a:p>
                  </a:txBody>
                  <a:tcPr/>
                </a:tc>
                <a:tc>
                  <a:txBody>
                    <a:bodyPr/>
                    <a:lstStyle/>
                    <a:p>
                      <a:pPr algn="ctr"/>
                      <a:r>
                        <a:rPr lang="en-US" dirty="0"/>
                        <a:t>19</a:t>
                      </a:r>
                    </a:p>
                  </a:txBody>
                  <a:tcPr/>
                </a:tc>
                <a:tc>
                  <a:txBody>
                    <a:bodyPr/>
                    <a:lstStyle/>
                    <a:p>
                      <a:pPr algn="ctr"/>
                      <a:r>
                        <a:rPr lang="en-US" dirty="0"/>
                        <a:t>12</a:t>
                      </a:r>
                    </a:p>
                  </a:txBody>
                  <a:tcPr/>
                </a:tc>
                <a:extLst>
                  <a:ext uri="{0D108BD9-81ED-4DB2-BD59-A6C34878D82A}">
                    <a16:rowId xmlns:a16="http://schemas.microsoft.com/office/drawing/2014/main" val="10007"/>
                  </a:ext>
                </a:extLst>
              </a:tr>
            </a:tbl>
          </a:graphicData>
        </a:graphic>
      </p:graphicFrame>
      <p:pic>
        <p:nvPicPr>
          <p:cNvPr id="6" name="Picture 5"/>
          <p:cNvPicPr>
            <a:picLocks noChangeAspect="1"/>
          </p:cNvPicPr>
          <p:nvPr/>
        </p:nvPicPr>
        <p:blipFill>
          <a:blip r:embed="rId3"/>
          <a:stretch>
            <a:fillRect/>
          </a:stretch>
        </p:blipFill>
        <p:spPr>
          <a:xfrm>
            <a:off x="4848909" y="1424077"/>
            <a:ext cx="3458860" cy="992542"/>
          </a:xfrm>
          <a:prstGeom prst="rect">
            <a:avLst/>
          </a:prstGeom>
        </p:spPr>
      </p:pic>
      <p:pic>
        <p:nvPicPr>
          <p:cNvPr id="7" name="Picture 6"/>
          <p:cNvPicPr>
            <a:picLocks noChangeAspect="1"/>
          </p:cNvPicPr>
          <p:nvPr/>
        </p:nvPicPr>
        <p:blipFill>
          <a:blip r:embed="rId4"/>
          <a:stretch>
            <a:fillRect/>
          </a:stretch>
        </p:blipFill>
        <p:spPr>
          <a:xfrm>
            <a:off x="4907910" y="3543879"/>
            <a:ext cx="3022600" cy="1244600"/>
          </a:xfrm>
          <a:prstGeom prst="rect">
            <a:avLst/>
          </a:prstGeom>
        </p:spPr>
      </p:pic>
      <p:sp>
        <p:nvSpPr>
          <p:cNvPr id="3" name="TextBox 2"/>
          <p:cNvSpPr txBox="1"/>
          <p:nvPr/>
        </p:nvSpPr>
        <p:spPr>
          <a:xfrm>
            <a:off x="260897" y="4641711"/>
            <a:ext cx="4647013" cy="369332"/>
          </a:xfrm>
          <a:prstGeom prst="rect">
            <a:avLst/>
          </a:prstGeom>
          <a:noFill/>
        </p:spPr>
        <p:txBody>
          <a:bodyPr wrap="none" rtlCol="0">
            <a:spAutoFit/>
          </a:bodyPr>
          <a:lstStyle/>
          <a:p>
            <a:r>
              <a:rPr lang="en-US" dirty="0"/>
              <a:t>7 trees measured on each of 4 different islands.</a:t>
            </a:r>
          </a:p>
        </p:txBody>
      </p:sp>
      <p:sp>
        <p:nvSpPr>
          <p:cNvPr id="4" name="Oval 3"/>
          <p:cNvSpPr/>
          <p:nvPr/>
        </p:nvSpPr>
        <p:spPr>
          <a:xfrm>
            <a:off x="5088725" y="3189447"/>
            <a:ext cx="3290533" cy="2065199"/>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5"/>
          <a:stretch>
            <a:fillRect/>
          </a:stretch>
        </p:blipFill>
        <p:spPr>
          <a:xfrm>
            <a:off x="863293" y="5074574"/>
            <a:ext cx="2118813" cy="1589110"/>
          </a:xfrm>
          <a:prstGeom prst="rect">
            <a:avLst/>
          </a:prstGeom>
        </p:spPr>
      </p:pic>
      <p:pic>
        <p:nvPicPr>
          <p:cNvPr id="9" name="Picture 8" descr="SD formula.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02066" y="5405317"/>
            <a:ext cx="5277137" cy="715413"/>
          </a:xfrm>
          <a:prstGeom prst="rect">
            <a:avLst/>
          </a:prstGeom>
        </p:spPr>
      </p:pic>
    </p:spTree>
    <p:extLst>
      <p:ext uri="{BB962C8B-B14F-4D97-AF65-F5344CB8AC3E}">
        <p14:creationId xmlns:p14="http://schemas.microsoft.com/office/powerpoint/2010/main" val="2680948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681444"/>
            <a:ext cx="3210127" cy="5444719"/>
          </a:xfrm>
        </p:spPr>
        <p:txBody>
          <a:bodyPr>
            <a:normAutofit lnSpcReduction="10000"/>
          </a:bodyPr>
          <a:lstStyle/>
          <a:p>
            <a:r>
              <a:rPr lang="en-US" sz="2400" dirty="0"/>
              <a:t>As always, first step is to visualize the data.</a:t>
            </a:r>
          </a:p>
          <a:p>
            <a:r>
              <a:rPr lang="en-US" sz="2400" dirty="0"/>
              <a:t>Data appear highly non-normal</a:t>
            </a:r>
          </a:p>
          <a:p>
            <a:r>
              <a:rPr lang="en-US" sz="2400" dirty="0"/>
              <a:t>Later on we will see how to test if the distribution approximates a normal distribution.</a:t>
            </a:r>
          </a:p>
          <a:p>
            <a:r>
              <a:rPr lang="en-US" sz="2400" dirty="0"/>
              <a:t>Results and interpretation will be suspect if data extremely non-normal.</a:t>
            </a:r>
          </a:p>
        </p:txBody>
      </p:sp>
      <p:pic>
        <p:nvPicPr>
          <p:cNvPr id="5" name="Picture 4" descr="island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327" y="446760"/>
            <a:ext cx="5476673" cy="5380964"/>
          </a:xfrm>
          <a:prstGeom prst="rect">
            <a:avLst/>
          </a:prstGeom>
        </p:spPr>
      </p:pic>
    </p:spTree>
    <p:extLst>
      <p:ext uri="{BB962C8B-B14F-4D97-AF65-F5344CB8AC3E}">
        <p14:creationId xmlns:p14="http://schemas.microsoft.com/office/powerpoint/2010/main" val="2820496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91" y="49813"/>
            <a:ext cx="4723690" cy="1143000"/>
          </a:xfrm>
        </p:spPr>
        <p:txBody>
          <a:bodyPr>
            <a:normAutofit/>
          </a:bodyPr>
          <a:lstStyle/>
          <a:p>
            <a:r>
              <a:rPr lang="en-US" sz="2800" dirty="0"/>
              <a:t>Example Calculation</a:t>
            </a: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728421921"/>
              </p:ext>
            </p:extLst>
          </p:nvPr>
        </p:nvGraphicFramePr>
        <p:xfrm>
          <a:off x="232615" y="999213"/>
          <a:ext cx="3887316" cy="2308860"/>
        </p:xfrm>
        <a:graphic>
          <a:graphicData uri="http://schemas.openxmlformats.org/drawingml/2006/table">
            <a:tbl>
              <a:tblPr/>
              <a:tblGrid>
                <a:gridCol w="504253">
                  <a:extLst>
                    <a:ext uri="{9D8B030D-6E8A-4147-A177-3AD203B41FA5}">
                      <a16:colId xmlns:a16="http://schemas.microsoft.com/office/drawing/2014/main" val="20000"/>
                    </a:ext>
                  </a:extLst>
                </a:gridCol>
                <a:gridCol w="1116659">
                  <a:extLst>
                    <a:ext uri="{9D8B030D-6E8A-4147-A177-3AD203B41FA5}">
                      <a16:colId xmlns:a16="http://schemas.microsoft.com/office/drawing/2014/main" val="20001"/>
                    </a:ext>
                  </a:extLst>
                </a:gridCol>
                <a:gridCol w="1100116">
                  <a:extLst>
                    <a:ext uri="{9D8B030D-6E8A-4147-A177-3AD203B41FA5}">
                      <a16:colId xmlns:a16="http://schemas.microsoft.com/office/drawing/2014/main" val="20002"/>
                    </a:ext>
                  </a:extLst>
                </a:gridCol>
                <a:gridCol w="1166288">
                  <a:extLst>
                    <a:ext uri="{9D8B030D-6E8A-4147-A177-3AD203B41FA5}">
                      <a16:colId xmlns:a16="http://schemas.microsoft.com/office/drawing/2014/main" val="20003"/>
                    </a:ext>
                  </a:extLst>
                </a:gridCol>
              </a:tblGrid>
              <a:tr h="219514">
                <a:tc>
                  <a:txBody>
                    <a:bodyPr/>
                    <a:lstStyle/>
                    <a:p>
                      <a:pPr algn="ctr" fontAlgn="b"/>
                      <a:endParaRPr lang="en-US" sz="1600" b="0" i="0" u="none" strike="noStrike">
                        <a:solidFill>
                          <a:srgbClr val="000000"/>
                        </a:solidFill>
                        <a:effectLst/>
                        <a:latin typeface="Calibri"/>
                      </a:endParaRPr>
                    </a:p>
                  </a:txBody>
                  <a:tcPr marL="15539" marR="15539" marT="12700" marB="0" anchor="b">
                    <a:lnL>
                      <a:noFill/>
                    </a:lnL>
                    <a:lnR>
                      <a:noFill/>
                    </a:lnR>
                    <a:lnT>
                      <a:noFill/>
                    </a:lnT>
                    <a:lnB>
                      <a:noFill/>
                    </a:lnB>
                  </a:tcPr>
                </a:tc>
                <a:tc>
                  <a:txBody>
                    <a:bodyPr/>
                    <a:lstStyle/>
                    <a:p>
                      <a:pPr algn="ctr" fontAlgn="b"/>
                      <a:r>
                        <a:rPr lang="en-US" sz="1600" b="0" i="0" u="sng" strike="noStrike" dirty="0">
                          <a:solidFill>
                            <a:srgbClr val="000000"/>
                          </a:solidFill>
                          <a:effectLst/>
                          <a:latin typeface="Calibri"/>
                        </a:rPr>
                        <a:t>Island I</a:t>
                      </a:r>
                    </a:p>
                  </a:txBody>
                  <a:tcPr marL="15539" marR="15539" marT="12700" marB="0" anchor="b">
                    <a:lnL>
                      <a:noFill/>
                    </a:lnL>
                    <a:lnR>
                      <a:noFill/>
                    </a:lnR>
                    <a:lnT>
                      <a:noFill/>
                    </a:lnT>
                    <a:lnB>
                      <a:noFill/>
                    </a:lnB>
                    <a:solidFill>
                      <a:srgbClr val="FFFF00"/>
                    </a:solidFill>
                  </a:tcPr>
                </a:tc>
                <a:tc>
                  <a:txBody>
                    <a:bodyPr/>
                    <a:lstStyle/>
                    <a:p>
                      <a:pPr algn="ctr" fontAlgn="b"/>
                      <a:r>
                        <a:rPr lang="en-US" sz="1600" b="0" i="0" u="sng" strike="noStrike" dirty="0">
                          <a:solidFill>
                            <a:srgbClr val="000000"/>
                          </a:solidFill>
                          <a:effectLst/>
                          <a:latin typeface="Calibri"/>
                        </a:rPr>
                        <a:t>x-mean</a:t>
                      </a:r>
                    </a:p>
                  </a:txBody>
                  <a:tcPr marL="15539" marR="15539" marT="12700" marB="0" anchor="b">
                    <a:lnL>
                      <a:noFill/>
                    </a:lnL>
                    <a:lnR>
                      <a:noFill/>
                    </a:lnR>
                    <a:lnT>
                      <a:noFill/>
                    </a:lnT>
                    <a:lnB>
                      <a:noFill/>
                    </a:lnB>
                    <a:solidFill>
                      <a:srgbClr val="FFFF00"/>
                    </a:solidFill>
                  </a:tcPr>
                </a:tc>
                <a:tc>
                  <a:txBody>
                    <a:bodyPr/>
                    <a:lstStyle/>
                    <a:p>
                      <a:pPr algn="ctr" fontAlgn="b"/>
                      <a:r>
                        <a:rPr lang="en-US" sz="1600" b="0" i="0" u="sng" strike="noStrike" dirty="0">
                          <a:solidFill>
                            <a:srgbClr val="000000"/>
                          </a:solidFill>
                          <a:effectLst/>
                          <a:latin typeface="Calibri"/>
                        </a:rPr>
                        <a:t>(x-mean)^2</a:t>
                      </a:r>
                    </a:p>
                  </a:txBody>
                  <a:tcPr marL="15539" marR="15539" marT="12700" marB="0" anchor="b">
                    <a:lnL>
                      <a:noFill/>
                    </a:lnL>
                    <a:lnR>
                      <a:noFill/>
                    </a:lnR>
                    <a:lnT>
                      <a:noFill/>
                    </a:lnT>
                    <a:lnB>
                      <a:noFill/>
                    </a:lnB>
                    <a:solidFill>
                      <a:srgbClr val="FFFF00"/>
                    </a:solidFill>
                  </a:tcPr>
                </a:tc>
                <a:extLst>
                  <a:ext uri="{0D108BD9-81ED-4DB2-BD59-A6C34878D82A}">
                    <a16:rowId xmlns:a16="http://schemas.microsoft.com/office/drawing/2014/main" val="10000"/>
                  </a:ext>
                </a:extLst>
              </a:tr>
              <a:tr h="219514">
                <a:tc>
                  <a:txBody>
                    <a:bodyPr/>
                    <a:lstStyle/>
                    <a:p>
                      <a:pPr algn="ctr" fontAlgn="b"/>
                      <a:endParaRPr lang="en-US" sz="1600" b="0" i="0" u="none" strike="noStrike">
                        <a:solidFill>
                          <a:srgbClr val="000000"/>
                        </a:solidFill>
                        <a:effectLst/>
                        <a:latin typeface="Calibri"/>
                      </a:endParaRPr>
                    </a:p>
                  </a:txBody>
                  <a:tcPr marL="15539" marR="15539" marT="1270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8</a:t>
                      </a:r>
                    </a:p>
                  </a:txBody>
                  <a:tcPr marL="15539" marR="15539" marT="12700" marB="0" anchor="b">
                    <a:lnL>
                      <a:noFill/>
                    </a:lnL>
                    <a:lnR>
                      <a:noFill/>
                    </a:lnR>
                    <a:lnT>
                      <a:noFill/>
                    </a:lnT>
                    <a:lnB>
                      <a:noFill/>
                    </a:lnB>
                    <a:solidFill>
                      <a:srgbClr val="FFFF00"/>
                    </a:solidFill>
                  </a:tcPr>
                </a:tc>
                <a:tc>
                  <a:txBody>
                    <a:bodyPr/>
                    <a:lstStyle/>
                    <a:p>
                      <a:pPr algn="ctr" fontAlgn="b"/>
                      <a:r>
                        <a:rPr lang="en-US" sz="1600" b="0" i="0" u="none" strike="noStrike">
                          <a:solidFill>
                            <a:srgbClr val="000000"/>
                          </a:solidFill>
                          <a:effectLst/>
                          <a:latin typeface="Calibri"/>
                        </a:rPr>
                        <a:t>-2</a:t>
                      </a:r>
                    </a:p>
                  </a:txBody>
                  <a:tcPr marL="15539" marR="15539" marT="12700" marB="0" anchor="b">
                    <a:lnL>
                      <a:noFill/>
                    </a:lnL>
                    <a:lnR>
                      <a:noFill/>
                    </a:lnR>
                    <a:lnT>
                      <a:noFill/>
                    </a:lnT>
                    <a:lnB>
                      <a:noFill/>
                    </a:lnB>
                    <a:solidFill>
                      <a:srgbClr val="FFFF00"/>
                    </a:solidFill>
                  </a:tcPr>
                </a:tc>
                <a:tc>
                  <a:txBody>
                    <a:bodyPr/>
                    <a:lstStyle/>
                    <a:p>
                      <a:pPr algn="ctr" fontAlgn="b"/>
                      <a:r>
                        <a:rPr lang="en-US" sz="1600" b="0" i="0" u="none" strike="noStrike">
                          <a:solidFill>
                            <a:srgbClr val="000000"/>
                          </a:solidFill>
                          <a:effectLst/>
                          <a:latin typeface="Calibri"/>
                        </a:rPr>
                        <a:t>4</a:t>
                      </a:r>
                    </a:p>
                  </a:txBody>
                  <a:tcPr marL="15539" marR="15539" marT="12700" marB="0" anchor="b">
                    <a:lnL>
                      <a:noFill/>
                    </a:lnL>
                    <a:lnR>
                      <a:noFill/>
                    </a:lnR>
                    <a:lnT>
                      <a:noFill/>
                    </a:lnT>
                    <a:lnB>
                      <a:noFill/>
                    </a:lnB>
                    <a:solidFill>
                      <a:srgbClr val="FFFF00"/>
                    </a:solidFill>
                  </a:tcPr>
                </a:tc>
                <a:extLst>
                  <a:ext uri="{0D108BD9-81ED-4DB2-BD59-A6C34878D82A}">
                    <a16:rowId xmlns:a16="http://schemas.microsoft.com/office/drawing/2014/main" val="10001"/>
                  </a:ext>
                </a:extLst>
              </a:tr>
              <a:tr h="219514">
                <a:tc>
                  <a:txBody>
                    <a:bodyPr/>
                    <a:lstStyle/>
                    <a:p>
                      <a:pPr algn="ctr" fontAlgn="b"/>
                      <a:endParaRPr lang="en-US" sz="1600" b="0" i="0" u="none" strike="noStrike">
                        <a:solidFill>
                          <a:srgbClr val="000000"/>
                        </a:solidFill>
                        <a:effectLst/>
                        <a:latin typeface="Calibri"/>
                      </a:endParaRPr>
                    </a:p>
                  </a:txBody>
                  <a:tcPr marL="15539" marR="15539" marT="1270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8</a:t>
                      </a:r>
                    </a:p>
                  </a:txBody>
                  <a:tcPr marL="15539" marR="15539" marT="12700" marB="0" anchor="b">
                    <a:lnL>
                      <a:noFill/>
                    </a:lnL>
                    <a:lnR>
                      <a:noFill/>
                    </a:lnR>
                    <a:lnT>
                      <a:noFill/>
                    </a:lnT>
                    <a:lnB>
                      <a:noFill/>
                    </a:lnB>
                    <a:solidFill>
                      <a:srgbClr val="FFFF00"/>
                    </a:solidFill>
                  </a:tcPr>
                </a:tc>
                <a:tc>
                  <a:txBody>
                    <a:bodyPr/>
                    <a:lstStyle/>
                    <a:p>
                      <a:pPr algn="ctr" fontAlgn="b"/>
                      <a:r>
                        <a:rPr lang="en-US" sz="1600" b="0" i="0" u="none" strike="noStrike">
                          <a:solidFill>
                            <a:srgbClr val="000000"/>
                          </a:solidFill>
                          <a:effectLst/>
                          <a:latin typeface="Calibri"/>
                        </a:rPr>
                        <a:t>-2</a:t>
                      </a:r>
                    </a:p>
                  </a:txBody>
                  <a:tcPr marL="15539" marR="15539" marT="12700" marB="0" anchor="b">
                    <a:lnL>
                      <a:noFill/>
                    </a:lnL>
                    <a:lnR>
                      <a:noFill/>
                    </a:lnR>
                    <a:lnT>
                      <a:noFill/>
                    </a:lnT>
                    <a:lnB>
                      <a:noFill/>
                    </a:lnB>
                    <a:solidFill>
                      <a:srgbClr val="FFFF00"/>
                    </a:solidFill>
                  </a:tcPr>
                </a:tc>
                <a:tc>
                  <a:txBody>
                    <a:bodyPr/>
                    <a:lstStyle/>
                    <a:p>
                      <a:pPr algn="ctr" fontAlgn="b"/>
                      <a:r>
                        <a:rPr lang="en-US" sz="1600" b="0" i="0" u="none" strike="noStrike">
                          <a:solidFill>
                            <a:srgbClr val="000000"/>
                          </a:solidFill>
                          <a:effectLst/>
                          <a:latin typeface="Calibri"/>
                        </a:rPr>
                        <a:t>4</a:t>
                      </a:r>
                    </a:p>
                  </a:txBody>
                  <a:tcPr marL="15539" marR="15539" marT="12700" marB="0" anchor="b">
                    <a:lnL>
                      <a:noFill/>
                    </a:lnL>
                    <a:lnR>
                      <a:noFill/>
                    </a:lnR>
                    <a:lnT>
                      <a:noFill/>
                    </a:lnT>
                    <a:lnB>
                      <a:noFill/>
                    </a:lnB>
                    <a:solidFill>
                      <a:srgbClr val="FFFF00"/>
                    </a:solidFill>
                  </a:tcPr>
                </a:tc>
                <a:extLst>
                  <a:ext uri="{0D108BD9-81ED-4DB2-BD59-A6C34878D82A}">
                    <a16:rowId xmlns:a16="http://schemas.microsoft.com/office/drawing/2014/main" val="10002"/>
                  </a:ext>
                </a:extLst>
              </a:tr>
              <a:tr h="219514">
                <a:tc>
                  <a:txBody>
                    <a:bodyPr/>
                    <a:lstStyle/>
                    <a:p>
                      <a:pPr algn="ctr" fontAlgn="b"/>
                      <a:endParaRPr lang="en-US" sz="1600" b="0" i="0" u="none" strike="noStrike">
                        <a:solidFill>
                          <a:srgbClr val="000000"/>
                        </a:solidFill>
                        <a:effectLst/>
                        <a:latin typeface="Calibri"/>
                      </a:endParaRPr>
                    </a:p>
                  </a:txBody>
                  <a:tcPr marL="15539" marR="15539" marT="1270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9</a:t>
                      </a:r>
                    </a:p>
                  </a:txBody>
                  <a:tcPr marL="15539" marR="15539" marT="12700" marB="0" anchor="b">
                    <a:lnL>
                      <a:noFill/>
                    </a:lnL>
                    <a:lnR>
                      <a:noFill/>
                    </a:lnR>
                    <a:lnT>
                      <a:noFill/>
                    </a:lnT>
                    <a:lnB>
                      <a:noFill/>
                    </a:lnB>
                    <a:solidFill>
                      <a:srgbClr val="FFFF00"/>
                    </a:solidFill>
                  </a:tcPr>
                </a:tc>
                <a:tc>
                  <a:txBody>
                    <a:bodyPr/>
                    <a:lstStyle/>
                    <a:p>
                      <a:pPr algn="ctr" fontAlgn="b"/>
                      <a:r>
                        <a:rPr lang="en-US" sz="1600" b="0" i="0" u="none" strike="noStrike">
                          <a:solidFill>
                            <a:srgbClr val="000000"/>
                          </a:solidFill>
                          <a:effectLst/>
                          <a:latin typeface="Calibri"/>
                        </a:rPr>
                        <a:t>-1</a:t>
                      </a:r>
                    </a:p>
                  </a:txBody>
                  <a:tcPr marL="15539" marR="15539" marT="12700" marB="0" anchor="b">
                    <a:lnL>
                      <a:noFill/>
                    </a:lnL>
                    <a:lnR>
                      <a:noFill/>
                    </a:lnR>
                    <a:lnT>
                      <a:noFill/>
                    </a:lnT>
                    <a:lnB>
                      <a:noFill/>
                    </a:lnB>
                    <a:solidFill>
                      <a:srgbClr val="FFFF00"/>
                    </a:solidFill>
                  </a:tcPr>
                </a:tc>
                <a:tc>
                  <a:txBody>
                    <a:bodyPr/>
                    <a:lstStyle/>
                    <a:p>
                      <a:pPr algn="ctr" fontAlgn="b"/>
                      <a:r>
                        <a:rPr lang="en-US" sz="1600" b="0" i="0" u="none" strike="noStrike">
                          <a:solidFill>
                            <a:srgbClr val="000000"/>
                          </a:solidFill>
                          <a:effectLst/>
                          <a:latin typeface="Calibri"/>
                        </a:rPr>
                        <a:t>1</a:t>
                      </a:r>
                    </a:p>
                  </a:txBody>
                  <a:tcPr marL="15539" marR="15539" marT="12700" marB="0" anchor="b">
                    <a:lnL>
                      <a:noFill/>
                    </a:lnL>
                    <a:lnR>
                      <a:noFill/>
                    </a:lnR>
                    <a:lnT>
                      <a:noFill/>
                    </a:lnT>
                    <a:lnB>
                      <a:noFill/>
                    </a:lnB>
                    <a:solidFill>
                      <a:srgbClr val="FFFF00"/>
                    </a:solidFill>
                  </a:tcPr>
                </a:tc>
                <a:extLst>
                  <a:ext uri="{0D108BD9-81ED-4DB2-BD59-A6C34878D82A}">
                    <a16:rowId xmlns:a16="http://schemas.microsoft.com/office/drawing/2014/main" val="10003"/>
                  </a:ext>
                </a:extLst>
              </a:tr>
              <a:tr h="219514">
                <a:tc>
                  <a:txBody>
                    <a:bodyPr/>
                    <a:lstStyle/>
                    <a:p>
                      <a:pPr algn="ctr" fontAlgn="b"/>
                      <a:endParaRPr lang="en-US" sz="1600" b="0" i="0" u="none" strike="noStrike">
                        <a:solidFill>
                          <a:srgbClr val="000000"/>
                        </a:solidFill>
                        <a:effectLst/>
                        <a:latin typeface="Calibri"/>
                      </a:endParaRPr>
                    </a:p>
                  </a:txBody>
                  <a:tcPr marL="15539" marR="15539" marT="1270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10</a:t>
                      </a:r>
                    </a:p>
                  </a:txBody>
                  <a:tcPr marL="15539" marR="15539" marT="12700" marB="0" anchor="b">
                    <a:lnL>
                      <a:noFill/>
                    </a:lnL>
                    <a:lnR>
                      <a:noFill/>
                    </a:lnR>
                    <a:lnT>
                      <a:noFill/>
                    </a:lnT>
                    <a:lnB>
                      <a:noFill/>
                    </a:lnB>
                    <a:solidFill>
                      <a:srgbClr val="FFFF00"/>
                    </a:solidFill>
                  </a:tcPr>
                </a:tc>
                <a:tc>
                  <a:txBody>
                    <a:bodyPr/>
                    <a:lstStyle/>
                    <a:p>
                      <a:pPr algn="ctr" fontAlgn="b"/>
                      <a:r>
                        <a:rPr lang="en-US" sz="1600" b="0" i="0" u="none" strike="noStrike">
                          <a:solidFill>
                            <a:srgbClr val="000000"/>
                          </a:solidFill>
                          <a:effectLst/>
                          <a:latin typeface="Calibri"/>
                        </a:rPr>
                        <a:t>0</a:t>
                      </a:r>
                    </a:p>
                  </a:txBody>
                  <a:tcPr marL="15539" marR="15539" marT="12700" marB="0" anchor="b">
                    <a:lnL>
                      <a:noFill/>
                    </a:lnL>
                    <a:lnR>
                      <a:noFill/>
                    </a:lnR>
                    <a:lnT>
                      <a:noFill/>
                    </a:lnT>
                    <a:lnB>
                      <a:noFill/>
                    </a:lnB>
                    <a:solidFill>
                      <a:srgbClr val="FFFF00"/>
                    </a:solidFill>
                  </a:tcPr>
                </a:tc>
                <a:tc>
                  <a:txBody>
                    <a:bodyPr/>
                    <a:lstStyle/>
                    <a:p>
                      <a:pPr algn="ctr" fontAlgn="b"/>
                      <a:r>
                        <a:rPr lang="en-US" sz="1600" b="0" i="0" u="none" strike="noStrike">
                          <a:solidFill>
                            <a:srgbClr val="000000"/>
                          </a:solidFill>
                          <a:effectLst/>
                          <a:latin typeface="Calibri"/>
                        </a:rPr>
                        <a:t>0</a:t>
                      </a:r>
                    </a:p>
                  </a:txBody>
                  <a:tcPr marL="15539" marR="15539" marT="12700" marB="0" anchor="b">
                    <a:lnL>
                      <a:noFill/>
                    </a:lnL>
                    <a:lnR>
                      <a:noFill/>
                    </a:lnR>
                    <a:lnT>
                      <a:noFill/>
                    </a:lnT>
                    <a:lnB>
                      <a:noFill/>
                    </a:lnB>
                    <a:solidFill>
                      <a:srgbClr val="FFFF00"/>
                    </a:solidFill>
                  </a:tcPr>
                </a:tc>
                <a:extLst>
                  <a:ext uri="{0D108BD9-81ED-4DB2-BD59-A6C34878D82A}">
                    <a16:rowId xmlns:a16="http://schemas.microsoft.com/office/drawing/2014/main" val="10004"/>
                  </a:ext>
                </a:extLst>
              </a:tr>
              <a:tr h="219514">
                <a:tc>
                  <a:txBody>
                    <a:bodyPr/>
                    <a:lstStyle/>
                    <a:p>
                      <a:pPr algn="ctr" fontAlgn="b"/>
                      <a:endParaRPr lang="en-US" sz="1600" b="0" i="0" u="none" strike="noStrike" dirty="0">
                        <a:solidFill>
                          <a:srgbClr val="000000"/>
                        </a:solidFill>
                        <a:effectLst/>
                        <a:latin typeface="Calibri"/>
                      </a:endParaRPr>
                    </a:p>
                  </a:txBody>
                  <a:tcPr marL="15539" marR="15539" marT="1270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11</a:t>
                      </a:r>
                    </a:p>
                  </a:txBody>
                  <a:tcPr marL="15539" marR="15539" marT="12700" marB="0" anchor="b">
                    <a:lnL>
                      <a:noFill/>
                    </a:lnL>
                    <a:lnR>
                      <a:noFill/>
                    </a:lnR>
                    <a:lnT>
                      <a:noFill/>
                    </a:lnT>
                    <a:lnB>
                      <a:noFill/>
                    </a:lnB>
                    <a:solidFill>
                      <a:srgbClr val="FFFF00"/>
                    </a:solidFill>
                  </a:tcPr>
                </a:tc>
                <a:tc>
                  <a:txBody>
                    <a:bodyPr/>
                    <a:lstStyle/>
                    <a:p>
                      <a:pPr algn="ctr" fontAlgn="b"/>
                      <a:r>
                        <a:rPr lang="en-US" sz="1600" b="0" i="0" u="none" strike="noStrike">
                          <a:solidFill>
                            <a:srgbClr val="000000"/>
                          </a:solidFill>
                          <a:effectLst/>
                          <a:latin typeface="Calibri"/>
                        </a:rPr>
                        <a:t>1</a:t>
                      </a:r>
                    </a:p>
                  </a:txBody>
                  <a:tcPr marL="15539" marR="15539" marT="12700" marB="0" anchor="b">
                    <a:lnL>
                      <a:noFill/>
                    </a:lnL>
                    <a:lnR>
                      <a:noFill/>
                    </a:lnR>
                    <a:lnT>
                      <a:noFill/>
                    </a:lnT>
                    <a:lnB>
                      <a:noFill/>
                    </a:lnB>
                    <a:solidFill>
                      <a:srgbClr val="FFFF00"/>
                    </a:solidFill>
                  </a:tcPr>
                </a:tc>
                <a:tc>
                  <a:txBody>
                    <a:bodyPr/>
                    <a:lstStyle/>
                    <a:p>
                      <a:pPr algn="ctr" fontAlgn="b"/>
                      <a:r>
                        <a:rPr lang="en-US" sz="1600" b="0" i="0" u="none" strike="noStrike">
                          <a:solidFill>
                            <a:srgbClr val="000000"/>
                          </a:solidFill>
                          <a:effectLst/>
                          <a:latin typeface="Calibri"/>
                        </a:rPr>
                        <a:t>1</a:t>
                      </a:r>
                    </a:p>
                  </a:txBody>
                  <a:tcPr marL="15539" marR="15539" marT="12700" marB="0" anchor="b">
                    <a:lnL>
                      <a:noFill/>
                    </a:lnL>
                    <a:lnR>
                      <a:noFill/>
                    </a:lnR>
                    <a:lnT>
                      <a:noFill/>
                    </a:lnT>
                    <a:lnB>
                      <a:noFill/>
                    </a:lnB>
                    <a:solidFill>
                      <a:srgbClr val="FFFF00"/>
                    </a:solidFill>
                  </a:tcPr>
                </a:tc>
                <a:extLst>
                  <a:ext uri="{0D108BD9-81ED-4DB2-BD59-A6C34878D82A}">
                    <a16:rowId xmlns:a16="http://schemas.microsoft.com/office/drawing/2014/main" val="10005"/>
                  </a:ext>
                </a:extLst>
              </a:tr>
              <a:tr h="219514">
                <a:tc>
                  <a:txBody>
                    <a:bodyPr/>
                    <a:lstStyle/>
                    <a:p>
                      <a:pPr algn="ctr" fontAlgn="b"/>
                      <a:endParaRPr lang="en-US" sz="1600" b="0" i="0" u="none" strike="noStrike">
                        <a:solidFill>
                          <a:srgbClr val="000000"/>
                        </a:solidFill>
                        <a:effectLst/>
                        <a:latin typeface="Calibri"/>
                      </a:endParaRPr>
                    </a:p>
                  </a:txBody>
                  <a:tcPr marL="15539" marR="15539" marT="1270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12</a:t>
                      </a:r>
                    </a:p>
                  </a:txBody>
                  <a:tcPr marL="15539" marR="15539" marT="12700" marB="0" anchor="b">
                    <a:lnL>
                      <a:noFill/>
                    </a:lnL>
                    <a:lnR>
                      <a:noFill/>
                    </a:lnR>
                    <a:lnT>
                      <a:noFill/>
                    </a:lnT>
                    <a:lnB>
                      <a:noFill/>
                    </a:lnB>
                    <a:solidFill>
                      <a:srgbClr val="FFFF00"/>
                    </a:solidFill>
                  </a:tcPr>
                </a:tc>
                <a:tc>
                  <a:txBody>
                    <a:bodyPr/>
                    <a:lstStyle/>
                    <a:p>
                      <a:pPr algn="ctr" fontAlgn="b"/>
                      <a:r>
                        <a:rPr lang="en-US" sz="1600" b="0" i="0" u="none" strike="noStrike">
                          <a:solidFill>
                            <a:srgbClr val="000000"/>
                          </a:solidFill>
                          <a:effectLst/>
                          <a:latin typeface="Calibri"/>
                        </a:rPr>
                        <a:t>2</a:t>
                      </a:r>
                    </a:p>
                  </a:txBody>
                  <a:tcPr marL="15539" marR="15539" marT="12700" marB="0" anchor="b">
                    <a:lnL>
                      <a:noFill/>
                    </a:lnL>
                    <a:lnR>
                      <a:noFill/>
                    </a:lnR>
                    <a:lnT>
                      <a:noFill/>
                    </a:lnT>
                    <a:lnB>
                      <a:noFill/>
                    </a:lnB>
                    <a:solidFill>
                      <a:srgbClr val="FFFF00"/>
                    </a:solidFill>
                  </a:tcPr>
                </a:tc>
                <a:tc>
                  <a:txBody>
                    <a:bodyPr/>
                    <a:lstStyle/>
                    <a:p>
                      <a:pPr algn="ctr" fontAlgn="b"/>
                      <a:r>
                        <a:rPr lang="en-US" sz="1600" b="0" i="0" u="none" strike="noStrike">
                          <a:solidFill>
                            <a:srgbClr val="000000"/>
                          </a:solidFill>
                          <a:effectLst/>
                          <a:latin typeface="Calibri"/>
                        </a:rPr>
                        <a:t>4</a:t>
                      </a:r>
                    </a:p>
                  </a:txBody>
                  <a:tcPr marL="15539" marR="15539" marT="12700" marB="0" anchor="b">
                    <a:lnL>
                      <a:noFill/>
                    </a:lnL>
                    <a:lnR>
                      <a:noFill/>
                    </a:lnR>
                    <a:lnT>
                      <a:noFill/>
                    </a:lnT>
                    <a:lnB>
                      <a:noFill/>
                    </a:lnB>
                    <a:solidFill>
                      <a:srgbClr val="FFFF00"/>
                    </a:solidFill>
                  </a:tcPr>
                </a:tc>
                <a:extLst>
                  <a:ext uri="{0D108BD9-81ED-4DB2-BD59-A6C34878D82A}">
                    <a16:rowId xmlns:a16="http://schemas.microsoft.com/office/drawing/2014/main" val="10006"/>
                  </a:ext>
                </a:extLst>
              </a:tr>
              <a:tr h="219514">
                <a:tc>
                  <a:txBody>
                    <a:bodyPr/>
                    <a:lstStyle/>
                    <a:p>
                      <a:pPr algn="ctr" fontAlgn="b"/>
                      <a:r>
                        <a:rPr lang="en-US" sz="1600" b="0" i="0" u="none" strike="noStrike">
                          <a:solidFill>
                            <a:srgbClr val="000000"/>
                          </a:solidFill>
                          <a:effectLst/>
                          <a:latin typeface="Calibri"/>
                        </a:rPr>
                        <a:t> </a:t>
                      </a:r>
                    </a:p>
                  </a:txBody>
                  <a:tcPr marL="15539" marR="15539"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12</a:t>
                      </a:r>
                    </a:p>
                  </a:txBody>
                  <a:tcPr marL="15539" marR="15539" marT="12700" marB="0" anchor="b">
                    <a:lnL>
                      <a:noFill/>
                    </a:lnL>
                    <a:lnR>
                      <a:noFill/>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600" b="0" i="0" u="none" strike="noStrike">
                          <a:solidFill>
                            <a:srgbClr val="000000"/>
                          </a:solidFill>
                          <a:effectLst/>
                          <a:latin typeface="Calibri"/>
                        </a:rPr>
                        <a:t>2</a:t>
                      </a:r>
                    </a:p>
                  </a:txBody>
                  <a:tcPr marL="15539" marR="15539" marT="12700" marB="0" anchor="b">
                    <a:lnL>
                      <a:noFill/>
                    </a:lnL>
                    <a:lnR>
                      <a:noFill/>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600" b="0" i="0" u="none" strike="noStrike">
                          <a:solidFill>
                            <a:srgbClr val="000000"/>
                          </a:solidFill>
                          <a:effectLst/>
                          <a:latin typeface="Calibri"/>
                        </a:rPr>
                        <a:t>4</a:t>
                      </a:r>
                    </a:p>
                  </a:txBody>
                  <a:tcPr marL="15539" marR="15539" marT="12700" marB="0" anchor="b">
                    <a:lnL>
                      <a:noFill/>
                    </a:lnL>
                    <a:lnR>
                      <a:noFill/>
                    </a:lnR>
                    <a:lnT>
                      <a:noFill/>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7"/>
                  </a:ext>
                </a:extLst>
              </a:tr>
              <a:tr h="219514">
                <a:tc>
                  <a:txBody>
                    <a:bodyPr/>
                    <a:lstStyle/>
                    <a:p>
                      <a:pPr algn="ctr" fontAlgn="b"/>
                      <a:r>
                        <a:rPr lang="en-US" sz="1600" b="0" i="0" u="none" strike="noStrike">
                          <a:solidFill>
                            <a:srgbClr val="000000"/>
                          </a:solidFill>
                          <a:effectLst/>
                          <a:latin typeface="Calibri"/>
                        </a:rPr>
                        <a:t>sum</a:t>
                      </a:r>
                    </a:p>
                  </a:txBody>
                  <a:tcPr marL="15539" marR="15539"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a:solidFill>
                            <a:srgbClr val="000000"/>
                          </a:solidFill>
                          <a:effectLst/>
                          <a:latin typeface="Calibri"/>
                        </a:rPr>
                        <a:t>70</a:t>
                      </a:r>
                    </a:p>
                  </a:txBody>
                  <a:tcPr marL="15539" marR="15539" marT="12700" marB="0" anchor="b">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en-US" sz="1600" b="0" i="0" u="none" strike="noStrike">
                          <a:solidFill>
                            <a:srgbClr val="000000"/>
                          </a:solidFill>
                          <a:effectLst/>
                          <a:latin typeface="Calibri"/>
                        </a:rPr>
                        <a:t>0</a:t>
                      </a:r>
                    </a:p>
                  </a:txBody>
                  <a:tcPr marL="15539" marR="15539" marT="12700" marB="0" anchor="b">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en-US" sz="1600" b="0" i="0" u="none" strike="noStrike" dirty="0">
                          <a:solidFill>
                            <a:srgbClr val="000000"/>
                          </a:solidFill>
                          <a:effectLst/>
                          <a:latin typeface="Calibri"/>
                        </a:rPr>
                        <a:t>18</a:t>
                      </a:r>
                    </a:p>
                  </a:txBody>
                  <a:tcPr marL="15539" marR="15539" marT="12700" marB="0" anchor="b">
                    <a:lnL>
                      <a:noFill/>
                    </a:lnL>
                    <a:lnR>
                      <a:noFill/>
                    </a:lnR>
                    <a:lnT w="6350" cap="flat" cmpd="sng" algn="ctr">
                      <a:solidFill>
                        <a:srgbClr val="000000"/>
                      </a:solidFill>
                      <a:prstDash val="solid"/>
                      <a:round/>
                      <a:headEnd type="none" w="med" len="med"/>
                      <a:tailEnd type="none" w="med" len="med"/>
                    </a:lnT>
                    <a:lnB>
                      <a:noFill/>
                    </a:lnB>
                    <a:solidFill>
                      <a:srgbClr val="FFFF00"/>
                    </a:solidFill>
                  </a:tcPr>
                </a:tc>
                <a:extLst>
                  <a:ext uri="{0D108BD9-81ED-4DB2-BD59-A6C34878D82A}">
                    <a16:rowId xmlns:a16="http://schemas.microsoft.com/office/drawing/2014/main" val="10008"/>
                  </a:ext>
                </a:extLst>
              </a:tr>
            </a:tbl>
          </a:graphicData>
        </a:graphic>
      </p:graphicFrame>
      <p:sp>
        <p:nvSpPr>
          <p:cNvPr id="10" name="Content Placeholder 9"/>
          <p:cNvSpPr>
            <a:spLocks noGrp="1"/>
          </p:cNvSpPr>
          <p:nvPr>
            <p:ph sz="quarter" idx="4"/>
          </p:nvPr>
        </p:nvSpPr>
        <p:spPr>
          <a:xfrm>
            <a:off x="4180372" y="1756715"/>
            <a:ext cx="4560638" cy="4569873"/>
          </a:xfrm>
        </p:spPr>
        <p:txBody>
          <a:bodyPr/>
          <a:lstStyle/>
          <a:p>
            <a:r>
              <a:rPr lang="en-US" dirty="0"/>
              <a:t>Setup values in a column</a:t>
            </a:r>
          </a:p>
          <a:p>
            <a:r>
              <a:rPr lang="en-US" dirty="0"/>
              <a:t>Subtract the mean from each x (these are deviations from the mean).</a:t>
            </a:r>
          </a:p>
          <a:p>
            <a:r>
              <a:rPr lang="en-US" dirty="0"/>
              <a:t>Square each deviation and sum them.</a:t>
            </a:r>
          </a:p>
          <a:p>
            <a:r>
              <a:rPr lang="en-US" dirty="0"/>
              <a:t>Divide sum of squared deviations by n-1</a:t>
            </a:r>
          </a:p>
          <a:p>
            <a:r>
              <a:rPr lang="en-US" dirty="0"/>
              <a:t>Take square root.</a:t>
            </a:r>
          </a:p>
          <a:p>
            <a:endParaRPr lang="en-US" dirty="0"/>
          </a:p>
        </p:txBody>
      </p:sp>
      <p:pic>
        <p:nvPicPr>
          <p:cNvPr id="11" name="Picture 10"/>
          <p:cNvPicPr>
            <a:picLocks noChangeAspect="1"/>
          </p:cNvPicPr>
          <p:nvPr/>
        </p:nvPicPr>
        <p:blipFill>
          <a:blip r:embed="rId3"/>
          <a:stretch>
            <a:fillRect/>
          </a:stretch>
        </p:blipFill>
        <p:spPr>
          <a:xfrm>
            <a:off x="5273821" y="621313"/>
            <a:ext cx="2145570" cy="883470"/>
          </a:xfrm>
          <a:prstGeom prst="rect">
            <a:avLst/>
          </a:prstGeom>
        </p:spPr>
      </p:pic>
      <p:sp>
        <p:nvSpPr>
          <p:cNvPr id="13" name="TextBox 12"/>
          <p:cNvSpPr txBox="1"/>
          <p:nvPr/>
        </p:nvSpPr>
        <p:spPr>
          <a:xfrm>
            <a:off x="441418" y="3368471"/>
            <a:ext cx="1182047" cy="646331"/>
          </a:xfrm>
          <a:prstGeom prst="rect">
            <a:avLst/>
          </a:prstGeom>
          <a:noFill/>
        </p:spPr>
        <p:txBody>
          <a:bodyPr wrap="none" rtlCol="0">
            <a:spAutoFit/>
          </a:bodyPr>
          <a:lstStyle/>
          <a:p>
            <a:r>
              <a:rPr lang="en-US" dirty="0"/>
              <a:t>Mean = 10</a:t>
            </a:r>
          </a:p>
          <a:p>
            <a:r>
              <a:rPr lang="en-US" dirty="0"/>
              <a:t>Count = 7</a:t>
            </a:r>
          </a:p>
        </p:txBody>
      </p:sp>
      <p:pic>
        <p:nvPicPr>
          <p:cNvPr id="14" name="Picture 13" descr="islands.pdf"/>
          <p:cNvPicPr>
            <a:picLocks noChangeAspect="1"/>
          </p:cNvPicPr>
          <p:nvPr/>
        </p:nvPicPr>
        <p:blipFill rotWithShape="1">
          <a:blip r:embed="rId4">
            <a:extLst>
              <a:ext uri="{28A0092B-C50C-407E-A947-70E740481C1C}">
                <a14:useLocalDpi xmlns:a14="http://schemas.microsoft.com/office/drawing/2010/main" val="0"/>
              </a:ext>
            </a:extLst>
          </a:blip>
          <a:srcRect t="5369" r="53190" b="47573"/>
          <a:stretch/>
        </p:blipFill>
        <p:spPr>
          <a:xfrm>
            <a:off x="928991" y="4026120"/>
            <a:ext cx="2563658" cy="2532185"/>
          </a:xfrm>
          <a:prstGeom prst="rect">
            <a:avLst/>
          </a:prstGeom>
        </p:spPr>
      </p:pic>
    </p:spTree>
    <p:extLst>
      <p:ext uri="{BB962C8B-B14F-4D97-AF65-F5344CB8AC3E}">
        <p14:creationId xmlns:p14="http://schemas.microsoft.com/office/powerpoint/2010/main" val="3072786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91" y="49813"/>
            <a:ext cx="4723690" cy="1143000"/>
          </a:xfrm>
        </p:spPr>
        <p:txBody>
          <a:bodyPr>
            <a:normAutofit/>
          </a:bodyPr>
          <a:lstStyle/>
          <a:p>
            <a:r>
              <a:rPr lang="en-US" sz="2800" dirty="0"/>
              <a:t>Lets Try Another Calculation</a:t>
            </a:r>
          </a:p>
        </p:txBody>
      </p:sp>
      <p:sp>
        <p:nvSpPr>
          <p:cNvPr id="10" name="Content Placeholder 9"/>
          <p:cNvSpPr>
            <a:spLocks noGrp="1"/>
          </p:cNvSpPr>
          <p:nvPr>
            <p:ph sz="quarter" idx="4"/>
          </p:nvPr>
        </p:nvSpPr>
        <p:spPr>
          <a:xfrm>
            <a:off x="4180372" y="1756715"/>
            <a:ext cx="4560638" cy="4569873"/>
          </a:xfrm>
        </p:spPr>
        <p:txBody>
          <a:bodyPr/>
          <a:lstStyle/>
          <a:p>
            <a:r>
              <a:rPr lang="en-US" dirty="0"/>
              <a:t>Setup values in a column</a:t>
            </a:r>
          </a:p>
          <a:p>
            <a:r>
              <a:rPr lang="en-US" dirty="0"/>
              <a:t>Subtract the mean from each x (these are deviations from the mean).</a:t>
            </a:r>
          </a:p>
          <a:p>
            <a:r>
              <a:rPr lang="en-US" dirty="0"/>
              <a:t>Square each deviation and sum them.</a:t>
            </a:r>
          </a:p>
          <a:p>
            <a:r>
              <a:rPr lang="en-US" dirty="0"/>
              <a:t>Divide sum of squared deviations by n-1</a:t>
            </a:r>
          </a:p>
          <a:p>
            <a:r>
              <a:rPr lang="en-US" dirty="0"/>
              <a:t>Take square root.</a:t>
            </a:r>
          </a:p>
          <a:p>
            <a:endParaRPr lang="en-US" dirty="0"/>
          </a:p>
        </p:txBody>
      </p:sp>
      <p:pic>
        <p:nvPicPr>
          <p:cNvPr id="11" name="Picture 10"/>
          <p:cNvPicPr>
            <a:picLocks noChangeAspect="1"/>
          </p:cNvPicPr>
          <p:nvPr/>
        </p:nvPicPr>
        <p:blipFill>
          <a:blip r:embed="rId3"/>
          <a:stretch>
            <a:fillRect/>
          </a:stretch>
        </p:blipFill>
        <p:spPr>
          <a:xfrm>
            <a:off x="5273821" y="621313"/>
            <a:ext cx="2145570" cy="883470"/>
          </a:xfrm>
          <a:prstGeom prst="rect">
            <a:avLst/>
          </a:prstGeom>
        </p:spPr>
      </p:pic>
      <p:sp>
        <p:nvSpPr>
          <p:cNvPr id="13" name="TextBox 12"/>
          <p:cNvSpPr txBox="1"/>
          <p:nvPr/>
        </p:nvSpPr>
        <p:spPr>
          <a:xfrm>
            <a:off x="441418" y="3383959"/>
            <a:ext cx="1182047" cy="646331"/>
          </a:xfrm>
          <a:prstGeom prst="rect">
            <a:avLst/>
          </a:prstGeom>
          <a:noFill/>
        </p:spPr>
        <p:txBody>
          <a:bodyPr wrap="none" rtlCol="0">
            <a:spAutoFit/>
          </a:bodyPr>
          <a:lstStyle/>
          <a:p>
            <a:r>
              <a:rPr lang="en-US" dirty="0"/>
              <a:t>Mean = 10 </a:t>
            </a:r>
          </a:p>
          <a:p>
            <a:r>
              <a:rPr lang="en-US" dirty="0"/>
              <a:t>Count = 7</a:t>
            </a:r>
          </a:p>
        </p:txBody>
      </p:sp>
      <p:graphicFrame>
        <p:nvGraphicFramePr>
          <p:cNvPr id="4" name="Content Placeholder 3"/>
          <p:cNvGraphicFramePr>
            <a:graphicFrameLocks noGrp="1"/>
          </p:cNvGraphicFramePr>
          <p:nvPr>
            <p:ph sz="half" idx="2"/>
            <p:extLst>
              <p:ext uri="{D42A27DB-BD31-4B8C-83A1-F6EECF244321}">
                <p14:modId xmlns:p14="http://schemas.microsoft.com/office/powerpoint/2010/main" val="2999538724"/>
              </p:ext>
            </p:extLst>
          </p:nvPr>
        </p:nvGraphicFramePr>
        <p:xfrm>
          <a:off x="534346" y="1053423"/>
          <a:ext cx="2640815" cy="2308860"/>
        </p:xfrm>
        <a:graphic>
          <a:graphicData uri="http://schemas.openxmlformats.org/drawingml/2006/table">
            <a:tbl>
              <a:tblPr/>
              <a:tblGrid>
                <a:gridCol w="825500">
                  <a:extLst>
                    <a:ext uri="{9D8B030D-6E8A-4147-A177-3AD203B41FA5}">
                      <a16:colId xmlns:a16="http://schemas.microsoft.com/office/drawing/2014/main" val="20000"/>
                    </a:ext>
                  </a:extLst>
                </a:gridCol>
                <a:gridCol w="825500">
                  <a:extLst>
                    <a:ext uri="{9D8B030D-6E8A-4147-A177-3AD203B41FA5}">
                      <a16:colId xmlns:a16="http://schemas.microsoft.com/office/drawing/2014/main" val="20001"/>
                    </a:ext>
                  </a:extLst>
                </a:gridCol>
                <a:gridCol w="989815">
                  <a:extLst>
                    <a:ext uri="{9D8B030D-6E8A-4147-A177-3AD203B41FA5}">
                      <a16:colId xmlns:a16="http://schemas.microsoft.com/office/drawing/2014/main" val="20002"/>
                    </a:ext>
                  </a:extLst>
                </a:gridCol>
              </a:tblGrid>
              <a:tr h="190500">
                <a:tc>
                  <a:txBody>
                    <a:bodyPr/>
                    <a:lstStyle/>
                    <a:p>
                      <a:pPr algn="ctr" fontAlgn="b"/>
                      <a:r>
                        <a:rPr lang="en-US" sz="1600" b="0" i="0" u="none" strike="noStrike">
                          <a:solidFill>
                            <a:srgbClr val="000000"/>
                          </a:solidFill>
                          <a:effectLst/>
                          <a:latin typeface="Calibri"/>
                        </a:rPr>
                        <a:t>Island II</a:t>
                      </a:r>
                    </a:p>
                  </a:txBody>
                  <a:tcPr marL="12700" marR="12700" marT="12700" marB="0" anchor="b">
                    <a:lnL>
                      <a:noFill/>
                    </a:lnL>
                    <a:lnR>
                      <a:noFill/>
                    </a:lnR>
                    <a:lnT>
                      <a:noFill/>
                    </a:lnT>
                    <a:lnB>
                      <a:noFill/>
                    </a:lnB>
                    <a:solidFill>
                      <a:srgbClr val="CCFFCC"/>
                    </a:solidFill>
                  </a:tcPr>
                </a:tc>
                <a:tc>
                  <a:txBody>
                    <a:bodyPr/>
                    <a:lstStyle/>
                    <a:p>
                      <a:pPr algn="ctr" fontAlgn="b"/>
                      <a:r>
                        <a:rPr lang="en-US" sz="1600" b="0" i="0" u="none" strike="noStrike">
                          <a:solidFill>
                            <a:srgbClr val="000000"/>
                          </a:solidFill>
                          <a:effectLst/>
                          <a:latin typeface="Calibri"/>
                        </a:rPr>
                        <a:t>x-mean</a:t>
                      </a:r>
                    </a:p>
                  </a:txBody>
                  <a:tcPr marL="12700" marR="12700" marT="12700" marB="0" anchor="b">
                    <a:lnL>
                      <a:noFill/>
                    </a:lnL>
                    <a:lnR>
                      <a:noFill/>
                    </a:lnR>
                    <a:lnT>
                      <a:noFill/>
                    </a:lnT>
                    <a:lnB>
                      <a:noFill/>
                    </a:lnB>
                    <a:solidFill>
                      <a:srgbClr val="CCFFCC"/>
                    </a:solidFill>
                  </a:tcPr>
                </a:tc>
                <a:tc>
                  <a:txBody>
                    <a:bodyPr/>
                    <a:lstStyle/>
                    <a:p>
                      <a:pPr algn="ctr" fontAlgn="b"/>
                      <a:r>
                        <a:rPr lang="en-US" sz="1600" b="0" i="0" u="none" strike="noStrike" dirty="0">
                          <a:solidFill>
                            <a:srgbClr val="000000"/>
                          </a:solidFill>
                          <a:effectLst/>
                          <a:latin typeface="Calibri"/>
                        </a:rPr>
                        <a:t>(x-mean)^2</a:t>
                      </a:r>
                    </a:p>
                  </a:txBody>
                  <a:tcPr marL="12700" marR="12700" marT="12700" marB="0" anchor="b">
                    <a:lnL>
                      <a:noFill/>
                    </a:lnL>
                    <a:lnR>
                      <a:noFill/>
                    </a:lnR>
                    <a:lnT>
                      <a:noFill/>
                    </a:lnT>
                    <a:lnB>
                      <a:noFill/>
                    </a:lnB>
                    <a:solidFill>
                      <a:srgbClr val="CCFFCC"/>
                    </a:solidFill>
                  </a:tcPr>
                </a:tc>
                <a:extLst>
                  <a:ext uri="{0D108BD9-81ED-4DB2-BD59-A6C34878D82A}">
                    <a16:rowId xmlns:a16="http://schemas.microsoft.com/office/drawing/2014/main" val="10000"/>
                  </a:ext>
                </a:extLst>
              </a:tr>
              <a:tr h="190500">
                <a:tc>
                  <a:txBody>
                    <a:bodyPr/>
                    <a:lstStyle/>
                    <a:p>
                      <a:pPr algn="ctr" fontAlgn="b"/>
                      <a:r>
                        <a:rPr lang="en-US" sz="1600" b="0" i="0" u="none" strike="noStrike">
                          <a:solidFill>
                            <a:srgbClr val="000000"/>
                          </a:solidFill>
                          <a:effectLst/>
                          <a:latin typeface="Calibri"/>
                        </a:rPr>
                        <a:t>5</a:t>
                      </a:r>
                    </a:p>
                  </a:txBody>
                  <a:tcPr marL="12700" marR="12700" marT="12700" marB="0" anchor="b">
                    <a:lnL>
                      <a:noFill/>
                    </a:lnL>
                    <a:lnR>
                      <a:noFill/>
                    </a:lnR>
                    <a:lnT>
                      <a:noFill/>
                    </a:lnT>
                    <a:lnB>
                      <a:noFill/>
                    </a:lnB>
                    <a:solidFill>
                      <a:srgbClr val="CCFFCC"/>
                    </a:solidFill>
                  </a:tcPr>
                </a:tc>
                <a:tc>
                  <a:txBody>
                    <a:bodyPr/>
                    <a:lstStyle/>
                    <a:p>
                      <a:pPr algn="ctr" fontAlgn="b"/>
                      <a:r>
                        <a:rPr lang="en-US" sz="1600" b="0" i="0" u="none" strike="noStrike">
                          <a:solidFill>
                            <a:srgbClr val="000000"/>
                          </a:solidFill>
                          <a:effectLst/>
                          <a:latin typeface="Calibri"/>
                        </a:rPr>
                        <a:t>-5</a:t>
                      </a:r>
                    </a:p>
                  </a:txBody>
                  <a:tcPr marL="12700" marR="12700" marT="12700" marB="0" anchor="b">
                    <a:lnL>
                      <a:noFill/>
                    </a:lnL>
                    <a:lnR>
                      <a:noFill/>
                    </a:lnR>
                    <a:lnT>
                      <a:noFill/>
                    </a:lnT>
                    <a:lnB>
                      <a:noFill/>
                    </a:lnB>
                    <a:solidFill>
                      <a:srgbClr val="CCFFCC"/>
                    </a:solidFill>
                  </a:tcPr>
                </a:tc>
                <a:tc>
                  <a:txBody>
                    <a:bodyPr/>
                    <a:lstStyle/>
                    <a:p>
                      <a:pPr algn="ctr" fontAlgn="b"/>
                      <a:r>
                        <a:rPr lang="en-US" sz="1600" b="0" i="0" u="none" strike="noStrike">
                          <a:solidFill>
                            <a:srgbClr val="000000"/>
                          </a:solidFill>
                          <a:effectLst/>
                          <a:latin typeface="Calibri"/>
                        </a:rPr>
                        <a:t>25</a:t>
                      </a:r>
                    </a:p>
                  </a:txBody>
                  <a:tcPr marL="12700" marR="12700" marT="12700" marB="0" anchor="b">
                    <a:lnL>
                      <a:noFill/>
                    </a:lnL>
                    <a:lnR>
                      <a:noFill/>
                    </a:lnR>
                    <a:lnT>
                      <a:noFill/>
                    </a:lnT>
                    <a:lnB>
                      <a:noFill/>
                    </a:lnB>
                    <a:solidFill>
                      <a:srgbClr val="CCFFCC"/>
                    </a:solidFill>
                  </a:tcPr>
                </a:tc>
                <a:extLst>
                  <a:ext uri="{0D108BD9-81ED-4DB2-BD59-A6C34878D82A}">
                    <a16:rowId xmlns:a16="http://schemas.microsoft.com/office/drawing/2014/main" val="10001"/>
                  </a:ext>
                </a:extLst>
              </a:tr>
              <a:tr h="190500">
                <a:tc>
                  <a:txBody>
                    <a:bodyPr/>
                    <a:lstStyle/>
                    <a:p>
                      <a:pPr algn="ctr" fontAlgn="b"/>
                      <a:r>
                        <a:rPr lang="en-US" sz="1600" b="0" i="0" u="none" strike="noStrike">
                          <a:solidFill>
                            <a:srgbClr val="000000"/>
                          </a:solidFill>
                          <a:effectLst/>
                          <a:latin typeface="Calibri"/>
                        </a:rPr>
                        <a:t>6</a:t>
                      </a:r>
                    </a:p>
                  </a:txBody>
                  <a:tcPr marL="12700" marR="12700" marT="12700" marB="0" anchor="b">
                    <a:lnL>
                      <a:noFill/>
                    </a:lnL>
                    <a:lnR>
                      <a:noFill/>
                    </a:lnR>
                    <a:lnT>
                      <a:noFill/>
                    </a:lnT>
                    <a:lnB>
                      <a:noFill/>
                    </a:lnB>
                    <a:solidFill>
                      <a:srgbClr val="CCFFCC"/>
                    </a:solidFill>
                  </a:tcPr>
                </a:tc>
                <a:tc>
                  <a:txBody>
                    <a:bodyPr/>
                    <a:lstStyle/>
                    <a:p>
                      <a:pPr algn="ctr" fontAlgn="b"/>
                      <a:r>
                        <a:rPr lang="en-US" sz="1600" b="0" i="0" u="none" strike="noStrike">
                          <a:solidFill>
                            <a:srgbClr val="000000"/>
                          </a:solidFill>
                          <a:effectLst/>
                          <a:latin typeface="Calibri"/>
                        </a:rPr>
                        <a:t>-4</a:t>
                      </a:r>
                    </a:p>
                  </a:txBody>
                  <a:tcPr marL="12700" marR="12700" marT="12700" marB="0" anchor="b">
                    <a:lnL>
                      <a:noFill/>
                    </a:lnL>
                    <a:lnR>
                      <a:noFill/>
                    </a:lnR>
                    <a:lnT>
                      <a:noFill/>
                    </a:lnT>
                    <a:lnB>
                      <a:noFill/>
                    </a:lnB>
                    <a:solidFill>
                      <a:srgbClr val="CCFFCC"/>
                    </a:solidFill>
                  </a:tcPr>
                </a:tc>
                <a:tc>
                  <a:txBody>
                    <a:bodyPr/>
                    <a:lstStyle/>
                    <a:p>
                      <a:pPr algn="ctr" fontAlgn="b"/>
                      <a:r>
                        <a:rPr lang="en-US" sz="1600" b="0" i="0" u="none" strike="noStrike">
                          <a:solidFill>
                            <a:srgbClr val="000000"/>
                          </a:solidFill>
                          <a:effectLst/>
                          <a:latin typeface="Calibri"/>
                        </a:rPr>
                        <a:t>16</a:t>
                      </a:r>
                    </a:p>
                  </a:txBody>
                  <a:tcPr marL="12700" marR="12700" marT="12700" marB="0" anchor="b">
                    <a:lnL>
                      <a:noFill/>
                    </a:lnL>
                    <a:lnR>
                      <a:noFill/>
                    </a:lnR>
                    <a:lnT>
                      <a:noFill/>
                    </a:lnT>
                    <a:lnB>
                      <a:noFill/>
                    </a:lnB>
                    <a:solidFill>
                      <a:srgbClr val="CCFFCC"/>
                    </a:solidFill>
                  </a:tcPr>
                </a:tc>
                <a:extLst>
                  <a:ext uri="{0D108BD9-81ED-4DB2-BD59-A6C34878D82A}">
                    <a16:rowId xmlns:a16="http://schemas.microsoft.com/office/drawing/2014/main" val="10002"/>
                  </a:ext>
                </a:extLst>
              </a:tr>
              <a:tr h="190500">
                <a:tc>
                  <a:txBody>
                    <a:bodyPr/>
                    <a:lstStyle/>
                    <a:p>
                      <a:pPr algn="ctr" fontAlgn="b"/>
                      <a:r>
                        <a:rPr lang="en-US" sz="1600" b="0" i="0" u="none" strike="noStrike">
                          <a:solidFill>
                            <a:srgbClr val="000000"/>
                          </a:solidFill>
                          <a:effectLst/>
                          <a:latin typeface="Calibri"/>
                        </a:rPr>
                        <a:t>8</a:t>
                      </a:r>
                    </a:p>
                  </a:txBody>
                  <a:tcPr marL="12700" marR="12700" marT="12700" marB="0" anchor="b">
                    <a:lnL>
                      <a:noFill/>
                    </a:lnL>
                    <a:lnR>
                      <a:noFill/>
                    </a:lnR>
                    <a:lnT>
                      <a:noFill/>
                    </a:lnT>
                    <a:lnB>
                      <a:noFill/>
                    </a:lnB>
                    <a:solidFill>
                      <a:srgbClr val="CCFFCC"/>
                    </a:solidFill>
                  </a:tcPr>
                </a:tc>
                <a:tc>
                  <a:txBody>
                    <a:bodyPr/>
                    <a:lstStyle/>
                    <a:p>
                      <a:pPr algn="ctr" fontAlgn="b"/>
                      <a:r>
                        <a:rPr lang="en-US" sz="1600" b="0" i="0" u="none" strike="noStrike">
                          <a:solidFill>
                            <a:srgbClr val="000000"/>
                          </a:solidFill>
                          <a:effectLst/>
                          <a:latin typeface="Calibri"/>
                        </a:rPr>
                        <a:t>-2</a:t>
                      </a:r>
                    </a:p>
                  </a:txBody>
                  <a:tcPr marL="12700" marR="12700" marT="12700" marB="0" anchor="b">
                    <a:lnL>
                      <a:noFill/>
                    </a:lnL>
                    <a:lnR>
                      <a:noFill/>
                    </a:lnR>
                    <a:lnT>
                      <a:noFill/>
                    </a:lnT>
                    <a:lnB>
                      <a:noFill/>
                    </a:lnB>
                    <a:solidFill>
                      <a:srgbClr val="CCFFCC"/>
                    </a:solidFill>
                  </a:tcPr>
                </a:tc>
                <a:tc>
                  <a:txBody>
                    <a:bodyPr/>
                    <a:lstStyle/>
                    <a:p>
                      <a:pPr algn="ctr" fontAlgn="b"/>
                      <a:r>
                        <a:rPr lang="en-US" sz="1600" b="0" i="0" u="none" strike="noStrike">
                          <a:solidFill>
                            <a:srgbClr val="000000"/>
                          </a:solidFill>
                          <a:effectLst/>
                          <a:latin typeface="Calibri"/>
                        </a:rPr>
                        <a:t>4</a:t>
                      </a:r>
                    </a:p>
                  </a:txBody>
                  <a:tcPr marL="12700" marR="12700" marT="12700" marB="0" anchor="b">
                    <a:lnL>
                      <a:noFill/>
                    </a:lnL>
                    <a:lnR>
                      <a:noFill/>
                    </a:lnR>
                    <a:lnT>
                      <a:noFill/>
                    </a:lnT>
                    <a:lnB>
                      <a:noFill/>
                    </a:lnB>
                    <a:solidFill>
                      <a:srgbClr val="CCFFCC"/>
                    </a:solidFill>
                  </a:tcPr>
                </a:tc>
                <a:extLst>
                  <a:ext uri="{0D108BD9-81ED-4DB2-BD59-A6C34878D82A}">
                    <a16:rowId xmlns:a16="http://schemas.microsoft.com/office/drawing/2014/main" val="10003"/>
                  </a:ext>
                </a:extLst>
              </a:tr>
              <a:tr h="190500">
                <a:tc>
                  <a:txBody>
                    <a:bodyPr/>
                    <a:lstStyle/>
                    <a:p>
                      <a:pPr algn="ctr" fontAlgn="b"/>
                      <a:r>
                        <a:rPr lang="en-US" sz="1600" b="0" i="0" u="none" strike="noStrike">
                          <a:solidFill>
                            <a:srgbClr val="000000"/>
                          </a:solidFill>
                          <a:effectLst/>
                          <a:latin typeface="Calibri"/>
                        </a:rPr>
                        <a:t>10</a:t>
                      </a:r>
                    </a:p>
                  </a:txBody>
                  <a:tcPr marL="12700" marR="12700" marT="12700" marB="0" anchor="b">
                    <a:lnL>
                      <a:noFill/>
                    </a:lnL>
                    <a:lnR>
                      <a:noFill/>
                    </a:lnR>
                    <a:lnT>
                      <a:noFill/>
                    </a:lnT>
                    <a:lnB>
                      <a:noFill/>
                    </a:lnB>
                    <a:solidFill>
                      <a:srgbClr val="CCFFCC"/>
                    </a:solidFill>
                  </a:tcPr>
                </a:tc>
                <a:tc>
                  <a:txBody>
                    <a:bodyPr/>
                    <a:lstStyle/>
                    <a:p>
                      <a:pPr algn="ctr" fontAlgn="b"/>
                      <a:r>
                        <a:rPr lang="en-US" sz="1600" b="0" i="0" u="none" strike="noStrike">
                          <a:solidFill>
                            <a:srgbClr val="000000"/>
                          </a:solidFill>
                          <a:effectLst/>
                          <a:latin typeface="Calibri"/>
                        </a:rPr>
                        <a:t>0</a:t>
                      </a:r>
                    </a:p>
                  </a:txBody>
                  <a:tcPr marL="12700" marR="12700" marT="12700" marB="0" anchor="b">
                    <a:lnL>
                      <a:noFill/>
                    </a:lnL>
                    <a:lnR>
                      <a:noFill/>
                    </a:lnR>
                    <a:lnT>
                      <a:noFill/>
                    </a:lnT>
                    <a:lnB>
                      <a:noFill/>
                    </a:lnB>
                    <a:solidFill>
                      <a:srgbClr val="CCFFCC"/>
                    </a:solidFill>
                  </a:tcPr>
                </a:tc>
                <a:tc>
                  <a:txBody>
                    <a:bodyPr/>
                    <a:lstStyle/>
                    <a:p>
                      <a:pPr algn="ctr" fontAlgn="b"/>
                      <a:r>
                        <a:rPr lang="en-US" sz="1600" b="0" i="0" u="none" strike="noStrike">
                          <a:solidFill>
                            <a:srgbClr val="000000"/>
                          </a:solidFill>
                          <a:effectLst/>
                          <a:latin typeface="Calibri"/>
                        </a:rPr>
                        <a:t>0</a:t>
                      </a:r>
                    </a:p>
                  </a:txBody>
                  <a:tcPr marL="12700" marR="12700" marT="12700" marB="0" anchor="b">
                    <a:lnL>
                      <a:noFill/>
                    </a:lnL>
                    <a:lnR>
                      <a:noFill/>
                    </a:lnR>
                    <a:lnT>
                      <a:noFill/>
                    </a:lnT>
                    <a:lnB>
                      <a:noFill/>
                    </a:lnB>
                    <a:solidFill>
                      <a:srgbClr val="CCFFCC"/>
                    </a:solidFill>
                  </a:tcPr>
                </a:tc>
                <a:extLst>
                  <a:ext uri="{0D108BD9-81ED-4DB2-BD59-A6C34878D82A}">
                    <a16:rowId xmlns:a16="http://schemas.microsoft.com/office/drawing/2014/main" val="10004"/>
                  </a:ext>
                </a:extLst>
              </a:tr>
              <a:tr h="190500">
                <a:tc>
                  <a:txBody>
                    <a:bodyPr/>
                    <a:lstStyle/>
                    <a:p>
                      <a:pPr algn="ctr" fontAlgn="b"/>
                      <a:r>
                        <a:rPr lang="en-US" sz="1600" b="0" i="0" u="none" strike="noStrike">
                          <a:solidFill>
                            <a:srgbClr val="000000"/>
                          </a:solidFill>
                          <a:effectLst/>
                          <a:latin typeface="Calibri"/>
                        </a:rPr>
                        <a:t>12</a:t>
                      </a:r>
                    </a:p>
                  </a:txBody>
                  <a:tcPr marL="12700" marR="12700" marT="12700" marB="0" anchor="b">
                    <a:lnL>
                      <a:noFill/>
                    </a:lnL>
                    <a:lnR>
                      <a:noFill/>
                    </a:lnR>
                    <a:lnT>
                      <a:noFill/>
                    </a:lnT>
                    <a:lnB>
                      <a:noFill/>
                    </a:lnB>
                    <a:solidFill>
                      <a:srgbClr val="CCFFCC"/>
                    </a:solidFill>
                  </a:tcPr>
                </a:tc>
                <a:tc>
                  <a:txBody>
                    <a:bodyPr/>
                    <a:lstStyle/>
                    <a:p>
                      <a:pPr algn="ctr" fontAlgn="b"/>
                      <a:r>
                        <a:rPr lang="en-US" sz="1600" b="0" i="0" u="none" strike="noStrike">
                          <a:solidFill>
                            <a:srgbClr val="000000"/>
                          </a:solidFill>
                          <a:effectLst/>
                          <a:latin typeface="Calibri"/>
                        </a:rPr>
                        <a:t>2</a:t>
                      </a:r>
                    </a:p>
                  </a:txBody>
                  <a:tcPr marL="12700" marR="12700" marT="12700" marB="0" anchor="b">
                    <a:lnL>
                      <a:noFill/>
                    </a:lnL>
                    <a:lnR>
                      <a:noFill/>
                    </a:lnR>
                    <a:lnT>
                      <a:noFill/>
                    </a:lnT>
                    <a:lnB>
                      <a:noFill/>
                    </a:lnB>
                    <a:solidFill>
                      <a:srgbClr val="CCFFCC"/>
                    </a:solidFill>
                  </a:tcPr>
                </a:tc>
                <a:tc>
                  <a:txBody>
                    <a:bodyPr/>
                    <a:lstStyle/>
                    <a:p>
                      <a:pPr algn="ctr" fontAlgn="b"/>
                      <a:r>
                        <a:rPr lang="en-US" sz="1600" b="0" i="0" u="none" strike="noStrike">
                          <a:solidFill>
                            <a:srgbClr val="000000"/>
                          </a:solidFill>
                          <a:effectLst/>
                          <a:latin typeface="Calibri"/>
                        </a:rPr>
                        <a:t>4</a:t>
                      </a:r>
                    </a:p>
                  </a:txBody>
                  <a:tcPr marL="12700" marR="12700" marT="12700" marB="0" anchor="b">
                    <a:lnL>
                      <a:noFill/>
                    </a:lnL>
                    <a:lnR>
                      <a:noFill/>
                    </a:lnR>
                    <a:lnT>
                      <a:noFill/>
                    </a:lnT>
                    <a:lnB>
                      <a:noFill/>
                    </a:lnB>
                    <a:solidFill>
                      <a:srgbClr val="CCFFCC"/>
                    </a:solidFill>
                  </a:tcPr>
                </a:tc>
                <a:extLst>
                  <a:ext uri="{0D108BD9-81ED-4DB2-BD59-A6C34878D82A}">
                    <a16:rowId xmlns:a16="http://schemas.microsoft.com/office/drawing/2014/main" val="10005"/>
                  </a:ext>
                </a:extLst>
              </a:tr>
              <a:tr h="190500">
                <a:tc>
                  <a:txBody>
                    <a:bodyPr/>
                    <a:lstStyle/>
                    <a:p>
                      <a:pPr algn="ctr" fontAlgn="b"/>
                      <a:r>
                        <a:rPr lang="en-US" sz="1600" b="0" i="0" u="none" strike="noStrike">
                          <a:solidFill>
                            <a:srgbClr val="000000"/>
                          </a:solidFill>
                          <a:effectLst/>
                          <a:latin typeface="Calibri"/>
                        </a:rPr>
                        <a:t>14</a:t>
                      </a:r>
                    </a:p>
                  </a:txBody>
                  <a:tcPr marL="12700" marR="12700" marT="12700" marB="0" anchor="b">
                    <a:lnL>
                      <a:noFill/>
                    </a:lnL>
                    <a:lnR>
                      <a:noFill/>
                    </a:lnR>
                    <a:lnT>
                      <a:noFill/>
                    </a:lnT>
                    <a:lnB>
                      <a:noFill/>
                    </a:lnB>
                    <a:solidFill>
                      <a:srgbClr val="CCFFCC"/>
                    </a:solidFill>
                  </a:tcPr>
                </a:tc>
                <a:tc>
                  <a:txBody>
                    <a:bodyPr/>
                    <a:lstStyle/>
                    <a:p>
                      <a:pPr algn="ctr" fontAlgn="b"/>
                      <a:r>
                        <a:rPr lang="en-US" sz="1600" b="0" i="0" u="none" strike="noStrike">
                          <a:solidFill>
                            <a:srgbClr val="000000"/>
                          </a:solidFill>
                          <a:effectLst/>
                          <a:latin typeface="Calibri"/>
                        </a:rPr>
                        <a:t>4</a:t>
                      </a:r>
                    </a:p>
                  </a:txBody>
                  <a:tcPr marL="12700" marR="12700" marT="12700" marB="0" anchor="b">
                    <a:lnL>
                      <a:noFill/>
                    </a:lnL>
                    <a:lnR>
                      <a:noFill/>
                    </a:lnR>
                    <a:lnT>
                      <a:noFill/>
                    </a:lnT>
                    <a:lnB>
                      <a:noFill/>
                    </a:lnB>
                    <a:solidFill>
                      <a:srgbClr val="CCFFCC"/>
                    </a:solidFill>
                  </a:tcPr>
                </a:tc>
                <a:tc>
                  <a:txBody>
                    <a:bodyPr/>
                    <a:lstStyle/>
                    <a:p>
                      <a:pPr algn="ctr" fontAlgn="b"/>
                      <a:r>
                        <a:rPr lang="en-US" sz="1600" b="0" i="0" u="none" strike="noStrike">
                          <a:solidFill>
                            <a:srgbClr val="000000"/>
                          </a:solidFill>
                          <a:effectLst/>
                          <a:latin typeface="Calibri"/>
                        </a:rPr>
                        <a:t>16</a:t>
                      </a:r>
                    </a:p>
                  </a:txBody>
                  <a:tcPr marL="12700" marR="12700" marT="12700" marB="0" anchor="b">
                    <a:lnL>
                      <a:noFill/>
                    </a:lnL>
                    <a:lnR>
                      <a:noFill/>
                    </a:lnR>
                    <a:lnT>
                      <a:noFill/>
                    </a:lnT>
                    <a:lnB>
                      <a:noFill/>
                    </a:lnB>
                    <a:solidFill>
                      <a:srgbClr val="CCFFCC"/>
                    </a:solidFill>
                  </a:tcPr>
                </a:tc>
                <a:extLst>
                  <a:ext uri="{0D108BD9-81ED-4DB2-BD59-A6C34878D82A}">
                    <a16:rowId xmlns:a16="http://schemas.microsoft.com/office/drawing/2014/main" val="10006"/>
                  </a:ext>
                </a:extLst>
              </a:tr>
              <a:tr h="190500">
                <a:tc>
                  <a:txBody>
                    <a:bodyPr/>
                    <a:lstStyle/>
                    <a:p>
                      <a:pPr algn="ctr" fontAlgn="b"/>
                      <a:r>
                        <a:rPr lang="en-US" sz="1600" b="0" i="0" u="none" strike="noStrike">
                          <a:solidFill>
                            <a:srgbClr val="000000"/>
                          </a:solidFill>
                          <a:effectLst/>
                          <a:latin typeface="Calibri"/>
                        </a:rPr>
                        <a:t>15</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CCFFCC"/>
                    </a:solidFill>
                  </a:tcPr>
                </a:tc>
                <a:tc>
                  <a:txBody>
                    <a:bodyPr/>
                    <a:lstStyle/>
                    <a:p>
                      <a:pPr algn="ctr" fontAlgn="b"/>
                      <a:r>
                        <a:rPr lang="en-US" sz="1600" b="0" i="0" u="none" strike="noStrike">
                          <a:solidFill>
                            <a:srgbClr val="000000"/>
                          </a:solidFill>
                          <a:effectLst/>
                          <a:latin typeface="Calibri"/>
                        </a:rPr>
                        <a:t>5</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CCFFCC"/>
                    </a:solidFill>
                  </a:tcPr>
                </a:tc>
                <a:tc>
                  <a:txBody>
                    <a:bodyPr/>
                    <a:lstStyle/>
                    <a:p>
                      <a:pPr algn="ctr" fontAlgn="b"/>
                      <a:r>
                        <a:rPr lang="en-US" sz="1600" b="0" i="0" u="none" strike="noStrike">
                          <a:solidFill>
                            <a:srgbClr val="000000"/>
                          </a:solidFill>
                          <a:effectLst/>
                          <a:latin typeface="Calibri"/>
                        </a:rPr>
                        <a:t>25</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0007"/>
                  </a:ext>
                </a:extLst>
              </a:tr>
              <a:tr h="190500">
                <a:tc>
                  <a:txBody>
                    <a:bodyPr/>
                    <a:lstStyle/>
                    <a:p>
                      <a:pPr algn="ctr" fontAlgn="b"/>
                      <a:r>
                        <a:rPr lang="en-US" sz="1600" b="0" i="0" u="none" strike="noStrike">
                          <a:solidFill>
                            <a:srgbClr val="000000"/>
                          </a:solidFill>
                          <a:effectLst/>
                          <a:latin typeface="Calibri"/>
                        </a:rPr>
                        <a:t>70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solidFill>
                      <a:srgbClr val="CCFFCC"/>
                    </a:solidFill>
                  </a:tcPr>
                </a:tc>
                <a:tc>
                  <a:txBody>
                    <a:bodyPr/>
                    <a:lstStyle/>
                    <a:p>
                      <a:pPr algn="ctr" fontAlgn="b"/>
                      <a:r>
                        <a:rPr lang="en-US" sz="1600" b="0" i="0" u="none" strike="noStrike">
                          <a:solidFill>
                            <a:srgbClr val="000000"/>
                          </a:solidFill>
                          <a:effectLst/>
                          <a:latin typeface="Calibri"/>
                        </a:rPr>
                        <a:t>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solidFill>
                      <a:srgbClr val="CCFFCC"/>
                    </a:solidFill>
                  </a:tcPr>
                </a:tc>
                <a:tc>
                  <a:txBody>
                    <a:bodyPr/>
                    <a:lstStyle/>
                    <a:p>
                      <a:pPr algn="ctr" fontAlgn="b"/>
                      <a:r>
                        <a:rPr lang="en-US" sz="1600" b="0" i="0" u="none" strike="noStrike" dirty="0">
                          <a:solidFill>
                            <a:srgbClr val="000000"/>
                          </a:solidFill>
                          <a:effectLst/>
                          <a:latin typeface="Calibri"/>
                        </a:rPr>
                        <a:t>90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solidFill>
                      <a:srgbClr val="CCFFCC"/>
                    </a:solidFill>
                  </a:tcPr>
                </a:tc>
                <a:extLst>
                  <a:ext uri="{0D108BD9-81ED-4DB2-BD59-A6C34878D82A}">
                    <a16:rowId xmlns:a16="http://schemas.microsoft.com/office/drawing/2014/main" val="10008"/>
                  </a:ext>
                </a:extLst>
              </a:tr>
            </a:tbl>
          </a:graphicData>
        </a:graphic>
      </p:graphicFrame>
      <p:pic>
        <p:nvPicPr>
          <p:cNvPr id="12" name="Picture 11" descr="islands.pdf"/>
          <p:cNvPicPr>
            <a:picLocks noChangeAspect="1"/>
          </p:cNvPicPr>
          <p:nvPr/>
        </p:nvPicPr>
        <p:blipFill rotWithShape="1">
          <a:blip r:embed="rId4">
            <a:extLst>
              <a:ext uri="{28A0092B-C50C-407E-A947-70E740481C1C}">
                <a14:useLocalDpi xmlns:a14="http://schemas.microsoft.com/office/drawing/2010/main" val="0"/>
              </a:ext>
            </a:extLst>
          </a:blip>
          <a:srcRect l="48706" b="47429"/>
          <a:stretch/>
        </p:blipFill>
        <p:spPr>
          <a:xfrm>
            <a:off x="1225072" y="3706849"/>
            <a:ext cx="2809220" cy="2828818"/>
          </a:xfrm>
          <a:prstGeom prst="rect">
            <a:avLst/>
          </a:prstGeom>
        </p:spPr>
      </p:pic>
      <p:sp>
        <p:nvSpPr>
          <p:cNvPr id="5" name="Rectangle 4"/>
          <p:cNvSpPr/>
          <p:nvPr/>
        </p:nvSpPr>
        <p:spPr>
          <a:xfrm>
            <a:off x="1371455" y="887528"/>
            <a:ext cx="2067710" cy="25554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0904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grpId="1" nodeType="clickEffect">
                                  <p:stCondLst>
                                    <p:cond delay="0"/>
                                  </p:stCondLst>
                                  <p:childTnLst>
                                    <p:animEffect transition="out" filter="dissolv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91" y="49813"/>
            <a:ext cx="4723690" cy="1143000"/>
          </a:xfrm>
        </p:spPr>
        <p:txBody>
          <a:bodyPr>
            <a:normAutofit/>
          </a:bodyPr>
          <a:lstStyle/>
          <a:p>
            <a:r>
              <a:rPr lang="en-US" sz="2800" dirty="0"/>
              <a:t>Lets Try Another Calculation</a:t>
            </a:r>
          </a:p>
        </p:txBody>
      </p:sp>
      <p:sp>
        <p:nvSpPr>
          <p:cNvPr id="10" name="Content Placeholder 9"/>
          <p:cNvSpPr>
            <a:spLocks noGrp="1"/>
          </p:cNvSpPr>
          <p:nvPr>
            <p:ph sz="quarter" idx="4"/>
          </p:nvPr>
        </p:nvSpPr>
        <p:spPr>
          <a:xfrm>
            <a:off x="4180372" y="1756715"/>
            <a:ext cx="4560638" cy="4569873"/>
          </a:xfrm>
        </p:spPr>
        <p:txBody>
          <a:bodyPr/>
          <a:lstStyle/>
          <a:p>
            <a:r>
              <a:rPr lang="en-US" dirty="0"/>
              <a:t>Setup values in a column</a:t>
            </a:r>
          </a:p>
          <a:p>
            <a:r>
              <a:rPr lang="en-US" dirty="0"/>
              <a:t>Subtract the mean from each x (these are deviations from the mean).</a:t>
            </a:r>
          </a:p>
          <a:p>
            <a:r>
              <a:rPr lang="en-US" dirty="0"/>
              <a:t>Square each deviation and sum them.</a:t>
            </a:r>
          </a:p>
          <a:p>
            <a:r>
              <a:rPr lang="en-US" dirty="0"/>
              <a:t>Divide sum of squared deviations by n-1</a:t>
            </a:r>
          </a:p>
          <a:p>
            <a:r>
              <a:rPr lang="en-US" dirty="0"/>
              <a:t>Take square root.</a:t>
            </a:r>
          </a:p>
          <a:p>
            <a:endParaRPr lang="en-US" dirty="0"/>
          </a:p>
        </p:txBody>
      </p:sp>
      <p:pic>
        <p:nvPicPr>
          <p:cNvPr id="11" name="Picture 10"/>
          <p:cNvPicPr>
            <a:picLocks noChangeAspect="1"/>
          </p:cNvPicPr>
          <p:nvPr/>
        </p:nvPicPr>
        <p:blipFill>
          <a:blip r:embed="rId3"/>
          <a:stretch>
            <a:fillRect/>
          </a:stretch>
        </p:blipFill>
        <p:spPr>
          <a:xfrm>
            <a:off x="5273821" y="621313"/>
            <a:ext cx="2145570" cy="883470"/>
          </a:xfrm>
          <a:prstGeom prst="rect">
            <a:avLst/>
          </a:prstGeom>
        </p:spPr>
      </p:pic>
      <p:sp>
        <p:nvSpPr>
          <p:cNvPr id="13" name="TextBox 12"/>
          <p:cNvSpPr txBox="1"/>
          <p:nvPr/>
        </p:nvSpPr>
        <p:spPr>
          <a:xfrm>
            <a:off x="441418" y="3383959"/>
            <a:ext cx="1182047" cy="646331"/>
          </a:xfrm>
          <a:prstGeom prst="rect">
            <a:avLst/>
          </a:prstGeom>
          <a:noFill/>
        </p:spPr>
        <p:txBody>
          <a:bodyPr wrap="none" rtlCol="0">
            <a:spAutoFit/>
          </a:bodyPr>
          <a:lstStyle/>
          <a:p>
            <a:r>
              <a:rPr lang="en-US" dirty="0"/>
              <a:t>Mean = 10 </a:t>
            </a:r>
          </a:p>
          <a:p>
            <a:r>
              <a:rPr lang="en-US" dirty="0"/>
              <a:t>Count = 7</a:t>
            </a:r>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1612932753"/>
              </p:ext>
            </p:extLst>
          </p:nvPr>
        </p:nvGraphicFramePr>
        <p:xfrm>
          <a:off x="567992" y="1026843"/>
          <a:ext cx="3329205" cy="2308860"/>
        </p:xfrm>
        <a:graphic>
          <a:graphicData uri="http://schemas.openxmlformats.org/drawingml/2006/table">
            <a:tbl>
              <a:tblPr/>
              <a:tblGrid>
                <a:gridCol w="1109735">
                  <a:extLst>
                    <a:ext uri="{9D8B030D-6E8A-4147-A177-3AD203B41FA5}">
                      <a16:colId xmlns:a16="http://schemas.microsoft.com/office/drawing/2014/main" val="20000"/>
                    </a:ext>
                  </a:extLst>
                </a:gridCol>
                <a:gridCol w="1109735">
                  <a:extLst>
                    <a:ext uri="{9D8B030D-6E8A-4147-A177-3AD203B41FA5}">
                      <a16:colId xmlns:a16="http://schemas.microsoft.com/office/drawing/2014/main" val="20001"/>
                    </a:ext>
                  </a:extLst>
                </a:gridCol>
                <a:gridCol w="1109735">
                  <a:extLst>
                    <a:ext uri="{9D8B030D-6E8A-4147-A177-3AD203B41FA5}">
                      <a16:colId xmlns:a16="http://schemas.microsoft.com/office/drawing/2014/main" val="20002"/>
                    </a:ext>
                  </a:extLst>
                </a:gridCol>
              </a:tblGrid>
              <a:tr h="243461">
                <a:tc>
                  <a:txBody>
                    <a:bodyPr/>
                    <a:lstStyle/>
                    <a:p>
                      <a:pPr algn="ctr" fontAlgn="b"/>
                      <a:r>
                        <a:rPr lang="en-US" sz="1600" b="0" i="0" u="none" strike="noStrike">
                          <a:solidFill>
                            <a:srgbClr val="000000"/>
                          </a:solidFill>
                          <a:effectLst/>
                          <a:latin typeface="Calibri"/>
                        </a:rPr>
                        <a:t>Island III</a:t>
                      </a:r>
                    </a:p>
                  </a:txBody>
                  <a:tcPr marL="12700" marR="12700" marT="12700" marB="0" anchor="b">
                    <a:lnL>
                      <a:noFill/>
                    </a:lnL>
                    <a:lnR>
                      <a:noFill/>
                    </a:lnR>
                    <a:lnT>
                      <a:noFill/>
                    </a:lnT>
                    <a:lnB>
                      <a:noFill/>
                    </a:lnB>
                    <a:solidFill>
                      <a:srgbClr val="B7DEE8"/>
                    </a:solidFill>
                  </a:tcPr>
                </a:tc>
                <a:tc>
                  <a:txBody>
                    <a:bodyPr/>
                    <a:lstStyle/>
                    <a:p>
                      <a:pPr algn="ctr" fontAlgn="b"/>
                      <a:r>
                        <a:rPr lang="en-US" sz="1600" b="0" i="0" u="none" strike="noStrike">
                          <a:solidFill>
                            <a:srgbClr val="000000"/>
                          </a:solidFill>
                          <a:effectLst/>
                          <a:latin typeface="Calibri"/>
                        </a:rPr>
                        <a:t>x-mean</a:t>
                      </a:r>
                    </a:p>
                  </a:txBody>
                  <a:tcPr marL="12700" marR="12700" marT="12700" marB="0" anchor="b">
                    <a:lnL>
                      <a:noFill/>
                    </a:lnL>
                    <a:lnR>
                      <a:noFill/>
                    </a:lnR>
                    <a:lnT>
                      <a:noFill/>
                    </a:lnT>
                    <a:lnB>
                      <a:noFill/>
                    </a:lnB>
                    <a:solidFill>
                      <a:srgbClr val="B7DEE8"/>
                    </a:solidFill>
                  </a:tcPr>
                </a:tc>
                <a:tc>
                  <a:txBody>
                    <a:bodyPr/>
                    <a:lstStyle/>
                    <a:p>
                      <a:pPr algn="ctr" fontAlgn="b"/>
                      <a:r>
                        <a:rPr lang="en-US" sz="1600" b="0" i="0" u="none" strike="noStrike" dirty="0">
                          <a:solidFill>
                            <a:srgbClr val="000000"/>
                          </a:solidFill>
                          <a:effectLst/>
                          <a:latin typeface="Calibri"/>
                        </a:rPr>
                        <a:t>(x-mean)^2</a:t>
                      </a:r>
                    </a:p>
                  </a:txBody>
                  <a:tcPr marL="12700" marR="12700" marT="12700" marB="0" anchor="b">
                    <a:lnL>
                      <a:noFill/>
                    </a:lnL>
                    <a:lnR>
                      <a:noFill/>
                    </a:lnR>
                    <a:lnT>
                      <a:noFill/>
                    </a:lnT>
                    <a:lnB>
                      <a:noFill/>
                    </a:lnB>
                    <a:solidFill>
                      <a:srgbClr val="B7DEE8"/>
                    </a:solidFill>
                  </a:tcPr>
                </a:tc>
                <a:extLst>
                  <a:ext uri="{0D108BD9-81ED-4DB2-BD59-A6C34878D82A}">
                    <a16:rowId xmlns:a16="http://schemas.microsoft.com/office/drawing/2014/main" val="10000"/>
                  </a:ext>
                </a:extLst>
              </a:tr>
              <a:tr h="243461">
                <a:tc>
                  <a:txBody>
                    <a:bodyPr/>
                    <a:lstStyle/>
                    <a:p>
                      <a:pPr algn="ctr" fontAlgn="b"/>
                      <a:r>
                        <a:rPr lang="en-US" sz="1600" b="0" i="0" u="none" strike="noStrike">
                          <a:solidFill>
                            <a:srgbClr val="000000"/>
                          </a:solidFill>
                          <a:effectLst/>
                          <a:latin typeface="Calibri"/>
                        </a:rPr>
                        <a:t>1</a:t>
                      </a:r>
                    </a:p>
                  </a:txBody>
                  <a:tcPr marL="12700" marR="12700" marT="12700" marB="0" anchor="b">
                    <a:lnL>
                      <a:noFill/>
                    </a:lnL>
                    <a:lnR>
                      <a:noFill/>
                    </a:lnR>
                    <a:lnT>
                      <a:noFill/>
                    </a:lnT>
                    <a:lnB>
                      <a:noFill/>
                    </a:lnB>
                    <a:solidFill>
                      <a:srgbClr val="B7DEE8"/>
                    </a:solidFill>
                  </a:tcPr>
                </a:tc>
                <a:tc>
                  <a:txBody>
                    <a:bodyPr/>
                    <a:lstStyle/>
                    <a:p>
                      <a:pPr algn="ctr" fontAlgn="b"/>
                      <a:r>
                        <a:rPr lang="en-US" sz="1600" b="0" i="0" u="none" strike="noStrike">
                          <a:solidFill>
                            <a:srgbClr val="000000"/>
                          </a:solidFill>
                          <a:effectLst/>
                          <a:latin typeface="Calibri"/>
                        </a:rPr>
                        <a:t>-9</a:t>
                      </a:r>
                    </a:p>
                  </a:txBody>
                  <a:tcPr marL="12700" marR="12700" marT="12700" marB="0" anchor="b">
                    <a:lnL>
                      <a:noFill/>
                    </a:lnL>
                    <a:lnR>
                      <a:noFill/>
                    </a:lnR>
                    <a:lnT>
                      <a:noFill/>
                    </a:lnT>
                    <a:lnB>
                      <a:noFill/>
                    </a:lnB>
                    <a:solidFill>
                      <a:srgbClr val="B7DEE8"/>
                    </a:solidFill>
                  </a:tcPr>
                </a:tc>
                <a:tc>
                  <a:txBody>
                    <a:bodyPr/>
                    <a:lstStyle/>
                    <a:p>
                      <a:pPr algn="ctr" fontAlgn="b"/>
                      <a:r>
                        <a:rPr lang="en-US" sz="1600" b="0" i="0" u="none" strike="noStrike">
                          <a:solidFill>
                            <a:srgbClr val="000000"/>
                          </a:solidFill>
                          <a:effectLst/>
                          <a:latin typeface="Calibri"/>
                        </a:rPr>
                        <a:t>81</a:t>
                      </a:r>
                    </a:p>
                  </a:txBody>
                  <a:tcPr marL="12700" marR="12700" marT="12700" marB="0" anchor="b">
                    <a:lnL>
                      <a:noFill/>
                    </a:lnL>
                    <a:lnR>
                      <a:noFill/>
                    </a:lnR>
                    <a:lnT>
                      <a:noFill/>
                    </a:lnT>
                    <a:lnB>
                      <a:noFill/>
                    </a:lnB>
                    <a:solidFill>
                      <a:srgbClr val="B7DEE8"/>
                    </a:solidFill>
                  </a:tcPr>
                </a:tc>
                <a:extLst>
                  <a:ext uri="{0D108BD9-81ED-4DB2-BD59-A6C34878D82A}">
                    <a16:rowId xmlns:a16="http://schemas.microsoft.com/office/drawing/2014/main" val="10001"/>
                  </a:ext>
                </a:extLst>
              </a:tr>
              <a:tr h="243461">
                <a:tc>
                  <a:txBody>
                    <a:bodyPr/>
                    <a:lstStyle/>
                    <a:p>
                      <a:pPr algn="ctr" fontAlgn="b"/>
                      <a:r>
                        <a:rPr lang="en-US" sz="1600" b="0" i="0" u="none" strike="noStrike">
                          <a:solidFill>
                            <a:srgbClr val="000000"/>
                          </a:solidFill>
                          <a:effectLst/>
                          <a:latin typeface="Calibri"/>
                        </a:rPr>
                        <a:t>2</a:t>
                      </a:r>
                    </a:p>
                  </a:txBody>
                  <a:tcPr marL="12700" marR="12700" marT="12700" marB="0" anchor="b">
                    <a:lnL>
                      <a:noFill/>
                    </a:lnL>
                    <a:lnR>
                      <a:noFill/>
                    </a:lnR>
                    <a:lnT>
                      <a:noFill/>
                    </a:lnT>
                    <a:lnB>
                      <a:noFill/>
                    </a:lnB>
                    <a:solidFill>
                      <a:srgbClr val="B7DEE8"/>
                    </a:solidFill>
                  </a:tcPr>
                </a:tc>
                <a:tc>
                  <a:txBody>
                    <a:bodyPr/>
                    <a:lstStyle/>
                    <a:p>
                      <a:pPr algn="ctr" fontAlgn="b"/>
                      <a:r>
                        <a:rPr lang="en-US" sz="1600" b="0" i="0" u="none" strike="noStrike" dirty="0">
                          <a:solidFill>
                            <a:srgbClr val="000000"/>
                          </a:solidFill>
                          <a:effectLst/>
                          <a:latin typeface="Calibri"/>
                        </a:rPr>
                        <a:t>-8</a:t>
                      </a:r>
                    </a:p>
                  </a:txBody>
                  <a:tcPr marL="12700" marR="12700" marT="12700" marB="0" anchor="b">
                    <a:lnL>
                      <a:noFill/>
                    </a:lnL>
                    <a:lnR>
                      <a:noFill/>
                    </a:lnR>
                    <a:lnT>
                      <a:noFill/>
                    </a:lnT>
                    <a:lnB>
                      <a:noFill/>
                    </a:lnB>
                    <a:solidFill>
                      <a:srgbClr val="B7DEE8"/>
                    </a:solidFill>
                  </a:tcPr>
                </a:tc>
                <a:tc>
                  <a:txBody>
                    <a:bodyPr/>
                    <a:lstStyle/>
                    <a:p>
                      <a:pPr algn="ctr" fontAlgn="b"/>
                      <a:r>
                        <a:rPr lang="en-US" sz="1600" b="0" i="0" u="none" strike="noStrike">
                          <a:solidFill>
                            <a:srgbClr val="000000"/>
                          </a:solidFill>
                          <a:effectLst/>
                          <a:latin typeface="Calibri"/>
                        </a:rPr>
                        <a:t>64</a:t>
                      </a:r>
                    </a:p>
                  </a:txBody>
                  <a:tcPr marL="12700" marR="12700" marT="12700" marB="0" anchor="b">
                    <a:lnL>
                      <a:noFill/>
                    </a:lnL>
                    <a:lnR>
                      <a:noFill/>
                    </a:lnR>
                    <a:lnT>
                      <a:noFill/>
                    </a:lnT>
                    <a:lnB>
                      <a:noFill/>
                    </a:lnB>
                    <a:solidFill>
                      <a:srgbClr val="B7DEE8"/>
                    </a:solidFill>
                  </a:tcPr>
                </a:tc>
                <a:extLst>
                  <a:ext uri="{0D108BD9-81ED-4DB2-BD59-A6C34878D82A}">
                    <a16:rowId xmlns:a16="http://schemas.microsoft.com/office/drawing/2014/main" val="10002"/>
                  </a:ext>
                </a:extLst>
              </a:tr>
              <a:tr h="243461">
                <a:tc>
                  <a:txBody>
                    <a:bodyPr/>
                    <a:lstStyle/>
                    <a:p>
                      <a:pPr algn="ctr" fontAlgn="b"/>
                      <a:r>
                        <a:rPr lang="en-US" sz="1600" b="0" i="0" u="none" strike="noStrike">
                          <a:solidFill>
                            <a:srgbClr val="000000"/>
                          </a:solidFill>
                          <a:effectLst/>
                          <a:latin typeface="Calibri"/>
                        </a:rPr>
                        <a:t>5</a:t>
                      </a:r>
                    </a:p>
                  </a:txBody>
                  <a:tcPr marL="12700" marR="12700" marT="12700" marB="0" anchor="b">
                    <a:lnL>
                      <a:noFill/>
                    </a:lnL>
                    <a:lnR>
                      <a:noFill/>
                    </a:lnR>
                    <a:lnT>
                      <a:noFill/>
                    </a:lnT>
                    <a:lnB>
                      <a:noFill/>
                    </a:lnB>
                    <a:solidFill>
                      <a:srgbClr val="B7DEE8"/>
                    </a:solidFill>
                  </a:tcPr>
                </a:tc>
                <a:tc>
                  <a:txBody>
                    <a:bodyPr/>
                    <a:lstStyle/>
                    <a:p>
                      <a:pPr algn="ctr" fontAlgn="b"/>
                      <a:r>
                        <a:rPr lang="en-US" sz="1600" b="0" i="0" u="none" strike="noStrike">
                          <a:solidFill>
                            <a:srgbClr val="000000"/>
                          </a:solidFill>
                          <a:effectLst/>
                          <a:latin typeface="Calibri"/>
                        </a:rPr>
                        <a:t>-5</a:t>
                      </a:r>
                    </a:p>
                  </a:txBody>
                  <a:tcPr marL="12700" marR="12700" marT="12700" marB="0" anchor="b">
                    <a:lnL>
                      <a:noFill/>
                    </a:lnL>
                    <a:lnR>
                      <a:noFill/>
                    </a:lnR>
                    <a:lnT>
                      <a:noFill/>
                    </a:lnT>
                    <a:lnB>
                      <a:noFill/>
                    </a:lnB>
                    <a:solidFill>
                      <a:srgbClr val="B7DEE8"/>
                    </a:solidFill>
                  </a:tcPr>
                </a:tc>
                <a:tc>
                  <a:txBody>
                    <a:bodyPr/>
                    <a:lstStyle/>
                    <a:p>
                      <a:pPr algn="ctr" fontAlgn="b"/>
                      <a:r>
                        <a:rPr lang="en-US" sz="1600" b="0" i="0" u="none" strike="noStrike">
                          <a:solidFill>
                            <a:srgbClr val="000000"/>
                          </a:solidFill>
                          <a:effectLst/>
                          <a:latin typeface="Calibri"/>
                        </a:rPr>
                        <a:t>25</a:t>
                      </a:r>
                    </a:p>
                  </a:txBody>
                  <a:tcPr marL="12700" marR="12700" marT="12700" marB="0" anchor="b">
                    <a:lnL>
                      <a:noFill/>
                    </a:lnL>
                    <a:lnR>
                      <a:noFill/>
                    </a:lnR>
                    <a:lnT>
                      <a:noFill/>
                    </a:lnT>
                    <a:lnB>
                      <a:noFill/>
                    </a:lnB>
                    <a:solidFill>
                      <a:srgbClr val="B7DEE8"/>
                    </a:solidFill>
                  </a:tcPr>
                </a:tc>
                <a:extLst>
                  <a:ext uri="{0D108BD9-81ED-4DB2-BD59-A6C34878D82A}">
                    <a16:rowId xmlns:a16="http://schemas.microsoft.com/office/drawing/2014/main" val="10003"/>
                  </a:ext>
                </a:extLst>
              </a:tr>
              <a:tr h="243461">
                <a:tc>
                  <a:txBody>
                    <a:bodyPr/>
                    <a:lstStyle/>
                    <a:p>
                      <a:pPr algn="ctr" fontAlgn="b"/>
                      <a:r>
                        <a:rPr lang="en-US" sz="1600" b="0" i="0" u="none" strike="noStrike">
                          <a:solidFill>
                            <a:srgbClr val="000000"/>
                          </a:solidFill>
                          <a:effectLst/>
                          <a:latin typeface="Calibri"/>
                        </a:rPr>
                        <a:t>10</a:t>
                      </a:r>
                    </a:p>
                  </a:txBody>
                  <a:tcPr marL="12700" marR="12700" marT="12700" marB="0" anchor="b">
                    <a:lnL>
                      <a:noFill/>
                    </a:lnL>
                    <a:lnR>
                      <a:noFill/>
                    </a:lnR>
                    <a:lnT>
                      <a:noFill/>
                    </a:lnT>
                    <a:lnB>
                      <a:noFill/>
                    </a:lnB>
                    <a:solidFill>
                      <a:srgbClr val="B7DEE8"/>
                    </a:solidFill>
                  </a:tcPr>
                </a:tc>
                <a:tc>
                  <a:txBody>
                    <a:bodyPr/>
                    <a:lstStyle/>
                    <a:p>
                      <a:pPr algn="ctr" fontAlgn="b"/>
                      <a:r>
                        <a:rPr lang="en-US" sz="1600" b="0" i="0" u="none" strike="noStrike" dirty="0">
                          <a:solidFill>
                            <a:srgbClr val="000000"/>
                          </a:solidFill>
                          <a:effectLst/>
                          <a:latin typeface="Calibri"/>
                        </a:rPr>
                        <a:t>0</a:t>
                      </a:r>
                    </a:p>
                  </a:txBody>
                  <a:tcPr marL="12700" marR="12700" marT="12700" marB="0" anchor="b">
                    <a:lnL>
                      <a:noFill/>
                    </a:lnL>
                    <a:lnR>
                      <a:noFill/>
                    </a:lnR>
                    <a:lnT>
                      <a:noFill/>
                    </a:lnT>
                    <a:lnB>
                      <a:noFill/>
                    </a:lnB>
                    <a:solidFill>
                      <a:srgbClr val="B7DEE8"/>
                    </a:solidFill>
                  </a:tcPr>
                </a:tc>
                <a:tc>
                  <a:txBody>
                    <a:bodyPr/>
                    <a:lstStyle/>
                    <a:p>
                      <a:pPr algn="ctr" fontAlgn="b"/>
                      <a:r>
                        <a:rPr lang="en-US" sz="1600" b="0" i="0" u="none" strike="noStrike" dirty="0">
                          <a:solidFill>
                            <a:srgbClr val="000000"/>
                          </a:solidFill>
                          <a:effectLst/>
                          <a:latin typeface="Calibri"/>
                        </a:rPr>
                        <a:t>0</a:t>
                      </a:r>
                    </a:p>
                  </a:txBody>
                  <a:tcPr marL="12700" marR="12700" marT="12700" marB="0" anchor="b">
                    <a:lnL>
                      <a:noFill/>
                    </a:lnL>
                    <a:lnR>
                      <a:noFill/>
                    </a:lnR>
                    <a:lnT>
                      <a:noFill/>
                    </a:lnT>
                    <a:lnB>
                      <a:noFill/>
                    </a:lnB>
                    <a:solidFill>
                      <a:srgbClr val="B7DEE8"/>
                    </a:solidFill>
                  </a:tcPr>
                </a:tc>
                <a:extLst>
                  <a:ext uri="{0D108BD9-81ED-4DB2-BD59-A6C34878D82A}">
                    <a16:rowId xmlns:a16="http://schemas.microsoft.com/office/drawing/2014/main" val="10004"/>
                  </a:ext>
                </a:extLst>
              </a:tr>
              <a:tr h="243461">
                <a:tc>
                  <a:txBody>
                    <a:bodyPr/>
                    <a:lstStyle/>
                    <a:p>
                      <a:pPr algn="ctr" fontAlgn="b"/>
                      <a:r>
                        <a:rPr lang="en-US" sz="1600" b="0" i="0" u="none" strike="noStrike" dirty="0">
                          <a:solidFill>
                            <a:srgbClr val="000000"/>
                          </a:solidFill>
                          <a:effectLst/>
                          <a:latin typeface="Calibri"/>
                        </a:rPr>
                        <a:t>15</a:t>
                      </a:r>
                    </a:p>
                  </a:txBody>
                  <a:tcPr marL="12700" marR="12700" marT="12700" marB="0" anchor="b">
                    <a:lnL>
                      <a:noFill/>
                    </a:lnL>
                    <a:lnR>
                      <a:noFill/>
                    </a:lnR>
                    <a:lnT>
                      <a:noFill/>
                    </a:lnT>
                    <a:lnB>
                      <a:noFill/>
                    </a:lnB>
                    <a:solidFill>
                      <a:srgbClr val="B7DEE8"/>
                    </a:solidFill>
                  </a:tcPr>
                </a:tc>
                <a:tc>
                  <a:txBody>
                    <a:bodyPr/>
                    <a:lstStyle/>
                    <a:p>
                      <a:pPr algn="ctr" fontAlgn="b"/>
                      <a:r>
                        <a:rPr lang="en-US" sz="1600" b="0" i="0" u="none" strike="noStrike" dirty="0">
                          <a:solidFill>
                            <a:srgbClr val="000000"/>
                          </a:solidFill>
                          <a:effectLst/>
                          <a:latin typeface="Calibri"/>
                        </a:rPr>
                        <a:t>5</a:t>
                      </a:r>
                    </a:p>
                  </a:txBody>
                  <a:tcPr marL="12700" marR="12700" marT="12700" marB="0" anchor="b">
                    <a:lnL>
                      <a:noFill/>
                    </a:lnL>
                    <a:lnR>
                      <a:noFill/>
                    </a:lnR>
                    <a:lnT>
                      <a:noFill/>
                    </a:lnT>
                    <a:lnB>
                      <a:noFill/>
                    </a:lnB>
                    <a:solidFill>
                      <a:srgbClr val="B7DEE8"/>
                    </a:solidFill>
                  </a:tcPr>
                </a:tc>
                <a:tc>
                  <a:txBody>
                    <a:bodyPr/>
                    <a:lstStyle/>
                    <a:p>
                      <a:pPr algn="ctr" fontAlgn="b"/>
                      <a:r>
                        <a:rPr lang="en-US" sz="1600" b="0" i="0" u="none" strike="noStrike">
                          <a:solidFill>
                            <a:srgbClr val="000000"/>
                          </a:solidFill>
                          <a:effectLst/>
                          <a:latin typeface="Calibri"/>
                        </a:rPr>
                        <a:t>25</a:t>
                      </a:r>
                    </a:p>
                  </a:txBody>
                  <a:tcPr marL="12700" marR="12700" marT="12700" marB="0" anchor="b">
                    <a:lnL>
                      <a:noFill/>
                    </a:lnL>
                    <a:lnR>
                      <a:noFill/>
                    </a:lnR>
                    <a:lnT>
                      <a:noFill/>
                    </a:lnT>
                    <a:lnB>
                      <a:noFill/>
                    </a:lnB>
                    <a:solidFill>
                      <a:srgbClr val="B7DEE8"/>
                    </a:solidFill>
                  </a:tcPr>
                </a:tc>
                <a:extLst>
                  <a:ext uri="{0D108BD9-81ED-4DB2-BD59-A6C34878D82A}">
                    <a16:rowId xmlns:a16="http://schemas.microsoft.com/office/drawing/2014/main" val="10005"/>
                  </a:ext>
                </a:extLst>
              </a:tr>
              <a:tr h="243461">
                <a:tc>
                  <a:txBody>
                    <a:bodyPr/>
                    <a:lstStyle/>
                    <a:p>
                      <a:pPr algn="ctr" fontAlgn="b"/>
                      <a:r>
                        <a:rPr lang="en-US" sz="1600" b="0" i="0" u="none" strike="noStrike">
                          <a:solidFill>
                            <a:srgbClr val="000000"/>
                          </a:solidFill>
                          <a:effectLst/>
                          <a:latin typeface="Calibri"/>
                        </a:rPr>
                        <a:t>18</a:t>
                      </a:r>
                    </a:p>
                  </a:txBody>
                  <a:tcPr marL="12700" marR="12700" marT="12700" marB="0" anchor="b">
                    <a:lnL>
                      <a:noFill/>
                    </a:lnL>
                    <a:lnR>
                      <a:noFill/>
                    </a:lnR>
                    <a:lnT>
                      <a:noFill/>
                    </a:lnT>
                    <a:lnB>
                      <a:noFill/>
                    </a:lnB>
                    <a:solidFill>
                      <a:srgbClr val="B7DEE8"/>
                    </a:solidFill>
                  </a:tcPr>
                </a:tc>
                <a:tc>
                  <a:txBody>
                    <a:bodyPr/>
                    <a:lstStyle/>
                    <a:p>
                      <a:pPr algn="ctr" fontAlgn="b"/>
                      <a:r>
                        <a:rPr lang="en-US" sz="1600" b="0" i="0" u="none" strike="noStrike">
                          <a:solidFill>
                            <a:srgbClr val="000000"/>
                          </a:solidFill>
                          <a:effectLst/>
                          <a:latin typeface="Calibri"/>
                        </a:rPr>
                        <a:t>8</a:t>
                      </a:r>
                    </a:p>
                  </a:txBody>
                  <a:tcPr marL="12700" marR="12700" marT="12700" marB="0" anchor="b">
                    <a:lnL>
                      <a:noFill/>
                    </a:lnL>
                    <a:lnR>
                      <a:noFill/>
                    </a:lnR>
                    <a:lnT>
                      <a:noFill/>
                    </a:lnT>
                    <a:lnB>
                      <a:noFill/>
                    </a:lnB>
                    <a:solidFill>
                      <a:srgbClr val="B7DEE8"/>
                    </a:solidFill>
                  </a:tcPr>
                </a:tc>
                <a:tc>
                  <a:txBody>
                    <a:bodyPr/>
                    <a:lstStyle/>
                    <a:p>
                      <a:pPr algn="ctr" fontAlgn="b"/>
                      <a:r>
                        <a:rPr lang="en-US" sz="1600" b="0" i="0" u="none" strike="noStrike">
                          <a:solidFill>
                            <a:srgbClr val="000000"/>
                          </a:solidFill>
                          <a:effectLst/>
                          <a:latin typeface="Calibri"/>
                        </a:rPr>
                        <a:t>64</a:t>
                      </a:r>
                    </a:p>
                  </a:txBody>
                  <a:tcPr marL="12700" marR="12700" marT="12700" marB="0" anchor="b">
                    <a:lnL>
                      <a:noFill/>
                    </a:lnL>
                    <a:lnR>
                      <a:noFill/>
                    </a:lnR>
                    <a:lnT>
                      <a:noFill/>
                    </a:lnT>
                    <a:lnB>
                      <a:noFill/>
                    </a:lnB>
                    <a:solidFill>
                      <a:srgbClr val="B7DEE8"/>
                    </a:solidFill>
                  </a:tcPr>
                </a:tc>
                <a:extLst>
                  <a:ext uri="{0D108BD9-81ED-4DB2-BD59-A6C34878D82A}">
                    <a16:rowId xmlns:a16="http://schemas.microsoft.com/office/drawing/2014/main" val="10006"/>
                  </a:ext>
                </a:extLst>
              </a:tr>
              <a:tr h="243461">
                <a:tc>
                  <a:txBody>
                    <a:bodyPr/>
                    <a:lstStyle/>
                    <a:p>
                      <a:pPr algn="ctr" fontAlgn="b"/>
                      <a:r>
                        <a:rPr lang="en-US" sz="1600" b="0" i="0" u="none" strike="noStrike">
                          <a:solidFill>
                            <a:srgbClr val="000000"/>
                          </a:solidFill>
                          <a:effectLst/>
                          <a:latin typeface="Calibri"/>
                        </a:rPr>
                        <a:t>19</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sz="1600" b="0" i="0" u="none" strike="noStrike">
                          <a:solidFill>
                            <a:srgbClr val="000000"/>
                          </a:solidFill>
                          <a:effectLst/>
                          <a:latin typeface="Calibri"/>
                        </a:rPr>
                        <a:t>9</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sz="1600" b="0" i="0" u="none" strike="noStrike">
                          <a:solidFill>
                            <a:srgbClr val="000000"/>
                          </a:solidFill>
                          <a:effectLst/>
                          <a:latin typeface="Calibri"/>
                        </a:rPr>
                        <a:t>81</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7"/>
                  </a:ext>
                </a:extLst>
              </a:tr>
              <a:tr h="243461">
                <a:tc>
                  <a:txBody>
                    <a:bodyPr/>
                    <a:lstStyle/>
                    <a:p>
                      <a:pPr algn="ctr" fontAlgn="b"/>
                      <a:r>
                        <a:rPr lang="en-US" sz="1600" b="0" i="0" u="none" strike="noStrike">
                          <a:solidFill>
                            <a:srgbClr val="000000"/>
                          </a:solidFill>
                          <a:effectLst/>
                          <a:latin typeface="Calibri"/>
                        </a:rPr>
                        <a:t>70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solidFill>
                      <a:srgbClr val="B7DEE8"/>
                    </a:solidFill>
                  </a:tcPr>
                </a:tc>
                <a:tc>
                  <a:txBody>
                    <a:bodyPr/>
                    <a:lstStyle/>
                    <a:p>
                      <a:pPr algn="ctr" fontAlgn="b"/>
                      <a:r>
                        <a:rPr lang="en-US" sz="1600" b="0" i="0" u="none" strike="noStrike">
                          <a:solidFill>
                            <a:srgbClr val="000000"/>
                          </a:solidFill>
                          <a:effectLst/>
                          <a:latin typeface="Calibri"/>
                        </a:rPr>
                        <a:t>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solidFill>
                      <a:srgbClr val="B7DEE8"/>
                    </a:solidFill>
                  </a:tcPr>
                </a:tc>
                <a:tc>
                  <a:txBody>
                    <a:bodyPr/>
                    <a:lstStyle/>
                    <a:p>
                      <a:pPr algn="ctr" fontAlgn="b"/>
                      <a:r>
                        <a:rPr lang="en-US" sz="1600" b="0" i="0" u="none" strike="noStrike" dirty="0">
                          <a:solidFill>
                            <a:srgbClr val="000000"/>
                          </a:solidFill>
                          <a:effectLst/>
                          <a:latin typeface="Calibri"/>
                        </a:rPr>
                        <a:t>340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solidFill>
                      <a:srgbClr val="B7DEE8"/>
                    </a:solidFill>
                  </a:tcPr>
                </a:tc>
                <a:extLst>
                  <a:ext uri="{0D108BD9-81ED-4DB2-BD59-A6C34878D82A}">
                    <a16:rowId xmlns:a16="http://schemas.microsoft.com/office/drawing/2014/main" val="10008"/>
                  </a:ext>
                </a:extLst>
              </a:tr>
            </a:tbl>
          </a:graphicData>
        </a:graphic>
      </p:graphicFrame>
      <p:sp>
        <p:nvSpPr>
          <p:cNvPr id="5" name="Rectangle 4"/>
          <p:cNvSpPr/>
          <p:nvPr/>
        </p:nvSpPr>
        <p:spPr>
          <a:xfrm>
            <a:off x="1829487" y="828543"/>
            <a:ext cx="2067710" cy="25554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islands.pdf"/>
          <p:cNvPicPr>
            <a:picLocks noChangeAspect="1"/>
          </p:cNvPicPr>
          <p:nvPr/>
        </p:nvPicPr>
        <p:blipFill rotWithShape="1">
          <a:blip r:embed="rId4">
            <a:extLst>
              <a:ext uri="{28A0092B-C50C-407E-A947-70E740481C1C}">
                <a14:useLocalDpi xmlns:a14="http://schemas.microsoft.com/office/drawing/2010/main" val="0"/>
              </a:ext>
            </a:extLst>
          </a:blip>
          <a:srcRect t="54138" r="52734"/>
          <a:stretch/>
        </p:blipFill>
        <p:spPr>
          <a:xfrm>
            <a:off x="853233" y="4030290"/>
            <a:ext cx="2588619" cy="2467817"/>
          </a:xfrm>
          <a:prstGeom prst="rect">
            <a:avLst/>
          </a:prstGeom>
        </p:spPr>
      </p:pic>
    </p:spTree>
    <p:extLst>
      <p:ext uri="{BB962C8B-B14F-4D97-AF65-F5344CB8AC3E}">
        <p14:creationId xmlns:p14="http://schemas.microsoft.com/office/powerpoint/2010/main" val="1238210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grpId="1" nodeType="clickEffect">
                                  <p:stCondLst>
                                    <p:cond delay="0"/>
                                  </p:stCondLst>
                                  <p:childTnLst>
                                    <p:animEffect transition="out" filter="dissolv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1668</TotalTime>
  <Words>1790</Words>
  <Application>Microsoft Macintosh PowerPoint</Application>
  <PresentationFormat>On-screen Show (4:3)</PresentationFormat>
  <Paragraphs>286</Paragraphs>
  <Slides>19</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6" baseType="lpstr">
      <vt:lpstr>ＭＳ ゴシック</vt:lpstr>
      <vt:lpstr>Arial</vt:lpstr>
      <vt:lpstr>Calibri</vt:lpstr>
      <vt:lpstr>Lucida Grande</vt:lpstr>
      <vt:lpstr>Wingdings</vt:lpstr>
      <vt:lpstr>Office Theme</vt:lpstr>
      <vt:lpstr>Equation</vt:lpstr>
      <vt:lpstr>Ambrose Ch. 5 Description of Data: Dispersion</vt:lpstr>
      <vt:lpstr>PowerPoint Presentation</vt:lpstr>
      <vt:lpstr>Univariate Analysis (Spread cont.)</vt:lpstr>
      <vt:lpstr>PowerPoint Presentation</vt:lpstr>
      <vt:lpstr>How to Calculate Standard Deviation</vt:lpstr>
      <vt:lpstr>PowerPoint Presentation</vt:lpstr>
      <vt:lpstr>Example Calculation</vt:lpstr>
      <vt:lpstr>Lets Try Another Calculation</vt:lpstr>
      <vt:lpstr>Lets Try Another Calculation</vt:lpstr>
      <vt:lpstr>Lets Try Another Calculation (last one)</vt:lpstr>
      <vt:lpstr>What do mean and SD tell us?</vt:lpstr>
      <vt:lpstr>Univariate Analysis (Spread)</vt:lpstr>
      <vt:lpstr>Other measures of dispersion from the mean: Visually can be represented as error bars</vt:lpstr>
      <vt:lpstr>PowerPoint Presentation</vt:lpstr>
      <vt:lpstr>Other measures of dispersion from the mean</vt:lpstr>
      <vt:lpstr>PowerPoint Presentation</vt:lpstr>
      <vt:lpstr>Other measures of dispersion from the mean</vt:lpstr>
      <vt:lpstr>PowerPoint Presentation</vt:lpstr>
      <vt:lpstr>PowerPoint Presentation</vt:lpstr>
    </vt:vector>
  </TitlesOfParts>
  <Company>UNR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C.M. Gienger</dc:creator>
  <cp:lastModifiedBy>C.M. Gienger</cp:lastModifiedBy>
  <cp:revision>116</cp:revision>
  <cp:lastPrinted>2013-09-17T20:07:03Z</cp:lastPrinted>
  <dcterms:created xsi:type="dcterms:W3CDTF">2013-09-09T16:10:03Z</dcterms:created>
  <dcterms:modified xsi:type="dcterms:W3CDTF">2023-11-13T02:07:22Z</dcterms:modified>
</cp:coreProperties>
</file>