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8" r:id="rId2"/>
    <p:sldId id="256" r:id="rId3"/>
    <p:sldId id="262" r:id="rId4"/>
    <p:sldId id="263" r:id="rId5"/>
    <p:sldId id="257" r:id="rId6"/>
    <p:sldId id="259" r:id="rId7"/>
    <p:sldId id="264" r:id="rId8"/>
    <p:sldId id="265" r:id="rId9"/>
    <p:sldId id="267" r:id="rId10"/>
    <p:sldId id="268" r:id="rId11"/>
    <p:sldId id="260" r:id="rId12"/>
    <p:sldId id="261" r:id="rId13"/>
    <p:sldId id="266" r:id="rId14"/>
    <p:sldId id="271" r:id="rId15"/>
    <p:sldId id="269" r:id="rId16"/>
    <p:sldId id="272" r:id="rId17"/>
    <p:sldId id="274" r:id="rId18"/>
    <p:sldId id="273" r:id="rId19"/>
    <p:sldId id="275" r:id="rId20"/>
    <p:sldId id="277" r:id="rId21"/>
    <p:sldId id="278" r:id="rId22"/>
    <p:sldId id="276" r:id="rId23"/>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08">
          <p15:clr>
            <a:srgbClr val="A4A3A4"/>
          </p15:clr>
        </p15:guide>
        <p15:guide id="2" pos="31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7329" autoAdjust="0"/>
  </p:normalViewPr>
  <p:slideViewPr>
    <p:cSldViewPr snapToGrid="0" snapToObjects="1">
      <p:cViewPr varScale="1">
        <p:scale>
          <a:sx n="110" d="100"/>
          <a:sy n="110" d="100"/>
        </p:scale>
        <p:origin x="2224" y="176"/>
      </p:cViewPr>
      <p:guideLst>
        <p:guide orient="horz" pos="3908"/>
        <p:guide pos="317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C4DB5A4-DD84-9D4B-A325-6E14D9EDC754}" type="datetimeFigureOut">
              <a:rPr lang="en-US" smtClean="0"/>
              <a:t>11/14/24</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4CC76A08-D9F6-8C48-B4AE-5A2FA2D86931}" type="slidenum">
              <a:rPr lang="en-US" smtClean="0"/>
              <a:t>‹#›</a:t>
            </a:fld>
            <a:endParaRPr lang="en-US"/>
          </a:p>
        </p:txBody>
      </p:sp>
    </p:spTree>
    <p:extLst>
      <p:ext uri="{BB962C8B-B14F-4D97-AF65-F5344CB8AC3E}">
        <p14:creationId xmlns:p14="http://schemas.microsoft.com/office/powerpoint/2010/main" val="1834058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BA97432-5253-7843-9D42-97ECE6256560}" type="datetimeFigureOut">
              <a:rPr lang="en-US" smtClean="0"/>
              <a:t>11/14/24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C9F3DBE-7FDB-C84C-8BBB-9BD8E328562B}" type="slidenum">
              <a:rPr lang="en-US" smtClean="0"/>
              <a:t>‹#›</a:t>
            </a:fld>
            <a:endParaRPr lang="en-US"/>
          </a:p>
        </p:txBody>
      </p:sp>
    </p:spTree>
    <p:extLst>
      <p:ext uri="{BB962C8B-B14F-4D97-AF65-F5344CB8AC3E}">
        <p14:creationId xmlns:p14="http://schemas.microsoft.com/office/powerpoint/2010/main" val="16452166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latin typeface="Lucida Grande"/>
                <a:ea typeface="Lucida Grande"/>
                <a:cs typeface="Lucida Grande"/>
              </a:rPr>
              <a:t>σ</a:t>
            </a:r>
            <a:r>
              <a:rPr lang="en-US" sz="1200" dirty="0">
                <a:latin typeface="Lucida Grande"/>
                <a:ea typeface="Lucida Grande"/>
                <a:cs typeface="Lucida Grande"/>
              </a:rPr>
              <a:t>=population SD</a:t>
            </a:r>
          </a:p>
          <a:p>
            <a:r>
              <a:rPr lang="en-US" sz="1200" dirty="0">
                <a:latin typeface="Lucida Grande"/>
                <a:ea typeface="Lucida Grande"/>
                <a:cs typeface="Lucida Grande"/>
              </a:rPr>
              <a:t>s=sample</a:t>
            </a:r>
            <a:r>
              <a:rPr lang="en-US" sz="1200" baseline="0" dirty="0">
                <a:latin typeface="Lucida Grande"/>
                <a:ea typeface="Lucida Grande"/>
                <a:cs typeface="Lucida Grande"/>
              </a:rPr>
              <a:t> SD</a:t>
            </a:r>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3</a:t>
            </a:fld>
            <a:endParaRPr lang="en-US"/>
          </a:p>
        </p:txBody>
      </p:sp>
    </p:spTree>
    <p:extLst>
      <p:ext uri="{BB962C8B-B14F-4D97-AF65-F5344CB8AC3E}">
        <p14:creationId xmlns:p14="http://schemas.microsoft.com/office/powerpoint/2010/main" val="3365752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15</a:t>
            </a:fld>
            <a:endParaRPr lang="en-US"/>
          </a:p>
        </p:txBody>
      </p:sp>
    </p:spTree>
    <p:extLst>
      <p:ext uri="{BB962C8B-B14F-4D97-AF65-F5344CB8AC3E}">
        <p14:creationId xmlns:p14="http://schemas.microsoft.com/office/powerpoint/2010/main" val="410224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lnSpc>
                <a:spcPct val="93000"/>
              </a:lnSpc>
              <a:spcBef>
                <a:spcPct val="0"/>
              </a:spcBef>
              <a:buSzPct val="45000"/>
              <a:buFont typeface="Wingdings" charset="0"/>
              <a:buNone/>
            </a:pPr>
            <a:r>
              <a:rPr lang="en-GB" dirty="0">
                <a:latin typeface="Arial" charset="0"/>
                <a:cs typeface="msgothic" charset="0"/>
              </a:rPr>
              <a:t>Estimating statistical significance using the overlap rule for SE bars. Here, SE bars are shown on two separate means, for control results C and experimental results E, when n is 3 (left) or n is 10 or more (right). </a:t>
            </a:r>
            <a:r>
              <a:rPr lang="en-GB" altLang="en-GB" dirty="0">
                <a:latin typeface="Arial" charset="0"/>
                <a:cs typeface="msgothic" charset="0"/>
              </a:rPr>
              <a:t>“</a:t>
            </a:r>
            <a:r>
              <a:rPr lang="en-GB" dirty="0">
                <a:latin typeface="Arial" charset="0"/>
                <a:cs typeface="msgothic" charset="0"/>
              </a:rPr>
              <a:t>Gap</a:t>
            </a:r>
            <a:r>
              <a:rPr lang="en-GB" altLang="en-GB" dirty="0">
                <a:latin typeface="Arial" charset="0"/>
                <a:cs typeface="msgothic" charset="0"/>
              </a:rPr>
              <a:t>”</a:t>
            </a:r>
            <a:r>
              <a:rPr lang="en-GB" dirty="0">
                <a:latin typeface="Arial" charset="0"/>
                <a:cs typeface="msgothic" charset="0"/>
              </a:rPr>
              <a:t> refers to the number of error bar arms that would fit between the bottom of the error bars on the controls and the top of the bars on the experimental results; i.e., a gap of 2 means the distance between the C and E error bars is equal to twice the average of the SEs for the two samples. When n = 3, and double the length of the SE error bars just touch (i.e., the gap is 2 SEs), P is ∼0.05 (we don't recommend using error bars where n = 3 or some other very small value, but we include rules to help the reader interpret such figures, which are common in experimental biology).</a:t>
            </a:r>
          </a:p>
        </p:txBody>
      </p:sp>
      <p:sp>
        <p:nvSpPr>
          <p:cNvPr id="4" name="Slide Number Placeholder 3"/>
          <p:cNvSpPr>
            <a:spLocks noGrp="1"/>
          </p:cNvSpPr>
          <p:nvPr>
            <p:ph type="sldNum" sz="quarter" idx="10"/>
          </p:nvPr>
        </p:nvSpPr>
        <p:spPr/>
        <p:txBody>
          <a:bodyPr/>
          <a:lstStyle/>
          <a:p>
            <a:fld id="{5C9F3DBE-7FDB-C84C-8BBB-9BD8E328562B}" type="slidenum">
              <a:rPr lang="en-US" smtClean="0"/>
              <a:t>16</a:t>
            </a:fld>
            <a:endParaRPr lang="en-US"/>
          </a:p>
        </p:txBody>
      </p:sp>
    </p:spTree>
    <p:extLst>
      <p:ext uri="{BB962C8B-B14F-4D97-AF65-F5344CB8AC3E}">
        <p14:creationId xmlns:p14="http://schemas.microsoft.com/office/powerpoint/2010/main" val="4102245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assumes you use +/-</a:t>
            </a:r>
            <a:r>
              <a:rPr lang="en-US" baseline="0" dirty="0"/>
              <a:t> 2 SE rather than the 1.96 used by statisticians.</a:t>
            </a:r>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17</a:t>
            </a:fld>
            <a:endParaRPr lang="en-US"/>
          </a:p>
        </p:txBody>
      </p:sp>
    </p:spTree>
    <p:extLst>
      <p:ext uri="{BB962C8B-B14F-4D97-AF65-F5344CB8AC3E}">
        <p14:creationId xmlns:p14="http://schemas.microsoft.com/office/powerpoint/2010/main" val="4102245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93000"/>
              </a:lnSpc>
              <a:spcBef>
                <a:spcPct val="0"/>
              </a:spcBef>
              <a:spcAft>
                <a:spcPts val="0"/>
              </a:spcAft>
              <a:buClrTx/>
              <a:buSzPct val="45000"/>
              <a:buFont typeface="Wingdings" charset="0"/>
              <a:buNone/>
              <a:tabLst/>
              <a:defRPr/>
            </a:pPr>
            <a:r>
              <a:rPr lang="en-GB" dirty="0">
                <a:latin typeface="Arial" charset="0"/>
                <a:cs typeface="msgothic" charset="0"/>
              </a:rPr>
              <a:t>Estimating statistical significance using the overlap rule for 95% CI bars. Here, 95% CI bars are shown on two separate means, for control results C and experimental results E, when n is 10 or more. </a:t>
            </a:r>
            <a:r>
              <a:rPr lang="en-GB" altLang="en-GB" dirty="0">
                <a:latin typeface="Arial" charset="0"/>
                <a:cs typeface="msgothic" charset="0"/>
              </a:rPr>
              <a:t>“</a:t>
            </a:r>
            <a:r>
              <a:rPr lang="en-GB" dirty="0">
                <a:latin typeface="Arial" charset="0"/>
                <a:cs typeface="msgothic" charset="0"/>
              </a:rPr>
              <a:t>Overlap</a:t>
            </a:r>
            <a:r>
              <a:rPr lang="en-GB" altLang="en-GB" dirty="0">
                <a:latin typeface="Arial" charset="0"/>
                <a:cs typeface="msgothic" charset="0"/>
              </a:rPr>
              <a:t>”</a:t>
            </a:r>
            <a:r>
              <a:rPr lang="en-GB" dirty="0">
                <a:latin typeface="Arial" charset="0"/>
                <a:cs typeface="msgothic" charset="0"/>
              </a:rPr>
              <a:t> refers to the fraction of the average CI error bar arm, i.e., the average of the control (C) and experimental (E) arms. </a:t>
            </a:r>
          </a:p>
          <a:p>
            <a:pPr marL="0" marR="0" indent="0" algn="l" defTabSz="457200" rtl="0" eaLnBrk="1" fontAlgn="auto" latinLnBrk="0" hangingPunct="1">
              <a:lnSpc>
                <a:spcPct val="93000"/>
              </a:lnSpc>
              <a:spcBef>
                <a:spcPct val="0"/>
              </a:spcBef>
              <a:spcAft>
                <a:spcPts val="0"/>
              </a:spcAft>
              <a:buClrTx/>
              <a:buSzPct val="45000"/>
              <a:buFont typeface="Wingdings" charset="0"/>
              <a:buNone/>
              <a:tabLst/>
              <a:defRPr/>
            </a:pPr>
            <a:endParaRPr lang="en-GB" dirty="0">
              <a:latin typeface="Arial" charset="0"/>
              <a:cs typeface="msgothic" charset="0"/>
            </a:endParaRPr>
          </a:p>
          <a:p>
            <a:pPr marL="0" marR="0" indent="0" algn="l" defTabSz="457200" rtl="0" eaLnBrk="1" fontAlgn="auto" latinLnBrk="0" hangingPunct="1">
              <a:lnSpc>
                <a:spcPct val="93000"/>
              </a:lnSpc>
              <a:spcBef>
                <a:spcPct val="0"/>
              </a:spcBef>
              <a:spcAft>
                <a:spcPts val="0"/>
              </a:spcAft>
              <a:buClrTx/>
              <a:buSzPct val="45000"/>
              <a:buFont typeface="Wingdings" charset="0"/>
              <a:buNone/>
              <a:tabLst/>
              <a:defRPr/>
            </a:pPr>
            <a:r>
              <a:rPr lang="en-GB" dirty="0">
                <a:latin typeface="Arial" charset="0"/>
                <a:cs typeface="msgothic" charset="0"/>
              </a:rPr>
              <a:t>When n ≥ 10, if CI error bars overlap by half the average arm length, P ≈ 0.05. If the tips of the error bars just touch, P ≈ 0.01.</a:t>
            </a:r>
          </a:p>
          <a:p>
            <a:pPr eaLnBrk="1">
              <a:lnSpc>
                <a:spcPct val="93000"/>
              </a:lnSpc>
              <a:spcBef>
                <a:spcPct val="0"/>
              </a:spcBef>
              <a:buSzPct val="45000"/>
              <a:buFont typeface="Wingdings" charset="0"/>
              <a:buNone/>
            </a:pPr>
            <a:endParaRPr lang="en-GB" dirty="0">
              <a:latin typeface="Arial" charset="0"/>
              <a:cs typeface="msgothic" charset="0"/>
            </a:endParaRPr>
          </a:p>
        </p:txBody>
      </p:sp>
      <p:sp>
        <p:nvSpPr>
          <p:cNvPr id="4" name="Slide Number Placeholder 3"/>
          <p:cNvSpPr>
            <a:spLocks noGrp="1"/>
          </p:cNvSpPr>
          <p:nvPr>
            <p:ph type="sldNum" sz="quarter" idx="10"/>
          </p:nvPr>
        </p:nvSpPr>
        <p:spPr/>
        <p:txBody>
          <a:bodyPr/>
          <a:lstStyle/>
          <a:p>
            <a:fld id="{5C9F3DBE-7FDB-C84C-8BBB-9BD8E328562B}" type="slidenum">
              <a:rPr lang="en-US" smtClean="0"/>
              <a:t>18</a:t>
            </a:fld>
            <a:endParaRPr lang="en-US"/>
          </a:p>
        </p:txBody>
      </p:sp>
    </p:spTree>
    <p:extLst>
      <p:ext uri="{BB962C8B-B14F-4D97-AF65-F5344CB8AC3E}">
        <p14:creationId xmlns:p14="http://schemas.microsoft.com/office/powerpoint/2010/main" val="4102245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1867649" y="686233"/>
            <a:ext cx="5406839" cy="235094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18434" name="Text Box 2"/>
          <p:cNvSpPr txBox="1">
            <a:spLocks noGrp="1" noChangeArrowheads="1"/>
          </p:cNvSpPr>
          <p:nvPr>
            <p:ph type="body"/>
          </p:nvPr>
        </p:nvSpPr>
        <p:spPr bwMode="auto">
          <a:xfrm>
            <a:off x="1395134" y="3264478"/>
            <a:ext cx="6361205" cy="2608551"/>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lnSpc>
                <a:spcPct val="93000"/>
              </a:lnSpc>
              <a:spcBef>
                <a:spcPct val="0"/>
              </a:spcBef>
              <a:buSzPct val="45000"/>
              <a:buFont typeface="Wingdings" charset="0"/>
              <a:buNone/>
            </a:pPr>
            <a:r>
              <a:rPr lang="en-GB" dirty="0">
                <a:latin typeface="Arial" charset="0"/>
                <a:cs typeface="msgothic" charset="0"/>
              </a:rPr>
              <a:t>Inferences between and within groups. Means and SE bars are shown for an experiment where the number of cells in three independent clonal experimental cell cultures (E) and three independent clonal control cell cultures (C) was measured over time. Error bars can be used to assess differences between groups at the same time point, for example by using an overlap rule to estimate P for E1 vs. C1, or E3 vs. C3; but the error bars shown here cannot be used to assess within group comparisons, for example the change from E1 to E2.</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medium.com</a:t>
            </a:r>
            <a:r>
              <a:rPr lang="en-US"/>
              <a:t>/one-minute-machine-learning/how-to-properly-interpret-error-bars-4a6410625656</a:t>
            </a:r>
          </a:p>
        </p:txBody>
      </p:sp>
      <p:sp>
        <p:nvSpPr>
          <p:cNvPr id="4" name="Slide Number Placeholder 3"/>
          <p:cNvSpPr>
            <a:spLocks noGrp="1"/>
          </p:cNvSpPr>
          <p:nvPr>
            <p:ph type="sldNum" sz="quarter" idx="5"/>
          </p:nvPr>
        </p:nvSpPr>
        <p:spPr/>
        <p:txBody>
          <a:bodyPr/>
          <a:lstStyle/>
          <a:p>
            <a:fld id="{5C9F3DBE-7FDB-C84C-8BBB-9BD8E328562B}" type="slidenum">
              <a:rPr lang="en-US" smtClean="0"/>
              <a:t>22</a:t>
            </a:fld>
            <a:endParaRPr lang="en-US"/>
          </a:p>
        </p:txBody>
      </p:sp>
    </p:spTree>
    <p:extLst>
      <p:ext uri="{BB962C8B-B14F-4D97-AF65-F5344CB8AC3E}">
        <p14:creationId xmlns:p14="http://schemas.microsoft.com/office/powerpoint/2010/main" val="489416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equations give you the same result.</a:t>
            </a:r>
          </a:p>
          <a:p>
            <a:endParaRPr lang="en-US" dirty="0"/>
          </a:p>
          <a:p>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5</a:t>
            </a:fld>
            <a:endParaRPr lang="en-US"/>
          </a:p>
        </p:txBody>
      </p:sp>
    </p:spTree>
    <p:extLst>
      <p:ext uri="{BB962C8B-B14F-4D97-AF65-F5344CB8AC3E}">
        <p14:creationId xmlns:p14="http://schemas.microsoft.com/office/powerpoint/2010/main" val="869926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 of Island 1 Trees = 1.73</a:t>
            </a:r>
          </a:p>
          <a:p>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7</a:t>
            </a:fld>
            <a:endParaRPr lang="en-US"/>
          </a:p>
        </p:txBody>
      </p:sp>
    </p:spTree>
    <p:extLst>
      <p:ext uri="{BB962C8B-B14F-4D97-AF65-F5344CB8AC3E}">
        <p14:creationId xmlns:p14="http://schemas.microsoft.com/office/powerpoint/2010/main" val="247788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 of Island 2 Trees = 3.872</a:t>
            </a:r>
          </a:p>
          <a:p>
            <a:endParaRPr lang="en-US" dirty="0"/>
          </a:p>
          <a:p>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8</a:t>
            </a:fld>
            <a:endParaRPr lang="en-US"/>
          </a:p>
        </p:txBody>
      </p:sp>
    </p:spTree>
    <p:extLst>
      <p:ext uri="{BB962C8B-B14F-4D97-AF65-F5344CB8AC3E}">
        <p14:creationId xmlns:p14="http://schemas.microsoft.com/office/powerpoint/2010/main" val="247788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 of Island 2 Trees = 3.872</a:t>
            </a:r>
          </a:p>
          <a:p>
            <a:endParaRPr lang="en-US" dirty="0"/>
          </a:p>
          <a:p>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9</a:t>
            </a:fld>
            <a:endParaRPr lang="en-US"/>
          </a:p>
        </p:txBody>
      </p:sp>
    </p:spTree>
    <p:extLst>
      <p:ext uri="{BB962C8B-B14F-4D97-AF65-F5344CB8AC3E}">
        <p14:creationId xmlns:p14="http://schemas.microsoft.com/office/powerpoint/2010/main" val="247788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 of Island 2 Trees = 3.872</a:t>
            </a:r>
          </a:p>
          <a:p>
            <a:endParaRPr lang="en-US" dirty="0"/>
          </a:p>
          <a:p>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10</a:t>
            </a:fld>
            <a:endParaRPr lang="en-US"/>
          </a:p>
        </p:txBody>
      </p:sp>
    </p:spTree>
    <p:extLst>
      <p:ext uri="{BB962C8B-B14F-4D97-AF65-F5344CB8AC3E}">
        <p14:creationId xmlns:p14="http://schemas.microsoft.com/office/powerpoint/2010/main" val="247788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 charts of mean with</a:t>
            </a:r>
            <a:r>
              <a:rPr lang="en-US" baseline="0" dirty="0"/>
              <a:t> error bars are much cleaner way to depict the data.</a:t>
            </a:r>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11</a:t>
            </a:fld>
            <a:endParaRPr lang="en-US"/>
          </a:p>
        </p:txBody>
      </p:sp>
    </p:spTree>
    <p:extLst>
      <p:ext uri="{BB962C8B-B14F-4D97-AF65-F5344CB8AC3E}">
        <p14:creationId xmlns:p14="http://schemas.microsoft.com/office/powerpoint/2010/main" val="3633896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range was minimum to maximum</a:t>
            </a:r>
            <a:r>
              <a:rPr lang="en-US" baseline="0" dirty="0"/>
              <a:t> values (encompasses all values in dataset)</a:t>
            </a:r>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12</a:t>
            </a:fld>
            <a:endParaRPr lang="en-US"/>
          </a:p>
        </p:txBody>
      </p:sp>
    </p:spTree>
    <p:extLst>
      <p:ext uri="{BB962C8B-B14F-4D97-AF65-F5344CB8AC3E}">
        <p14:creationId xmlns:p14="http://schemas.microsoft.com/office/powerpoint/2010/main" val="679916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14</a:t>
            </a:fld>
            <a:endParaRPr lang="en-US"/>
          </a:p>
        </p:txBody>
      </p:sp>
    </p:spTree>
    <p:extLst>
      <p:ext uri="{BB962C8B-B14F-4D97-AF65-F5344CB8AC3E}">
        <p14:creationId xmlns:p14="http://schemas.microsoft.com/office/powerpoint/2010/main" val="1144824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E121AC-952C-F64F-A84B-88C5A7C30312}"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370819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E121AC-952C-F64F-A84B-88C5A7C30312}"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2417912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E121AC-952C-F64F-A84B-88C5A7C30312}"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160170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E121AC-952C-F64F-A84B-88C5A7C30312}"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413875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E121AC-952C-F64F-A84B-88C5A7C30312}"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3854548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E121AC-952C-F64F-A84B-88C5A7C30312}"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1922488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E121AC-952C-F64F-A84B-88C5A7C30312}"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21413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E121AC-952C-F64F-A84B-88C5A7C30312}"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161148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E121AC-952C-F64F-A84B-88C5A7C30312}"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262267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E121AC-952C-F64F-A84B-88C5A7C30312}"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338454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E121AC-952C-F64F-A84B-88C5A7C30312}"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89914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121AC-952C-F64F-A84B-88C5A7C30312}" type="datetimeFigureOut">
              <a:rPr lang="en-US" smtClean="0"/>
              <a:t>11/14/24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56189-6C8B-9D47-8BAF-58096C361804}" type="slidenum">
              <a:rPr lang="en-US" smtClean="0"/>
              <a:t>‹#›</a:t>
            </a:fld>
            <a:endParaRPr lang="en-US"/>
          </a:p>
        </p:txBody>
      </p:sp>
    </p:spTree>
    <p:extLst>
      <p:ext uri="{BB962C8B-B14F-4D97-AF65-F5344CB8AC3E}">
        <p14:creationId xmlns:p14="http://schemas.microsoft.com/office/powerpoint/2010/main" val="2249929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oleObject" Target="../embeddings/oleObject1.bin"/><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oleObject" Target="../embeddings/oleObject2.bin"/><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upload.wikimedia.org/wikipedia/commons/8/8c/Standard_deviation_diagram.sv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Ambrose Ch. 5 Description of Data: Dispersion</a:t>
            </a:r>
          </a:p>
        </p:txBody>
      </p:sp>
    </p:spTree>
    <p:extLst>
      <p:ext uri="{BB962C8B-B14F-4D97-AF65-F5344CB8AC3E}">
        <p14:creationId xmlns:p14="http://schemas.microsoft.com/office/powerpoint/2010/main" val="67578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91" y="49813"/>
            <a:ext cx="5817958" cy="1143000"/>
          </a:xfrm>
        </p:spPr>
        <p:txBody>
          <a:bodyPr>
            <a:normAutofit/>
          </a:bodyPr>
          <a:lstStyle/>
          <a:p>
            <a:r>
              <a:rPr lang="en-US" sz="2800" dirty="0"/>
              <a:t>Lets Try Another Calculation (last one)</a:t>
            </a:r>
          </a:p>
        </p:txBody>
      </p:sp>
      <p:sp>
        <p:nvSpPr>
          <p:cNvPr id="10" name="Content Placeholder 9"/>
          <p:cNvSpPr>
            <a:spLocks noGrp="1"/>
          </p:cNvSpPr>
          <p:nvPr>
            <p:ph sz="quarter" idx="4"/>
          </p:nvPr>
        </p:nvSpPr>
        <p:spPr>
          <a:xfrm>
            <a:off x="4180372" y="1756715"/>
            <a:ext cx="4560638" cy="4569873"/>
          </a:xfrm>
        </p:spPr>
        <p:txBody>
          <a:bodyPr/>
          <a:lstStyle/>
          <a:p>
            <a:r>
              <a:rPr lang="en-US" dirty="0"/>
              <a:t>Setup values in a column</a:t>
            </a:r>
          </a:p>
          <a:p>
            <a:r>
              <a:rPr lang="en-US" dirty="0"/>
              <a:t>Subtract the mean from each x (these are deviations from the mean).</a:t>
            </a:r>
          </a:p>
          <a:p>
            <a:r>
              <a:rPr lang="en-US" dirty="0"/>
              <a:t>Square each deviation and sum them.</a:t>
            </a:r>
          </a:p>
          <a:p>
            <a:r>
              <a:rPr lang="en-US" dirty="0"/>
              <a:t>Divide sum of squared deviations by n-1</a:t>
            </a:r>
          </a:p>
          <a:p>
            <a:r>
              <a:rPr lang="en-US" dirty="0"/>
              <a:t>Take square root.</a:t>
            </a:r>
          </a:p>
          <a:p>
            <a:endParaRPr lang="en-US" dirty="0"/>
          </a:p>
        </p:txBody>
      </p:sp>
      <p:pic>
        <p:nvPicPr>
          <p:cNvPr id="11" name="Picture 10"/>
          <p:cNvPicPr>
            <a:picLocks noChangeAspect="1"/>
          </p:cNvPicPr>
          <p:nvPr/>
        </p:nvPicPr>
        <p:blipFill>
          <a:blip r:embed="rId3"/>
          <a:stretch>
            <a:fillRect/>
          </a:stretch>
        </p:blipFill>
        <p:spPr>
          <a:xfrm>
            <a:off x="5959305" y="686133"/>
            <a:ext cx="2145570" cy="883470"/>
          </a:xfrm>
          <a:prstGeom prst="rect">
            <a:avLst/>
          </a:prstGeom>
        </p:spPr>
      </p:pic>
      <p:sp>
        <p:nvSpPr>
          <p:cNvPr id="13" name="TextBox 12"/>
          <p:cNvSpPr txBox="1"/>
          <p:nvPr/>
        </p:nvSpPr>
        <p:spPr>
          <a:xfrm>
            <a:off x="441418" y="3383959"/>
            <a:ext cx="1182047" cy="646331"/>
          </a:xfrm>
          <a:prstGeom prst="rect">
            <a:avLst/>
          </a:prstGeom>
          <a:noFill/>
        </p:spPr>
        <p:txBody>
          <a:bodyPr wrap="none" rtlCol="0">
            <a:spAutoFit/>
          </a:bodyPr>
          <a:lstStyle/>
          <a:p>
            <a:r>
              <a:rPr lang="en-US" dirty="0"/>
              <a:t>Mean = 10 </a:t>
            </a:r>
          </a:p>
          <a:p>
            <a:r>
              <a:rPr lang="en-US" dirty="0"/>
              <a:t>Count = 7</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4107617963"/>
              </p:ext>
            </p:extLst>
          </p:nvPr>
        </p:nvGraphicFramePr>
        <p:xfrm>
          <a:off x="441418" y="990116"/>
          <a:ext cx="3382863" cy="2308860"/>
        </p:xfrm>
        <a:graphic>
          <a:graphicData uri="http://schemas.openxmlformats.org/drawingml/2006/table">
            <a:tbl>
              <a:tblPr/>
              <a:tblGrid>
                <a:gridCol w="1127621">
                  <a:extLst>
                    <a:ext uri="{9D8B030D-6E8A-4147-A177-3AD203B41FA5}">
                      <a16:colId xmlns:a16="http://schemas.microsoft.com/office/drawing/2014/main" val="20000"/>
                    </a:ext>
                  </a:extLst>
                </a:gridCol>
                <a:gridCol w="1127621">
                  <a:extLst>
                    <a:ext uri="{9D8B030D-6E8A-4147-A177-3AD203B41FA5}">
                      <a16:colId xmlns:a16="http://schemas.microsoft.com/office/drawing/2014/main" val="20001"/>
                    </a:ext>
                  </a:extLst>
                </a:gridCol>
                <a:gridCol w="1127621">
                  <a:extLst>
                    <a:ext uri="{9D8B030D-6E8A-4147-A177-3AD203B41FA5}">
                      <a16:colId xmlns:a16="http://schemas.microsoft.com/office/drawing/2014/main" val="20002"/>
                    </a:ext>
                  </a:extLst>
                </a:gridCol>
              </a:tblGrid>
              <a:tr h="253999">
                <a:tc>
                  <a:txBody>
                    <a:bodyPr/>
                    <a:lstStyle/>
                    <a:p>
                      <a:pPr algn="ctr" fontAlgn="b"/>
                      <a:r>
                        <a:rPr lang="en-US" sz="1600" b="0" i="0" u="none" strike="noStrike">
                          <a:solidFill>
                            <a:srgbClr val="000000"/>
                          </a:solidFill>
                          <a:effectLst/>
                          <a:latin typeface="Calibri"/>
                        </a:rPr>
                        <a:t>Island IV</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x-mean</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dirty="0">
                          <a:solidFill>
                            <a:srgbClr val="000000"/>
                          </a:solidFill>
                          <a:effectLst/>
                          <a:latin typeface="Calibri"/>
                        </a:rPr>
                        <a:t>(x-mean)^2</a:t>
                      </a:r>
                    </a:p>
                  </a:txBody>
                  <a:tcPr marL="12700" marR="12700" marT="12700" marB="0" anchor="b">
                    <a:lnL>
                      <a:noFill/>
                    </a:lnL>
                    <a:lnR>
                      <a:noFill/>
                    </a:lnR>
                    <a:lnT>
                      <a:noFill/>
                    </a:lnT>
                    <a:lnB>
                      <a:noFill/>
                    </a:lnB>
                    <a:solidFill>
                      <a:srgbClr val="D9D9D9"/>
                    </a:solidFill>
                  </a:tcPr>
                </a:tc>
                <a:extLst>
                  <a:ext uri="{0D108BD9-81ED-4DB2-BD59-A6C34878D82A}">
                    <a16:rowId xmlns:a16="http://schemas.microsoft.com/office/drawing/2014/main" val="10000"/>
                  </a:ext>
                </a:extLst>
              </a:tr>
              <a:tr h="253999">
                <a:tc>
                  <a:txBody>
                    <a:bodyPr/>
                    <a:lstStyle/>
                    <a:p>
                      <a:pPr algn="ctr" fontAlgn="b"/>
                      <a:r>
                        <a:rPr lang="en-US" sz="1600" b="0" i="0" u="none" strike="noStrike">
                          <a:solidFill>
                            <a:srgbClr val="000000"/>
                          </a:solidFill>
                          <a:effectLst/>
                          <a:latin typeface="Calibri"/>
                        </a:rPr>
                        <a:t>8</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-2</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4</a:t>
                      </a:r>
                    </a:p>
                  </a:txBody>
                  <a:tcPr marL="12700" marR="12700" marT="12700" marB="0" anchor="b">
                    <a:lnL>
                      <a:noFill/>
                    </a:lnL>
                    <a:lnR>
                      <a:noFill/>
                    </a:lnR>
                    <a:lnT>
                      <a:noFill/>
                    </a:lnT>
                    <a:lnB>
                      <a:noFill/>
                    </a:lnB>
                    <a:solidFill>
                      <a:srgbClr val="D9D9D9"/>
                    </a:solidFill>
                  </a:tcPr>
                </a:tc>
                <a:extLst>
                  <a:ext uri="{0D108BD9-81ED-4DB2-BD59-A6C34878D82A}">
                    <a16:rowId xmlns:a16="http://schemas.microsoft.com/office/drawing/2014/main" val="10001"/>
                  </a:ext>
                </a:extLst>
              </a:tr>
              <a:tr h="253999">
                <a:tc>
                  <a:txBody>
                    <a:bodyPr/>
                    <a:lstStyle/>
                    <a:p>
                      <a:pPr algn="ctr" fontAlgn="b"/>
                      <a:r>
                        <a:rPr lang="en-US" sz="1600" b="0" i="0" u="none" strike="noStrike">
                          <a:solidFill>
                            <a:srgbClr val="000000"/>
                          </a:solidFill>
                          <a:effectLst/>
                          <a:latin typeface="Calibri"/>
                        </a:rPr>
                        <a:t>10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dirty="0">
                          <a:solidFill>
                            <a:srgbClr val="000000"/>
                          </a:solidFill>
                          <a:effectLst/>
                          <a:latin typeface="Calibri"/>
                        </a:rPr>
                        <a:t>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extLst>
                  <a:ext uri="{0D108BD9-81ED-4DB2-BD59-A6C34878D82A}">
                    <a16:rowId xmlns:a16="http://schemas.microsoft.com/office/drawing/2014/main" val="10002"/>
                  </a:ext>
                </a:extLst>
              </a:tr>
              <a:tr h="253999">
                <a:tc>
                  <a:txBody>
                    <a:bodyPr/>
                    <a:lstStyle/>
                    <a:p>
                      <a:pPr algn="ctr" fontAlgn="b"/>
                      <a:r>
                        <a:rPr lang="en-US" sz="1600" b="0" i="0" u="none" strike="noStrike">
                          <a:solidFill>
                            <a:srgbClr val="000000"/>
                          </a:solidFill>
                          <a:effectLst/>
                          <a:latin typeface="Calibri"/>
                        </a:rPr>
                        <a:t>10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dirty="0">
                          <a:solidFill>
                            <a:srgbClr val="000000"/>
                          </a:solidFill>
                          <a:effectLst/>
                          <a:latin typeface="Calibri"/>
                        </a:rPr>
                        <a:t>0</a:t>
                      </a:r>
                    </a:p>
                  </a:txBody>
                  <a:tcPr marL="12700" marR="12700" marT="12700" marB="0" anchor="b">
                    <a:lnL>
                      <a:noFill/>
                    </a:lnL>
                    <a:lnR>
                      <a:noFill/>
                    </a:lnR>
                    <a:lnT>
                      <a:noFill/>
                    </a:lnT>
                    <a:lnB>
                      <a:noFill/>
                    </a:lnB>
                    <a:solidFill>
                      <a:srgbClr val="D9D9D9"/>
                    </a:solidFill>
                  </a:tcPr>
                </a:tc>
                <a:extLst>
                  <a:ext uri="{0D108BD9-81ED-4DB2-BD59-A6C34878D82A}">
                    <a16:rowId xmlns:a16="http://schemas.microsoft.com/office/drawing/2014/main" val="10003"/>
                  </a:ext>
                </a:extLst>
              </a:tr>
              <a:tr h="253999">
                <a:tc>
                  <a:txBody>
                    <a:bodyPr/>
                    <a:lstStyle/>
                    <a:p>
                      <a:pPr algn="ctr" fontAlgn="b"/>
                      <a:r>
                        <a:rPr lang="en-US" sz="1600" b="0" i="0" u="none" strike="noStrike">
                          <a:solidFill>
                            <a:srgbClr val="000000"/>
                          </a:solidFill>
                          <a:effectLst/>
                          <a:latin typeface="Calibri"/>
                        </a:rPr>
                        <a:t>10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extLst>
                  <a:ext uri="{0D108BD9-81ED-4DB2-BD59-A6C34878D82A}">
                    <a16:rowId xmlns:a16="http://schemas.microsoft.com/office/drawing/2014/main" val="10004"/>
                  </a:ext>
                </a:extLst>
              </a:tr>
              <a:tr h="253999">
                <a:tc>
                  <a:txBody>
                    <a:bodyPr/>
                    <a:lstStyle/>
                    <a:p>
                      <a:pPr algn="ctr" fontAlgn="b"/>
                      <a:r>
                        <a:rPr lang="en-US" sz="1600" b="0" i="0" u="none" strike="noStrike">
                          <a:solidFill>
                            <a:srgbClr val="000000"/>
                          </a:solidFill>
                          <a:effectLst/>
                          <a:latin typeface="Calibri"/>
                        </a:rPr>
                        <a:t>10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extLst>
                  <a:ext uri="{0D108BD9-81ED-4DB2-BD59-A6C34878D82A}">
                    <a16:rowId xmlns:a16="http://schemas.microsoft.com/office/drawing/2014/main" val="10005"/>
                  </a:ext>
                </a:extLst>
              </a:tr>
              <a:tr h="253999">
                <a:tc>
                  <a:txBody>
                    <a:bodyPr/>
                    <a:lstStyle/>
                    <a:p>
                      <a:pPr algn="ctr" fontAlgn="b"/>
                      <a:r>
                        <a:rPr lang="en-US" sz="1600" b="0" i="0" u="none" strike="noStrike">
                          <a:solidFill>
                            <a:srgbClr val="000000"/>
                          </a:solidFill>
                          <a:effectLst/>
                          <a:latin typeface="Calibri"/>
                        </a:rPr>
                        <a:t>10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extLst>
                  <a:ext uri="{0D108BD9-81ED-4DB2-BD59-A6C34878D82A}">
                    <a16:rowId xmlns:a16="http://schemas.microsoft.com/office/drawing/2014/main" val="10006"/>
                  </a:ext>
                </a:extLst>
              </a:tr>
              <a:tr h="253999">
                <a:tc>
                  <a:txBody>
                    <a:bodyPr/>
                    <a:lstStyle/>
                    <a:p>
                      <a:pPr algn="ctr" fontAlgn="b"/>
                      <a:r>
                        <a:rPr lang="en-US" sz="1600" b="0" i="0" u="none" strike="noStrike">
                          <a:solidFill>
                            <a:srgbClr val="000000"/>
                          </a:solidFill>
                          <a:effectLst/>
                          <a:latin typeface="Calibri"/>
                        </a:rPr>
                        <a:t>12</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a:rPr>
                        <a:t>2</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a:rPr>
                        <a:t>4</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7"/>
                  </a:ext>
                </a:extLst>
              </a:tr>
              <a:tr h="253999">
                <a:tc>
                  <a:txBody>
                    <a:bodyPr/>
                    <a:lstStyle/>
                    <a:p>
                      <a:pPr algn="ctr" fontAlgn="b"/>
                      <a:r>
                        <a:rPr lang="en-US" sz="1600" b="0" i="0" u="none" strike="noStrike">
                          <a:solidFill>
                            <a:srgbClr val="000000"/>
                          </a:solidFill>
                          <a:effectLst/>
                          <a:latin typeface="Calibri"/>
                        </a:rPr>
                        <a:t>70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600" b="0" i="0" u="none" strike="noStrike" dirty="0">
                          <a:solidFill>
                            <a:srgbClr val="000000"/>
                          </a:solidFill>
                          <a:effectLst/>
                          <a:latin typeface="Calibri"/>
                        </a:rPr>
                        <a:t>8</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10008"/>
                  </a:ext>
                </a:extLst>
              </a:tr>
            </a:tbl>
          </a:graphicData>
        </a:graphic>
      </p:graphicFrame>
      <p:sp>
        <p:nvSpPr>
          <p:cNvPr id="5" name="Rectangle 4"/>
          <p:cNvSpPr/>
          <p:nvPr/>
        </p:nvSpPr>
        <p:spPr>
          <a:xfrm>
            <a:off x="1756571" y="851800"/>
            <a:ext cx="2067710" cy="2555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999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1" nodeType="clickEffect">
                                  <p:stCondLst>
                                    <p:cond delay="0"/>
                                  </p:stCondLst>
                                  <p:childTnLst>
                                    <p:animEffect transition="out" filter="dissolv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44" y="-216053"/>
            <a:ext cx="8229600" cy="1143000"/>
          </a:xfrm>
        </p:spPr>
        <p:txBody>
          <a:bodyPr>
            <a:normAutofit/>
          </a:bodyPr>
          <a:lstStyle/>
          <a:p>
            <a:r>
              <a:rPr lang="en-US" sz="3200" dirty="0"/>
              <a:t>What do mean and SD tell us?</a:t>
            </a:r>
          </a:p>
        </p:txBody>
      </p:sp>
      <p:sp>
        <p:nvSpPr>
          <p:cNvPr id="3" name="Content Placeholder 2"/>
          <p:cNvSpPr>
            <a:spLocks noGrp="1"/>
          </p:cNvSpPr>
          <p:nvPr>
            <p:ph idx="1"/>
          </p:nvPr>
        </p:nvSpPr>
        <p:spPr>
          <a:xfrm>
            <a:off x="370612" y="690086"/>
            <a:ext cx="6794503" cy="853274"/>
          </a:xfrm>
        </p:spPr>
        <p:txBody>
          <a:bodyPr>
            <a:normAutofit/>
          </a:bodyPr>
          <a:lstStyle/>
          <a:p>
            <a:pPr marL="0" indent="0">
              <a:buNone/>
            </a:pPr>
            <a:r>
              <a:rPr lang="en-US" sz="2400" dirty="0"/>
              <a:t>Center point and dispersion of data</a:t>
            </a:r>
          </a:p>
        </p:txBody>
      </p:sp>
      <p:pic>
        <p:nvPicPr>
          <p:cNvPr id="4" name="Picture 3" descr="islands_boxplot.pdf"/>
          <p:cNvPicPr>
            <a:picLocks noChangeAspect="1"/>
          </p:cNvPicPr>
          <p:nvPr/>
        </p:nvPicPr>
        <p:blipFill rotWithShape="1">
          <a:blip r:embed="rId3">
            <a:extLst>
              <a:ext uri="{28A0092B-C50C-407E-A947-70E740481C1C}">
                <a14:useLocalDpi xmlns:a14="http://schemas.microsoft.com/office/drawing/2010/main" val="0"/>
              </a:ext>
            </a:extLst>
          </a:blip>
          <a:srcRect t="12953"/>
          <a:stretch/>
        </p:blipFill>
        <p:spPr>
          <a:xfrm>
            <a:off x="4143781" y="1609189"/>
            <a:ext cx="4470400" cy="3869243"/>
          </a:xfrm>
          <a:prstGeom prst="rect">
            <a:avLst/>
          </a:prstGeom>
        </p:spPr>
      </p:pic>
      <p:pic>
        <p:nvPicPr>
          <p:cNvPr id="5" name="Picture 4" descr="islands_barplot.pdf"/>
          <p:cNvPicPr>
            <a:picLocks noChangeAspect="1"/>
          </p:cNvPicPr>
          <p:nvPr/>
        </p:nvPicPr>
        <p:blipFill rotWithShape="1">
          <a:blip r:embed="rId4">
            <a:extLst>
              <a:ext uri="{28A0092B-C50C-407E-A947-70E740481C1C}">
                <a14:useLocalDpi xmlns:a14="http://schemas.microsoft.com/office/drawing/2010/main" val="0"/>
              </a:ext>
            </a:extLst>
          </a:blip>
          <a:srcRect t="50927" b="4544"/>
          <a:stretch/>
        </p:blipFill>
        <p:spPr>
          <a:xfrm>
            <a:off x="288744" y="1140145"/>
            <a:ext cx="3977418" cy="3053823"/>
          </a:xfrm>
          <a:prstGeom prst="rect">
            <a:avLst/>
          </a:prstGeom>
        </p:spPr>
      </p:pic>
      <p:sp>
        <p:nvSpPr>
          <p:cNvPr id="6" name="TextBox 5"/>
          <p:cNvSpPr txBox="1"/>
          <p:nvPr/>
        </p:nvSpPr>
        <p:spPr>
          <a:xfrm>
            <a:off x="4275968" y="5293766"/>
            <a:ext cx="4242376" cy="646331"/>
          </a:xfrm>
          <a:prstGeom prst="rect">
            <a:avLst/>
          </a:prstGeom>
          <a:noFill/>
        </p:spPr>
        <p:txBody>
          <a:bodyPr wrap="square" rtlCol="0">
            <a:spAutoFit/>
          </a:bodyPr>
          <a:lstStyle/>
          <a:p>
            <a:r>
              <a:rPr lang="en-US" dirty="0"/>
              <a:t>We can get more details from the 5-number summary for trees on each island.</a:t>
            </a:r>
          </a:p>
        </p:txBody>
      </p:sp>
      <p:pic>
        <p:nvPicPr>
          <p:cNvPr id="7" name="Picture 6" descr="island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5010" y="4176685"/>
            <a:ext cx="2512451" cy="2468544"/>
          </a:xfrm>
          <a:prstGeom prst="rect">
            <a:avLst/>
          </a:prstGeom>
        </p:spPr>
      </p:pic>
    </p:spTree>
    <p:extLst>
      <p:ext uri="{BB962C8B-B14F-4D97-AF65-F5344CB8AC3E}">
        <p14:creationId xmlns:p14="http://schemas.microsoft.com/office/powerpoint/2010/main" val="10234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28600"/>
            <a:ext cx="8229600" cy="1143000"/>
          </a:xfrm>
        </p:spPr>
        <p:txBody>
          <a:bodyPr/>
          <a:lstStyle/>
          <a:p>
            <a:r>
              <a:rPr lang="en-US" dirty="0" err="1"/>
              <a:t>Univariate</a:t>
            </a:r>
            <a:r>
              <a:rPr lang="en-US" dirty="0"/>
              <a:t> Analysis (Spread)</a:t>
            </a:r>
          </a:p>
        </p:txBody>
      </p:sp>
      <p:sp>
        <p:nvSpPr>
          <p:cNvPr id="9219" name="Rectangle 3"/>
          <p:cNvSpPr>
            <a:spLocks noGrp="1" noChangeArrowheads="1"/>
          </p:cNvSpPr>
          <p:nvPr>
            <p:ph idx="1"/>
          </p:nvPr>
        </p:nvSpPr>
        <p:spPr>
          <a:xfrm>
            <a:off x="233504" y="762000"/>
            <a:ext cx="5878118" cy="3733800"/>
          </a:xfrm>
        </p:spPr>
        <p:txBody>
          <a:bodyPr/>
          <a:lstStyle/>
          <a:p>
            <a:r>
              <a:rPr lang="en-US" sz="2800" dirty="0"/>
              <a:t>5 number summary</a:t>
            </a:r>
          </a:p>
          <a:p>
            <a:pPr lvl="2"/>
            <a:r>
              <a:rPr lang="en-US" sz="1800" dirty="0"/>
              <a:t>Minimum – smallest observation</a:t>
            </a:r>
          </a:p>
          <a:p>
            <a:pPr lvl="2"/>
            <a:r>
              <a:rPr lang="en-US" sz="1800" dirty="0"/>
              <a:t>Q1 – median of the first half of a distribution</a:t>
            </a:r>
          </a:p>
          <a:p>
            <a:pPr lvl="2"/>
            <a:r>
              <a:rPr lang="en-US" sz="1800" dirty="0"/>
              <a:t>Median – median of a distribution</a:t>
            </a:r>
          </a:p>
          <a:p>
            <a:pPr lvl="2"/>
            <a:r>
              <a:rPr lang="en-US" sz="1800" dirty="0"/>
              <a:t>Q3 – median of the second half of a distribution</a:t>
            </a:r>
          </a:p>
          <a:p>
            <a:pPr lvl="2"/>
            <a:r>
              <a:rPr lang="en-US" sz="1800" dirty="0"/>
              <a:t>Maximum – largest observation</a:t>
            </a:r>
          </a:p>
          <a:p>
            <a:pPr lvl="2"/>
            <a:endParaRPr lang="en-US" sz="1800" dirty="0"/>
          </a:p>
          <a:p>
            <a:pPr lvl="1"/>
            <a:r>
              <a:rPr lang="en-US" sz="2000" dirty="0"/>
              <a:t>1.5*IQR rule to detect outliers</a:t>
            </a:r>
          </a:p>
          <a:p>
            <a:pPr lvl="2"/>
            <a:endParaRPr lang="en-US" sz="1800" dirty="0"/>
          </a:p>
        </p:txBody>
      </p:sp>
      <p:pic>
        <p:nvPicPr>
          <p:cNvPr id="9221" name="Picture 5" descr="Image box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657600"/>
            <a:ext cx="3743325" cy="2962275"/>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Picture 1"/>
          <p:cNvPicPr>
            <a:picLocks noChangeAspect="1"/>
          </p:cNvPicPr>
          <p:nvPr/>
        </p:nvPicPr>
        <p:blipFill rotWithShape="1">
          <a:blip r:embed="rId4"/>
          <a:srcRect b="31819"/>
          <a:stretch/>
        </p:blipFill>
        <p:spPr>
          <a:xfrm>
            <a:off x="801373" y="3747298"/>
            <a:ext cx="3770627" cy="2805902"/>
          </a:xfrm>
          <a:prstGeom prst="rect">
            <a:avLst/>
          </a:prstGeom>
        </p:spPr>
      </p:pic>
      <p:pic>
        <p:nvPicPr>
          <p:cNvPr id="6" name="Picture 5" descr="islands_boxplot.pdf"/>
          <p:cNvPicPr>
            <a:picLocks noChangeAspect="1"/>
          </p:cNvPicPr>
          <p:nvPr/>
        </p:nvPicPr>
        <p:blipFill rotWithShape="1">
          <a:blip r:embed="rId5">
            <a:extLst>
              <a:ext uri="{28A0092B-C50C-407E-A947-70E740481C1C}">
                <a14:useLocalDpi xmlns:a14="http://schemas.microsoft.com/office/drawing/2010/main" val="0"/>
              </a:ext>
            </a:extLst>
          </a:blip>
          <a:srcRect l="3768" t="13765" r="12562" b="7499"/>
          <a:stretch/>
        </p:blipFill>
        <p:spPr>
          <a:xfrm>
            <a:off x="6189927" y="1019612"/>
            <a:ext cx="2627557" cy="2458547"/>
          </a:xfrm>
          <a:prstGeom prst="rect">
            <a:avLst/>
          </a:prstGeom>
        </p:spPr>
      </p:pic>
    </p:spTree>
    <p:extLst>
      <p:ext uri="{BB962C8B-B14F-4D97-AF65-F5344CB8AC3E}">
        <p14:creationId xmlns:p14="http://schemas.microsoft.com/office/powerpoint/2010/main" val="2830457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74752"/>
            <a:ext cx="8320777" cy="1570247"/>
          </a:xfrm>
        </p:spPr>
        <p:txBody>
          <a:bodyPr>
            <a:normAutofit/>
          </a:bodyPr>
          <a:lstStyle/>
          <a:p>
            <a:r>
              <a:rPr lang="en-US" sz="2800" dirty="0"/>
              <a:t>Other measures of dispersion from the mean:</a:t>
            </a:r>
            <a:br>
              <a:rPr lang="en-US" sz="2800" dirty="0"/>
            </a:br>
            <a:r>
              <a:rPr lang="en-US" sz="2800" dirty="0"/>
              <a:t>Visually can be represented as </a:t>
            </a:r>
            <a:r>
              <a:rPr lang="en-US" sz="2800" dirty="0">
                <a:solidFill>
                  <a:srgbClr val="0000FF"/>
                </a:solidFill>
              </a:rPr>
              <a:t>error bars</a:t>
            </a:r>
          </a:p>
        </p:txBody>
      </p:sp>
      <p:pic>
        <p:nvPicPr>
          <p:cNvPr id="5" name="Picture 4" descr="types of error bar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074" y="1788673"/>
            <a:ext cx="5108078" cy="2938361"/>
          </a:xfrm>
          <a:prstGeom prst="rect">
            <a:avLst/>
          </a:prstGeom>
        </p:spPr>
      </p:pic>
      <p:sp>
        <p:nvSpPr>
          <p:cNvPr id="3" name="TextBox 2"/>
          <p:cNvSpPr txBox="1"/>
          <p:nvPr/>
        </p:nvSpPr>
        <p:spPr>
          <a:xfrm>
            <a:off x="337848" y="4870708"/>
            <a:ext cx="8559478" cy="1107996"/>
          </a:xfrm>
          <a:prstGeom prst="rect">
            <a:avLst/>
          </a:prstGeom>
          <a:noFill/>
        </p:spPr>
        <p:txBody>
          <a:bodyPr wrap="square" rtlCol="0">
            <a:spAutoFit/>
          </a:bodyPr>
          <a:lstStyle/>
          <a:p>
            <a:r>
              <a:rPr lang="en-US" sz="2200" dirty="0">
                <a:solidFill>
                  <a:srgbClr val="0000FF"/>
                </a:solidFill>
              </a:rPr>
              <a:t>Descriptive</a:t>
            </a:r>
            <a:r>
              <a:rPr lang="en-US" sz="2200" dirty="0"/>
              <a:t> Error Bars: Describe distribution of data points (</a:t>
            </a:r>
            <a:r>
              <a:rPr lang="en-US" sz="2200" dirty="0">
                <a:solidFill>
                  <a:srgbClr val="0000FF"/>
                </a:solidFill>
              </a:rPr>
              <a:t>Range</a:t>
            </a:r>
            <a:r>
              <a:rPr lang="en-US" sz="2200" dirty="0"/>
              <a:t> and </a:t>
            </a:r>
            <a:r>
              <a:rPr lang="en-US" sz="2200" dirty="0">
                <a:solidFill>
                  <a:srgbClr val="0000FF"/>
                </a:solidFill>
              </a:rPr>
              <a:t>SD</a:t>
            </a:r>
            <a:r>
              <a:rPr lang="en-US" sz="2200" dirty="0"/>
              <a:t>)</a:t>
            </a:r>
          </a:p>
          <a:p>
            <a:r>
              <a:rPr lang="en-US" sz="2200" dirty="0">
                <a:solidFill>
                  <a:srgbClr val="0000FF"/>
                </a:solidFill>
              </a:rPr>
              <a:t>Inferential</a:t>
            </a:r>
            <a:r>
              <a:rPr lang="en-US" sz="2200" dirty="0"/>
              <a:t> Error Bars: Allow us to infer if two or more distributions are significantly different (</a:t>
            </a:r>
            <a:r>
              <a:rPr lang="en-US" sz="2200" dirty="0">
                <a:solidFill>
                  <a:srgbClr val="0000FF"/>
                </a:solidFill>
              </a:rPr>
              <a:t>standard error</a:t>
            </a:r>
            <a:r>
              <a:rPr lang="en-US" sz="2200" dirty="0"/>
              <a:t> and </a:t>
            </a:r>
            <a:r>
              <a:rPr lang="en-US" sz="2200" dirty="0">
                <a:solidFill>
                  <a:srgbClr val="0000FF"/>
                </a:solidFill>
              </a:rPr>
              <a:t>95% CI</a:t>
            </a:r>
            <a:r>
              <a:rPr lang="en-US" sz="2200" dirty="0"/>
              <a:t>).</a:t>
            </a:r>
          </a:p>
        </p:txBody>
      </p:sp>
    </p:spTree>
    <p:extLst>
      <p:ext uri="{BB962C8B-B14F-4D97-AF65-F5344CB8AC3E}">
        <p14:creationId xmlns:p14="http://schemas.microsoft.com/office/powerpoint/2010/main" val="4179858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886" y="881933"/>
            <a:ext cx="3669538" cy="469115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 name="TextBox 5"/>
          <p:cNvSpPr txBox="1"/>
          <p:nvPr/>
        </p:nvSpPr>
        <p:spPr>
          <a:xfrm>
            <a:off x="1355520" y="276192"/>
            <a:ext cx="2223686" cy="369332"/>
          </a:xfrm>
          <a:prstGeom prst="rect">
            <a:avLst/>
          </a:prstGeom>
          <a:noFill/>
        </p:spPr>
        <p:txBody>
          <a:bodyPr wrap="none" rtlCol="0">
            <a:spAutoFit/>
          </a:bodyPr>
          <a:lstStyle/>
          <a:p>
            <a:r>
              <a:rPr lang="en-US" dirty="0"/>
              <a:t>Descriptive Error Bars</a:t>
            </a:r>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2991" y="895092"/>
            <a:ext cx="3674839" cy="4690872"/>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8" name="TextBox 7"/>
          <p:cNvSpPr txBox="1"/>
          <p:nvPr/>
        </p:nvSpPr>
        <p:spPr>
          <a:xfrm>
            <a:off x="5896901" y="283832"/>
            <a:ext cx="2146742" cy="369332"/>
          </a:xfrm>
          <a:prstGeom prst="rect">
            <a:avLst/>
          </a:prstGeom>
          <a:noFill/>
        </p:spPr>
        <p:txBody>
          <a:bodyPr wrap="none" rtlCol="0">
            <a:spAutoFit/>
          </a:bodyPr>
          <a:lstStyle/>
          <a:p>
            <a:r>
              <a:rPr lang="en-US" dirty="0"/>
              <a:t>Inferential Error Bars</a:t>
            </a:r>
          </a:p>
        </p:txBody>
      </p:sp>
      <p:sp>
        <p:nvSpPr>
          <p:cNvPr id="9" name="TextBox 8"/>
          <p:cNvSpPr txBox="1"/>
          <p:nvPr/>
        </p:nvSpPr>
        <p:spPr>
          <a:xfrm>
            <a:off x="692498" y="5707931"/>
            <a:ext cx="7781230" cy="923330"/>
          </a:xfrm>
          <a:prstGeom prst="rect">
            <a:avLst/>
          </a:prstGeom>
          <a:noFill/>
        </p:spPr>
        <p:txBody>
          <a:bodyPr wrap="square" rtlCol="0">
            <a:spAutoFit/>
          </a:bodyPr>
          <a:lstStyle/>
          <a:p>
            <a:r>
              <a:rPr lang="en-US" dirty="0"/>
              <a:t>As you increase sample size, the mean of your sample population (     ) gets closer and closer to the actual mean of the entire population (</a:t>
            </a:r>
            <a:r>
              <a:rPr lang="en-US" dirty="0">
                <a:latin typeface="Lucida Grande"/>
                <a:ea typeface="Lucida Grande"/>
                <a:cs typeface="Lucida Grande"/>
              </a:rPr>
              <a:t>μ)</a:t>
            </a:r>
            <a:r>
              <a:rPr lang="en-US" dirty="0"/>
              <a:t>. </a:t>
            </a:r>
            <a:r>
              <a:rPr lang="en-US" dirty="0">
                <a:solidFill>
                  <a:srgbClr val="0000FF"/>
                </a:solidFill>
              </a:rPr>
              <a:t>SD does not change systematically with sample size</a:t>
            </a:r>
            <a:r>
              <a:rPr lang="en-US" dirty="0"/>
              <a:t> (68% of samples still within 1SD, regardless of n).</a:t>
            </a:r>
          </a:p>
        </p:txBody>
      </p:sp>
      <p:graphicFrame>
        <p:nvGraphicFramePr>
          <p:cNvPr id="12" name="Object 4"/>
          <p:cNvGraphicFramePr>
            <a:graphicFrameLocks noChangeAspect="1"/>
          </p:cNvGraphicFramePr>
          <p:nvPr>
            <p:extLst>
              <p:ext uri="{D42A27DB-BD31-4B8C-83A1-F6EECF244321}">
                <p14:modId xmlns:p14="http://schemas.microsoft.com/office/powerpoint/2010/main" val="2111320732"/>
              </p:ext>
            </p:extLst>
          </p:nvPr>
        </p:nvGraphicFramePr>
        <p:xfrm>
          <a:off x="6946206" y="5723808"/>
          <a:ext cx="314831" cy="372194"/>
        </p:xfrm>
        <a:graphic>
          <a:graphicData uri="http://schemas.openxmlformats.org/presentationml/2006/ole">
            <mc:AlternateContent xmlns:mc="http://schemas.openxmlformats.org/markup-compatibility/2006">
              <mc:Choice xmlns:v="urn:schemas-microsoft-com:vml" Requires="v">
                <p:oleObj name="Equation" r:id="rId5" imgW="139700" imgH="165100" progId="Equation.3">
                  <p:embed/>
                </p:oleObj>
              </mc:Choice>
              <mc:Fallback>
                <p:oleObj name="Equation" r:id="rId5" imgW="139700" imgH="165100" progId="Equation.3">
                  <p:embed/>
                  <p:pic>
                    <p:nvPicPr>
                      <p:cNvPr id="0" name=""/>
                      <p:cNvPicPr>
                        <a:picLocks noChangeAspect="1" noChangeArrowheads="1"/>
                      </p:cNvPicPr>
                      <p:nvPr/>
                    </p:nvPicPr>
                    <p:blipFill>
                      <a:blip r:embed="rId6"/>
                      <a:srcRect/>
                      <a:stretch>
                        <a:fillRect/>
                      </a:stretch>
                    </p:blipFill>
                    <p:spPr bwMode="auto">
                      <a:xfrm>
                        <a:off x="6946206" y="5723808"/>
                        <a:ext cx="314831" cy="37219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57497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396"/>
            <a:ext cx="8229600" cy="822209"/>
          </a:xfrm>
        </p:spPr>
        <p:txBody>
          <a:bodyPr>
            <a:normAutofit/>
          </a:bodyPr>
          <a:lstStyle/>
          <a:p>
            <a:r>
              <a:rPr lang="en-US" sz="2800" dirty="0"/>
              <a:t>Other measures of dispersion from the mean</a:t>
            </a:r>
          </a:p>
        </p:txBody>
      </p:sp>
      <p:sp>
        <p:nvSpPr>
          <p:cNvPr id="6" name="TextBox 5"/>
          <p:cNvSpPr txBox="1"/>
          <p:nvPr/>
        </p:nvSpPr>
        <p:spPr>
          <a:xfrm>
            <a:off x="457199" y="879120"/>
            <a:ext cx="7853423" cy="4431983"/>
          </a:xfrm>
          <a:prstGeom prst="rect">
            <a:avLst/>
          </a:prstGeom>
          <a:noFill/>
        </p:spPr>
        <p:txBody>
          <a:bodyPr wrap="square" rtlCol="0">
            <a:spAutoFit/>
          </a:bodyPr>
          <a:lstStyle/>
          <a:p>
            <a:r>
              <a:rPr lang="en-US" sz="2400" dirty="0">
                <a:solidFill>
                  <a:srgbClr val="0000FF"/>
                </a:solidFill>
              </a:rPr>
              <a:t>Standard Error</a:t>
            </a:r>
            <a:r>
              <a:rPr lang="en-US" sz="2400" dirty="0"/>
              <a:t>: Builds on Standard Deviation. Used to infer whether two groups </a:t>
            </a:r>
            <a:r>
              <a:rPr lang="en-US" sz="2400" dirty="0">
                <a:solidFill>
                  <a:srgbClr val="FF0000"/>
                </a:solidFill>
              </a:rPr>
              <a:t>differ significantly </a:t>
            </a:r>
            <a:r>
              <a:rPr lang="en-US" sz="2400" dirty="0"/>
              <a:t>from one another (e.g. </a:t>
            </a:r>
            <a:r>
              <a:rPr lang="en-US" sz="2400" dirty="0">
                <a:solidFill>
                  <a:srgbClr val="0000FF"/>
                </a:solidFill>
              </a:rPr>
              <a:t>control group</a:t>
            </a:r>
            <a:r>
              <a:rPr lang="en-US" sz="2400" dirty="0"/>
              <a:t> vs. </a:t>
            </a:r>
            <a:r>
              <a:rPr lang="en-US" sz="2400" dirty="0">
                <a:solidFill>
                  <a:srgbClr val="0000FF"/>
                </a:solidFill>
              </a:rPr>
              <a:t>experimental group</a:t>
            </a:r>
            <a:r>
              <a:rPr lang="en-US" sz="2400" dirty="0"/>
              <a:t>)</a:t>
            </a:r>
          </a:p>
          <a:p>
            <a:endParaRPr lang="en-US" dirty="0"/>
          </a:p>
          <a:p>
            <a:pPr algn="ctr"/>
            <a:endParaRPr lang="en-US" sz="2400" dirty="0">
              <a:latin typeface="ＭＳ ゴシック"/>
              <a:ea typeface="ＭＳ ゴシック"/>
              <a:cs typeface="ＭＳ ゴシック"/>
            </a:endParaRPr>
          </a:p>
          <a:p>
            <a:endParaRPr lang="en-US" sz="2400" dirty="0"/>
          </a:p>
          <a:p>
            <a:endParaRPr lang="en-US" sz="2400" dirty="0"/>
          </a:p>
          <a:p>
            <a:r>
              <a:rPr lang="en-US" sz="2400" dirty="0"/>
              <a:t>Island I vs. Island IV; are the tree heights on </a:t>
            </a:r>
          </a:p>
          <a:p>
            <a:r>
              <a:rPr lang="en-US" sz="2400" dirty="0"/>
              <a:t>these two islands significantly different </a:t>
            </a:r>
          </a:p>
          <a:p>
            <a:r>
              <a:rPr lang="en-US" sz="2400" dirty="0"/>
              <a:t>from one another?</a:t>
            </a:r>
          </a:p>
          <a:p>
            <a:endParaRPr lang="en-US" sz="2400" dirty="0"/>
          </a:p>
          <a:p>
            <a:endParaRPr lang="en-US" sz="2400" dirty="0"/>
          </a:p>
        </p:txBody>
      </p:sp>
      <p:pic>
        <p:nvPicPr>
          <p:cNvPr id="7" name="Picture 6" descr="islands_barplot.pdf"/>
          <p:cNvPicPr>
            <a:picLocks noChangeAspect="1"/>
          </p:cNvPicPr>
          <p:nvPr/>
        </p:nvPicPr>
        <p:blipFill rotWithShape="1">
          <a:blip r:embed="rId3">
            <a:extLst>
              <a:ext uri="{28A0092B-C50C-407E-A947-70E740481C1C}">
                <a14:useLocalDpi xmlns:a14="http://schemas.microsoft.com/office/drawing/2010/main" val="0"/>
              </a:ext>
            </a:extLst>
          </a:blip>
          <a:srcRect t="50927" b="4544"/>
          <a:stretch/>
        </p:blipFill>
        <p:spPr>
          <a:xfrm>
            <a:off x="6076605" y="2050899"/>
            <a:ext cx="3250206" cy="2495477"/>
          </a:xfrm>
          <a:prstGeom prst="rect">
            <a:avLst/>
          </a:prstGeom>
        </p:spPr>
      </p:pic>
      <p:sp>
        <p:nvSpPr>
          <p:cNvPr id="4" name="TextBox 3"/>
          <p:cNvSpPr txBox="1"/>
          <p:nvPr/>
        </p:nvSpPr>
        <p:spPr>
          <a:xfrm>
            <a:off x="4993724" y="4693036"/>
            <a:ext cx="3965604" cy="1200329"/>
          </a:xfrm>
          <a:prstGeom prst="rect">
            <a:avLst/>
          </a:prstGeom>
          <a:noFill/>
        </p:spPr>
        <p:txBody>
          <a:bodyPr wrap="square" rtlCol="0">
            <a:spAutoFit/>
          </a:bodyPr>
          <a:lstStyle/>
          <a:p>
            <a:r>
              <a:rPr lang="en-US" dirty="0">
                <a:solidFill>
                  <a:srgbClr val="0000FF"/>
                </a:solidFill>
              </a:rPr>
              <a:t>Standard Error </a:t>
            </a:r>
            <a:r>
              <a:rPr lang="en-US" dirty="0"/>
              <a:t>bars overlap greatly, so we can tentatively say there is no significant difference between heights of trees on Island I vs. trees on Island IV. </a:t>
            </a:r>
          </a:p>
        </p:txBody>
      </p:sp>
      <p:pic>
        <p:nvPicPr>
          <p:cNvPr id="8" name="Picture 7" descr="islands_barplot-S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4123" y="4370651"/>
            <a:ext cx="2768600" cy="2489200"/>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3648927369"/>
              </p:ext>
            </p:extLst>
          </p:nvPr>
        </p:nvGraphicFramePr>
        <p:xfrm>
          <a:off x="2307016" y="2107382"/>
          <a:ext cx="1520759" cy="1090979"/>
        </p:xfrm>
        <a:graphic>
          <a:graphicData uri="http://schemas.openxmlformats.org/presentationml/2006/ole">
            <mc:AlternateContent xmlns:mc="http://schemas.openxmlformats.org/markup-compatibility/2006">
              <mc:Choice xmlns:v="urn:schemas-microsoft-com:vml" Requires="v">
                <p:oleObj name="Equation" r:id="rId5" imgW="584200" imgH="419100" progId="Equation.3">
                  <p:embed/>
                </p:oleObj>
              </mc:Choice>
              <mc:Fallback>
                <p:oleObj name="Equation" r:id="rId5" imgW="584200" imgH="419100" progId="Equation.3">
                  <p:embed/>
                  <p:pic>
                    <p:nvPicPr>
                      <p:cNvPr id="0" name=""/>
                      <p:cNvPicPr/>
                      <p:nvPr/>
                    </p:nvPicPr>
                    <p:blipFill>
                      <a:blip r:embed="rId6"/>
                      <a:stretch>
                        <a:fillRect/>
                      </a:stretch>
                    </p:blipFill>
                    <p:spPr>
                      <a:xfrm>
                        <a:off x="2307016" y="2107382"/>
                        <a:ext cx="1520759" cy="1090979"/>
                      </a:xfrm>
                      <a:prstGeom prst="rect">
                        <a:avLst/>
                      </a:prstGeom>
                    </p:spPr>
                  </p:pic>
                </p:oleObj>
              </mc:Fallback>
            </mc:AlternateContent>
          </a:graphicData>
        </a:graphic>
      </p:graphicFrame>
    </p:spTree>
    <p:extLst>
      <p:ext uri="{BB962C8B-B14F-4D97-AF65-F5344CB8AC3E}">
        <p14:creationId xmlns:p14="http://schemas.microsoft.com/office/powerpoint/2010/main" val="2307703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82233" y="251427"/>
            <a:ext cx="7344137" cy="1969770"/>
          </a:xfrm>
          <a:prstGeom prst="rect">
            <a:avLst/>
          </a:prstGeom>
          <a:noFill/>
        </p:spPr>
        <p:txBody>
          <a:bodyPr wrap="square" rtlCol="0">
            <a:spAutoFit/>
          </a:bodyPr>
          <a:lstStyle/>
          <a:p>
            <a:pPr algn="ctr"/>
            <a:r>
              <a:rPr lang="en-GB" sz="2800" dirty="0"/>
              <a:t>Estimating statistical significance using the </a:t>
            </a:r>
            <a:r>
              <a:rPr lang="en-GB" sz="2800" dirty="0">
                <a:solidFill>
                  <a:srgbClr val="0432FF"/>
                </a:solidFill>
              </a:rPr>
              <a:t>overlap rule </a:t>
            </a:r>
            <a:r>
              <a:rPr lang="en-GB" sz="2800" dirty="0"/>
              <a:t>for SE bars. </a:t>
            </a:r>
          </a:p>
          <a:p>
            <a:endParaRPr lang="en-US" dirty="0"/>
          </a:p>
          <a:p>
            <a:endParaRPr lang="en-US" sz="2400" dirty="0"/>
          </a:p>
          <a:p>
            <a:endParaRPr lang="en-US" sz="2400" dirty="0"/>
          </a:p>
        </p:txBody>
      </p:sp>
      <p:pic>
        <p:nvPicPr>
          <p:cNvPr id="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8795"/>
          <a:stretch/>
        </p:blipFill>
        <p:spPr bwMode="auto">
          <a:xfrm>
            <a:off x="290284" y="1494750"/>
            <a:ext cx="3654591" cy="505046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11" name="TextBox 10"/>
          <p:cNvSpPr txBox="1"/>
          <p:nvPr/>
        </p:nvSpPr>
        <p:spPr>
          <a:xfrm>
            <a:off x="4009571" y="1928369"/>
            <a:ext cx="5016506" cy="3693319"/>
          </a:xfrm>
          <a:prstGeom prst="rect">
            <a:avLst/>
          </a:prstGeom>
          <a:noFill/>
        </p:spPr>
        <p:txBody>
          <a:bodyPr wrap="square" rtlCol="0">
            <a:spAutoFit/>
          </a:bodyPr>
          <a:lstStyle/>
          <a:p>
            <a:pPr marL="285750" indent="-285750">
              <a:buFont typeface="Arial"/>
              <a:buChar char="•"/>
            </a:pPr>
            <a:r>
              <a:rPr lang="en-GB" altLang="en-GB" dirty="0">
                <a:cs typeface="msgothic" charset="0"/>
              </a:rPr>
              <a:t>“</a:t>
            </a:r>
            <a:r>
              <a:rPr lang="en-GB" dirty="0">
                <a:solidFill>
                  <a:srgbClr val="0000FF"/>
                </a:solidFill>
                <a:cs typeface="msgothic" charset="0"/>
              </a:rPr>
              <a:t>Gap</a:t>
            </a:r>
            <a:r>
              <a:rPr lang="en-GB" altLang="en-GB" dirty="0">
                <a:cs typeface="msgothic" charset="0"/>
              </a:rPr>
              <a:t>”</a:t>
            </a:r>
            <a:r>
              <a:rPr lang="en-GB" dirty="0">
                <a:cs typeface="msgothic" charset="0"/>
              </a:rPr>
              <a:t> refers to the number of error bar arms</a:t>
            </a:r>
          </a:p>
          <a:p>
            <a:endParaRPr lang="en-GB" dirty="0">
              <a:cs typeface="msgothic" charset="0"/>
            </a:endParaRPr>
          </a:p>
          <a:p>
            <a:pPr marL="285750" indent="-285750">
              <a:buFont typeface="Arial"/>
              <a:buChar char="•"/>
            </a:pPr>
            <a:r>
              <a:rPr lang="en-US" dirty="0"/>
              <a:t>We focus on example with n </a:t>
            </a:r>
            <a:r>
              <a:rPr lang="en-US" dirty="0">
                <a:ea typeface="ＭＳ ゴシック"/>
                <a:cs typeface="ＭＳ ゴシック"/>
              </a:rPr>
              <a:t>≥ 10 replicates. An experiment with 3 or fewer samples (Cumming et al. paper) isn’t all that trust worthy.</a:t>
            </a:r>
          </a:p>
          <a:p>
            <a:pPr marL="285750" indent="-285750">
              <a:buFont typeface="Arial"/>
              <a:buChar char="•"/>
            </a:pPr>
            <a:endParaRPr lang="en-US" dirty="0">
              <a:ea typeface="ＭＳ ゴシック"/>
              <a:cs typeface="ＭＳ ゴシック"/>
            </a:endParaRPr>
          </a:p>
          <a:p>
            <a:pPr marL="285750" indent="-285750">
              <a:buFont typeface="Arial"/>
              <a:buChar char="•"/>
            </a:pPr>
            <a:r>
              <a:rPr lang="en-GB" dirty="0">
                <a:cs typeface="msgothic" charset="0"/>
              </a:rPr>
              <a:t>a gap of 2 means the distance between the </a:t>
            </a:r>
            <a:r>
              <a:rPr lang="en-GB" dirty="0">
                <a:solidFill>
                  <a:srgbClr val="0000FF"/>
                </a:solidFill>
                <a:cs typeface="msgothic" charset="0"/>
              </a:rPr>
              <a:t>Control</a:t>
            </a:r>
            <a:r>
              <a:rPr lang="en-GB" dirty="0">
                <a:cs typeface="msgothic" charset="0"/>
              </a:rPr>
              <a:t> and </a:t>
            </a:r>
            <a:r>
              <a:rPr lang="en-GB" dirty="0">
                <a:solidFill>
                  <a:srgbClr val="0000FF"/>
                </a:solidFill>
                <a:cs typeface="msgothic" charset="0"/>
              </a:rPr>
              <a:t>Experimental</a:t>
            </a:r>
            <a:r>
              <a:rPr lang="en-GB" dirty="0">
                <a:cs typeface="msgothic" charset="0"/>
              </a:rPr>
              <a:t> error bars is equal to twice the average of the SEs for the two samples</a:t>
            </a:r>
            <a:endParaRPr lang="en-US" dirty="0">
              <a:ea typeface="ＭＳ ゴシック"/>
              <a:cs typeface="ＭＳ ゴシック"/>
            </a:endParaRPr>
          </a:p>
          <a:p>
            <a:pPr marL="285750" indent="-285750">
              <a:buFont typeface="Arial"/>
              <a:buChar char="•"/>
            </a:pPr>
            <a:endParaRPr lang="en-US" dirty="0">
              <a:ea typeface="ＭＳ ゴシック"/>
              <a:cs typeface="ＭＳ ゴシック"/>
            </a:endParaRPr>
          </a:p>
          <a:p>
            <a:pPr marL="285750" indent="-285750">
              <a:buFont typeface="Arial"/>
              <a:buChar char="•"/>
            </a:pPr>
            <a:r>
              <a:rPr lang="en-US" dirty="0">
                <a:ea typeface="ＭＳ ゴシック"/>
                <a:cs typeface="ＭＳ ゴシック"/>
              </a:rPr>
              <a:t>P value = </a:t>
            </a:r>
            <a:r>
              <a:rPr lang="en-US" dirty="0">
                <a:solidFill>
                  <a:srgbClr val="0000FF"/>
                </a:solidFill>
                <a:ea typeface="ＭＳ ゴシック"/>
                <a:cs typeface="ＭＳ ゴシック"/>
              </a:rPr>
              <a:t>probability</a:t>
            </a:r>
            <a:r>
              <a:rPr lang="en-US" dirty="0">
                <a:ea typeface="ＭＳ ゴシック"/>
                <a:cs typeface="ＭＳ ゴシック"/>
              </a:rPr>
              <a:t> that null hypothesis of no difference between means is true. </a:t>
            </a:r>
            <a:endParaRPr lang="en-US" dirty="0"/>
          </a:p>
          <a:p>
            <a:endParaRPr lang="en-US" dirty="0"/>
          </a:p>
        </p:txBody>
      </p:sp>
    </p:spTree>
    <p:extLst>
      <p:ext uri="{BB962C8B-B14F-4D97-AF65-F5344CB8AC3E}">
        <p14:creationId xmlns:p14="http://schemas.microsoft.com/office/powerpoint/2010/main" val="2656128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751"/>
            <a:ext cx="8229600" cy="822209"/>
          </a:xfrm>
        </p:spPr>
        <p:txBody>
          <a:bodyPr>
            <a:normAutofit/>
          </a:bodyPr>
          <a:lstStyle/>
          <a:p>
            <a:r>
              <a:rPr lang="en-US" sz="2800" dirty="0"/>
              <a:t>Other measures of dispersion from the mean</a:t>
            </a:r>
          </a:p>
        </p:txBody>
      </p:sp>
      <p:sp>
        <p:nvSpPr>
          <p:cNvPr id="6" name="TextBox 5"/>
          <p:cNvSpPr txBox="1"/>
          <p:nvPr/>
        </p:nvSpPr>
        <p:spPr>
          <a:xfrm>
            <a:off x="457200" y="609558"/>
            <a:ext cx="8605777" cy="2215991"/>
          </a:xfrm>
          <a:prstGeom prst="rect">
            <a:avLst/>
          </a:prstGeom>
          <a:noFill/>
        </p:spPr>
        <p:txBody>
          <a:bodyPr wrap="square" rtlCol="0">
            <a:spAutoFit/>
          </a:bodyPr>
          <a:lstStyle/>
          <a:p>
            <a:r>
              <a:rPr lang="en-US" sz="2400" dirty="0">
                <a:solidFill>
                  <a:srgbClr val="008000"/>
                </a:solidFill>
              </a:rPr>
              <a:t>95% Confidence Interval</a:t>
            </a:r>
            <a:r>
              <a:rPr lang="en-US" sz="2400" dirty="0"/>
              <a:t>: Also builds on Standard Deviation and Standard Error. Used to infer whether two groups differ significantly from one another (e.g. </a:t>
            </a:r>
            <a:r>
              <a:rPr lang="en-US" sz="2400" dirty="0">
                <a:solidFill>
                  <a:srgbClr val="0000FF"/>
                </a:solidFill>
              </a:rPr>
              <a:t>control group</a:t>
            </a:r>
            <a:r>
              <a:rPr lang="en-US" sz="2400" dirty="0"/>
              <a:t> vs. </a:t>
            </a:r>
            <a:r>
              <a:rPr lang="en-US" sz="2400" dirty="0">
                <a:solidFill>
                  <a:srgbClr val="0000FF"/>
                </a:solidFill>
              </a:rPr>
              <a:t>experimental group</a:t>
            </a:r>
            <a:r>
              <a:rPr lang="en-US" sz="2400" dirty="0"/>
              <a:t>)</a:t>
            </a:r>
          </a:p>
          <a:p>
            <a:endParaRPr lang="en-US" dirty="0"/>
          </a:p>
          <a:p>
            <a:endParaRPr lang="en-US" sz="2400" dirty="0"/>
          </a:p>
          <a:p>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2085002892"/>
              </p:ext>
            </p:extLst>
          </p:nvPr>
        </p:nvGraphicFramePr>
        <p:xfrm>
          <a:off x="927521" y="1780909"/>
          <a:ext cx="3305341" cy="585321"/>
        </p:xfrm>
        <a:graphic>
          <a:graphicData uri="http://schemas.openxmlformats.org/presentationml/2006/ole">
            <mc:AlternateContent xmlns:mc="http://schemas.openxmlformats.org/markup-compatibility/2006">
              <mc:Choice xmlns:v="urn:schemas-microsoft-com:vml" Requires="v">
                <p:oleObj name="Equation" r:id="rId3" imgW="1219200" imgH="215900" progId="Equation.3">
                  <p:embed/>
                </p:oleObj>
              </mc:Choice>
              <mc:Fallback>
                <p:oleObj name="Equation" r:id="rId3" imgW="1219200" imgH="215900" progId="Equation.3">
                  <p:embed/>
                  <p:pic>
                    <p:nvPicPr>
                      <p:cNvPr id="0" name=""/>
                      <p:cNvPicPr/>
                      <p:nvPr/>
                    </p:nvPicPr>
                    <p:blipFill>
                      <a:blip r:embed="rId4"/>
                      <a:stretch>
                        <a:fillRect/>
                      </a:stretch>
                    </p:blipFill>
                    <p:spPr>
                      <a:xfrm>
                        <a:off x="927521" y="1780909"/>
                        <a:ext cx="3305341" cy="585321"/>
                      </a:xfrm>
                      <a:prstGeom prst="rect">
                        <a:avLst/>
                      </a:prstGeom>
                    </p:spPr>
                  </p:pic>
                </p:oleObj>
              </mc:Fallback>
            </mc:AlternateContent>
          </a:graphicData>
        </a:graphic>
      </p:graphicFrame>
      <p:pic>
        <p:nvPicPr>
          <p:cNvPr id="10" name="Picture 9"/>
          <p:cNvPicPr>
            <a:picLocks noChangeAspect="1"/>
          </p:cNvPicPr>
          <p:nvPr/>
        </p:nvPicPr>
        <p:blipFill>
          <a:blip r:embed="rId5"/>
          <a:stretch>
            <a:fillRect/>
          </a:stretch>
        </p:blipFill>
        <p:spPr>
          <a:xfrm>
            <a:off x="1092351" y="2314448"/>
            <a:ext cx="2890592" cy="1906115"/>
          </a:xfrm>
          <a:prstGeom prst="rect">
            <a:avLst/>
          </a:prstGeom>
        </p:spPr>
      </p:pic>
      <p:pic>
        <p:nvPicPr>
          <p:cNvPr id="14" name="Picture 13"/>
          <p:cNvPicPr>
            <a:picLocks noChangeAspect="1"/>
          </p:cNvPicPr>
          <p:nvPr/>
        </p:nvPicPr>
        <p:blipFill rotWithShape="1">
          <a:blip r:embed="rId6"/>
          <a:srcRect t="11403"/>
          <a:stretch/>
        </p:blipFill>
        <p:spPr>
          <a:xfrm>
            <a:off x="1241819" y="4197118"/>
            <a:ext cx="2604888" cy="2096847"/>
          </a:xfrm>
          <a:prstGeom prst="rect">
            <a:avLst/>
          </a:prstGeom>
        </p:spPr>
      </p:pic>
      <p:sp>
        <p:nvSpPr>
          <p:cNvPr id="15" name="TextBox 14"/>
          <p:cNvSpPr txBox="1"/>
          <p:nvPr/>
        </p:nvSpPr>
        <p:spPr>
          <a:xfrm>
            <a:off x="541366" y="6051451"/>
            <a:ext cx="3849729" cy="646331"/>
          </a:xfrm>
          <a:prstGeom prst="rect">
            <a:avLst/>
          </a:prstGeom>
          <a:noFill/>
        </p:spPr>
        <p:txBody>
          <a:bodyPr wrap="square" rtlCol="0">
            <a:spAutoFit/>
          </a:bodyPr>
          <a:lstStyle/>
          <a:p>
            <a:r>
              <a:rPr lang="en-US" dirty="0"/>
              <a:t>Visualized as smoothed frequency distribution, or as a bar chart.</a:t>
            </a:r>
          </a:p>
        </p:txBody>
      </p:sp>
      <p:sp>
        <p:nvSpPr>
          <p:cNvPr id="16" name="TextBox 15"/>
          <p:cNvSpPr txBox="1"/>
          <p:nvPr/>
        </p:nvSpPr>
        <p:spPr>
          <a:xfrm>
            <a:off x="4933315" y="2122620"/>
            <a:ext cx="3694456" cy="4247317"/>
          </a:xfrm>
          <a:prstGeom prst="rect">
            <a:avLst/>
          </a:prstGeom>
          <a:noFill/>
          <a:ln>
            <a:solidFill>
              <a:srgbClr val="000000"/>
            </a:solidFill>
          </a:ln>
        </p:spPr>
        <p:txBody>
          <a:bodyPr wrap="square" rtlCol="0">
            <a:spAutoFit/>
          </a:bodyPr>
          <a:lstStyle/>
          <a:p>
            <a:r>
              <a:rPr lang="en-US" dirty="0"/>
              <a:t>Example: Measured the resting heart rate of 15 student athletes.</a:t>
            </a:r>
          </a:p>
          <a:p>
            <a:endParaRPr lang="en-US" dirty="0"/>
          </a:p>
          <a:p>
            <a:r>
              <a:rPr lang="en-US" dirty="0"/>
              <a:t>Mean =  69.0 </a:t>
            </a:r>
            <a:r>
              <a:rPr lang="en-US" dirty="0" err="1"/>
              <a:t>bpm</a:t>
            </a:r>
            <a:endParaRPr lang="en-US" dirty="0"/>
          </a:p>
          <a:p>
            <a:r>
              <a:rPr lang="en-US" dirty="0"/>
              <a:t>Standard Deviation = 2.2 </a:t>
            </a:r>
            <a:r>
              <a:rPr lang="en-US" dirty="0" err="1"/>
              <a:t>bpm</a:t>
            </a:r>
            <a:endParaRPr lang="en-US" dirty="0"/>
          </a:p>
          <a:p>
            <a:endParaRPr lang="en-US" dirty="0"/>
          </a:p>
          <a:p>
            <a:r>
              <a:rPr lang="en-US" dirty="0">
                <a:solidFill>
                  <a:srgbClr val="0000FF"/>
                </a:solidFill>
              </a:rPr>
              <a:t>What is the 95% confidence interval around the mean of 69.0 </a:t>
            </a:r>
            <a:r>
              <a:rPr lang="en-US" dirty="0" err="1">
                <a:solidFill>
                  <a:srgbClr val="0000FF"/>
                </a:solidFill>
              </a:rPr>
              <a:t>bpm</a:t>
            </a:r>
            <a:r>
              <a:rPr lang="en-US" dirty="0">
                <a:solidFill>
                  <a:srgbClr val="0000FF"/>
                </a:solidFill>
              </a:rPr>
              <a:t>?</a:t>
            </a:r>
          </a:p>
          <a:p>
            <a:endParaRPr lang="en-US" dirty="0"/>
          </a:p>
          <a:p>
            <a:r>
              <a:rPr lang="en-US" u="sng" dirty="0"/>
              <a:t>Answer:</a:t>
            </a:r>
          </a:p>
          <a:p>
            <a:r>
              <a:rPr lang="en-US" dirty="0"/>
              <a:t>SE =  SD/</a:t>
            </a:r>
            <a:r>
              <a:rPr lang="en-US" dirty="0">
                <a:latin typeface="ＭＳ ゴシック"/>
                <a:ea typeface="ＭＳ ゴシック"/>
                <a:cs typeface="ＭＳ ゴシック"/>
              </a:rPr>
              <a:t>√</a:t>
            </a:r>
            <a:r>
              <a:rPr lang="en-US" dirty="0"/>
              <a:t>n</a:t>
            </a:r>
          </a:p>
          <a:p>
            <a:r>
              <a:rPr lang="en-US" dirty="0"/>
              <a:t>95% CI = mean</a:t>
            </a:r>
            <a:r>
              <a:rPr lang="en-US" dirty="0">
                <a:latin typeface="ＭＳ ゴシック"/>
                <a:ea typeface="ＭＳ ゴシック"/>
                <a:cs typeface="ＭＳ ゴシック"/>
              </a:rPr>
              <a:t>±</a:t>
            </a:r>
            <a:r>
              <a:rPr lang="en-US" dirty="0"/>
              <a:t> 2(SE)</a:t>
            </a:r>
          </a:p>
          <a:p>
            <a:r>
              <a:rPr lang="en-US" dirty="0"/>
              <a:t>	    = 69.0 + 2(.568)</a:t>
            </a:r>
          </a:p>
          <a:p>
            <a:r>
              <a:rPr lang="en-US" dirty="0"/>
              <a:t>             = 69.0 – 2(.568)</a:t>
            </a:r>
          </a:p>
          <a:p>
            <a:r>
              <a:rPr lang="en-US" dirty="0">
                <a:solidFill>
                  <a:srgbClr val="0000FF"/>
                </a:solidFill>
              </a:rPr>
              <a:t>95% CI = 67.9 – 70.1</a:t>
            </a:r>
          </a:p>
        </p:txBody>
      </p:sp>
    </p:spTree>
    <p:extLst>
      <p:ext uri="{BB962C8B-B14F-4D97-AF65-F5344CB8AC3E}">
        <p14:creationId xmlns:p14="http://schemas.microsoft.com/office/powerpoint/2010/main" val="34670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265335"/>
            <a:ext cx="8305800" cy="1969770"/>
          </a:xfrm>
          <a:prstGeom prst="rect">
            <a:avLst/>
          </a:prstGeom>
          <a:noFill/>
        </p:spPr>
        <p:txBody>
          <a:bodyPr wrap="square" rtlCol="0">
            <a:spAutoFit/>
          </a:bodyPr>
          <a:lstStyle/>
          <a:p>
            <a:pPr algn="ctr"/>
            <a:r>
              <a:rPr lang="en-GB" sz="2800" b="1" dirty="0">
                <a:solidFill>
                  <a:srgbClr val="008000"/>
                </a:solidFill>
              </a:rPr>
              <a:t>Estimating statistical significance using the overlap rule for 95% CI bars. </a:t>
            </a:r>
          </a:p>
          <a:p>
            <a:endParaRPr lang="en-US" dirty="0"/>
          </a:p>
          <a:p>
            <a:endParaRPr lang="en-US" sz="2400" dirty="0"/>
          </a:p>
          <a:p>
            <a:endParaRPr lang="en-US" sz="2400" dirty="0"/>
          </a:p>
        </p:txBody>
      </p:sp>
      <p:sp>
        <p:nvSpPr>
          <p:cNvPr id="11" name="TextBox 10"/>
          <p:cNvSpPr txBox="1"/>
          <p:nvPr/>
        </p:nvSpPr>
        <p:spPr>
          <a:xfrm>
            <a:off x="4009571" y="1928369"/>
            <a:ext cx="4862451" cy="3139321"/>
          </a:xfrm>
          <a:prstGeom prst="rect">
            <a:avLst/>
          </a:prstGeom>
          <a:noFill/>
        </p:spPr>
        <p:txBody>
          <a:bodyPr wrap="square" rtlCol="0">
            <a:spAutoFit/>
          </a:bodyPr>
          <a:lstStyle/>
          <a:p>
            <a:pPr marL="285750" indent="-285750">
              <a:buFont typeface="Arial"/>
              <a:buChar char="•"/>
            </a:pPr>
            <a:r>
              <a:rPr lang="en-GB" altLang="en-GB" dirty="0">
                <a:cs typeface="msgothic" charset="0"/>
              </a:rPr>
              <a:t>“</a:t>
            </a:r>
            <a:r>
              <a:rPr lang="en-GB" dirty="0">
                <a:solidFill>
                  <a:srgbClr val="0000FF"/>
                </a:solidFill>
                <a:cs typeface="msgothic" charset="0"/>
              </a:rPr>
              <a:t>Overlap</a:t>
            </a:r>
            <a:r>
              <a:rPr lang="en-GB" altLang="en-GB" dirty="0">
                <a:cs typeface="msgothic" charset="0"/>
              </a:rPr>
              <a:t>”</a:t>
            </a:r>
            <a:r>
              <a:rPr lang="en-GB" dirty="0">
                <a:cs typeface="msgothic" charset="0"/>
              </a:rPr>
              <a:t> refers to the fraction of the average CI error bar arm, i.e., the mean of the control (C) and experimental (E) arms.</a:t>
            </a:r>
          </a:p>
          <a:p>
            <a:pPr marL="285750" indent="-285750">
              <a:buFont typeface="Arial"/>
              <a:buChar char="•"/>
            </a:pPr>
            <a:endParaRPr lang="en-GB" dirty="0">
              <a:cs typeface="msgothic" charset="0"/>
            </a:endParaRPr>
          </a:p>
          <a:p>
            <a:pPr marL="285750" indent="-285750">
              <a:buFont typeface="Arial"/>
              <a:buChar char="•"/>
            </a:pPr>
            <a:r>
              <a:rPr lang="en-GB" dirty="0">
                <a:cs typeface="msgothic" charset="0"/>
              </a:rPr>
              <a:t>When n ≥ 10, if CI error bars overlap by half the average arm length, P ≈ 0.05. If the tips of the error bars just touch, P ≈ 0.01.</a:t>
            </a:r>
          </a:p>
          <a:p>
            <a:endParaRPr lang="en-US" dirty="0">
              <a:ea typeface="ＭＳ ゴシック"/>
              <a:cs typeface="ＭＳ ゴシック"/>
            </a:endParaRPr>
          </a:p>
          <a:p>
            <a:pPr marL="285750" indent="-285750">
              <a:buFont typeface="Arial"/>
              <a:buChar char="•"/>
            </a:pPr>
            <a:r>
              <a:rPr lang="en-US" dirty="0">
                <a:ea typeface="ＭＳ ゴシック"/>
                <a:cs typeface="ＭＳ ゴシック"/>
              </a:rPr>
              <a:t>P value = </a:t>
            </a:r>
            <a:r>
              <a:rPr lang="en-US" dirty="0">
                <a:solidFill>
                  <a:srgbClr val="0000FF"/>
                </a:solidFill>
                <a:ea typeface="ＭＳ ゴシック"/>
                <a:cs typeface="ＭＳ ゴシック"/>
              </a:rPr>
              <a:t>probability</a:t>
            </a:r>
            <a:r>
              <a:rPr lang="en-US" dirty="0">
                <a:ea typeface="ＭＳ ゴシック"/>
                <a:cs typeface="ＭＳ ゴシック"/>
              </a:rPr>
              <a:t> that null hypothesis of no difference between means is true. </a:t>
            </a:r>
            <a:endParaRPr lang="en-US" dirty="0"/>
          </a:p>
          <a:p>
            <a:endParaRPr lang="en-US" dirty="0"/>
          </a:p>
        </p:txBody>
      </p:sp>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8966"/>
          <a:stretch/>
        </p:blipFill>
        <p:spPr bwMode="auto">
          <a:xfrm>
            <a:off x="390759" y="1324622"/>
            <a:ext cx="3672098" cy="5180078"/>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136626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325440" y="381640"/>
            <a:ext cx="3910751" cy="4147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9pPr>
          </a:lstStyle>
          <a:p>
            <a:pPr algn="ctr"/>
            <a:r>
              <a:rPr lang="en-GB" sz="1500" b="1" dirty="0">
                <a:latin typeface="Arial" charset="0"/>
              </a:rPr>
              <a:t>Inferences between and within groups (using SE or 95% CI). </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86" y="1245719"/>
            <a:ext cx="3967200" cy="4893634"/>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3" name="TextBox 2"/>
          <p:cNvSpPr txBox="1"/>
          <p:nvPr/>
        </p:nvSpPr>
        <p:spPr>
          <a:xfrm>
            <a:off x="4696327" y="819879"/>
            <a:ext cx="4157387" cy="5078314"/>
          </a:xfrm>
          <a:prstGeom prst="rect">
            <a:avLst/>
          </a:prstGeom>
          <a:noFill/>
        </p:spPr>
        <p:txBody>
          <a:bodyPr wrap="square" rtlCol="0">
            <a:spAutoFit/>
          </a:bodyPr>
          <a:lstStyle/>
          <a:p>
            <a:pPr marL="285750" indent="-285750">
              <a:buFont typeface="Arial"/>
              <a:buChar char="•"/>
            </a:pPr>
            <a:r>
              <a:rPr lang="en-GB" dirty="0">
                <a:latin typeface="Arial" charset="0"/>
                <a:cs typeface="msgothic" charset="0"/>
              </a:rPr>
              <a:t>Means and SE bars are shown for an experiment where the number of cells in three independent clonal </a:t>
            </a:r>
            <a:r>
              <a:rPr lang="en-GB" dirty="0">
                <a:solidFill>
                  <a:srgbClr val="0000FF"/>
                </a:solidFill>
                <a:latin typeface="Arial" charset="0"/>
                <a:cs typeface="msgothic" charset="0"/>
              </a:rPr>
              <a:t>experimental</a:t>
            </a:r>
            <a:r>
              <a:rPr lang="en-GB" dirty="0">
                <a:latin typeface="Arial" charset="0"/>
                <a:cs typeface="msgothic" charset="0"/>
              </a:rPr>
              <a:t> cell cultures (E) and three independent clonal </a:t>
            </a:r>
            <a:r>
              <a:rPr lang="en-GB" dirty="0">
                <a:solidFill>
                  <a:srgbClr val="0000FF"/>
                </a:solidFill>
                <a:latin typeface="Arial" charset="0"/>
                <a:cs typeface="msgothic" charset="0"/>
              </a:rPr>
              <a:t>control</a:t>
            </a:r>
            <a:r>
              <a:rPr lang="en-GB" dirty="0">
                <a:latin typeface="Arial" charset="0"/>
                <a:cs typeface="msgothic" charset="0"/>
              </a:rPr>
              <a:t> cell cultures (C) was measured over time. </a:t>
            </a:r>
          </a:p>
          <a:p>
            <a:pPr marL="285750" indent="-285750">
              <a:buFont typeface="Arial"/>
              <a:buChar char="•"/>
            </a:pPr>
            <a:endParaRPr lang="en-GB" dirty="0">
              <a:latin typeface="Arial" charset="0"/>
              <a:cs typeface="msgothic" charset="0"/>
            </a:endParaRPr>
          </a:p>
          <a:p>
            <a:pPr marL="285750" indent="-285750">
              <a:buFont typeface="Arial"/>
              <a:buChar char="•"/>
            </a:pPr>
            <a:r>
              <a:rPr lang="en-GB" dirty="0">
                <a:latin typeface="Arial" charset="0"/>
                <a:cs typeface="msgothic" charset="0"/>
              </a:rPr>
              <a:t>Error bars can be used to assess </a:t>
            </a:r>
            <a:r>
              <a:rPr lang="en-GB" dirty="0">
                <a:solidFill>
                  <a:srgbClr val="0000FF"/>
                </a:solidFill>
                <a:latin typeface="Arial" charset="0"/>
                <a:cs typeface="msgothic" charset="0"/>
              </a:rPr>
              <a:t>differences between groups at the same time point</a:t>
            </a:r>
            <a:r>
              <a:rPr lang="en-GB" dirty="0">
                <a:latin typeface="Arial" charset="0"/>
                <a:cs typeface="msgothic" charset="0"/>
              </a:rPr>
              <a:t>, for example by using an overlap rule to estimate P for E1 vs. C1, or E3 vs. C3; but the error bars shown here </a:t>
            </a:r>
            <a:r>
              <a:rPr lang="en-GB" b="1" dirty="0">
                <a:latin typeface="Arial" charset="0"/>
                <a:cs typeface="msgothic" charset="0"/>
              </a:rPr>
              <a:t>cannot be used to assess within group comparisons</a:t>
            </a:r>
            <a:r>
              <a:rPr lang="en-GB" dirty="0">
                <a:latin typeface="Arial" charset="0"/>
                <a:cs typeface="msgothic" charset="0"/>
              </a:rPr>
              <a:t>, for example the change from E1 to E2.</a:t>
            </a:r>
          </a:p>
          <a:p>
            <a:endParaRPr lang="en-US" dirty="0"/>
          </a:p>
        </p:txBody>
      </p:sp>
    </p:spTree>
    <p:extLst>
      <p:ext uri="{BB962C8B-B14F-4D97-AF65-F5344CB8AC3E}">
        <p14:creationId xmlns:p14="http://schemas.microsoft.com/office/powerpoint/2010/main" val="42841755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548424"/>
            <a:ext cx="8229600" cy="5577739"/>
          </a:xfrm>
        </p:spPr>
        <p:txBody>
          <a:bodyPr/>
          <a:lstStyle/>
          <a:p>
            <a:r>
              <a:rPr lang="en-US" dirty="0">
                <a:solidFill>
                  <a:srgbClr val="0000FF"/>
                </a:solidFill>
              </a:rPr>
              <a:t>Dispersion</a:t>
            </a:r>
            <a:r>
              <a:rPr lang="en-US" dirty="0"/>
              <a:t> – spread of the data around the mean</a:t>
            </a:r>
          </a:p>
          <a:p>
            <a:r>
              <a:rPr lang="en-US" dirty="0">
                <a:solidFill>
                  <a:srgbClr val="0000FF"/>
                </a:solidFill>
              </a:rPr>
              <a:t>Range </a:t>
            </a:r>
            <a:r>
              <a:rPr lang="en-US" dirty="0"/>
              <a:t>- a measure of dispersion </a:t>
            </a:r>
          </a:p>
          <a:p>
            <a:pPr marL="457200" lvl="1" indent="0">
              <a:buNone/>
            </a:pPr>
            <a:r>
              <a:rPr lang="en-US" dirty="0"/>
              <a:t>= Maximum Value – Minimum Value</a:t>
            </a:r>
          </a:p>
          <a:p>
            <a:pPr marL="0" indent="0">
              <a:buNone/>
            </a:pPr>
            <a:endParaRPr lang="en-US" dirty="0"/>
          </a:p>
          <a:p>
            <a:pPr marL="514350" indent="-457200"/>
            <a:endParaRPr lang="en-US" dirty="0"/>
          </a:p>
        </p:txBody>
      </p:sp>
      <p:pic>
        <p:nvPicPr>
          <p:cNvPr id="4" name="Picture 3"/>
          <p:cNvPicPr>
            <a:picLocks noChangeAspect="1"/>
          </p:cNvPicPr>
          <p:nvPr/>
        </p:nvPicPr>
        <p:blipFill>
          <a:blip r:embed="rId2"/>
          <a:stretch>
            <a:fillRect/>
          </a:stretch>
        </p:blipFill>
        <p:spPr>
          <a:xfrm>
            <a:off x="2866907" y="4190070"/>
            <a:ext cx="3872185" cy="1936093"/>
          </a:xfrm>
          <a:prstGeom prst="rect">
            <a:avLst/>
          </a:prstGeom>
        </p:spPr>
      </p:pic>
    </p:spTree>
    <p:extLst>
      <p:ext uri="{BB962C8B-B14F-4D97-AF65-F5344CB8AC3E}">
        <p14:creationId xmlns:p14="http://schemas.microsoft.com/office/powerpoint/2010/main" val="4022894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322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4B35326-7454-D683-D432-728CB4571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5663"/>
            <a:ext cx="9144000" cy="514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172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5F4586D-8C80-6270-F233-1F41A4C8F0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241" y="2261104"/>
            <a:ext cx="7112586" cy="38156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1EFBB2E-0637-F108-672B-27D1BE51891D}"/>
              </a:ext>
            </a:extLst>
          </p:cNvPr>
          <p:cNvSpPr txBox="1"/>
          <p:nvPr/>
        </p:nvSpPr>
        <p:spPr>
          <a:xfrm>
            <a:off x="121534" y="6192295"/>
            <a:ext cx="4572000" cy="461665"/>
          </a:xfrm>
          <a:prstGeom prst="rect">
            <a:avLst/>
          </a:prstGeom>
          <a:noFill/>
        </p:spPr>
        <p:txBody>
          <a:bodyPr wrap="square">
            <a:spAutoFit/>
          </a:bodyPr>
          <a:lstStyle/>
          <a:p>
            <a:r>
              <a:rPr lang="en-US" sz="1200" i="0" dirty="0">
                <a:effectLst/>
                <a:latin typeface="sohne"/>
              </a:rPr>
              <a:t>from Krzywinski, M., Altman, N. Error bars. </a:t>
            </a:r>
            <a:r>
              <a:rPr lang="en-US" sz="1200" i="1" dirty="0">
                <a:effectLst/>
                <a:latin typeface="sohne"/>
              </a:rPr>
              <a:t>Nat Methods</a:t>
            </a:r>
            <a:r>
              <a:rPr lang="en-US" sz="1200" i="0" dirty="0">
                <a:effectLst/>
                <a:latin typeface="sohne"/>
              </a:rPr>
              <a:t> 10, 921–922 (2013). https://doi.org/10.1038/nmeth.2659</a:t>
            </a:r>
            <a:endParaRPr lang="en-US" sz="1200" dirty="0"/>
          </a:p>
        </p:txBody>
      </p:sp>
      <p:sp>
        <p:nvSpPr>
          <p:cNvPr id="4" name="TextBox 3">
            <a:extLst>
              <a:ext uri="{FF2B5EF4-FFF2-40B4-BE49-F238E27FC236}">
                <a16:creationId xmlns:a16="http://schemas.microsoft.com/office/drawing/2014/main" id="{05896DA4-247E-2D25-B575-905F4FE4B367}"/>
              </a:ext>
            </a:extLst>
          </p:cNvPr>
          <p:cNvSpPr txBox="1"/>
          <p:nvPr/>
        </p:nvSpPr>
        <p:spPr>
          <a:xfrm>
            <a:off x="671332" y="358815"/>
            <a:ext cx="7974957" cy="1200329"/>
          </a:xfrm>
          <a:prstGeom prst="rect">
            <a:avLst/>
          </a:prstGeom>
          <a:noFill/>
        </p:spPr>
        <p:txBody>
          <a:bodyPr wrap="square" rtlCol="0">
            <a:spAutoFit/>
          </a:bodyPr>
          <a:lstStyle/>
          <a:p>
            <a:r>
              <a:rPr lang="en-US" b="1" dirty="0"/>
              <a:t>Summary</a:t>
            </a:r>
          </a:p>
          <a:p>
            <a:r>
              <a:rPr lang="en-US" dirty="0"/>
              <a:t>1. You cannot get any information about statistical significance from </a:t>
            </a:r>
            <a:r>
              <a:rPr lang="en-US" dirty="0" err="1"/>
              <a:t>s.d.</a:t>
            </a:r>
            <a:r>
              <a:rPr lang="en-US" dirty="0"/>
              <a:t> error bars. 2. You can draw conclusions about statistical significance from </a:t>
            </a:r>
            <a:r>
              <a:rPr lang="en-US" dirty="0" err="1"/>
              <a:t>s.e.m.</a:t>
            </a:r>
            <a:r>
              <a:rPr lang="en-US" dirty="0"/>
              <a:t> or 95% C.I. error bars, but whether or not they are less than 0.05 p-value is not intuitive.</a:t>
            </a:r>
          </a:p>
        </p:txBody>
      </p:sp>
    </p:spTree>
    <p:extLst>
      <p:ext uri="{BB962C8B-B14F-4D97-AF65-F5344CB8AC3E}">
        <p14:creationId xmlns:p14="http://schemas.microsoft.com/office/powerpoint/2010/main" val="18676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a:t>Univariate Analysis (Spread cont.)</a:t>
            </a:r>
          </a:p>
        </p:txBody>
      </p:sp>
      <p:sp>
        <p:nvSpPr>
          <p:cNvPr id="11267" name="Rectangle 3"/>
          <p:cNvSpPr>
            <a:spLocks noGrp="1" noChangeArrowheads="1"/>
          </p:cNvSpPr>
          <p:nvPr>
            <p:ph idx="1"/>
          </p:nvPr>
        </p:nvSpPr>
        <p:spPr>
          <a:xfrm>
            <a:off x="457200" y="1600199"/>
            <a:ext cx="8229600" cy="3178781"/>
          </a:xfrm>
        </p:spPr>
        <p:txBody>
          <a:bodyPr>
            <a:normAutofit fontScale="92500" lnSpcReduction="10000"/>
          </a:bodyPr>
          <a:lstStyle/>
          <a:p>
            <a:pPr marL="0" indent="0">
              <a:lnSpc>
                <a:spcPct val="80000"/>
              </a:lnSpc>
              <a:buNone/>
            </a:pPr>
            <a:r>
              <a:rPr lang="en-US" sz="2800" dirty="0"/>
              <a:t>Standard Deviation (</a:t>
            </a:r>
            <a:r>
              <a:rPr lang="en-US" sz="2800" dirty="0" err="1">
                <a:latin typeface="Lucida Grande"/>
                <a:ea typeface="Lucida Grande"/>
                <a:cs typeface="Lucida Grande"/>
              </a:rPr>
              <a:t>σ</a:t>
            </a:r>
            <a:r>
              <a:rPr lang="en-US" sz="2800" dirty="0">
                <a:latin typeface="Lucida Grande"/>
                <a:ea typeface="Lucida Grande"/>
                <a:cs typeface="Lucida Grande"/>
              </a:rPr>
              <a:t> or s)</a:t>
            </a:r>
            <a:endParaRPr lang="en-US" sz="2800" dirty="0"/>
          </a:p>
          <a:p>
            <a:pPr lvl="1" indent="-342900">
              <a:lnSpc>
                <a:spcPct val="80000"/>
              </a:lnSpc>
            </a:pPr>
            <a:r>
              <a:rPr lang="en-US" sz="2400" dirty="0"/>
              <a:t>Measure of Dispersion of data from the mean</a:t>
            </a:r>
          </a:p>
          <a:p>
            <a:pPr lvl="1" indent="-342900">
              <a:lnSpc>
                <a:spcPct val="80000"/>
              </a:lnSpc>
            </a:pPr>
            <a:r>
              <a:rPr lang="en-US" sz="2400" dirty="0"/>
              <a:t>“</a:t>
            </a:r>
            <a:r>
              <a:rPr lang="en-US" sz="2400" dirty="0">
                <a:solidFill>
                  <a:srgbClr val="C00000"/>
                </a:solidFill>
              </a:rPr>
              <a:t>average distance each point is from the mean</a:t>
            </a:r>
            <a:r>
              <a:rPr lang="en-US" sz="2400" dirty="0"/>
              <a:t>”</a:t>
            </a:r>
          </a:p>
          <a:p>
            <a:pPr marL="0" indent="0">
              <a:lnSpc>
                <a:spcPct val="80000"/>
              </a:lnSpc>
              <a:buNone/>
            </a:pPr>
            <a:endParaRPr lang="en-US" sz="2800" dirty="0"/>
          </a:p>
          <a:p>
            <a:pPr lvl="1">
              <a:lnSpc>
                <a:spcPct val="80000"/>
              </a:lnSpc>
            </a:pPr>
            <a:r>
              <a:rPr lang="en-US" sz="2400" dirty="0"/>
              <a:t>If a distribution is statistically </a:t>
            </a:r>
            <a:r>
              <a:rPr lang="en-US" sz="2400" dirty="0">
                <a:solidFill>
                  <a:srgbClr val="0000FF"/>
                </a:solidFill>
              </a:rPr>
              <a:t>Normal</a:t>
            </a:r>
            <a:r>
              <a:rPr lang="en-US" sz="2400" dirty="0"/>
              <a:t>, then:</a:t>
            </a:r>
          </a:p>
          <a:p>
            <a:pPr lvl="2">
              <a:lnSpc>
                <a:spcPct val="80000"/>
              </a:lnSpc>
            </a:pPr>
            <a:r>
              <a:rPr lang="en-US" sz="2000" dirty="0"/>
              <a:t>~</a:t>
            </a:r>
            <a:r>
              <a:rPr lang="en-US" sz="2000" dirty="0">
                <a:solidFill>
                  <a:srgbClr val="0000FF"/>
                </a:solidFill>
              </a:rPr>
              <a:t>68% </a:t>
            </a:r>
            <a:r>
              <a:rPr lang="en-US" sz="2000" dirty="0"/>
              <a:t>of the scores in the sample fall within </a:t>
            </a:r>
            <a:r>
              <a:rPr lang="en-US" sz="2000" dirty="0">
                <a:solidFill>
                  <a:srgbClr val="0000FF"/>
                </a:solidFill>
              </a:rPr>
              <a:t>one</a:t>
            </a:r>
            <a:r>
              <a:rPr lang="en-US" sz="2000" dirty="0"/>
              <a:t> standard deviation of the mean </a:t>
            </a:r>
          </a:p>
          <a:p>
            <a:pPr lvl="2">
              <a:lnSpc>
                <a:spcPct val="80000"/>
              </a:lnSpc>
            </a:pPr>
            <a:r>
              <a:rPr lang="en-US" sz="2000" dirty="0"/>
              <a:t>~</a:t>
            </a:r>
            <a:r>
              <a:rPr lang="en-US" sz="2000" dirty="0">
                <a:solidFill>
                  <a:srgbClr val="0000FF"/>
                </a:solidFill>
              </a:rPr>
              <a:t>95% </a:t>
            </a:r>
            <a:r>
              <a:rPr lang="en-US" sz="2000" dirty="0"/>
              <a:t>of the scores in the sample fall within </a:t>
            </a:r>
            <a:r>
              <a:rPr lang="en-US" sz="2000" dirty="0">
                <a:solidFill>
                  <a:srgbClr val="0000FF"/>
                </a:solidFill>
              </a:rPr>
              <a:t>two</a:t>
            </a:r>
            <a:r>
              <a:rPr lang="en-US" sz="2000" dirty="0"/>
              <a:t> standard deviations of the mean </a:t>
            </a:r>
          </a:p>
          <a:p>
            <a:pPr lvl="2">
              <a:lnSpc>
                <a:spcPct val="80000"/>
              </a:lnSpc>
            </a:pPr>
            <a:r>
              <a:rPr lang="en-US" sz="2000" dirty="0"/>
              <a:t>~</a:t>
            </a:r>
            <a:r>
              <a:rPr lang="en-US" sz="2000" dirty="0">
                <a:solidFill>
                  <a:srgbClr val="0000FF"/>
                </a:solidFill>
              </a:rPr>
              <a:t>99% </a:t>
            </a:r>
            <a:r>
              <a:rPr lang="en-US" sz="2000" dirty="0"/>
              <a:t>of the scores in the sample fall within </a:t>
            </a:r>
            <a:r>
              <a:rPr lang="en-US" sz="2000" dirty="0">
                <a:solidFill>
                  <a:srgbClr val="0000FF"/>
                </a:solidFill>
              </a:rPr>
              <a:t>three</a:t>
            </a:r>
            <a:r>
              <a:rPr lang="en-US" sz="2000" dirty="0"/>
              <a:t> standard deviations of the mean </a:t>
            </a:r>
          </a:p>
        </p:txBody>
      </p:sp>
      <p:pic>
        <p:nvPicPr>
          <p:cNvPr id="11269" name="Picture 5" descr="File:Standard deviation diagram.sv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9502" y="4778980"/>
            <a:ext cx="3853239" cy="192662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9494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19200" y="152400"/>
            <a:ext cx="6714370" cy="5168115"/>
          </a:xfrm>
          <a:prstGeom prst="rect">
            <a:avLst/>
          </a:prstGeom>
        </p:spPr>
      </p:pic>
      <p:sp>
        <p:nvSpPr>
          <p:cNvPr id="2" name="TextBox 1"/>
          <p:cNvSpPr txBox="1"/>
          <p:nvPr/>
        </p:nvSpPr>
        <p:spPr>
          <a:xfrm>
            <a:off x="679642" y="5625480"/>
            <a:ext cx="7827946" cy="646331"/>
          </a:xfrm>
          <a:prstGeom prst="rect">
            <a:avLst/>
          </a:prstGeom>
          <a:noFill/>
        </p:spPr>
        <p:txBody>
          <a:bodyPr wrap="none" rtlCol="0">
            <a:spAutoFit/>
          </a:bodyPr>
          <a:lstStyle/>
          <a:p>
            <a:r>
              <a:rPr lang="en-US" dirty="0"/>
              <a:t>Note relationship between SD and relative frequency of values.</a:t>
            </a:r>
          </a:p>
          <a:p>
            <a:r>
              <a:rPr lang="en-US" dirty="0"/>
              <a:t>Proportionally, the # of observations encompassed by SD do not change.</a:t>
            </a:r>
          </a:p>
        </p:txBody>
      </p:sp>
    </p:spTree>
    <p:extLst>
      <p:ext uri="{BB962C8B-B14F-4D97-AF65-F5344CB8AC3E}">
        <p14:creationId xmlns:p14="http://schemas.microsoft.com/office/powerpoint/2010/main" val="274081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0569" cy="1143000"/>
          </a:xfrm>
        </p:spPr>
        <p:txBody>
          <a:bodyPr>
            <a:normAutofit fontScale="90000"/>
          </a:bodyPr>
          <a:lstStyle/>
          <a:p>
            <a:r>
              <a:rPr lang="en-US" dirty="0"/>
              <a:t>How to Calculate Standard Deviation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645598566"/>
              </p:ext>
            </p:extLst>
          </p:nvPr>
        </p:nvGraphicFramePr>
        <p:xfrm>
          <a:off x="457200" y="1600200"/>
          <a:ext cx="4248664" cy="2966720"/>
        </p:xfrm>
        <a:graphic>
          <a:graphicData uri="http://schemas.openxmlformats.org/drawingml/2006/table">
            <a:tbl>
              <a:tblPr firstRow="1" bandRow="1">
                <a:tableStyleId>{5C22544A-7EE6-4342-B048-85BDC9FD1C3A}</a:tableStyleId>
              </a:tblPr>
              <a:tblGrid>
                <a:gridCol w="1062166">
                  <a:extLst>
                    <a:ext uri="{9D8B030D-6E8A-4147-A177-3AD203B41FA5}">
                      <a16:colId xmlns:a16="http://schemas.microsoft.com/office/drawing/2014/main" val="20000"/>
                    </a:ext>
                  </a:extLst>
                </a:gridCol>
                <a:gridCol w="1062166">
                  <a:extLst>
                    <a:ext uri="{9D8B030D-6E8A-4147-A177-3AD203B41FA5}">
                      <a16:colId xmlns:a16="http://schemas.microsoft.com/office/drawing/2014/main" val="20001"/>
                    </a:ext>
                  </a:extLst>
                </a:gridCol>
                <a:gridCol w="1062166">
                  <a:extLst>
                    <a:ext uri="{9D8B030D-6E8A-4147-A177-3AD203B41FA5}">
                      <a16:colId xmlns:a16="http://schemas.microsoft.com/office/drawing/2014/main" val="20002"/>
                    </a:ext>
                  </a:extLst>
                </a:gridCol>
                <a:gridCol w="1062166">
                  <a:extLst>
                    <a:ext uri="{9D8B030D-6E8A-4147-A177-3AD203B41FA5}">
                      <a16:colId xmlns:a16="http://schemas.microsoft.com/office/drawing/2014/main" val="20003"/>
                    </a:ext>
                  </a:extLst>
                </a:gridCol>
              </a:tblGrid>
              <a:tr h="370840">
                <a:tc>
                  <a:txBody>
                    <a:bodyPr/>
                    <a:lstStyle/>
                    <a:p>
                      <a:pPr algn="ctr"/>
                      <a:r>
                        <a:rPr lang="en-US" dirty="0"/>
                        <a:t>Island 1</a:t>
                      </a:r>
                    </a:p>
                  </a:txBody>
                  <a:tcPr/>
                </a:tc>
                <a:tc>
                  <a:txBody>
                    <a:bodyPr/>
                    <a:lstStyle/>
                    <a:p>
                      <a:pPr algn="ctr"/>
                      <a:r>
                        <a:rPr lang="en-US" dirty="0"/>
                        <a:t>Island 2</a:t>
                      </a:r>
                    </a:p>
                  </a:txBody>
                  <a:tcPr/>
                </a:tc>
                <a:tc>
                  <a:txBody>
                    <a:bodyPr/>
                    <a:lstStyle/>
                    <a:p>
                      <a:pPr algn="ctr"/>
                      <a:r>
                        <a:rPr lang="en-US" dirty="0"/>
                        <a:t>Island 3</a:t>
                      </a:r>
                    </a:p>
                  </a:txBody>
                  <a:tcPr/>
                </a:tc>
                <a:tc>
                  <a:txBody>
                    <a:bodyPr/>
                    <a:lstStyle/>
                    <a:p>
                      <a:pPr algn="ctr"/>
                      <a:r>
                        <a:rPr lang="en-US" dirty="0"/>
                        <a:t>Island 4</a:t>
                      </a:r>
                    </a:p>
                  </a:txBody>
                  <a:tcPr/>
                </a:tc>
                <a:extLst>
                  <a:ext uri="{0D108BD9-81ED-4DB2-BD59-A6C34878D82A}">
                    <a16:rowId xmlns:a16="http://schemas.microsoft.com/office/drawing/2014/main" val="10000"/>
                  </a:ext>
                </a:extLst>
              </a:tr>
              <a:tr h="370840">
                <a:tc>
                  <a:txBody>
                    <a:bodyPr/>
                    <a:lstStyle/>
                    <a:p>
                      <a:pPr algn="ctr"/>
                      <a:r>
                        <a:rPr lang="en-US" dirty="0"/>
                        <a:t>8</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8</a:t>
                      </a:r>
                    </a:p>
                  </a:txBody>
                  <a:tcPr/>
                </a:tc>
                <a:extLst>
                  <a:ext uri="{0D108BD9-81ED-4DB2-BD59-A6C34878D82A}">
                    <a16:rowId xmlns:a16="http://schemas.microsoft.com/office/drawing/2014/main" val="10001"/>
                  </a:ext>
                </a:extLst>
              </a:tr>
              <a:tr h="370840">
                <a:tc>
                  <a:txBody>
                    <a:bodyPr/>
                    <a:lstStyle/>
                    <a:p>
                      <a:pPr algn="ctr"/>
                      <a:r>
                        <a:rPr lang="en-US" dirty="0"/>
                        <a:t>8</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10</a:t>
                      </a:r>
                    </a:p>
                  </a:txBody>
                  <a:tcPr/>
                </a:tc>
                <a:extLst>
                  <a:ext uri="{0D108BD9-81ED-4DB2-BD59-A6C34878D82A}">
                    <a16:rowId xmlns:a16="http://schemas.microsoft.com/office/drawing/2014/main" val="10002"/>
                  </a:ext>
                </a:extLst>
              </a:tr>
              <a:tr h="370840">
                <a:tc>
                  <a:txBody>
                    <a:bodyPr/>
                    <a:lstStyle/>
                    <a:p>
                      <a:pPr algn="ctr"/>
                      <a:r>
                        <a:rPr lang="en-US" dirty="0"/>
                        <a:t>9</a:t>
                      </a:r>
                    </a:p>
                  </a:txBody>
                  <a:tcPr/>
                </a:tc>
                <a:tc>
                  <a:txBody>
                    <a:bodyPr/>
                    <a:lstStyle/>
                    <a:p>
                      <a:pPr algn="ctr"/>
                      <a:r>
                        <a:rPr lang="en-US" dirty="0"/>
                        <a:t>8</a:t>
                      </a:r>
                    </a:p>
                  </a:txBody>
                  <a:tcPr/>
                </a:tc>
                <a:tc>
                  <a:txBody>
                    <a:bodyPr/>
                    <a:lstStyle/>
                    <a:p>
                      <a:pPr algn="ctr"/>
                      <a:r>
                        <a:rPr lang="en-US" dirty="0"/>
                        <a:t>5</a:t>
                      </a:r>
                    </a:p>
                  </a:txBody>
                  <a:tcPr/>
                </a:tc>
                <a:tc>
                  <a:txBody>
                    <a:bodyPr/>
                    <a:lstStyle/>
                    <a:p>
                      <a:pPr algn="ctr"/>
                      <a:r>
                        <a:rPr lang="en-US" dirty="0"/>
                        <a:t>10</a:t>
                      </a:r>
                    </a:p>
                  </a:txBody>
                  <a:tcPr/>
                </a:tc>
                <a:extLst>
                  <a:ext uri="{0D108BD9-81ED-4DB2-BD59-A6C34878D82A}">
                    <a16:rowId xmlns:a16="http://schemas.microsoft.com/office/drawing/2014/main" val="10003"/>
                  </a:ext>
                </a:extLst>
              </a:tr>
              <a:tr h="370840">
                <a:tc>
                  <a:txBody>
                    <a:bodyPr/>
                    <a:lstStyle/>
                    <a:p>
                      <a:pPr algn="ctr"/>
                      <a:r>
                        <a:rPr lang="en-US" dirty="0"/>
                        <a:t>10</a:t>
                      </a:r>
                    </a:p>
                  </a:txBody>
                  <a:tcPr/>
                </a:tc>
                <a:tc>
                  <a:txBody>
                    <a:bodyPr/>
                    <a:lstStyle/>
                    <a:p>
                      <a:pPr algn="ctr"/>
                      <a:r>
                        <a:rPr lang="en-US" dirty="0"/>
                        <a:t>10</a:t>
                      </a:r>
                    </a:p>
                  </a:txBody>
                  <a:tcPr/>
                </a:tc>
                <a:tc>
                  <a:txBody>
                    <a:bodyPr/>
                    <a:lstStyle/>
                    <a:p>
                      <a:pPr algn="ctr"/>
                      <a:r>
                        <a:rPr lang="en-US" dirty="0"/>
                        <a:t>10</a:t>
                      </a:r>
                    </a:p>
                  </a:txBody>
                  <a:tcPr/>
                </a:tc>
                <a:tc>
                  <a:txBody>
                    <a:bodyPr/>
                    <a:lstStyle/>
                    <a:p>
                      <a:pPr algn="ctr"/>
                      <a:r>
                        <a:rPr lang="en-US" dirty="0"/>
                        <a:t>10</a:t>
                      </a:r>
                    </a:p>
                  </a:txBody>
                  <a:tcPr/>
                </a:tc>
                <a:extLst>
                  <a:ext uri="{0D108BD9-81ED-4DB2-BD59-A6C34878D82A}">
                    <a16:rowId xmlns:a16="http://schemas.microsoft.com/office/drawing/2014/main" val="10004"/>
                  </a:ext>
                </a:extLst>
              </a:tr>
              <a:tr h="370840">
                <a:tc>
                  <a:txBody>
                    <a:bodyPr/>
                    <a:lstStyle/>
                    <a:p>
                      <a:pPr algn="ctr"/>
                      <a:r>
                        <a:rPr lang="en-US" dirty="0"/>
                        <a:t>11</a:t>
                      </a:r>
                    </a:p>
                  </a:txBody>
                  <a:tcPr/>
                </a:tc>
                <a:tc>
                  <a:txBody>
                    <a:bodyPr/>
                    <a:lstStyle/>
                    <a:p>
                      <a:pPr algn="ctr"/>
                      <a:r>
                        <a:rPr lang="en-US" dirty="0"/>
                        <a:t>12</a:t>
                      </a:r>
                    </a:p>
                  </a:txBody>
                  <a:tcPr/>
                </a:tc>
                <a:tc>
                  <a:txBody>
                    <a:bodyPr/>
                    <a:lstStyle/>
                    <a:p>
                      <a:pPr algn="ctr"/>
                      <a:r>
                        <a:rPr lang="en-US" dirty="0"/>
                        <a:t>15</a:t>
                      </a:r>
                    </a:p>
                  </a:txBody>
                  <a:tcPr/>
                </a:tc>
                <a:tc>
                  <a:txBody>
                    <a:bodyPr/>
                    <a:lstStyle/>
                    <a:p>
                      <a:pPr algn="ctr"/>
                      <a:r>
                        <a:rPr lang="en-US" dirty="0"/>
                        <a:t>10</a:t>
                      </a:r>
                    </a:p>
                  </a:txBody>
                  <a:tcPr/>
                </a:tc>
                <a:extLst>
                  <a:ext uri="{0D108BD9-81ED-4DB2-BD59-A6C34878D82A}">
                    <a16:rowId xmlns:a16="http://schemas.microsoft.com/office/drawing/2014/main" val="10005"/>
                  </a:ext>
                </a:extLst>
              </a:tr>
              <a:tr h="370840">
                <a:tc>
                  <a:txBody>
                    <a:bodyPr/>
                    <a:lstStyle/>
                    <a:p>
                      <a:pPr algn="ctr"/>
                      <a:r>
                        <a:rPr lang="en-US" dirty="0"/>
                        <a:t>12</a:t>
                      </a:r>
                    </a:p>
                  </a:txBody>
                  <a:tcPr/>
                </a:tc>
                <a:tc>
                  <a:txBody>
                    <a:bodyPr/>
                    <a:lstStyle/>
                    <a:p>
                      <a:pPr algn="ctr"/>
                      <a:r>
                        <a:rPr lang="en-US" dirty="0"/>
                        <a:t>14</a:t>
                      </a:r>
                    </a:p>
                  </a:txBody>
                  <a:tcPr/>
                </a:tc>
                <a:tc>
                  <a:txBody>
                    <a:bodyPr/>
                    <a:lstStyle/>
                    <a:p>
                      <a:pPr algn="ctr"/>
                      <a:r>
                        <a:rPr lang="en-US" dirty="0"/>
                        <a:t>18</a:t>
                      </a:r>
                    </a:p>
                  </a:txBody>
                  <a:tcPr/>
                </a:tc>
                <a:tc>
                  <a:txBody>
                    <a:bodyPr/>
                    <a:lstStyle/>
                    <a:p>
                      <a:pPr algn="ctr"/>
                      <a:r>
                        <a:rPr lang="en-US" dirty="0"/>
                        <a:t>10</a:t>
                      </a:r>
                    </a:p>
                  </a:txBody>
                  <a:tcPr/>
                </a:tc>
                <a:extLst>
                  <a:ext uri="{0D108BD9-81ED-4DB2-BD59-A6C34878D82A}">
                    <a16:rowId xmlns:a16="http://schemas.microsoft.com/office/drawing/2014/main" val="10006"/>
                  </a:ext>
                </a:extLst>
              </a:tr>
              <a:tr h="370840">
                <a:tc>
                  <a:txBody>
                    <a:bodyPr/>
                    <a:lstStyle/>
                    <a:p>
                      <a:pPr algn="ctr"/>
                      <a:r>
                        <a:rPr lang="en-US" dirty="0"/>
                        <a:t>12</a:t>
                      </a:r>
                    </a:p>
                  </a:txBody>
                  <a:tcPr/>
                </a:tc>
                <a:tc>
                  <a:txBody>
                    <a:bodyPr/>
                    <a:lstStyle/>
                    <a:p>
                      <a:pPr algn="ctr"/>
                      <a:r>
                        <a:rPr lang="en-US" dirty="0"/>
                        <a:t>15</a:t>
                      </a:r>
                    </a:p>
                  </a:txBody>
                  <a:tcPr/>
                </a:tc>
                <a:tc>
                  <a:txBody>
                    <a:bodyPr/>
                    <a:lstStyle/>
                    <a:p>
                      <a:pPr algn="ctr"/>
                      <a:r>
                        <a:rPr lang="en-US" dirty="0"/>
                        <a:t>19</a:t>
                      </a:r>
                    </a:p>
                  </a:txBody>
                  <a:tcPr/>
                </a:tc>
                <a:tc>
                  <a:txBody>
                    <a:bodyPr/>
                    <a:lstStyle/>
                    <a:p>
                      <a:pPr algn="ctr"/>
                      <a:r>
                        <a:rPr lang="en-US" dirty="0"/>
                        <a:t>12</a:t>
                      </a:r>
                    </a:p>
                  </a:txBody>
                  <a:tcPr/>
                </a:tc>
                <a:extLst>
                  <a:ext uri="{0D108BD9-81ED-4DB2-BD59-A6C34878D82A}">
                    <a16:rowId xmlns:a16="http://schemas.microsoft.com/office/drawing/2014/main" val="10007"/>
                  </a:ext>
                </a:extLst>
              </a:tr>
            </a:tbl>
          </a:graphicData>
        </a:graphic>
      </p:graphicFrame>
      <p:pic>
        <p:nvPicPr>
          <p:cNvPr id="6" name="Picture 5"/>
          <p:cNvPicPr>
            <a:picLocks noChangeAspect="1"/>
          </p:cNvPicPr>
          <p:nvPr/>
        </p:nvPicPr>
        <p:blipFill>
          <a:blip r:embed="rId3"/>
          <a:stretch>
            <a:fillRect/>
          </a:stretch>
        </p:blipFill>
        <p:spPr>
          <a:xfrm>
            <a:off x="4848909" y="1424077"/>
            <a:ext cx="3458860" cy="992542"/>
          </a:xfrm>
          <a:prstGeom prst="rect">
            <a:avLst/>
          </a:prstGeom>
        </p:spPr>
      </p:pic>
      <p:pic>
        <p:nvPicPr>
          <p:cNvPr id="7" name="Picture 6"/>
          <p:cNvPicPr>
            <a:picLocks noChangeAspect="1"/>
          </p:cNvPicPr>
          <p:nvPr/>
        </p:nvPicPr>
        <p:blipFill>
          <a:blip r:embed="rId4"/>
          <a:stretch>
            <a:fillRect/>
          </a:stretch>
        </p:blipFill>
        <p:spPr>
          <a:xfrm>
            <a:off x="4907910" y="3543879"/>
            <a:ext cx="3022600" cy="1244600"/>
          </a:xfrm>
          <a:prstGeom prst="rect">
            <a:avLst/>
          </a:prstGeom>
        </p:spPr>
      </p:pic>
      <p:sp>
        <p:nvSpPr>
          <p:cNvPr id="3" name="TextBox 2"/>
          <p:cNvSpPr txBox="1"/>
          <p:nvPr/>
        </p:nvSpPr>
        <p:spPr>
          <a:xfrm>
            <a:off x="260897" y="4641711"/>
            <a:ext cx="4647013" cy="369332"/>
          </a:xfrm>
          <a:prstGeom prst="rect">
            <a:avLst/>
          </a:prstGeom>
          <a:noFill/>
        </p:spPr>
        <p:txBody>
          <a:bodyPr wrap="none" rtlCol="0">
            <a:spAutoFit/>
          </a:bodyPr>
          <a:lstStyle/>
          <a:p>
            <a:r>
              <a:rPr lang="en-US" dirty="0"/>
              <a:t>7 trees measured on each of 4 different islands.</a:t>
            </a:r>
          </a:p>
        </p:txBody>
      </p:sp>
      <p:sp>
        <p:nvSpPr>
          <p:cNvPr id="4" name="Oval 3"/>
          <p:cNvSpPr/>
          <p:nvPr/>
        </p:nvSpPr>
        <p:spPr>
          <a:xfrm>
            <a:off x="5088725" y="3189447"/>
            <a:ext cx="3290533" cy="206519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5"/>
          <a:stretch>
            <a:fillRect/>
          </a:stretch>
        </p:blipFill>
        <p:spPr>
          <a:xfrm>
            <a:off x="863293" y="5074574"/>
            <a:ext cx="2118813" cy="1589110"/>
          </a:xfrm>
          <a:prstGeom prst="rect">
            <a:avLst/>
          </a:prstGeom>
        </p:spPr>
      </p:pic>
      <p:pic>
        <p:nvPicPr>
          <p:cNvPr id="9" name="Picture 8" descr="SD formula.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02066" y="5405317"/>
            <a:ext cx="5277137" cy="715413"/>
          </a:xfrm>
          <a:prstGeom prst="rect">
            <a:avLst/>
          </a:prstGeom>
        </p:spPr>
      </p:pic>
    </p:spTree>
    <p:extLst>
      <p:ext uri="{BB962C8B-B14F-4D97-AF65-F5344CB8AC3E}">
        <p14:creationId xmlns:p14="http://schemas.microsoft.com/office/powerpoint/2010/main" val="268094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681444"/>
            <a:ext cx="3210127" cy="5444719"/>
          </a:xfrm>
        </p:spPr>
        <p:txBody>
          <a:bodyPr>
            <a:normAutofit/>
          </a:bodyPr>
          <a:lstStyle/>
          <a:p>
            <a:r>
              <a:rPr lang="en-US" sz="2400" dirty="0"/>
              <a:t>As always, first step is to visualize the data.</a:t>
            </a:r>
          </a:p>
          <a:p>
            <a:r>
              <a:rPr lang="en-US" sz="2400" dirty="0"/>
              <a:t>Data appear highly non-normal</a:t>
            </a:r>
          </a:p>
          <a:p>
            <a:r>
              <a:rPr lang="en-US" sz="2400" dirty="0"/>
              <a:t>Later on we will see how to test if the distribution approximates a normal distribution.</a:t>
            </a:r>
          </a:p>
          <a:p>
            <a:r>
              <a:rPr lang="en-US" sz="2400" dirty="0"/>
              <a:t>Results and interpretation will be suspect if data extremely non-normal.</a:t>
            </a:r>
          </a:p>
        </p:txBody>
      </p:sp>
      <p:pic>
        <p:nvPicPr>
          <p:cNvPr id="5" name="Picture 4" descr="island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327" y="446760"/>
            <a:ext cx="5476673" cy="5380964"/>
          </a:xfrm>
          <a:prstGeom prst="rect">
            <a:avLst/>
          </a:prstGeom>
        </p:spPr>
      </p:pic>
    </p:spTree>
    <p:extLst>
      <p:ext uri="{BB962C8B-B14F-4D97-AF65-F5344CB8AC3E}">
        <p14:creationId xmlns:p14="http://schemas.microsoft.com/office/powerpoint/2010/main" val="2820496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91" y="49813"/>
            <a:ext cx="4723690" cy="1143000"/>
          </a:xfrm>
        </p:spPr>
        <p:txBody>
          <a:bodyPr>
            <a:normAutofit/>
          </a:bodyPr>
          <a:lstStyle/>
          <a:p>
            <a:r>
              <a:rPr lang="en-US" sz="2800" dirty="0"/>
              <a:t>Example Calculation</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728421921"/>
              </p:ext>
            </p:extLst>
          </p:nvPr>
        </p:nvGraphicFramePr>
        <p:xfrm>
          <a:off x="232615" y="999213"/>
          <a:ext cx="3887316" cy="2308860"/>
        </p:xfrm>
        <a:graphic>
          <a:graphicData uri="http://schemas.openxmlformats.org/drawingml/2006/table">
            <a:tbl>
              <a:tblPr/>
              <a:tblGrid>
                <a:gridCol w="504253">
                  <a:extLst>
                    <a:ext uri="{9D8B030D-6E8A-4147-A177-3AD203B41FA5}">
                      <a16:colId xmlns:a16="http://schemas.microsoft.com/office/drawing/2014/main" val="20000"/>
                    </a:ext>
                  </a:extLst>
                </a:gridCol>
                <a:gridCol w="1116659">
                  <a:extLst>
                    <a:ext uri="{9D8B030D-6E8A-4147-A177-3AD203B41FA5}">
                      <a16:colId xmlns:a16="http://schemas.microsoft.com/office/drawing/2014/main" val="20001"/>
                    </a:ext>
                  </a:extLst>
                </a:gridCol>
                <a:gridCol w="1100116">
                  <a:extLst>
                    <a:ext uri="{9D8B030D-6E8A-4147-A177-3AD203B41FA5}">
                      <a16:colId xmlns:a16="http://schemas.microsoft.com/office/drawing/2014/main" val="20002"/>
                    </a:ext>
                  </a:extLst>
                </a:gridCol>
                <a:gridCol w="1166288">
                  <a:extLst>
                    <a:ext uri="{9D8B030D-6E8A-4147-A177-3AD203B41FA5}">
                      <a16:colId xmlns:a16="http://schemas.microsoft.com/office/drawing/2014/main" val="20003"/>
                    </a:ext>
                  </a:extLst>
                </a:gridCol>
              </a:tblGrid>
              <a:tr h="219514">
                <a:tc>
                  <a:txBody>
                    <a:bodyPr/>
                    <a:lstStyle/>
                    <a:p>
                      <a:pPr algn="ctr" fontAlgn="b"/>
                      <a:endParaRPr lang="en-US" sz="1600" b="0" i="0" u="none" strike="noStrike">
                        <a:solidFill>
                          <a:srgbClr val="000000"/>
                        </a:solidFill>
                        <a:effectLst/>
                        <a:latin typeface="Calibri"/>
                      </a:endParaRPr>
                    </a:p>
                  </a:txBody>
                  <a:tcPr marL="15539" marR="15539" marT="12700" marB="0" anchor="b">
                    <a:lnL>
                      <a:noFill/>
                    </a:lnL>
                    <a:lnR>
                      <a:noFill/>
                    </a:lnR>
                    <a:lnT>
                      <a:noFill/>
                    </a:lnT>
                    <a:lnB>
                      <a:noFill/>
                    </a:lnB>
                  </a:tcPr>
                </a:tc>
                <a:tc>
                  <a:txBody>
                    <a:bodyPr/>
                    <a:lstStyle/>
                    <a:p>
                      <a:pPr algn="ctr" fontAlgn="b"/>
                      <a:r>
                        <a:rPr lang="en-US" sz="1600" b="0" i="0" u="sng" strike="noStrike" dirty="0">
                          <a:solidFill>
                            <a:srgbClr val="000000"/>
                          </a:solidFill>
                          <a:effectLst/>
                          <a:latin typeface="Calibri"/>
                        </a:rPr>
                        <a:t>Island I</a:t>
                      </a:r>
                    </a:p>
                  </a:txBody>
                  <a:tcPr marL="15539" marR="15539" marT="12700" marB="0" anchor="b">
                    <a:lnL>
                      <a:noFill/>
                    </a:lnL>
                    <a:lnR>
                      <a:noFill/>
                    </a:lnR>
                    <a:lnT>
                      <a:noFill/>
                    </a:lnT>
                    <a:lnB>
                      <a:noFill/>
                    </a:lnB>
                    <a:solidFill>
                      <a:srgbClr val="FFFF00"/>
                    </a:solidFill>
                  </a:tcPr>
                </a:tc>
                <a:tc>
                  <a:txBody>
                    <a:bodyPr/>
                    <a:lstStyle/>
                    <a:p>
                      <a:pPr algn="ctr" fontAlgn="b"/>
                      <a:r>
                        <a:rPr lang="en-US" sz="1600" b="0" i="0" u="sng" strike="noStrike" dirty="0">
                          <a:solidFill>
                            <a:srgbClr val="000000"/>
                          </a:solidFill>
                          <a:effectLst/>
                          <a:latin typeface="Calibri"/>
                        </a:rPr>
                        <a:t>x-mean</a:t>
                      </a:r>
                    </a:p>
                  </a:txBody>
                  <a:tcPr marL="15539" marR="15539" marT="12700" marB="0" anchor="b">
                    <a:lnL>
                      <a:noFill/>
                    </a:lnL>
                    <a:lnR>
                      <a:noFill/>
                    </a:lnR>
                    <a:lnT>
                      <a:noFill/>
                    </a:lnT>
                    <a:lnB>
                      <a:noFill/>
                    </a:lnB>
                    <a:solidFill>
                      <a:srgbClr val="FFFF00"/>
                    </a:solidFill>
                  </a:tcPr>
                </a:tc>
                <a:tc>
                  <a:txBody>
                    <a:bodyPr/>
                    <a:lstStyle/>
                    <a:p>
                      <a:pPr algn="ctr" fontAlgn="b"/>
                      <a:r>
                        <a:rPr lang="en-US" sz="1600" b="0" i="0" u="sng" strike="noStrike" dirty="0">
                          <a:solidFill>
                            <a:srgbClr val="000000"/>
                          </a:solidFill>
                          <a:effectLst/>
                          <a:latin typeface="Calibri"/>
                        </a:rPr>
                        <a:t>(x-mean)^2</a:t>
                      </a:r>
                    </a:p>
                  </a:txBody>
                  <a:tcPr marL="15539" marR="15539" marT="12700" marB="0" anchor="b">
                    <a:lnL>
                      <a:noFill/>
                    </a:lnL>
                    <a:lnR>
                      <a:noFill/>
                    </a:lnR>
                    <a:lnT>
                      <a:noFill/>
                    </a:lnT>
                    <a:lnB>
                      <a:noFill/>
                    </a:lnB>
                    <a:solidFill>
                      <a:srgbClr val="FFFF00"/>
                    </a:solidFill>
                  </a:tcPr>
                </a:tc>
                <a:extLst>
                  <a:ext uri="{0D108BD9-81ED-4DB2-BD59-A6C34878D82A}">
                    <a16:rowId xmlns:a16="http://schemas.microsoft.com/office/drawing/2014/main" val="10000"/>
                  </a:ext>
                </a:extLst>
              </a:tr>
              <a:tr h="219514">
                <a:tc>
                  <a:txBody>
                    <a:bodyPr/>
                    <a:lstStyle/>
                    <a:p>
                      <a:pPr algn="ctr" fontAlgn="b"/>
                      <a:endParaRPr lang="en-US" sz="1600" b="0" i="0" u="none" strike="noStrike">
                        <a:solidFill>
                          <a:srgbClr val="000000"/>
                        </a:solidFill>
                        <a:effectLst/>
                        <a:latin typeface="Calibri"/>
                      </a:endParaRPr>
                    </a:p>
                  </a:txBody>
                  <a:tcPr marL="15539" marR="15539" marT="1270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-2</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4</a:t>
                      </a:r>
                    </a:p>
                  </a:txBody>
                  <a:tcPr marL="15539" marR="15539" marT="12700" marB="0" anchor="b">
                    <a:lnL>
                      <a:noFill/>
                    </a:lnL>
                    <a:lnR>
                      <a:noFill/>
                    </a:lnR>
                    <a:lnT>
                      <a:noFill/>
                    </a:lnT>
                    <a:lnB>
                      <a:noFill/>
                    </a:lnB>
                    <a:solidFill>
                      <a:srgbClr val="FFFF00"/>
                    </a:solidFill>
                  </a:tcPr>
                </a:tc>
                <a:extLst>
                  <a:ext uri="{0D108BD9-81ED-4DB2-BD59-A6C34878D82A}">
                    <a16:rowId xmlns:a16="http://schemas.microsoft.com/office/drawing/2014/main" val="10001"/>
                  </a:ext>
                </a:extLst>
              </a:tr>
              <a:tr h="219514">
                <a:tc>
                  <a:txBody>
                    <a:bodyPr/>
                    <a:lstStyle/>
                    <a:p>
                      <a:pPr algn="ctr" fontAlgn="b"/>
                      <a:endParaRPr lang="en-US" sz="1600" b="0" i="0" u="none" strike="noStrike">
                        <a:solidFill>
                          <a:srgbClr val="000000"/>
                        </a:solidFill>
                        <a:effectLst/>
                        <a:latin typeface="Calibri"/>
                      </a:endParaRPr>
                    </a:p>
                  </a:txBody>
                  <a:tcPr marL="15539" marR="15539" marT="1270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-2</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4</a:t>
                      </a:r>
                    </a:p>
                  </a:txBody>
                  <a:tcPr marL="15539" marR="15539" marT="12700" marB="0" anchor="b">
                    <a:lnL>
                      <a:noFill/>
                    </a:lnL>
                    <a:lnR>
                      <a:noFill/>
                    </a:lnR>
                    <a:lnT>
                      <a:noFill/>
                    </a:lnT>
                    <a:lnB>
                      <a:noFill/>
                    </a:lnB>
                    <a:solidFill>
                      <a:srgbClr val="FFFF00"/>
                    </a:solidFill>
                  </a:tcPr>
                </a:tc>
                <a:extLst>
                  <a:ext uri="{0D108BD9-81ED-4DB2-BD59-A6C34878D82A}">
                    <a16:rowId xmlns:a16="http://schemas.microsoft.com/office/drawing/2014/main" val="10002"/>
                  </a:ext>
                </a:extLst>
              </a:tr>
              <a:tr h="219514">
                <a:tc>
                  <a:txBody>
                    <a:bodyPr/>
                    <a:lstStyle/>
                    <a:p>
                      <a:pPr algn="ctr" fontAlgn="b"/>
                      <a:endParaRPr lang="en-US" sz="1600" b="0" i="0" u="none" strike="noStrike">
                        <a:solidFill>
                          <a:srgbClr val="000000"/>
                        </a:solidFill>
                        <a:effectLst/>
                        <a:latin typeface="Calibri"/>
                      </a:endParaRPr>
                    </a:p>
                  </a:txBody>
                  <a:tcPr marL="15539" marR="15539" marT="1270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9</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-1</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1</a:t>
                      </a:r>
                    </a:p>
                  </a:txBody>
                  <a:tcPr marL="15539" marR="15539" marT="12700" marB="0" anchor="b">
                    <a:lnL>
                      <a:noFill/>
                    </a:lnL>
                    <a:lnR>
                      <a:noFill/>
                    </a:lnR>
                    <a:lnT>
                      <a:noFill/>
                    </a:lnT>
                    <a:lnB>
                      <a:noFill/>
                    </a:lnB>
                    <a:solidFill>
                      <a:srgbClr val="FFFF00"/>
                    </a:solidFill>
                  </a:tcPr>
                </a:tc>
                <a:extLst>
                  <a:ext uri="{0D108BD9-81ED-4DB2-BD59-A6C34878D82A}">
                    <a16:rowId xmlns:a16="http://schemas.microsoft.com/office/drawing/2014/main" val="10003"/>
                  </a:ext>
                </a:extLst>
              </a:tr>
              <a:tr h="219514">
                <a:tc>
                  <a:txBody>
                    <a:bodyPr/>
                    <a:lstStyle/>
                    <a:p>
                      <a:pPr algn="ctr" fontAlgn="b"/>
                      <a:endParaRPr lang="en-US" sz="1600" b="0" i="0" u="none" strike="noStrike">
                        <a:solidFill>
                          <a:srgbClr val="000000"/>
                        </a:solidFill>
                        <a:effectLst/>
                        <a:latin typeface="Calibri"/>
                      </a:endParaRPr>
                    </a:p>
                  </a:txBody>
                  <a:tcPr marL="15539" marR="15539" marT="1270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10</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0</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0</a:t>
                      </a:r>
                    </a:p>
                  </a:txBody>
                  <a:tcPr marL="15539" marR="15539" marT="12700" marB="0" anchor="b">
                    <a:lnL>
                      <a:noFill/>
                    </a:lnL>
                    <a:lnR>
                      <a:noFill/>
                    </a:lnR>
                    <a:lnT>
                      <a:noFill/>
                    </a:lnT>
                    <a:lnB>
                      <a:noFill/>
                    </a:lnB>
                    <a:solidFill>
                      <a:srgbClr val="FFFF00"/>
                    </a:solidFill>
                  </a:tcPr>
                </a:tc>
                <a:extLst>
                  <a:ext uri="{0D108BD9-81ED-4DB2-BD59-A6C34878D82A}">
                    <a16:rowId xmlns:a16="http://schemas.microsoft.com/office/drawing/2014/main" val="10004"/>
                  </a:ext>
                </a:extLst>
              </a:tr>
              <a:tr h="219514">
                <a:tc>
                  <a:txBody>
                    <a:bodyPr/>
                    <a:lstStyle/>
                    <a:p>
                      <a:pPr algn="ctr" fontAlgn="b"/>
                      <a:endParaRPr lang="en-US" sz="1600" b="0" i="0" u="none" strike="noStrike" dirty="0">
                        <a:solidFill>
                          <a:srgbClr val="000000"/>
                        </a:solidFill>
                        <a:effectLst/>
                        <a:latin typeface="Calibri"/>
                      </a:endParaRPr>
                    </a:p>
                  </a:txBody>
                  <a:tcPr marL="15539" marR="15539" marT="1270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11</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1</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1</a:t>
                      </a:r>
                    </a:p>
                  </a:txBody>
                  <a:tcPr marL="15539" marR="15539" marT="12700" marB="0" anchor="b">
                    <a:lnL>
                      <a:noFill/>
                    </a:lnL>
                    <a:lnR>
                      <a:noFill/>
                    </a:lnR>
                    <a:lnT>
                      <a:noFill/>
                    </a:lnT>
                    <a:lnB>
                      <a:noFill/>
                    </a:lnB>
                    <a:solidFill>
                      <a:srgbClr val="FFFF00"/>
                    </a:solidFill>
                  </a:tcPr>
                </a:tc>
                <a:extLst>
                  <a:ext uri="{0D108BD9-81ED-4DB2-BD59-A6C34878D82A}">
                    <a16:rowId xmlns:a16="http://schemas.microsoft.com/office/drawing/2014/main" val="10005"/>
                  </a:ext>
                </a:extLst>
              </a:tr>
              <a:tr h="219514">
                <a:tc>
                  <a:txBody>
                    <a:bodyPr/>
                    <a:lstStyle/>
                    <a:p>
                      <a:pPr algn="ctr" fontAlgn="b"/>
                      <a:endParaRPr lang="en-US" sz="1600" b="0" i="0" u="none" strike="noStrike">
                        <a:solidFill>
                          <a:srgbClr val="000000"/>
                        </a:solidFill>
                        <a:effectLst/>
                        <a:latin typeface="Calibri"/>
                      </a:endParaRPr>
                    </a:p>
                  </a:txBody>
                  <a:tcPr marL="15539" marR="15539" marT="1270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12</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2</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4</a:t>
                      </a:r>
                    </a:p>
                  </a:txBody>
                  <a:tcPr marL="15539" marR="15539" marT="12700" marB="0" anchor="b">
                    <a:lnL>
                      <a:noFill/>
                    </a:lnL>
                    <a:lnR>
                      <a:noFill/>
                    </a:lnR>
                    <a:lnT>
                      <a:noFill/>
                    </a:lnT>
                    <a:lnB>
                      <a:noFill/>
                    </a:lnB>
                    <a:solidFill>
                      <a:srgbClr val="FFFF00"/>
                    </a:solidFill>
                  </a:tcPr>
                </a:tc>
                <a:extLst>
                  <a:ext uri="{0D108BD9-81ED-4DB2-BD59-A6C34878D82A}">
                    <a16:rowId xmlns:a16="http://schemas.microsoft.com/office/drawing/2014/main" val="10006"/>
                  </a:ext>
                </a:extLst>
              </a:tr>
              <a:tr h="219514">
                <a:tc>
                  <a:txBody>
                    <a:bodyPr/>
                    <a:lstStyle/>
                    <a:p>
                      <a:pPr algn="ctr" fontAlgn="b"/>
                      <a:r>
                        <a:rPr lang="en-US" sz="1600" b="0" i="0" u="none" strike="noStrike">
                          <a:solidFill>
                            <a:srgbClr val="000000"/>
                          </a:solidFill>
                          <a:effectLst/>
                          <a:latin typeface="Calibri"/>
                        </a:rPr>
                        <a:t> </a:t>
                      </a:r>
                    </a:p>
                  </a:txBody>
                  <a:tcPr marL="15539" marR="15539"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12</a:t>
                      </a:r>
                    </a:p>
                  </a:txBody>
                  <a:tcPr marL="15539" marR="15539" marT="12700"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a:solidFill>
                            <a:srgbClr val="000000"/>
                          </a:solidFill>
                          <a:effectLst/>
                          <a:latin typeface="Calibri"/>
                        </a:rPr>
                        <a:t>2</a:t>
                      </a:r>
                    </a:p>
                  </a:txBody>
                  <a:tcPr marL="15539" marR="15539" marT="12700"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a:solidFill>
                            <a:srgbClr val="000000"/>
                          </a:solidFill>
                          <a:effectLst/>
                          <a:latin typeface="Calibri"/>
                        </a:rPr>
                        <a:t>4</a:t>
                      </a:r>
                    </a:p>
                  </a:txBody>
                  <a:tcPr marL="15539" marR="15539" marT="12700"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219514">
                <a:tc>
                  <a:txBody>
                    <a:bodyPr/>
                    <a:lstStyle/>
                    <a:p>
                      <a:pPr algn="ctr" fontAlgn="b"/>
                      <a:r>
                        <a:rPr lang="en-US" sz="1600" b="0" i="0" u="none" strike="noStrike">
                          <a:solidFill>
                            <a:srgbClr val="000000"/>
                          </a:solidFill>
                          <a:effectLst/>
                          <a:latin typeface="Calibri"/>
                        </a:rPr>
                        <a:t>sum</a:t>
                      </a:r>
                    </a:p>
                  </a:txBody>
                  <a:tcPr marL="15539" marR="15539"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000000"/>
                          </a:solidFill>
                          <a:effectLst/>
                          <a:latin typeface="Calibri"/>
                        </a:rPr>
                        <a:t>70</a:t>
                      </a:r>
                    </a:p>
                  </a:txBody>
                  <a:tcPr marL="15539" marR="15539" marT="12700"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600" b="0" i="0" u="none" strike="noStrike">
                          <a:solidFill>
                            <a:srgbClr val="000000"/>
                          </a:solidFill>
                          <a:effectLst/>
                          <a:latin typeface="Calibri"/>
                        </a:rPr>
                        <a:t>0</a:t>
                      </a:r>
                    </a:p>
                  </a:txBody>
                  <a:tcPr marL="15539" marR="15539" marT="12700"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600" b="0" i="0" u="none" strike="noStrike" dirty="0">
                          <a:solidFill>
                            <a:srgbClr val="000000"/>
                          </a:solidFill>
                          <a:effectLst/>
                          <a:latin typeface="Calibri"/>
                        </a:rPr>
                        <a:t>18</a:t>
                      </a:r>
                    </a:p>
                  </a:txBody>
                  <a:tcPr marL="15539" marR="15539" marT="12700"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extLst>
                  <a:ext uri="{0D108BD9-81ED-4DB2-BD59-A6C34878D82A}">
                    <a16:rowId xmlns:a16="http://schemas.microsoft.com/office/drawing/2014/main" val="10008"/>
                  </a:ext>
                </a:extLst>
              </a:tr>
            </a:tbl>
          </a:graphicData>
        </a:graphic>
      </p:graphicFrame>
      <p:sp>
        <p:nvSpPr>
          <p:cNvPr id="10" name="Content Placeholder 9"/>
          <p:cNvSpPr>
            <a:spLocks noGrp="1"/>
          </p:cNvSpPr>
          <p:nvPr>
            <p:ph sz="quarter" idx="4"/>
          </p:nvPr>
        </p:nvSpPr>
        <p:spPr>
          <a:xfrm>
            <a:off x="4180372" y="1756715"/>
            <a:ext cx="4560638" cy="4569873"/>
          </a:xfrm>
        </p:spPr>
        <p:txBody>
          <a:bodyPr/>
          <a:lstStyle/>
          <a:p>
            <a:r>
              <a:rPr lang="en-US" dirty="0"/>
              <a:t>Setup values in a column</a:t>
            </a:r>
          </a:p>
          <a:p>
            <a:r>
              <a:rPr lang="en-US" dirty="0"/>
              <a:t>Subtract the mean from each x (these are deviations from the mean).</a:t>
            </a:r>
          </a:p>
          <a:p>
            <a:r>
              <a:rPr lang="en-US" dirty="0"/>
              <a:t>Square each deviation and sum them.</a:t>
            </a:r>
          </a:p>
          <a:p>
            <a:r>
              <a:rPr lang="en-US" dirty="0"/>
              <a:t>Divide sum of squared deviations by n-1</a:t>
            </a:r>
          </a:p>
          <a:p>
            <a:r>
              <a:rPr lang="en-US" dirty="0"/>
              <a:t>Take square root.</a:t>
            </a:r>
          </a:p>
          <a:p>
            <a:endParaRPr lang="en-US" dirty="0"/>
          </a:p>
        </p:txBody>
      </p:sp>
      <p:pic>
        <p:nvPicPr>
          <p:cNvPr id="11" name="Picture 10"/>
          <p:cNvPicPr>
            <a:picLocks noChangeAspect="1"/>
          </p:cNvPicPr>
          <p:nvPr/>
        </p:nvPicPr>
        <p:blipFill>
          <a:blip r:embed="rId3"/>
          <a:stretch>
            <a:fillRect/>
          </a:stretch>
        </p:blipFill>
        <p:spPr>
          <a:xfrm>
            <a:off x="5273821" y="621313"/>
            <a:ext cx="2145570" cy="883470"/>
          </a:xfrm>
          <a:prstGeom prst="rect">
            <a:avLst/>
          </a:prstGeom>
        </p:spPr>
      </p:pic>
      <p:sp>
        <p:nvSpPr>
          <p:cNvPr id="13" name="TextBox 12"/>
          <p:cNvSpPr txBox="1"/>
          <p:nvPr/>
        </p:nvSpPr>
        <p:spPr>
          <a:xfrm>
            <a:off x="441418" y="3368471"/>
            <a:ext cx="1182047" cy="646331"/>
          </a:xfrm>
          <a:prstGeom prst="rect">
            <a:avLst/>
          </a:prstGeom>
          <a:noFill/>
        </p:spPr>
        <p:txBody>
          <a:bodyPr wrap="none" rtlCol="0">
            <a:spAutoFit/>
          </a:bodyPr>
          <a:lstStyle/>
          <a:p>
            <a:r>
              <a:rPr lang="en-US" dirty="0"/>
              <a:t>Mean = 10</a:t>
            </a:r>
          </a:p>
          <a:p>
            <a:r>
              <a:rPr lang="en-US" dirty="0"/>
              <a:t>Count = 7</a:t>
            </a:r>
          </a:p>
        </p:txBody>
      </p:sp>
      <p:pic>
        <p:nvPicPr>
          <p:cNvPr id="14" name="Picture 13" descr="islands.pdf"/>
          <p:cNvPicPr>
            <a:picLocks noChangeAspect="1"/>
          </p:cNvPicPr>
          <p:nvPr/>
        </p:nvPicPr>
        <p:blipFill rotWithShape="1">
          <a:blip r:embed="rId4">
            <a:extLst>
              <a:ext uri="{28A0092B-C50C-407E-A947-70E740481C1C}">
                <a14:useLocalDpi xmlns:a14="http://schemas.microsoft.com/office/drawing/2010/main" val="0"/>
              </a:ext>
            </a:extLst>
          </a:blip>
          <a:srcRect t="5369" r="53190" b="47573"/>
          <a:stretch/>
        </p:blipFill>
        <p:spPr>
          <a:xfrm>
            <a:off x="928991" y="4026120"/>
            <a:ext cx="2563658" cy="2532185"/>
          </a:xfrm>
          <a:prstGeom prst="rect">
            <a:avLst/>
          </a:prstGeom>
        </p:spPr>
      </p:pic>
    </p:spTree>
    <p:extLst>
      <p:ext uri="{BB962C8B-B14F-4D97-AF65-F5344CB8AC3E}">
        <p14:creationId xmlns:p14="http://schemas.microsoft.com/office/powerpoint/2010/main" val="307278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91" y="49813"/>
            <a:ext cx="4723690" cy="1143000"/>
          </a:xfrm>
        </p:spPr>
        <p:txBody>
          <a:bodyPr>
            <a:normAutofit/>
          </a:bodyPr>
          <a:lstStyle/>
          <a:p>
            <a:r>
              <a:rPr lang="en-US" sz="2800" dirty="0"/>
              <a:t>Lets Try Another Calculation</a:t>
            </a:r>
          </a:p>
        </p:txBody>
      </p:sp>
      <p:sp>
        <p:nvSpPr>
          <p:cNvPr id="10" name="Content Placeholder 9"/>
          <p:cNvSpPr>
            <a:spLocks noGrp="1"/>
          </p:cNvSpPr>
          <p:nvPr>
            <p:ph sz="quarter" idx="4"/>
          </p:nvPr>
        </p:nvSpPr>
        <p:spPr>
          <a:xfrm>
            <a:off x="4180372" y="1756715"/>
            <a:ext cx="4560638" cy="4569873"/>
          </a:xfrm>
        </p:spPr>
        <p:txBody>
          <a:bodyPr/>
          <a:lstStyle/>
          <a:p>
            <a:r>
              <a:rPr lang="en-US" dirty="0"/>
              <a:t>Setup values in a column</a:t>
            </a:r>
          </a:p>
          <a:p>
            <a:r>
              <a:rPr lang="en-US" dirty="0"/>
              <a:t>Subtract the mean from each x (these are deviations from the mean).</a:t>
            </a:r>
          </a:p>
          <a:p>
            <a:r>
              <a:rPr lang="en-US" dirty="0"/>
              <a:t>Square each deviation and sum them.</a:t>
            </a:r>
          </a:p>
          <a:p>
            <a:r>
              <a:rPr lang="en-US" dirty="0"/>
              <a:t>Divide sum of squared deviations by n-1</a:t>
            </a:r>
          </a:p>
          <a:p>
            <a:r>
              <a:rPr lang="en-US" dirty="0"/>
              <a:t>Take square root.</a:t>
            </a:r>
          </a:p>
          <a:p>
            <a:endParaRPr lang="en-US" dirty="0"/>
          </a:p>
        </p:txBody>
      </p:sp>
      <p:pic>
        <p:nvPicPr>
          <p:cNvPr id="11" name="Picture 10"/>
          <p:cNvPicPr>
            <a:picLocks noChangeAspect="1"/>
          </p:cNvPicPr>
          <p:nvPr/>
        </p:nvPicPr>
        <p:blipFill>
          <a:blip r:embed="rId3"/>
          <a:stretch>
            <a:fillRect/>
          </a:stretch>
        </p:blipFill>
        <p:spPr>
          <a:xfrm>
            <a:off x="5273821" y="621313"/>
            <a:ext cx="2145570" cy="883470"/>
          </a:xfrm>
          <a:prstGeom prst="rect">
            <a:avLst/>
          </a:prstGeom>
        </p:spPr>
      </p:pic>
      <p:sp>
        <p:nvSpPr>
          <p:cNvPr id="13" name="TextBox 12"/>
          <p:cNvSpPr txBox="1"/>
          <p:nvPr/>
        </p:nvSpPr>
        <p:spPr>
          <a:xfrm>
            <a:off x="441418" y="3383959"/>
            <a:ext cx="1182047" cy="646331"/>
          </a:xfrm>
          <a:prstGeom prst="rect">
            <a:avLst/>
          </a:prstGeom>
          <a:noFill/>
        </p:spPr>
        <p:txBody>
          <a:bodyPr wrap="none" rtlCol="0">
            <a:spAutoFit/>
          </a:bodyPr>
          <a:lstStyle/>
          <a:p>
            <a:r>
              <a:rPr lang="en-US" dirty="0"/>
              <a:t>Mean = 10 </a:t>
            </a:r>
          </a:p>
          <a:p>
            <a:r>
              <a:rPr lang="en-US" dirty="0"/>
              <a:t>Count = 7</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2999538724"/>
              </p:ext>
            </p:extLst>
          </p:nvPr>
        </p:nvGraphicFramePr>
        <p:xfrm>
          <a:off x="534346" y="1053423"/>
          <a:ext cx="2640815" cy="2308860"/>
        </p:xfrm>
        <a:graphic>
          <a:graphicData uri="http://schemas.openxmlformats.org/drawingml/2006/table">
            <a:tbl>
              <a:tblPr/>
              <a:tblGrid>
                <a:gridCol w="825500">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gridCol w="989815">
                  <a:extLst>
                    <a:ext uri="{9D8B030D-6E8A-4147-A177-3AD203B41FA5}">
                      <a16:colId xmlns:a16="http://schemas.microsoft.com/office/drawing/2014/main" val="20002"/>
                    </a:ext>
                  </a:extLst>
                </a:gridCol>
              </a:tblGrid>
              <a:tr h="190500">
                <a:tc>
                  <a:txBody>
                    <a:bodyPr/>
                    <a:lstStyle/>
                    <a:p>
                      <a:pPr algn="ctr" fontAlgn="b"/>
                      <a:r>
                        <a:rPr lang="en-US" sz="1600" b="0" i="0" u="none" strike="noStrike">
                          <a:solidFill>
                            <a:srgbClr val="000000"/>
                          </a:solidFill>
                          <a:effectLst/>
                          <a:latin typeface="Calibri"/>
                        </a:rPr>
                        <a:t>Island II</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x-mean</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dirty="0">
                          <a:solidFill>
                            <a:srgbClr val="000000"/>
                          </a:solidFill>
                          <a:effectLst/>
                          <a:latin typeface="Calibri"/>
                        </a:rPr>
                        <a:t>(x-mean)^2</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0"/>
                  </a:ext>
                </a:extLst>
              </a:tr>
              <a:tr h="190500">
                <a:tc>
                  <a:txBody>
                    <a:bodyPr/>
                    <a:lstStyle/>
                    <a:p>
                      <a:pPr algn="ctr" fontAlgn="b"/>
                      <a:r>
                        <a:rPr lang="en-US" sz="1600" b="0" i="0" u="none" strike="noStrike">
                          <a:solidFill>
                            <a:srgbClr val="000000"/>
                          </a:solidFill>
                          <a:effectLst/>
                          <a:latin typeface="Calibri"/>
                        </a:rPr>
                        <a:t>5</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-5</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25</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1"/>
                  </a:ext>
                </a:extLst>
              </a:tr>
              <a:tr h="190500">
                <a:tc>
                  <a:txBody>
                    <a:bodyPr/>
                    <a:lstStyle/>
                    <a:p>
                      <a:pPr algn="ctr" fontAlgn="b"/>
                      <a:r>
                        <a:rPr lang="en-US" sz="1600" b="0" i="0" u="none" strike="noStrike">
                          <a:solidFill>
                            <a:srgbClr val="000000"/>
                          </a:solidFill>
                          <a:effectLst/>
                          <a:latin typeface="Calibri"/>
                        </a:rPr>
                        <a:t>6</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-4</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16</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2"/>
                  </a:ext>
                </a:extLst>
              </a:tr>
              <a:tr h="190500">
                <a:tc>
                  <a:txBody>
                    <a:bodyPr/>
                    <a:lstStyle/>
                    <a:p>
                      <a:pPr algn="ctr" fontAlgn="b"/>
                      <a:r>
                        <a:rPr lang="en-US" sz="1600" b="0" i="0" u="none" strike="noStrike">
                          <a:solidFill>
                            <a:srgbClr val="000000"/>
                          </a:solidFill>
                          <a:effectLst/>
                          <a:latin typeface="Calibri"/>
                        </a:rPr>
                        <a:t>8</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-2</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4</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3"/>
                  </a:ext>
                </a:extLst>
              </a:tr>
              <a:tr h="190500">
                <a:tc>
                  <a:txBody>
                    <a:bodyPr/>
                    <a:lstStyle/>
                    <a:p>
                      <a:pPr algn="ctr" fontAlgn="b"/>
                      <a:r>
                        <a:rPr lang="en-US" sz="1600" b="0" i="0" u="none" strike="noStrike">
                          <a:solidFill>
                            <a:srgbClr val="000000"/>
                          </a:solidFill>
                          <a:effectLst/>
                          <a:latin typeface="Calibri"/>
                        </a:rPr>
                        <a:t>10</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4"/>
                  </a:ext>
                </a:extLst>
              </a:tr>
              <a:tr h="190500">
                <a:tc>
                  <a:txBody>
                    <a:bodyPr/>
                    <a:lstStyle/>
                    <a:p>
                      <a:pPr algn="ctr" fontAlgn="b"/>
                      <a:r>
                        <a:rPr lang="en-US" sz="1600" b="0" i="0" u="none" strike="noStrike">
                          <a:solidFill>
                            <a:srgbClr val="000000"/>
                          </a:solidFill>
                          <a:effectLst/>
                          <a:latin typeface="Calibri"/>
                        </a:rPr>
                        <a:t>12</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2</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4</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5"/>
                  </a:ext>
                </a:extLst>
              </a:tr>
              <a:tr h="190500">
                <a:tc>
                  <a:txBody>
                    <a:bodyPr/>
                    <a:lstStyle/>
                    <a:p>
                      <a:pPr algn="ctr" fontAlgn="b"/>
                      <a:r>
                        <a:rPr lang="en-US" sz="1600" b="0" i="0" u="none" strike="noStrike">
                          <a:solidFill>
                            <a:srgbClr val="000000"/>
                          </a:solidFill>
                          <a:effectLst/>
                          <a:latin typeface="Calibri"/>
                        </a:rPr>
                        <a:t>14</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4</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16</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6"/>
                  </a:ext>
                </a:extLst>
              </a:tr>
              <a:tr h="190500">
                <a:tc>
                  <a:txBody>
                    <a:bodyPr/>
                    <a:lstStyle/>
                    <a:p>
                      <a:pPr algn="ctr" fontAlgn="b"/>
                      <a:r>
                        <a:rPr lang="en-US" sz="1600" b="0" i="0" u="none" strike="noStrike">
                          <a:solidFill>
                            <a:srgbClr val="000000"/>
                          </a:solidFill>
                          <a:effectLst/>
                          <a:latin typeface="Calibri"/>
                        </a:rPr>
                        <a:t>15</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600" b="0" i="0" u="none" strike="noStrike">
                          <a:solidFill>
                            <a:srgbClr val="000000"/>
                          </a:solidFill>
                          <a:effectLst/>
                          <a:latin typeface="Calibri"/>
                        </a:rPr>
                        <a:t>5</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600" b="0" i="0" u="none" strike="noStrike">
                          <a:solidFill>
                            <a:srgbClr val="000000"/>
                          </a:solidFill>
                          <a:effectLst/>
                          <a:latin typeface="Calibri"/>
                        </a:rPr>
                        <a:t>25</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7"/>
                  </a:ext>
                </a:extLst>
              </a:tr>
              <a:tr h="190500">
                <a:tc>
                  <a:txBody>
                    <a:bodyPr/>
                    <a:lstStyle/>
                    <a:p>
                      <a:pPr algn="ctr" fontAlgn="b"/>
                      <a:r>
                        <a:rPr lang="en-US" sz="1600" b="0" i="0" u="none" strike="noStrike">
                          <a:solidFill>
                            <a:srgbClr val="000000"/>
                          </a:solidFill>
                          <a:effectLst/>
                          <a:latin typeface="Calibri"/>
                        </a:rPr>
                        <a:t>70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CCFFCC"/>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CCFFCC"/>
                    </a:solidFill>
                  </a:tcPr>
                </a:tc>
                <a:tc>
                  <a:txBody>
                    <a:bodyPr/>
                    <a:lstStyle/>
                    <a:p>
                      <a:pPr algn="ctr" fontAlgn="b"/>
                      <a:r>
                        <a:rPr lang="en-US" sz="1600" b="0" i="0" u="none" strike="noStrike" dirty="0">
                          <a:solidFill>
                            <a:srgbClr val="000000"/>
                          </a:solidFill>
                          <a:effectLst/>
                          <a:latin typeface="Calibri"/>
                        </a:rPr>
                        <a:t>90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CCFFCC"/>
                    </a:solidFill>
                  </a:tcPr>
                </a:tc>
                <a:extLst>
                  <a:ext uri="{0D108BD9-81ED-4DB2-BD59-A6C34878D82A}">
                    <a16:rowId xmlns:a16="http://schemas.microsoft.com/office/drawing/2014/main" val="10008"/>
                  </a:ext>
                </a:extLst>
              </a:tr>
            </a:tbl>
          </a:graphicData>
        </a:graphic>
      </p:graphicFrame>
      <p:pic>
        <p:nvPicPr>
          <p:cNvPr id="12" name="Picture 11" descr="islands.pdf"/>
          <p:cNvPicPr>
            <a:picLocks noChangeAspect="1"/>
          </p:cNvPicPr>
          <p:nvPr/>
        </p:nvPicPr>
        <p:blipFill rotWithShape="1">
          <a:blip r:embed="rId4">
            <a:extLst>
              <a:ext uri="{28A0092B-C50C-407E-A947-70E740481C1C}">
                <a14:useLocalDpi xmlns:a14="http://schemas.microsoft.com/office/drawing/2010/main" val="0"/>
              </a:ext>
            </a:extLst>
          </a:blip>
          <a:srcRect l="48706" b="47429"/>
          <a:stretch/>
        </p:blipFill>
        <p:spPr>
          <a:xfrm>
            <a:off x="1225072" y="3706849"/>
            <a:ext cx="2809220" cy="2828818"/>
          </a:xfrm>
          <a:prstGeom prst="rect">
            <a:avLst/>
          </a:prstGeom>
        </p:spPr>
      </p:pic>
      <p:sp>
        <p:nvSpPr>
          <p:cNvPr id="5" name="Rectangle 4"/>
          <p:cNvSpPr/>
          <p:nvPr/>
        </p:nvSpPr>
        <p:spPr>
          <a:xfrm>
            <a:off x="1371455" y="887528"/>
            <a:ext cx="2067710" cy="2555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090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1" nodeType="clickEffect">
                                  <p:stCondLst>
                                    <p:cond delay="0"/>
                                  </p:stCondLst>
                                  <p:childTnLst>
                                    <p:animEffect transition="out" filter="dissolv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91" y="49813"/>
            <a:ext cx="4723690" cy="1143000"/>
          </a:xfrm>
        </p:spPr>
        <p:txBody>
          <a:bodyPr>
            <a:normAutofit/>
          </a:bodyPr>
          <a:lstStyle/>
          <a:p>
            <a:r>
              <a:rPr lang="en-US" sz="2800" dirty="0"/>
              <a:t>Lets Try Another Calculation</a:t>
            </a:r>
          </a:p>
        </p:txBody>
      </p:sp>
      <p:sp>
        <p:nvSpPr>
          <p:cNvPr id="10" name="Content Placeholder 9"/>
          <p:cNvSpPr>
            <a:spLocks noGrp="1"/>
          </p:cNvSpPr>
          <p:nvPr>
            <p:ph sz="quarter" idx="4"/>
          </p:nvPr>
        </p:nvSpPr>
        <p:spPr>
          <a:xfrm>
            <a:off x="4180372" y="1756715"/>
            <a:ext cx="4560638" cy="4569873"/>
          </a:xfrm>
        </p:spPr>
        <p:txBody>
          <a:bodyPr/>
          <a:lstStyle/>
          <a:p>
            <a:r>
              <a:rPr lang="en-US" dirty="0"/>
              <a:t>Setup values in a column</a:t>
            </a:r>
          </a:p>
          <a:p>
            <a:r>
              <a:rPr lang="en-US" dirty="0"/>
              <a:t>Subtract the mean from each x (these are deviations from the mean).</a:t>
            </a:r>
          </a:p>
          <a:p>
            <a:r>
              <a:rPr lang="en-US" dirty="0"/>
              <a:t>Square each deviation and sum them.</a:t>
            </a:r>
          </a:p>
          <a:p>
            <a:r>
              <a:rPr lang="en-US" dirty="0"/>
              <a:t>Divide sum of squared deviations by n-1</a:t>
            </a:r>
          </a:p>
          <a:p>
            <a:r>
              <a:rPr lang="en-US" dirty="0"/>
              <a:t>Take square root.</a:t>
            </a:r>
          </a:p>
          <a:p>
            <a:endParaRPr lang="en-US" dirty="0"/>
          </a:p>
        </p:txBody>
      </p:sp>
      <p:pic>
        <p:nvPicPr>
          <p:cNvPr id="11" name="Picture 10"/>
          <p:cNvPicPr>
            <a:picLocks noChangeAspect="1"/>
          </p:cNvPicPr>
          <p:nvPr/>
        </p:nvPicPr>
        <p:blipFill>
          <a:blip r:embed="rId3"/>
          <a:stretch>
            <a:fillRect/>
          </a:stretch>
        </p:blipFill>
        <p:spPr>
          <a:xfrm>
            <a:off x="5273821" y="621313"/>
            <a:ext cx="2145570" cy="883470"/>
          </a:xfrm>
          <a:prstGeom prst="rect">
            <a:avLst/>
          </a:prstGeom>
        </p:spPr>
      </p:pic>
      <p:sp>
        <p:nvSpPr>
          <p:cNvPr id="13" name="TextBox 12"/>
          <p:cNvSpPr txBox="1"/>
          <p:nvPr/>
        </p:nvSpPr>
        <p:spPr>
          <a:xfrm>
            <a:off x="441418" y="3383959"/>
            <a:ext cx="1182047" cy="646331"/>
          </a:xfrm>
          <a:prstGeom prst="rect">
            <a:avLst/>
          </a:prstGeom>
          <a:noFill/>
        </p:spPr>
        <p:txBody>
          <a:bodyPr wrap="none" rtlCol="0">
            <a:spAutoFit/>
          </a:bodyPr>
          <a:lstStyle/>
          <a:p>
            <a:r>
              <a:rPr lang="en-US" dirty="0"/>
              <a:t>Mean = 10 </a:t>
            </a:r>
          </a:p>
          <a:p>
            <a:r>
              <a:rPr lang="en-US" dirty="0"/>
              <a:t>Count = 7</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1612932753"/>
              </p:ext>
            </p:extLst>
          </p:nvPr>
        </p:nvGraphicFramePr>
        <p:xfrm>
          <a:off x="567992" y="1026843"/>
          <a:ext cx="3329205" cy="2308860"/>
        </p:xfrm>
        <a:graphic>
          <a:graphicData uri="http://schemas.openxmlformats.org/drawingml/2006/table">
            <a:tbl>
              <a:tblPr/>
              <a:tblGrid>
                <a:gridCol w="1109735">
                  <a:extLst>
                    <a:ext uri="{9D8B030D-6E8A-4147-A177-3AD203B41FA5}">
                      <a16:colId xmlns:a16="http://schemas.microsoft.com/office/drawing/2014/main" val="20000"/>
                    </a:ext>
                  </a:extLst>
                </a:gridCol>
                <a:gridCol w="1109735">
                  <a:extLst>
                    <a:ext uri="{9D8B030D-6E8A-4147-A177-3AD203B41FA5}">
                      <a16:colId xmlns:a16="http://schemas.microsoft.com/office/drawing/2014/main" val="20001"/>
                    </a:ext>
                  </a:extLst>
                </a:gridCol>
                <a:gridCol w="1109735">
                  <a:extLst>
                    <a:ext uri="{9D8B030D-6E8A-4147-A177-3AD203B41FA5}">
                      <a16:colId xmlns:a16="http://schemas.microsoft.com/office/drawing/2014/main" val="20002"/>
                    </a:ext>
                  </a:extLst>
                </a:gridCol>
              </a:tblGrid>
              <a:tr h="243461">
                <a:tc>
                  <a:txBody>
                    <a:bodyPr/>
                    <a:lstStyle/>
                    <a:p>
                      <a:pPr algn="ctr" fontAlgn="b"/>
                      <a:r>
                        <a:rPr lang="en-US" sz="1600" b="0" i="0" u="none" strike="noStrike">
                          <a:solidFill>
                            <a:srgbClr val="000000"/>
                          </a:solidFill>
                          <a:effectLst/>
                          <a:latin typeface="Calibri"/>
                        </a:rPr>
                        <a:t>Island III</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x-mean</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dirty="0">
                          <a:solidFill>
                            <a:srgbClr val="000000"/>
                          </a:solidFill>
                          <a:effectLst/>
                          <a:latin typeface="Calibri"/>
                        </a:rPr>
                        <a:t>(x-mean)^2</a:t>
                      </a:r>
                    </a:p>
                  </a:txBody>
                  <a:tcPr marL="12700" marR="12700" marT="12700" marB="0" anchor="b">
                    <a:lnL>
                      <a:noFill/>
                    </a:lnL>
                    <a:lnR>
                      <a:noFill/>
                    </a:lnR>
                    <a:lnT>
                      <a:noFill/>
                    </a:lnT>
                    <a:lnB>
                      <a:noFill/>
                    </a:lnB>
                    <a:solidFill>
                      <a:srgbClr val="B7DEE8"/>
                    </a:solidFill>
                  </a:tcPr>
                </a:tc>
                <a:extLst>
                  <a:ext uri="{0D108BD9-81ED-4DB2-BD59-A6C34878D82A}">
                    <a16:rowId xmlns:a16="http://schemas.microsoft.com/office/drawing/2014/main" val="10000"/>
                  </a:ext>
                </a:extLst>
              </a:tr>
              <a:tr h="243461">
                <a:tc>
                  <a:txBody>
                    <a:bodyPr/>
                    <a:lstStyle/>
                    <a:p>
                      <a:pPr algn="ctr" fontAlgn="b"/>
                      <a:r>
                        <a:rPr lang="en-US" sz="1600" b="0" i="0" u="none" strike="noStrike">
                          <a:solidFill>
                            <a:srgbClr val="000000"/>
                          </a:solidFill>
                          <a:effectLst/>
                          <a:latin typeface="Calibri"/>
                        </a:rPr>
                        <a:t>1</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-9</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81</a:t>
                      </a:r>
                    </a:p>
                  </a:txBody>
                  <a:tcPr marL="12700" marR="12700" marT="12700" marB="0" anchor="b">
                    <a:lnL>
                      <a:noFill/>
                    </a:lnL>
                    <a:lnR>
                      <a:noFill/>
                    </a:lnR>
                    <a:lnT>
                      <a:noFill/>
                    </a:lnT>
                    <a:lnB>
                      <a:noFill/>
                    </a:lnB>
                    <a:solidFill>
                      <a:srgbClr val="B7DEE8"/>
                    </a:solidFill>
                  </a:tcPr>
                </a:tc>
                <a:extLst>
                  <a:ext uri="{0D108BD9-81ED-4DB2-BD59-A6C34878D82A}">
                    <a16:rowId xmlns:a16="http://schemas.microsoft.com/office/drawing/2014/main" val="10001"/>
                  </a:ext>
                </a:extLst>
              </a:tr>
              <a:tr h="243461">
                <a:tc>
                  <a:txBody>
                    <a:bodyPr/>
                    <a:lstStyle/>
                    <a:p>
                      <a:pPr algn="ctr" fontAlgn="b"/>
                      <a:r>
                        <a:rPr lang="en-US" sz="1600" b="0" i="0" u="none" strike="noStrike">
                          <a:solidFill>
                            <a:srgbClr val="000000"/>
                          </a:solidFill>
                          <a:effectLst/>
                          <a:latin typeface="Calibri"/>
                        </a:rPr>
                        <a:t>2</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dirty="0">
                          <a:solidFill>
                            <a:srgbClr val="000000"/>
                          </a:solidFill>
                          <a:effectLst/>
                          <a:latin typeface="Calibri"/>
                        </a:rPr>
                        <a:t>-8</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64</a:t>
                      </a:r>
                    </a:p>
                  </a:txBody>
                  <a:tcPr marL="12700" marR="12700" marT="12700" marB="0" anchor="b">
                    <a:lnL>
                      <a:noFill/>
                    </a:lnL>
                    <a:lnR>
                      <a:noFill/>
                    </a:lnR>
                    <a:lnT>
                      <a:noFill/>
                    </a:lnT>
                    <a:lnB>
                      <a:noFill/>
                    </a:lnB>
                    <a:solidFill>
                      <a:srgbClr val="B7DEE8"/>
                    </a:solidFill>
                  </a:tcPr>
                </a:tc>
                <a:extLst>
                  <a:ext uri="{0D108BD9-81ED-4DB2-BD59-A6C34878D82A}">
                    <a16:rowId xmlns:a16="http://schemas.microsoft.com/office/drawing/2014/main" val="10002"/>
                  </a:ext>
                </a:extLst>
              </a:tr>
              <a:tr h="243461">
                <a:tc>
                  <a:txBody>
                    <a:bodyPr/>
                    <a:lstStyle/>
                    <a:p>
                      <a:pPr algn="ctr" fontAlgn="b"/>
                      <a:r>
                        <a:rPr lang="en-US" sz="1600" b="0" i="0" u="none" strike="noStrike">
                          <a:solidFill>
                            <a:srgbClr val="000000"/>
                          </a:solidFill>
                          <a:effectLst/>
                          <a:latin typeface="Calibri"/>
                        </a:rPr>
                        <a:t>5</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-5</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25</a:t>
                      </a:r>
                    </a:p>
                  </a:txBody>
                  <a:tcPr marL="12700" marR="12700" marT="12700" marB="0" anchor="b">
                    <a:lnL>
                      <a:noFill/>
                    </a:lnL>
                    <a:lnR>
                      <a:noFill/>
                    </a:lnR>
                    <a:lnT>
                      <a:noFill/>
                    </a:lnT>
                    <a:lnB>
                      <a:noFill/>
                    </a:lnB>
                    <a:solidFill>
                      <a:srgbClr val="B7DEE8"/>
                    </a:solidFill>
                  </a:tcPr>
                </a:tc>
                <a:extLst>
                  <a:ext uri="{0D108BD9-81ED-4DB2-BD59-A6C34878D82A}">
                    <a16:rowId xmlns:a16="http://schemas.microsoft.com/office/drawing/2014/main" val="10003"/>
                  </a:ext>
                </a:extLst>
              </a:tr>
              <a:tr h="243461">
                <a:tc>
                  <a:txBody>
                    <a:bodyPr/>
                    <a:lstStyle/>
                    <a:p>
                      <a:pPr algn="ctr" fontAlgn="b"/>
                      <a:r>
                        <a:rPr lang="en-US" sz="1600" b="0" i="0" u="none" strike="noStrike">
                          <a:solidFill>
                            <a:srgbClr val="000000"/>
                          </a:solidFill>
                          <a:effectLst/>
                          <a:latin typeface="Calibri"/>
                        </a:rPr>
                        <a:t>10</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dirty="0">
                          <a:solidFill>
                            <a:srgbClr val="000000"/>
                          </a:solidFill>
                          <a:effectLst/>
                          <a:latin typeface="Calibri"/>
                        </a:rPr>
                        <a:t>0</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dirty="0">
                          <a:solidFill>
                            <a:srgbClr val="000000"/>
                          </a:solidFill>
                          <a:effectLst/>
                          <a:latin typeface="Calibri"/>
                        </a:rPr>
                        <a:t>0</a:t>
                      </a:r>
                    </a:p>
                  </a:txBody>
                  <a:tcPr marL="12700" marR="12700" marT="12700" marB="0" anchor="b">
                    <a:lnL>
                      <a:noFill/>
                    </a:lnL>
                    <a:lnR>
                      <a:noFill/>
                    </a:lnR>
                    <a:lnT>
                      <a:noFill/>
                    </a:lnT>
                    <a:lnB>
                      <a:noFill/>
                    </a:lnB>
                    <a:solidFill>
                      <a:srgbClr val="B7DEE8"/>
                    </a:solidFill>
                  </a:tcPr>
                </a:tc>
                <a:extLst>
                  <a:ext uri="{0D108BD9-81ED-4DB2-BD59-A6C34878D82A}">
                    <a16:rowId xmlns:a16="http://schemas.microsoft.com/office/drawing/2014/main" val="10004"/>
                  </a:ext>
                </a:extLst>
              </a:tr>
              <a:tr h="243461">
                <a:tc>
                  <a:txBody>
                    <a:bodyPr/>
                    <a:lstStyle/>
                    <a:p>
                      <a:pPr algn="ctr" fontAlgn="b"/>
                      <a:r>
                        <a:rPr lang="en-US" sz="1600" b="0" i="0" u="none" strike="noStrike" dirty="0">
                          <a:solidFill>
                            <a:srgbClr val="000000"/>
                          </a:solidFill>
                          <a:effectLst/>
                          <a:latin typeface="Calibri"/>
                        </a:rPr>
                        <a:t>15</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dirty="0">
                          <a:solidFill>
                            <a:srgbClr val="000000"/>
                          </a:solidFill>
                          <a:effectLst/>
                          <a:latin typeface="Calibri"/>
                        </a:rPr>
                        <a:t>5</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25</a:t>
                      </a:r>
                    </a:p>
                  </a:txBody>
                  <a:tcPr marL="12700" marR="12700" marT="12700" marB="0" anchor="b">
                    <a:lnL>
                      <a:noFill/>
                    </a:lnL>
                    <a:lnR>
                      <a:noFill/>
                    </a:lnR>
                    <a:lnT>
                      <a:noFill/>
                    </a:lnT>
                    <a:lnB>
                      <a:noFill/>
                    </a:lnB>
                    <a:solidFill>
                      <a:srgbClr val="B7DEE8"/>
                    </a:solidFill>
                  </a:tcPr>
                </a:tc>
                <a:extLst>
                  <a:ext uri="{0D108BD9-81ED-4DB2-BD59-A6C34878D82A}">
                    <a16:rowId xmlns:a16="http://schemas.microsoft.com/office/drawing/2014/main" val="10005"/>
                  </a:ext>
                </a:extLst>
              </a:tr>
              <a:tr h="243461">
                <a:tc>
                  <a:txBody>
                    <a:bodyPr/>
                    <a:lstStyle/>
                    <a:p>
                      <a:pPr algn="ctr" fontAlgn="b"/>
                      <a:r>
                        <a:rPr lang="en-US" sz="1600" b="0" i="0" u="none" strike="noStrike">
                          <a:solidFill>
                            <a:srgbClr val="000000"/>
                          </a:solidFill>
                          <a:effectLst/>
                          <a:latin typeface="Calibri"/>
                        </a:rPr>
                        <a:t>18</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8</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64</a:t>
                      </a:r>
                    </a:p>
                  </a:txBody>
                  <a:tcPr marL="12700" marR="12700" marT="12700" marB="0" anchor="b">
                    <a:lnL>
                      <a:noFill/>
                    </a:lnL>
                    <a:lnR>
                      <a:noFill/>
                    </a:lnR>
                    <a:lnT>
                      <a:noFill/>
                    </a:lnT>
                    <a:lnB>
                      <a:noFill/>
                    </a:lnB>
                    <a:solidFill>
                      <a:srgbClr val="B7DEE8"/>
                    </a:solidFill>
                  </a:tcPr>
                </a:tc>
                <a:extLst>
                  <a:ext uri="{0D108BD9-81ED-4DB2-BD59-A6C34878D82A}">
                    <a16:rowId xmlns:a16="http://schemas.microsoft.com/office/drawing/2014/main" val="10006"/>
                  </a:ext>
                </a:extLst>
              </a:tr>
              <a:tr h="243461">
                <a:tc>
                  <a:txBody>
                    <a:bodyPr/>
                    <a:lstStyle/>
                    <a:p>
                      <a:pPr algn="ctr" fontAlgn="b"/>
                      <a:r>
                        <a:rPr lang="en-US" sz="1600" b="0" i="0" u="none" strike="noStrike">
                          <a:solidFill>
                            <a:srgbClr val="000000"/>
                          </a:solidFill>
                          <a:effectLst/>
                          <a:latin typeface="Calibri"/>
                        </a:rPr>
                        <a:t>19</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sz="1600" b="0" i="0" u="none" strike="noStrike">
                          <a:solidFill>
                            <a:srgbClr val="000000"/>
                          </a:solidFill>
                          <a:effectLst/>
                          <a:latin typeface="Calibri"/>
                        </a:rPr>
                        <a:t>9</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sz="1600" b="0" i="0" u="none" strike="noStrike">
                          <a:solidFill>
                            <a:srgbClr val="000000"/>
                          </a:solidFill>
                          <a:effectLst/>
                          <a:latin typeface="Calibri"/>
                        </a:rPr>
                        <a:t>81</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7"/>
                  </a:ext>
                </a:extLst>
              </a:tr>
              <a:tr h="243461">
                <a:tc>
                  <a:txBody>
                    <a:bodyPr/>
                    <a:lstStyle/>
                    <a:p>
                      <a:pPr algn="ctr" fontAlgn="b"/>
                      <a:r>
                        <a:rPr lang="en-US" sz="1600" b="0" i="0" u="none" strike="noStrike">
                          <a:solidFill>
                            <a:srgbClr val="000000"/>
                          </a:solidFill>
                          <a:effectLst/>
                          <a:latin typeface="Calibri"/>
                        </a:rPr>
                        <a:t>70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B7DEE8"/>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B7DEE8"/>
                    </a:solidFill>
                  </a:tcPr>
                </a:tc>
                <a:tc>
                  <a:txBody>
                    <a:bodyPr/>
                    <a:lstStyle/>
                    <a:p>
                      <a:pPr algn="ctr" fontAlgn="b"/>
                      <a:r>
                        <a:rPr lang="en-US" sz="1600" b="0" i="0" u="none" strike="noStrike" dirty="0">
                          <a:solidFill>
                            <a:srgbClr val="000000"/>
                          </a:solidFill>
                          <a:effectLst/>
                          <a:latin typeface="Calibri"/>
                        </a:rPr>
                        <a:t>340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B7DEE8"/>
                    </a:solidFill>
                  </a:tcPr>
                </a:tc>
                <a:extLst>
                  <a:ext uri="{0D108BD9-81ED-4DB2-BD59-A6C34878D82A}">
                    <a16:rowId xmlns:a16="http://schemas.microsoft.com/office/drawing/2014/main" val="10008"/>
                  </a:ext>
                </a:extLst>
              </a:tr>
            </a:tbl>
          </a:graphicData>
        </a:graphic>
      </p:graphicFrame>
      <p:sp>
        <p:nvSpPr>
          <p:cNvPr id="5" name="Rectangle 4"/>
          <p:cNvSpPr/>
          <p:nvPr/>
        </p:nvSpPr>
        <p:spPr>
          <a:xfrm>
            <a:off x="1829487" y="828543"/>
            <a:ext cx="2067710" cy="2555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islands.pdf"/>
          <p:cNvPicPr>
            <a:picLocks noChangeAspect="1"/>
          </p:cNvPicPr>
          <p:nvPr/>
        </p:nvPicPr>
        <p:blipFill rotWithShape="1">
          <a:blip r:embed="rId4">
            <a:extLst>
              <a:ext uri="{28A0092B-C50C-407E-A947-70E740481C1C}">
                <a14:useLocalDpi xmlns:a14="http://schemas.microsoft.com/office/drawing/2010/main" val="0"/>
              </a:ext>
            </a:extLst>
          </a:blip>
          <a:srcRect t="54138" r="52734"/>
          <a:stretch/>
        </p:blipFill>
        <p:spPr>
          <a:xfrm>
            <a:off x="853233" y="4030290"/>
            <a:ext cx="2588619" cy="2467817"/>
          </a:xfrm>
          <a:prstGeom prst="rect">
            <a:avLst/>
          </a:prstGeom>
        </p:spPr>
      </p:pic>
    </p:spTree>
    <p:extLst>
      <p:ext uri="{BB962C8B-B14F-4D97-AF65-F5344CB8AC3E}">
        <p14:creationId xmlns:p14="http://schemas.microsoft.com/office/powerpoint/2010/main" val="123821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1" nodeType="clickEffect">
                                  <p:stCondLst>
                                    <p:cond delay="0"/>
                                  </p:stCondLst>
                                  <p:childTnLst>
                                    <p:animEffect transition="out" filter="dissolv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1698</TotalTime>
  <Words>1881</Words>
  <Application>Microsoft Macintosh PowerPoint</Application>
  <PresentationFormat>On-screen Show (4:3)</PresentationFormat>
  <Paragraphs>293</Paragraphs>
  <Slides>22</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ＭＳ ゴシック</vt:lpstr>
      <vt:lpstr>Arial</vt:lpstr>
      <vt:lpstr>Calibri</vt:lpstr>
      <vt:lpstr>Lucida Grande</vt:lpstr>
      <vt:lpstr>msgothic</vt:lpstr>
      <vt:lpstr>sohne</vt:lpstr>
      <vt:lpstr>Wingdings</vt:lpstr>
      <vt:lpstr>Office Theme</vt:lpstr>
      <vt:lpstr>Equation</vt:lpstr>
      <vt:lpstr>Ambrose Ch. 5 Description of Data: Dispersion</vt:lpstr>
      <vt:lpstr>PowerPoint Presentation</vt:lpstr>
      <vt:lpstr>Univariate Analysis (Spread cont.)</vt:lpstr>
      <vt:lpstr>PowerPoint Presentation</vt:lpstr>
      <vt:lpstr>How to Calculate Standard Deviation</vt:lpstr>
      <vt:lpstr>PowerPoint Presentation</vt:lpstr>
      <vt:lpstr>Example Calculation</vt:lpstr>
      <vt:lpstr>Lets Try Another Calculation</vt:lpstr>
      <vt:lpstr>Lets Try Another Calculation</vt:lpstr>
      <vt:lpstr>Lets Try Another Calculation (last one)</vt:lpstr>
      <vt:lpstr>What do mean and SD tell us?</vt:lpstr>
      <vt:lpstr>Univariate Analysis (Spread)</vt:lpstr>
      <vt:lpstr>Other measures of dispersion from the mean: Visually can be represented as error bars</vt:lpstr>
      <vt:lpstr>PowerPoint Presentation</vt:lpstr>
      <vt:lpstr>Other measures of dispersion from the mean</vt:lpstr>
      <vt:lpstr>PowerPoint Presentation</vt:lpstr>
      <vt:lpstr>Other measures of dispersion from the mean</vt:lpstr>
      <vt:lpstr>PowerPoint Presentation</vt:lpstr>
      <vt:lpstr>PowerPoint Presentation</vt:lpstr>
      <vt:lpstr>PowerPoint Presentation</vt:lpstr>
      <vt:lpstr>PowerPoint Presentation</vt:lpstr>
      <vt:lpstr>PowerPoint Presentation</vt:lpstr>
    </vt:vector>
  </TitlesOfParts>
  <Company>UNR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 Gienger</dc:creator>
  <cp:lastModifiedBy>C.M. Gienger</cp:lastModifiedBy>
  <cp:revision>121</cp:revision>
  <cp:lastPrinted>2013-09-17T20:07:03Z</cp:lastPrinted>
  <dcterms:created xsi:type="dcterms:W3CDTF">2013-09-09T16:10:03Z</dcterms:created>
  <dcterms:modified xsi:type="dcterms:W3CDTF">2024-11-14T19:50:42Z</dcterms:modified>
</cp:coreProperties>
</file>