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54" r:id="rId3"/>
    <p:sldId id="456" r:id="rId4"/>
    <p:sldId id="457" r:id="rId5"/>
    <p:sldId id="455" r:id="rId6"/>
    <p:sldId id="458" r:id="rId7"/>
    <p:sldId id="459" r:id="rId8"/>
    <p:sldId id="461" r:id="rId9"/>
    <p:sldId id="460" r:id="rId10"/>
    <p:sldId id="463" r:id="rId11"/>
    <p:sldId id="464" r:id="rId12"/>
    <p:sldId id="465" r:id="rId13"/>
    <p:sldId id="466" r:id="rId14"/>
    <p:sldId id="468" r:id="rId15"/>
    <p:sldId id="469" r:id="rId16"/>
    <p:sldId id="470" r:id="rId17"/>
    <p:sldId id="471" r:id="rId18"/>
    <p:sldId id="472" r:id="rId19"/>
    <p:sldId id="473" r:id="rId20"/>
    <p:sldId id="475" r:id="rId21"/>
    <p:sldId id="4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9" autoAdjust="0"/>
    <p:restoredTop sz="83274"/>
  </p:normalViewPr>
  <p:slideViewPr>
    <p:cSldViewPr>
      <p:cViewPr varScale="1">
        <p:scale>
          <a:sx n="79" d="100"/>
          <a:sy n="79" d="100"/>
        </p:scale>
        <p:origin x="13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</a:t>
            </a:r>
            <a:r>
              <a:rPr lang="en-US"/>
              <a:t>contrasts: </a:t>
            </a:r>
          </a:p>
          <a:p>
            <a:r>
              <a:rPr lang="en-US"/>
              <a:t>https</a:t>
            </a:r>
            <a:r>
              <a:rPr lang="en-US" dirty="0"/>
              <a:t>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emmeans</a:t>
            </a:r>
            <a:r>
              <a:rPr lang="en-US" dirty="0"/>
              <a:t>/vignettes/</a:t>
            </a:r>
            <a:r>
              <a:rPr lang="en-US" dirty="0" err="1"/>
              <a:t>interactions.html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hinochloa_crus-gal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131-144;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84317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remind the audience of the hypothesis and </a:t>
            </a:r>
            <a:r>
              <a:rPr lang="en-US" dirty="0">
                <a:solidFill>
                  <a:srgbClr val="0432FF"/>
                </a:solidFill>
              </a:rPr>
              <a:t>state the main effects first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an influence of diet (F = 83.5; df = 2,36; </a:t>
            </a:r>
          </a:p>
          <a:p>
            <a:r>
              <a:rPr lang="en-US" dirty="0"/>
              <a:t>P &lt; 0.0001) and supplement type (F = 17.8; df = 3,36; P &lt; 0.0001) on bovine weight gain.</a:t>
            </a:r>
          </a:p>
          <a:p>
            <a:r>
              <a:rPr lang="en-US" dirty="0"/>
              <a:t>We found no evidence to support the presence of an interaction between diet and </a:t>
            </a:r>
          </a:p>
          <a:p>
            <a:r>
              <a:rPr lang="en-US" dirty="0"/>
              <a:t>supplement (F = 0.33; df = 6, 36; p = 0.92).” [</a:t>
            </a:r>
            <a:r>
              <a:rPr lang="en-US" dirty="0">
                <a:solidFill>
                  <a:srgbClr val="0432FF"/>
                </a:solidFill>
              </a:rPr>
              <a:t>state the interaction effects last]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715000"/>
            <a:ext cx="8184676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the word ‘significant’; forces you to focus more </a:t>
            </a:r>
          </a:p>
          <a:p>
            <a:r>
              <a:rPr lang="en-US" dirty="0"/>
              <a:t>on the effect size (biology) rather than statistical significance. 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5E2CCC3-78EA-DE4F-A4BC-51CE5CEB2E8E}"/>
              </a:ext>
            </a:extLst>
          </p:cNvPr>
          <p:cNvCxnSpPr>
            <a:cxnSpLocks/>
          </p:cNvCxnSpPr>
          <p:nvPr/>
        </p:nvCxnSpPr>
        <p:spPr>
          <a:xfrm flipH="1" flipV="1">
            <a:off x="7649258" y="2133600"/>
            <a:ext cx="792900" cy="3200400"/>
          </a:xfrm>
          <a:prstGeom prst="bentConnector4">
            <a:avLst>
              <a:gd name="adj1" fmla="val -70370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2B80-BF5F-E142-BF0E-FBB926BBF891}"/>
              </a:ext>
            </a:extLst>
          </p:cNvPr>
          <p:cNvCxnSpPr/>
          <p:nvPr/>
        </p:nvCxnSpPr>
        <p:spPr>
          <a:xfrm flipV="1">
            <a:off x="4343400" y="1371600"/>
            <a:ext cx="20574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2162"/>
            <a:ext cx="8610600" cy="55324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 calculate mean and standard error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standard error </a:t>
            </a:r>
            <a:r>
              <a:rPr lang="en-US" dirty="0"/>
              <a:t>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careful…if you have missing values, n() will still count these rows.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introduce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i="1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80114"/>
            <a:ext cx="2286000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432FF"/>
                </a:solidFill>
              </a:rPr>
              <a:t>Extend Linear Models to Multiple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both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interaction.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ECA-28B9-3549-9353-3FA719A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C0C-7DBD-D14B-834C-989771E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 covered:</a:t>
            </a:r>
          </a:p>
          <a:p>
            <a:r>
              <a:rPr lang="en-US" dirty="0">
                <a:solidFill>
                  <a:schemeClr val="bg1"/>
                </a:solidFill>
              </a:rPr>
              <a:t>comparing interaction (multiplicative) vs. additive models</a:t>
            </a:r>
          </a:p>
          <a:p>
            <a:r>
              <a:rPr lang="en-US" dirty="0">
                <a:solidFill>
                  <a:schemeClr val="bg1"/>
                </a:solidFill>
              </a:rPr>
              <a:t>producing minimum adequate model</a:t>
            </a:r>
          </a:p>
          <a:p>
            <a:r>
              <a:rPr lang="en-US" dirty="0">
                <a:solidFill>
                  <a:schemeClr val="bg1"/>
                </a:solidFill>
              </a:rPr>
              <a:t>Post-hoc comparisons when model has interaction</a:t>
            </a:r>
          </a:p>
        </p:txBody>
      </p:sp>
    </p:spTree>
    <p:extLst>
      <p:ext uri="{BB962C8B-B14F-4D97-AF65-F5344CB8AC3E}">
        <p14:creationId xmlns:p14="http://schemas.microsoft.com/office/powerpoint/2010/main" val="260161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time?</a:t>
            </a:r>
          </a:p>
          <a:p>
            <a:r>
              <a:rPr lang="en-US" dirty="0"/>
              <a:t>?CO2 for background information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Echinochloa_crus-galli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/>
          </a:bodyPr>
          <a:lstStyle/>
          <a:p>
            <a:r>
              <a:rPr lang="en-US" dirty="0"/>
              <a:t>You’d say there is no </a:t>
            </a:r>
            <a:r>
              <a:rPr lang="en-US" i="1" dirty="0">
                <a:solidFill>
                  <a:srgbClr val="0432FF"/>
                </a:solidFill>
              </a:rPr>
              <a:t>overall</a:t>
            </a:r>
            <a:r>
              <a:rPr lang="en-US" dirty="0"/>
              <a:t> effect of either Factor A or Factor B, but there is an </a:t>
            </a:r>
            <a:r>
              <a:rPr lang="en-US" i="1" dirty="0">
                <a:solidFill>
                  <a:srgbClr val="0432FF"/>
                </a:solidFill>
              </a:rPr>
              <a:t>interaction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 (contingent inference; depends on…)</a:t>
            </a:r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2743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Cow Growth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(balanced)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4915929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 </a:t>
            </a:r>
            <a:r>
              <a:rPr lang="en-US" dirty="0" err="1">
                <a:solidFill>
                  <a:srgbClr val="C00000"/>
                </a:solidFill>
              </a:rPr>
              <a:t>read_csv</a:t>
            </a:r>
            <a:r>
              <a:rPr lang="en-US" dirty="0"/>
              <a:t>("</a:t>
            </a:r>
            <a:r>
              <a:rPr lang="en-US" dirty="0" err="1"/>
              <a:t>growth.csv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things we can immediately see is that the supplements include a control level,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levels of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8534400" cy="7162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 err="1"/>
              <a:t>sumMoo</a:t>
            </a:r>
            <a:r>
              <a:rPr lang="en-US" sz="3800" dirty="0"/>
              <a:t> &lt;- </a:t>
            </a:r>
            <a:r>
              <a:rPr lang="en-US" sz="3800" dirty="0" err="1"/>
              <a:t>growth.moo</a:t>
            </a:r>
            <a:r>
              <a:rPr lang="en-US" sz="3800" dirty="0"/>
              <a:t> %&gt;%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>
                <a:solidFill>
                  <a:srgbClr val="C00000"/>
                </a:solidFill>
              </a:rPr>
              <a:t>group_by</a:t>
            </a:r>
            <a:r>
              <a:rPr lang="en-US" sz="3800" dirty="0"/>
              <a:t>(diet, supplement) %&gt;%</a:t>
            </a:r>
          </a:p>
          <a:p>
            <a:pPr marL="0" indent="0">
              <a:buNone/>
            </a:pPr>
            <a:r>
              <a:rPr lang="en-US" sz="3800" dirty="0"/>
              <a:t>		</a:t>
            </a:r>
            <a:r>
              <a:rPr lang="en-US" sz="3800" dirty="0" err="1">
                <a:solidFill>
                  <a:srgbClr val="C00000"/>
                </a:solidFill>
              </a:rPr>
              <a:t>summarise</a:t>
            </a:r>
            <a:r>
              <a:rPr lang="en-US" sz="3800" dirty="0"/>
              <a:t>(</a:t>
            </a:r>
            <a:r>
              <a:rPr lang="en-US" sz="3800" dirty="0" err="1">
                <a:solidFill>
                  <a:srgbClr val="00B050"/>
                </a:solidFill>
              </a:rPr>
              <a:t>meanGrow</a:t>
            </a:r>
            <a:r>
              <a:rPr lang="en-US" sz="3800" dirty="0"/>
              <a:t> = </a:t>
            </a:r>
            <a:r>
              <a:rPr lang="en-US" sz="3800" dirty="0">
                <a:solidFill>
                  <a:srgbClr val="C00000"/>
                </a:solidFill>
              </a:rPr>
              <a:t>mean</a:t>
            </a:r>
            <a:r>
              <a:rPr lang="en-US" sz="3800" dirty="0"/>
              <a:t>(gain))</a:t>
            </a:r>
          </a:p>
          <a:p>
            <a:pPr marL="0" indent="0">
              <a:buNone/>
            </a:pP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dirty="0"/>
              <a:t># make sure it worked</a:t>
            </a:r>
          </a:p>
          <a:p>
            <a:pPr marL="0" indent="0">
              <a:buNone/>
            </a:pPr>
            <a:r>
              <a:rPr lang="en-US" sz="3800" dirty="0" err="1"/>
              <a:t>sumMoo</a:t>
            </a:r>
            <a:endParaRPr lang="en-US" sz="3800" dirty="0"/>
          </a:p>
          <a:p>
            <a:pPr marL="0" indent="0">
              <a:buNone/>
            </a:pP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dirty="0"/>
              <a:t>## Source: local data frame [12 x 3]</a:t>
            </a:r>
          </a:p>
          <a:p>
            <a:pPr marL="0" indent="0">
              <a:buNone/>
            </a:pPr>
            <a:r>
              <a:rPr lang="en-US" sz="3800" dirty="0"/>
              <a:t>## Groups: diet [?]</a:t>
            </a:r>
          </a:p>
          <a:p>
            <a:pPr marL="0" indent="0">
              <a:buNone/>
            </a:pPr>
            <a:r>
              <a:rPr lang="en-US" sz="3800" dirty="0"/>
              <a:t>##</a:t>
            </a:r>
          </a:p>
          <a:p>
            <a:pPr marL="0" indent="0">
              <a:buNone/>
            </a:pPr>
            <a:r>
              <a:rPr lang="en-US" sz="3800" dirty="0"/>
              <a:t>## diet		supplement	</a:t>
            </a:r>
            <a:r>
              <a:rPr lang="en-US" sz="3800" dirty="0" err="1"/>
              <a:t>meanGrow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## (</a:t>
            </a:r>
            <a:r>
              <a:rPr lang="en-US" sz="3800" dirty="0" err="1"/>
              <a:t>fctr</a:t>
            </a:r>
            <a:r>
              <a:rPr lang="en-US" sz="3800" dirty="0"/>
              <a:t>)	(</a:t>
            </a:r>
            <a:r>
              <a:rPr lang="en-US" sz="3800" dirty="0" err="1"/>
              <a:t>fctr</a:t>
            </a:r>
            <a:r>
              <a:rPr lang="en-US" sz="3800" dirty="0"/>
              <a:t>)		(</a:t>
            </a:r>
            <a:r>
              <a:rPr lang="en-US" sz="3800" dirty="0" err="1"/>
              <a:t>dbl</a:t>
            </a:r>
            <a:r>
              <a:rPr lang="en-US" sz="3800" dirty="0"/>
              <a:t>)</a:t>
            </a:r>
          </a:p>
          <a:p>
            <a:pPr marL="0" indent="0">
              <a:buNone/>
            </a:pPr>
            <a:r>
              <a:rPr lang="en-US" sz="3800" dirty="0"/>
              <a:t>## 1 barley 	control 	23.29665</a:t>
            </a:r>
          </a:p>
          <a:p>
            <a:pPr marL="0" indent="0">
              <a:buNone/>
            </a:pPr>
            <a:r>
              <a:rPr lang="en-US" sz="3800" dirty="0"/>
              <a:t>## 2 barley 	</a:t>
            </a:r>
            <a:r>
              <a:rPr lang="en-US" sz="3800" dirty="0" err="1"/>
              <a:t>agrimore</a:t>
            </a:r>
            <a:r>
              <a:rPr lang="en-US" sz="3800" dirty="0"/>
              <a:t> 	26.34848</a:t>
            </a:r>
          </a:p>
          <a:p>
            <a:pPr marL="0" indent="0">
              <a:buNone/>
            </a:pPr>
            <a:r>
              <a:rPr lang="en-US" sz="3800" dirty="0"/>
              <a:t>## 3 barley 	</a:t>
            </a:r>
            <a:r>
              <a:rPr lang="en-US" sz="3800" dirty="0" err="1"/>
              <a:t>supergain</a:t>
            </a:r>
            <a:r>
              <a:rPr lang="en-US" sz="3800" dirty="0"/>
              <a:t> 	22.46612</a:t>
            </a:r>
          </a:p>
          <a:p>
            <a:pPr marL="0" indent="0">
              <a:buNone/>
            </a:pPr>
            <a:r>
              <a:rPr lang="en-US" sz="3800" dirty="0"/>
              <a:t>## 4 barley 	</a:t>
            </a:r>
            <a:r>
              <a:rPr lang="en-US" sz="3800" dirty="0" err="1"/>
              <a:t>supersupp</a:t>
            </a:r>
            <a:r>
              <a:rPr lang="en-US" sz="3800" dirty="0"/>
              <a:t>	25.57530</a:t>
            </a:r>
          </a:p>
          <a:p>
            <a:pPr marL="0" indent="0">
              <a:buNone/>
            </a:pPr>
            <a:r>
              <a:rPr lang="en-US" sz="3800" dirty="0"/>
              <a:t>## 5 oats 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600200"/>
            <a:ext cx="3886200" cy="1143000"/>
          </a:xfrm>
          <a:ln>
            <a:solidFill>
              <a:srgbClr val="0432FF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/>
              <a:t># calculate mean weight gain for all 12 combinations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2054</Words>
  <Application>Microsoft Macintosh PowerPoint</Application>
  <PresentationFormat>On-screen Show (4:3)</PresentationFormat>
  <Paragraphs>236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Chapter 6 Linear Models: 2-Way ANOVA</vt:lpstr>
      <vt:lpstr>Extend Linear Models to Multiple Predictors</vt:lpstr>
      <vt:lpstr>Extend Linear Models to Mult. Predictors</vt:lpstr>
      <vt:lpstr>Extend Linear Models to Mult. Predictors</vt:lpstr>
      <vt:lpstr>Cow Growth  Data</vt:lpstr>
      <vt:lpstr>Cow Growth Data</vt:lpstr>
      <vt:lpstr>Cow Growth Data</vt:lpstr>
      <vt:lpstr># calculate mean weight gain for all 12 combinations  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Data-Summary Table</vt:lpstr>
      <vt:lpstr>Cow Growth Data-Mean/SD</vt:lpstr>
      <vt:lpstr>Cow Growth Data-Mean/SD</vt:lpstr>
      <vt:lpstr>Cow Growth Data-Plot Mean/SE</vt:lpstr>
      <vt:lpstr>Cow Growth Data-Plot Mean/SE</vt:lpstr>
      <vt:lpstr>PowerPoint Presentation</vt:lpstr>
      <vt:lpstr>Elevated CO2 Example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C.M. Gienger</cp:lastModifiedBy>
  <cp:revision>641</cp:revision>
  <cp:lastPrinted>2018-11-19T21:23:19Z</cp:lastPrinted>
  <dcterms:created xsi:type="dcterms:W3CDTF">2013-09-18T21:00:03Z</dcterms:created>
  <dcterms:modified xsi:type="dcterms:W3CDTF">2022-10-13T00:56:59Z</dcterms:modified>
  <cp:category/>
</cp:coreProperties>
</file>