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454" r:id="rId3"/>
    <p:sldId id="456" r:id="rId4"/>
    <p:sldId id="457" r:id="rId5"/>
    <p:sldId id="294" r:id="rId6"/>
    <p:sldId id="277" r:id="rId7"/>
    <p:sldId id="455" r:id="rId8"/>
    <p:sldId id="458" r:id="rId9"/>
    <p:sldId id="476" r:id="rId10"/>
    <p:sldId id="459" r:id="rId11"/>
    <p:sldId id="461" r:id="rId12"/>
    <p:sldId id="460" r:id="rId13"/>
    <p:sldId id="463" r:id="rId14"/>
    <p:sldId id="464" r:id="rId15"/>
    <p:sldId id="465" r:id="rId16"/>
    <p:sldId id="466" r:id="rId17"/>
    <p:sldId id="468" r:id="rId18"/>
    <p:sldId id="469" r:id="rId19"/>
    <p:sldId id="470" r:id="rId20"/>
    <p:sldId id="471" r:id="rId21"/>
    <p:sldId id="472" r:id="rId22"/>
    <p:sldId id="473" r:id="rId23"/>
    <p:sldId id="477" r:id="rId24"/>
    <p:sldId id="475" r:id="rId25"/>
    <p:sldId id="47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83205"/>
  </p:normalViewPr>
  <p:slideViewPr>
    <p:cSldViewPr>
      <p:cViewPr varScale="1">
        <p:scale>
          <a:sx n="146" d="100"/>
          <a:sy n="146" d="100"/>
        </p:scale>
        <p:origin x="184" y="20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0E0DB-E81D-7C41-8DEB-979E499DB144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53BC0-57FA-2A49-8AE7-55F575BF1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9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57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9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91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71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0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9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68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09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82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www.statology.org</a:t>
            </a:r>
            <a:r>
              <a:rPr lang="en-US" dirty="0"/>
              <a:t>/</a:t>
            </a:r>
            <a:r>
              <a:rPr lang="en-US" dirty="0" err="1"/>
              <a:t>dplyr</a:t>
            </a:r>
            <a:r>
              <a:rPr lang="en-US" dirty="0"/>
              <a:t>-remove-</a:t>
            </a:r>
            <a:r>
              <a:rPr lang="en-US" dirty="0" err="1"/>
              <a:t>na</a:t>
            </a:r>
            <a:r>
              <a:rPr lang="en-US" dirty="0"/>
              <a:t>/ </a:t>
            </a:r>
          </a:p>
          <a:p>
            <a:endParaRPr lang="en-US" dirty="0"/>
          </a:p>
          <a:p>
            <a:r>
              <a:rPr lang="en-US" dirty="0"/>
              <a:t>####### this could be helpful ###########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79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19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56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274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612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Interaction </a:t>
            </a:r>
            <a:r>
              <a:rPr lang="en-US"/>
              <a:t>contrasts: </a:t>
            </a:r>
          </a:p>
          <a:p>
            <a:r>
              <a:rPr lang="en-US"/>
              <a:t>https</a:t>
            </a:r>
            <a:r>
              <a:rPr lang="en-US" dirty="0"/>
              <a:t>://</a:t>
            </a:r>
            <a:r>
              <a:rPr lang="en-US" dirty="0" err="1"/>
              <a:t>cran.r-project.org</a:t>
            </a:r>
            <a:r>
              <a:rPr lang="en-US" dirty="0"/>
              <a:t>/web/packages/</a:t>
            </a:r>
            <a:r>
              <a:rPr lang="en-US" dirty="0" err="1"/>
              <a:t>emmeans</a:t>
            </a:r>
            <a:r>
              <a:rPr lang="en-US" dirty="0"/>
              <a:t>/vignettes/</a:t>
            </a:r>
            <a:r>
              <a:rPr lang="en-US" dirty="0" err="1"/>
              <a:t>interactions.html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84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Wei et al 2012.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16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746AE-D8C2-414E-95A8-E72CD9D02E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24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sometimes we are interested in the interaction explicitly.</a:t>
            </a:r>
          </a:p>
          <a:p>
            <a:r>
              <a:rPr lang="en-US" dirty="0"/>
              <a:t>Also run into family-wise error rate issues (need to correct for that)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D95AB-5E5D-1F4C-A812-2DEC98EA1B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8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3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40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09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05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6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8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5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666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1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9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7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5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62873-51CE-49DA-B98E-BAD067B56C8D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Echinochloa_crus-gall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6</a:t>
            </a:r>
            <a:br>
              <a:rPr lang="en-US" dirty="0"/>
            </a:br>
            <a:r>
              <a:rPr lang="en-US" dirty="0"/>
              <a:t>Linear Models: 2-Way ANOVA</a:t>
            </a:r>
            <a:endParaRPr lang="en-US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42841A-68BC-574F-9DD1-0703EFD9CD65}"/>
              </a:ext>
            </a:extLst>
          </p:cNvPr>
          <p:cNvSpPr txBox="1"/>
          <p:nvPr/>
        </p:nvSpPr>
        <p:spPr>
          <a:xfrm>
            <a:off x="2660451" y="4038600"/>
            <a:ext cx="382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Beckerman et al. p. 131-144; </a:t>
            </a:r>
          </a:p>
        </p:txBody>
      </p:sp>
    </p:spTree>
    <p:extLst>
      <p:ext uri="{BB962C8B-B14F-4D97-AF65-F5344CB8AC3E}">
        <p14:creationId xmlns:p14="http://schemas.microsoft.com/office/powerpoint/2010/main" val="2938423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3820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Here we employ the function </a:t>
            </a:r>
            <a:r>
              <a:rPr lang="en-US" dirty="0">
                <a:solidFill>
                  <a:srgbClr val="C00000"/>
                </a:solidFill>
              </a:rPr>
              <a:t>relevel()</a:t>
            </a:r>
            <a:r>
              <a:rPr lang="en-US" dirty="0"/>
              <a:t>, which creates a new reference level by re-ordering levels of the factor. </a:t>
            </a:r>
          </a:p>
          <a:p>
            <a:pPr marL="0" indent="0">
              <a:buNone/>
            </a:pPr>
            <a:r>
              <a:rPr lang="en-US" dirty="0"/>
              <a:t>We use it with the </a:t>
            </a:r>
            <a:r>
              <a:rPr lang="en-US" dirty="0">
                <a:solidFill>
                  <a:srgbClr val="C00000"/>
                </a:solidFill>
              </a:rPr>
              <a:t>mutate() </a:t>
            </a:r>
            <a:r>
              <a:rPr lang="en-US" dirty="0"/>
              <a:t>function from </a:t>
            </a:r>
            <a:r>
              <a:rPr lang="en-US" dirty="0" err="1">
                <a:solidFill>
                  <a:srgbClr val="C00000"/>
                </a:solidFill>
              </a:rPr>
              <a:t>dplyr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growth.moo</a:t>
            </a:r>
            <a:r>
              <a:rPr lang="en-US" dirty="0"/>
              <a:t> &lt;-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mutate</a:t>
            </a:r>
            <a:r>
              <a:rPr lang="en-US" dirty="0"/>
              <a:t>(</a:t>
            </a:r>
            <a:r>
              <a:rPr lang="en-US" dirty="0" err="1"/>
              <a:t>growth.moo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supplement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relevel</a:t>
            </a:r>
            <a:r>
              <a:rPr lang="en-US" dirty="0"/>
              <a:t>(supplement, </a:t>
            </a:r>
            <a:r>
              <a:rPr lang="en-US" dirty="0">
                <a:solidFill>
                  <a:srgbClr val="00B050"/>
                </a:solidFill>
              </a:rPr>
              <a:t>ref</a:t>
            </a:r>
            <a:r>
              <a:rPr lang="en-US" dirty="0"/>
              <a:t>=</a:t>
            </a:r>
            <a:r>
              <a:rPr lang="en-US" dirty="0">
                <a:solidFill>
                  <a:srgbClr val="0432FF"/>
                </a:solidFill>
              </a:rPr>
              <a:t>"control"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levels</a:t>
            </a:r>
            <a:r>
              <a:rPr lang="en-US" dirty="0"/>
              <a:t>(</a:t>
            </a:r>
            <a:r>
              <a:rPr lang="en-US" dirty="0" err="1"/>
              <a:t>growth.moo$supplement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## [1] "control" "</a:t>
            </a:r>
            <a:r>
              <a:rPr lang="en-US" dirty="0" err="1"/>
              <a:t>agrimore</a:t>
            </a:r>
            <a:r>
              <a:rPr lang="en-US" dirty="0"/>
              <a:t>" "</a:t>
            </a:r>
            <a:r>
              <a:rPr lang="en-US" dirty="0" err="1"/>
              <a:t>supergain</a:t>
            </a:r>
            <a:r>
              <a:rPr lang="en-US" dirty="0"/>
              <a:t>" "</a:t>
            </a:r>
            <a:r>
              <a:rPr lang="en-US" dirty="0" err="1"/>
              <a:t>supersupp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27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0"/>
            <a:ext cx="8534400" cy="7162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800" dirty="0" err="1"/>
              <a:t>sumMoo</a:t>
            </a:r>
            <a:r>
              <a:rPr lang="en-US" sz="3800" dirty="0"/>
              <a:t> &lt;- </a:t>
            </a:r>
            <a:r>
              <a:rPr lang="en-US" sz="3800" dirty="0" err="1"/>
              <a:t>growth.moo</a:t>
            </a:r>
            <a:r>
              <a:rPr lang="en-US" sz="3800" dirty="0"/>
              <a:t> %&gt;%</a:t>
            </a:r>
          </a:p>
          <a:p>
            <a:pPr marL="0" indent="0">
              <a:buNone/>
            </a:pPr>
            <a:r>
              <a:rPr lang="en-US" sz="3800" dirty="0"/>
              <a:t>	</a:t>
            </a:r>
            <a:r>
              <a:rPr lang="en-US" sz="3800" dirty="0" err="1">
                <a:solidFill>
                  <a:srgbClr val="C00000"/>
                </a:solidFill>
              </a:rPr>
              <a:t>group_by</a:t>
            </a:r>
            <a:r>
              <a:rPr lang="en-US" sz="3800" dirty="0"/>
              <a:t>(diet, supplement) %&gt;%</a:t>
            </a:r>
          </a:p>
          <a:p>
            <a:pPr marL="0" indent="0">
              <a:buNone/>
            </a:pPr>
            <a:r>
              <a:rPr lang="en-US" sz="3800" dirty="0"/>
              <a:t>		</a:t>
            </a:r>
            <a:r>
              <a:rPr lang="en-US" sz="3800" dirty="0" err="1">
                <a:solidFill>
                  <a:srgbClr val="C00000"/>
                </a:solidFill>
              </a:rPr>
              <a:t>summarise</a:t>
            </a:r>
            <a:r>
              <a:rPr lang="en-US" sz="3800" dirty="0"/>
              <a:t>(</a:t>
            </a:r>
            <a:r>
              <a:rPr lang="en-US" sz="3800" dirty="0" err="1">
                <a:solidFill>
                  <a:srgbClr val="00B050"/>
                </a:solidFill>
              </a:rPr>
              <a:t>meanGrow</a:t>
            </a:r>
            <a:r>
              <a:rPr lang="en-US" sz="3800" dirty="0"/>
              <a:t> = </a:t>
            </a:r>
            <a:r>
              <a:rPr lang="en-US" sz="3800" dirty="0">
                <a:solidFill>
                  <a:srgbClr val="C00000"/>
                </a:solidFill>
              </a:rPr>
              <a:t>mean</a:t>
            </a:r>
            <a:r>
              <a:rPr lang="en-US" sz="3800" dirty="0"/>
              <a:t>(gain))</a:t>
            </a:r>
          </a:p>
          <a:p>
            <a:pPr marL="0" indent="0">
              <a:buNone/>
            </a:pPr>
            <a:endParaRPr lang="en-US" sz="3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3800" dirty="0"/>
              <a:t># make sure it worked</a:t>
            </a:r>
          </a:p>
          <a:p>
            <a:pPr marL="0" indent="0">
              <a:buNone/>
            </a:pPr>
            <a:r>
              <a:rPr lang="en-US" sz="3800" dirty="0" err="1"/>
              <a:t>sumMoo</a:t>
            </a:r>
            <a:endParaRPr lang="en-US" sz="3800" dirty="0"/>
          </a:p>
          <a:p>
            <a:pPr marL="0" indent="0">
              <a:buNone/>
            </a:pPr>
            <a:endParaRPr lang="en-US" sz="3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3800" dirty="0"/>
              <a:t>## Source: local data frame [12 x 3]</a:t>
            </a:r>
          </a:p>
          <a:p>
            <a:pPr marL="0" indent="0">
              <a:buNone/>
            </a:pPr>
            <a:r>
              <a:rPr lang="en-US" sz="3800" dirty="0"/>
              <a:t>## Groups: diet [?]</a:t>
            </a:r>
          </a:p>
          <a:p>
            <a:pPr marL="0" indent="0">
              <a:buNone/>
            </a:pPr>
            <a:r>
              <a:rPr lang="en-US" sz="3800" dirty="0"/>
              <a:t>##</a:t>
            </a:r>
          </a:p>
          <a:p>
            <a:pPr marL="0" indent="0">
              <a:buNone/>
            </a:pPr>
            <a:r>
              <a:rPr lang="en-US" sz="3800" dirty="0"/>
              <a:t>## diet		supplement	</a:t>
            </a:r>
            <a:r>
              <a:rPr lang="en-US" sz="3800" dirty="0" err="1"/>
              <a:t>meanGrow</a:t>
            </a:r>
            <a:endParaRPr lang="en-US" sz="3800" dirty="0"/>
          </a:p>
          <a:p>
            <a:pPr marL="0" indent="0">
              <a:buNone/>
            </a:pPr>
            <a:r>
              <a:rPr lang="en-US" sz="3800" dirty="0"/>
              <a:t>## (</a:t>
            </a:r>
            <a:r>
              <a:rPr lang="en-US" sz="3800" dirty="0" err="1"/>
              <a:t>fctr</a:t>
            </a:r>
            <a:r>
              <a:rPr lang="en-US" sz="3800" dirty="0"/>
              <a:t>)	(</a:t>
            </a:r>
            <a:r>
              <a:rPr lang="en-US" sz="3800" dirty="0" err="1"/>
              <a:t>fctr</a:t>
            </a:r>
            <a:r>
              <a:rPr lang="en-US" sz="3800" dirty="0"/>
              <a:t>)		(</a:t>
            </a:r>
            <a:r>
              <a:rPr lang="en-US" sz="3800" dirty="0" err="1"/>
              <a:t>dbl</a:t>
            </a:r>
            <a:r>
              <a:rPr lang="en-US" sz="3800" dirty="0"/>
              <a:t>)</a:t>
            </a:r>
          </a:p>
          <a:p>
            <a:pPr marL="0" indent="0">
              <a:buNone/>
            </a:pPr>
            <a:r>
              <a:rPr lang="en-US" sz="3800" dirty="0"/>
              <a:t>## 1 barley 	control 	23.29665</a:t>
            </a:r>
          </a:p>
          <a:p>
            <a:pPr marL="0" indent="0">
              <a:buNone/>
            </a:pPr>
            <a:r>
              <a:rPr lang="en-US" sz="3800" dirty="0"/>
              <a:t>## 2 barley 	</a:t>
            </a:r>
            <a:r>
              <a:rPr lang="en-US" sz="3800" dirty="0" err="1"/>
              <a:t>agrimore</a:t>
            </a:r>
            <a:r>
              <a:rPr lang="en-US" sz="3800" dirty="0"/>
              <a:t> 	26.34848</a:t>
            </a:r>
          </a:p>
          <a:p>
            <a:pPr marL="0" indent="0">
              <a:buNone/>
            </a:pPr>
            <a:r>
              <a:rPr lang="en-US" sz="3800" dirty="0"/>
              <a:t>## 3 barley 	</a:t>
            </a:r>
            <a:r>
              <a:rPr lang="en-US" sz="3800" dirty="0" err="1"/>
              <a:t>supergain</a:t>
            </a:r>
            <a:r>
              <a:rPr lang="en-US" sz="3800" dirty="0"/>
              <a:t> 	22.46612</a:t>
            </a:r>
          </a:p>
          <a:p>
            <a:pPr marL="0" indent="0">
              <a:buNone/>
            </a:pPr>
            <a:r>
              <a:rPr lang="en-US" sz="3800" dirty="0"/>
              <a:t>## 4 barley 	</a:t>
            </a:r>
            <a:r>
              <a:rPr lang="en-US" sz="3800" dirty="0" err="1"/>
              <a:t>supersupp</a:t>
            </a:r>
            <a:r>
              <a:rPr lang="en-US" sz="3800" dirty="0"/>
              <a:t>	25.57530</a:t>
            </a:r>
          </a:p>
          <a:p>
            <a:pPr marL="0" indent="0">
              <a:buNone/>
            </a:pPr>
            <a:r>
              <a:rPr lang="en-US" sz="3800" dirty="0"/>
              <a:t>## 5 oats 	control		20.49366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0" y="1600200"/>
            <a:ext cx="3886200" cy="1143000"/>
          </a:xfrm>
          <a:ln>
            <a:solidFill>
              <a:srgbClr val="0432FF"/>
            </a:solidFill>
          </a:ln>
        </p:spPr>
        <p:txBody>
          <a:bodyPr>
            <a:normAutofit fontScale="90000"/>
          </a:bodyPr>
          <a:lstStyle/>
          <a:p>
            <a:r>
              <a:rPr lang="en-US" sz="2400" dirty="0"/>
              <a:t># calculate mean weight gain for all 12 combinations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4487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75438000" cy="38727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always, our first step in analysis is a figure: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ggplot</a:t>
            </a:r>
            <a:r>
              <a:rPr lang="en-US" dirty="0"/>
              <a:t>(</a:t>
            </a:r>
            <a:r>
              <a:rPr lang="en-US" dirty="0" err="1"/>
              <a:t>sumMoo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aes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= supplement, </a:t>
            </a:r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meanGrow</a:t>
            </a:r>
            <a:r>
              <a:rPr lang="en-US" dirty="0"/>
              <a:t>)) +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err="1">
                <a:solidFill>
                  <a:srgbClr val="C00000"/>
                </a:solidFill>
              </a:rPr>
              <a:t>geom_point</a:t>
            </a:r>
            <a:r>
              <a:rPr lang="en-US" dirty="0"/>
              <a:t>()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theme_bw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41AD9AA-17D7-4841-854A-33B86E7AE5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01F47EA-DABD-5243-8042-BBBEDCA1A1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5BFEBAF4-BBC3-B84A-86DD-CEDC3AD81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667000"/>
            <a:ext cx="4648200" cy="33201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9EC3CD6-95F5-C84A-9C6B-0D509673AD60}"/>
              </a:ext>
            </a:extLst>
          </p:cNvPr>
          <p:cNvSpPr/>
          <p:nvPr/>
        </p:nvSpPr>
        <p:spPr>
          <a:xfrm>
            <a:off x="527824" y="6102812"/>
            <a:ext cx="8158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The effect of </a:t>
            </a:r>
            <a:r>
              <a:rPr lang="en-US" b="1" dirty="0">
                <a:latin typeface="Helvetica" pitchFamily="2" charset="0"/>
              </a:rPr>
              <a:t>supplement type </a:t>
            </a:r>
            <a:r>
              <a:rPr lang="en-US" dirty="0">
                <a:latin typeface="Helvetica" pitchFamily="2" charset="0"/>
              </a:rPr>
              <a:t>on cow weight </a:t>
            </a:r>
            <a:r>
              <a:rPr lang="en-US" b="1" dirty="0">
                <a:latin typeface="Helvetica" pitchFamily="2" charset="0"/>
              </a:rPr>
              <a:t>gain</a:t>
            </a:r>
            <a:r>
              <a:rPr lang="en-US" dirty="0">
                <a:latin typeface="Helvetica" pitchFamily="2" charset="0"/>
              </a:rPr>
              <a:t> depends on the diet.</a:t>
            </a:r>
            <a:endParaRPr lang="en-US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020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75438000" cy="38727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next step is connecting the dots to visualize the</a:t>
            </a:r>
          </a:p>
          <a:p>
            <a:pPr marL="0" indent="0">
              <a:buNone/>
            </a:pPr>
            <a:r>
              <a:rPr lang="en-US" dirty="0"/>
              <a:t>second factor.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ggplot</a:t>
            </a:r>
            <a:r>
              <a:rPr lang="en-US" dirty="0"/>
              <a:t>(</a:t>
            </a:r>
            <a:r>
              <a:rPr lang="en-US" dirty="0" err="1"/>
              <a:t>sumMoo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aes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 = supplement, </a:t>
            </a:r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dirty="0"/>
              <a:t> = </a:t>
            </a:r>
            <a:r>
              <a:rPr lang="en-US" dirty="0" err="1"/>
              <a:t>meanGrow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B050"/>
                </a:solidFill>
              </a:rPr>
              <a:t>colour</a:t>
            </a:r>
            <a:r>
              <a:rPr lang="en-US" dirty="0"/>
              <a:t> = diet, </a:t>
            </a:r>
            <a:r>
              <a:rPr lang="en-US" dirty="0">
                <a:solidFill>
                  <a:srgbClr val="00B050"/>
                </a:solidFill>
              </a:rPr>
              <a:t>group</a:t>
            </a:r>
            <a:r>
              <a:rPr lang="en-US" dirty="0"/>
              <a:t> = diet))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geom_point</a:t>
            </a:r>
            <a:r>
              <a:rPr lang="en-US" dirty="0"/>
              <a:t>()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geom_line</a:t>
            </a:r>
            <a:r>
              <a:rPr lang="en-US" dirty="0"/>
              <a:t>()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theme_bw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41AD9AA-17D7-4841-854A-33B86E7AE5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01F47EA-DABD-5243-8042-BBBEDCA1A1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1C260B3-10E0-6549-9008-8B7797BD7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591025"/>
            <a:ext cx="4419600" cy="3156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8AB106-EE78-294E-B4CB-A003A415E4E8}"/>
              </a:ext>
            </a:extLst>
          </p:cNvPr>
          <p:cNvSpPr txBox="1"/>
          <p:nvPr/>
        </p:nvSpPr>
        <p:spPr>
          <a:xfrm>
            <a:off x="449981" y="5547554"/>
            <a:ext cx="3352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Does the effect of supplement type on cow weight gain </a:t>
            </a:r>
            <a:r>
              <a:rPr lang="en-US" b="1" dirty="0"/>
              <a:t>depend</a:t>
            </a:r>
            <a:r>
              <a:rPr lang="en-US" dirty="0"/>
              <a:t> on the diet?</a:t>
            </a:r>
          </a:p>
        </p:txBody>
      </p:sp>
    </p:spTree>
    <p:extLst>
      <p:ext uri="{BB962C8B-B14F-4D97-AF65-F5344CB8AC3E}">
        <p14:creationId xmlns:p14="http://schemas.microsoft.com/office/powerpoint/2010/main" val="2274930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229600" cy="5303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Both </a:t>
            </a:r>
            <a:r>
              <a:rPr lang="en-US" dirty="0">
                <a:solidFill>
                  <a:srgbClr val="0432FF"/>
                </a:solidFill>
              </a:rPr>
              <a:t>diet</a:t>
            </a:r>
            <a:r>
              <a:rPr lang="en-US" dirty="0"/>
              <a:t> and </a:t>
            </a:r>
            <a:r>
              <a:rPr lang="en-US" dirty="0">
                <a:solidFill>
                  <a:srgbClr val="0432FF"/>
                </a:solidFill>
              </a:rPr>
              <a:t>supplement type </a:t>
            </a:r>
            <a:r>
              <a:rPr lang="en-US" dirty="0"/>
              <a:t>seem to have an effect.</a:t>
            </a:r>
          </a:p>
          <a:p>
            <a:pPr marL="0" indent="0">
              <a:buNone/>
            </a:pPr>
            <a:r>
              <a:rPr lang="en-US" dirty="0"/>
              <a:t>Build a model to test both main effects, and their interaction.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 err="1"/>
              <a:t>model_cow</a:t>
            </a:r>
            <a:r>
              <a:rPr lang="en-US" sz="2400" dirty="0"/>
              <a:t> &lt;- </a:t>
            </a:r>
            <a:r>
              <a:rPr lang="en-US" sz="2400" dirty="0" err="1">
                <a:solidFill>
                  <a:srgbClr val="C00000"/>
                </a:solidFill>
              </a:rPr>
              <a:t>lm</a:t>
            </a:r>
            <a:r>
              <a:rPr lang="en-US" sz="2400" dirty="0"/>
              <a:t>(gain ~ diet * supplement, </a:t>
            </a:r>
            <a:r>
              <a:rPr lang="en-US" sz="2400" dirty="0">
                <a:solidFill>
                  <a:srgbClr val="00B050"/>
                </a:solidFill>
              </a:rPr>
              <a:t>data</a:t>
            </a:r>
            <a:r>
              <a:rPr lang="en-US" sz="2400" dirty="0"/>
              <a:t> = </a:t>
            </a:r>
            <a:r>
              <a:rPr lang="en-US" sz="2400" dirty="0" err="1"/>
              <a:t>growth.moo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says “test the hypothesis that weight gain is a function of </a:t>
            </a:r>
            <a:r>
              <a:rPr lang="en-US" sz="2400" dirty="0">
                <a:solidFill>
                  <a:srgbClr val="0432FF"/>
                </a:solidFill>
              </a:rPr>
              <a:t>diet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432FF"/>
                </a:solidFill>
              </a:rPr>
              <a:t>supplement</a:t>
            </a:r>
            <a:r>
              <a:rPr lang="en-US" sz="2400" dirty="0"/>
              <a:t>, AND their </a:t>
            </a:r>
            <a:r>
              <a:rPr lang="en-US" sz="2400" dirty="0">
                <a:solidFill>
                  <a:srgbClr val="0432FF"/>
                </a:solidFill>
              </a:rPr>
              <a:t>interaction</a:t>
            </a:r>
            <a:r>
              <a:rPr lang="en-US" sz="2400" dirty="0"/>
              <a:t>”. (Notice the * notation)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First, examine model assumptions.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C00000"/>
                </a:solidFill>
              </a:rPr>
              <a:t>autoplot</a:t>
            </a:r>
            <a:r>
              <a:rPr lang="en-US" sz="2400" dirty="0"/>
              <a:t>(</a:t>
            </a:r>
            <a:r>
              <a:rPr lang="en-US" sz="2400" dirty="0" err="1"/>
              <a:t>model_cow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B050"/>
                </a:solidFill>
              </a:rPr>
              <a:t>smooth.colour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= NA)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41AD9AA-17D7-4841-854A-33B86E7AE5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01F47EA-DABD-5243-8042-BBBEDCA1A1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72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229600" cy="53038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41AD9AA-17D7-4841-854A-33B86E7AE5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01F47EA-DABD-5243-8042-BBBEDCA1A1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Chart, calendar&#10;&#10;Description automatically generated">
            <a:extLst>
              <a:ext uri="{FF2B5EF4-FFF2-40B4-BE49-F238E27FC236}">
                <a16:creationId xmlns:a16="http://schemas.microsoft.com/office/drawing/2014/main" id="{7E318E61-C8F6-5240-804F-2DC20413E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19" y="1001511"/>
            <a:ext cx="6918961" cy="49421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4AEC7F-DE91-2E45-BDC4-F5CCED598DBC}"/>
              </a:ext>
            </a:extLst>
          </p:cNvPr>
          <p:cNvSpPr txBox="1"/>
          <p:nvPr/>
        </p:nvSpPr>
        <p:spPr>
          <a:xfrm>
            <a:off x="838201" y="60960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great, but no troublesome patterns. The general linear model is actually quite robust to moderate deviations from normality, so let’s keep going.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90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610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anova</a:t>
            </a:r>
            <a:r>
              <a:rPr lang="en-US" dirty="0"/>
              <a:t>(</a:t>
            </a:r>
            <a:r>
              <a:rPr lang="en-US" dirty="0" err="1"/>
              <a:t>model_cow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 Analysis of Variance Table</a:t>
            </a:r>
          </a:p>
          <a:p>
            <a:pPr marL="0" indent="0">
              <a:buNone/>
            </a:pPr>
            <a:r>
              <a:rPr lang="en-US" dirty="0"/>
              <a:t>##</a:t>
            </a:r>
          </a:p>
          <a:p>
            <a:pPr marL="0" indent="0">
              <a:buNone/>
            </a:pPr>
            <a:r>
              <a:rPr lang="en-US" sz="1600" dirty="0"/>
              <a:t>## Response: gain</a:t>
            </a:r>
          </a:p>
          <a:p>
            <a:pPr marL="0" indent="0">
              <a:buNone/>
            </a:pPr>
            <a:r>
              <a:rPr lang="en-US" sz="1600" dirty="0"/>
              <a:t>## 			Df 	Sum Sq 	Mean Sq 	F value	</a:t>
            </a:r>
            <a:r>
              <a:rPr lang="en-US" sz="1600" dirty="0" err="1"/>
              <a:t>Pr</a:t>
            </a:r>
            <a:r>
              <a:rPr lang="en-US" sz="1600" dirty="0"/>
              <a:t>(&gt;F)</a:t>
            </a:r>
          </a:p>
          <a:p>
            <a:pPr marL="0" indent="0">
              <a:buNone/>
            </a:pPr>
            <a:r>
              <a:rPr lang="en-US" sz="1600" dirty="0"/>
              <a:t>## diet 			2 	287.171	143.586 	83.5201 	2.999e-14 ***</a:t>
            </a:r>
          </a:p>
          <a:p>
            <a:pPr marL="0" indent="0">
              <a:buNone/>
            </a:pPr>
            <a:r>
              <a:rPr lang="en-US" sz="1600" dirty="0"/>
              <a:t>## supplement 		3 	91.881	30.627 	17.8150 	2.952e-07 ***</a:t>
            </a:r>
          </a:p>
          <a:p>
            <a:pPr marL="0" indent="0">
              <a:buNone/>
            </a:pPr>
            <a:r>
              <a:rPr lang="en-US" sz="1600" dirty="0"/>
              <a:t>## </a:t>
            </a:r>
            <a:r>
              <a:rPr lang="en-US" sz="1600" dirty="0" err="1"/>
              <a:t>diet:supplement</a:t>
            </a:r>
            <a:r>
              <a:rPr lang="en-US" sz="1600" dirty="0"/>
              <a:t> 		6 	3.406	0.568 	0.3302 	0.9166</a:t>
            </a:r>
          </a:p>
          <a:p>
            <a:pPr marL="0" indent="0">
              <a:buNone/>
            </a:pPr>
            <a:r>
              <a:rPr lang="en-US" sz="1600" dirty="0"/>
              <a:t>## Residuals 		36 	61.890	1.719</a:t>
            </a:r>
          </a:p>
          <a:p>
            <a:pPr marL="0" indent="0">
              <a:buNone/>
            </a:pPr>
            <a:r>
              <a:rPr lang="en-US" sz="1600" dirty="0"/>
              <a:t>## ---</a:t>
            </a:r>
          </a:p>
          <a:p>
            <a:pPr marL="0" indent="0">
              <a:buNone/>
            </a:pPr>
            <a:r>
              <a:rPr lang="en-US" sz="1600" dirty="0"/>
              <a:t>## </a:t>
            </a:r>
            <a:r>
              <a:rPr lang="en-US" sz="1600" dirty="0" err="1"/>
              <a:t>Signif</a:t>
            </a:r>
            <a:r>
              <a:rPr lang="en-US" sz="1600" dirty="0"/>
              <a:t>. codes:</a:t>
            </a:r>
          </a:p>
          <a:p>
            <a:pPr marL="0" indent="0">
              <a:buNone/>
            </a:pPr>
            <a:r>
              <a:rPr lang="en-US" sz="1600" dirty="0"/>
              <a:t>## 0 '***' 0.001 '**' 0.01 '*' 0.05 '.' 0.1 ' '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4D0AA-3889-D54C-A825-AFBB143B7F69}"/>
              </a:ext>
            </a:extLst>
          </p:cNvPr>
          <p:cNvSpPr txBox="1"/>
          <p:nvPr/>
        </p:nvSpPr>
        <p:spPr>
          <a:xfrm>
            <a:off x="533400" y="5906869"/>
            <a:ext cx="82295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0432FF"/>
                </a:solidFill>
              </a:rPr>
              <a:t>diet</a:t>
            </a:r>
            <a:r>
              <a:rPr lang="en-US" dirty="0"/>
              <a:t>*</a:t>
            </a:r>
            <a:r>
              <a:rPr lang="en-US" dirty="0">
                <a:solidFill>
                  <a:srgbClr val="0432FF"/>
                </a:solidFill>
              </a:rPr>
              <a:t>supplement</a:t>
            </a:r>
            <a:r>
              <a:rPr lang="en-US" dirty="0"/>
              <a:t> has indeed expanded to provide three rows, corresponding to the variation explained by diet, the supplement, and the interaction. (:=*)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8D9F23-82CC-7648-A2CA-8F4C9DF2C3E5}"/>
              </a:ext>
            </a:extLst>
          </p:cNvPr>
          <p:cNvGrpSpPr/>
          <p:nvPr/>
        </p:nvGrpSpPr>
        <p:grpSpPr>
          <a:xfrm>
            <a:off x="5029200" y="1219200"/>
            <a:ext cx="3958261" cy="2567781"/>
            <a:chOff x="5029200" y="1219200"/>
            <a:chExt cx="3958261" cy="25677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7A8C1F-E0A2-2248-B07A-C4664321029E}"/>
                </a:ext>
              </a:extLst>
            </p:cNvPr>
            <p:cNvSpPr txBox="1"/>
            <p:nvPr/>
          </p:nvSpPr>
          <p:spPr>
            <a:xfrm>
              <a:off x="5410200" y="1219200"/>
              <a:ext cx="3577261" cy="646331"/>
            </a:xfrm>
            <a:prstGeom prst="rect">
              <a:avLst/>
            </a:prstGeom>
            <a:noFill/>
            <a:ln>
              <a:solidFill>
                <a:srgbClr val="0432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The majority of variation due to diet</a:t>
              </a:r>
            </a:p>
            <a:p>
              <a:r>
                <a:rPr lang="en-US" dirty="0"/>
                <a:t>143 out of a total of 176.5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18793AC-C4DE-5648-B772-99F374BAE4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9200" y="1542365"/>
              <a:ext cx="381000" cy="2244616"/>
            </a:xfrm>
            <a:prstGeom prst="straightConnector1">
              <a:avLst/>
            </a:prstGeom>
            <a:ln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F748CED-3534-374D-8A4F-3C527CED83BA}"/>
              </a:ext>
            </a:extLst>
          </p:cNvPr>
          <p:cNvSpPr txBox="1"/>
          <p:nvPr/>
        </p:nvSpPr>
        <p:spPr>
          <a:xfrm>
            <a:off x="6214910" y="2118101"/>
            <a:ext cx="2758411" cy="64633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Supplement explained 30.6 out of a total of 176.5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2B6EAD-C86F-C141-9B78-A30A8F20AE2C}"/>
              </a:ext>
            </a:extLst>
          </p:cNvPr>
          <p:cNvCxnSpPr>
            <a:cxnSpLocks/>
          </p:cNvCxnSpPr>
          <p:nvPr/>
        </p:nvCxnSpPr>
        <p:spPr>
          <a:xfrm flipH="1">
            <a:off x="5715000" y="2543660"/>
            <a:ext cx="499910" cy="1566486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6CB8F8A-F64E-D743-9E51-E05CDE8A6BEA}"/>
              </a:ext>
            </a:extLst>
          </p:cNvPr>
          <p:cNvSpPr txBox="1"/>
          <p:nvPr/>
        </p:nvSpPr>
        <p:spPr>
          <a:xfrm>
            <a:off x="5638801" y="5062100"/>
            <a:ext cx="3047999" cy="64633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Interaction explained 0.57 out of a total of 176.5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354F27-3CFB-A94A-B6B7-791ACACCECC5}"/>
              </a:ext>
            </a:extLst>
          </p:cNvPr>
          <p:cNvCxnSpPr>
            <a:cxnSpLocks/>
          </p:cNvCxnSpPr>
          <p:nvPr/>
        </p:nvCxnSpPr>
        <p:spPr>
          <a:xfrm flipH="1" flipV="1">
            <a:off x="5638801" y="4308584"/>
            <a:ext cx="326155" cy="753516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486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610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## Response: gain</a:t>
            </a:r>
          </a:p>
          <a:p>
            <a:pPr marL="0" indent="0">
              <a:buNone/>
            </a:pPr>
            <a:r>
              <a:rPr lang="en-US" sz="1600" dirty="0"/>
              <a:t>## 			Df 	Sum Sq 	Mean Sq 	F value	</a:t>
            </a:r>
            <a:r>
              <a:rPr lang="en-US" sz="1600" dirty="0" err="1"/>
              <a:t>Pr</a:t>
            </a:r>
            <a:r>
              <a:rPr lang="en-US" sz="1600" dirty="0"/>
              <a:t>(&gt;F)</a:t>
            </a:r>
          </a:p>
          <a:p>
            <a:pPr marL="0" indent="0">
              <a:buNone/>
            </a:pPr>
            <a:r>
              <a:rPr lang="en-US" sz="1600" dirty="0"/>
              <a:t>## diet 			2 	287.171	143.586 	83.5201 	2.999e-14 ***</a:t>
            </a:r>
          </a:p>
          <a:p>
            <a:pPr marL="0" indent="0">
              <a:buNone/>
            </a:pPr>
            <a:r>
              <a:rPr lang="en-US" sz="1600" dirty="0"/>
              <a:t>## supplement 		3 	91.881	30.627 	17.8150 	2.952e-07 ***</a:t>
            </a:r>
          </a:p>
          <a:p>
            <a:pPr marL="0" indent="0">
              <a:buNone/>
            </a:pPr>
            <a:r>
              <a:rPr lang="en-US" sz="1600" dirty="0"/>
              <a:t>## </a:t>
            </a:r>
            <a:r>
              <a:rPr lang="en-US" sz="1600" dirty="0" err="1"/>
              <a:t>diet:supplement</a:t>
            </a:r>
            <a:r>
              <a:rPr lang="en-US" sz="1600" dirty="0"/>
              <a:t> 		6 	3.406	0.568 	0.3302 	0.9166</a:t>
            </a:r>
          </a:p>
          <a:p>
            <a:pPr marL="0" indent="0">
              <a:buNone/>
            </a:pPr>
            <a:r>
              <a:rPr lang="en-US" sz="1600" dirty="0"/>
              <a:t>## Residuals 		36 	61.890	1.719</a:t>
            </a:r>
          </a:p>
          <a:p>
            <a:pPr marL="0" indent="0">
              <a:buNone/>
            </a:pPr>
            <a:r>
              <a:rPr lang="en-US" sz="1600" dirty="0"/>
              <a:t>## ---</a:t>
            </a:r>
          </a:p>
          <a:p>
            <a:pPr marL="0" indent="0">
              <a:buNone/>
            </a:pPr>
            <a:r>
              <a:rPr lang="en-US" sz="1600" dirty="0"/>
              <a:t>## </a:t>
            </a:r>
            <a:r>
              <a:rPr lang="en-US" sz="1600" dirty="0" err="1"/>
              <a:t>Signif</a:t>
            </a:r>
            <a:r>
              <a:rPr lang="en-US" sz="1600" dirty="0"/>
              <a:t>. codes:</a:t>
            </a:r>
          </a:p>
          <a:p>
            <a:pPr marL="0" indent="0">
              <a:buNone/>
            </a:pPr>
            <a:r>
              <a:rPr lang="en-US" sz="1600" dirty="0"/>
              <a:t>## 0 '***' 0.001 '**' 0.01 '*' 0.05 '.' 0.1 ' '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C5613-25C7-174C-B85E-154087921F8B}"/>
              </a:ext>
            </a:extLst>
          </p:cNvPr>
          <p:cNvSpPr txBox="1"/>
          <p:nvPr/>
        </p:nvSpPr>
        <p:spPr>
          <a:xfrm>
            <a:off x="685800" y="3446336"/>
            <a:ext cx="843173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Usually remind the audience of the hypothesis and </a:t>
            </a:r>
            <a:r>
              <a:rPr lang="en-US" dirty="0">
                <a:solidFill>
                  <a:srgbClr val="0432FF"/>
                </a:solidFill>
              </a:rPr>
              <a:t>state the main effects first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“We tested the hypothesis that the effect of diet supplement on bovine weight</a:t>
            </a:r>
          </a:p>
          <a:p>
            <a:r>
              <a:rPr lang="en-US" dirty="0"/>
              <a:t>gain depended on cereal diet. We found an influence of diet (F = 83.5; df = 2,36; </a:t>
            </a:r>
          </a:p>
          <a:p>
            <a:r>
              <a:rPr lang="en-US" dirty="0"/>
              <a:t>P &lt; 0.0001) and supplement type (F = 17.8; df = 3,36; P &lt; 0.0001) on bovine weight gain.</a:t>
            </a:r>
          </a:p>
          <a:p>
            <a:r>
              <a:rPr lang="en-US" dirty="0"/>
              <a:t>We found no evidence to support the presence of an interaction between diet and </a:t>
            </a:r>
          </a:p>
          <a:p>
            <a:r>
              <a:rPr lang="en-US" dirty="0"/>
              <a:t>supplement (F = 0.33; df = 6, 36; p = 0.92).” [</a:t>
            </a:r>
            <a:r>
              <a:rPr lang="en-US" dirty="0">
                <a:solidFill>
                  <a:srgbClr val="0432FF"/>
                </a:solidFill>
              </a:rPr>
              <a:t>state the interaction effects last]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C9E9F-45E5-BC4D-92C8-197E78C24644}"/>
              </a:ext>
            </a:extLst>
          </p:cNvPr>
          <p:cNvSpPr txBox="1"/>
          <p:nvPr/>
        </p:nvSpPr>
        <p:spPr>
          <a:xfrm>
            <a:off x="685800" y="5715000"/>
            <a:ext cx="8184676" cy="64633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notice I tried hard to avoid using the word ‘significant’; forces you to focus more </a:t>
            </a:r>
          </a:p>
          <a:p>
            <a:r>
              <a:rPr lang="en-US" dirty="0"/>
              <a:t>on the effect size (biology) rather than statistical significance. 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55E2CCC3-78EA-DE4F-A4BC-51CE5CEB2E8E}"/>
              </a:ext>
            </a:extLst>
          </p:cNvPr>
          <p:cNvCxnSpPr>
            <a:cxnSpLocks/>
          </p:cNvCxnSpPr>
          <p:nvPr/>
        </p:nvCxnSpPr>
        <p:spPr>
          <a:xfrm flipH="1" flipV="1">
            <a:off x="7649258" y="2133600"/>
            <a:ext cx="792900" cy="3200400"/>
          </a:xfrm>
          <a:prstGeom prst="bentConnector4">
            <a:avLst>
              <a:gd name="adj1" fmla="val -70370"/>
              <a:gd name="adj2" fmla="val 100192"/>
            </a:avLst>
          </a:prstGeom>
          <a:ln w="1905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725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Data-Summary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610600" cy="55324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summary</a:t>
            </a:r>
            <a:r>
              <a:rPr lang="en-US" dirty="0"/>
              <a:t>(</a:t>
            </a:r>
            <a:r>
              <a:rPr lang="en-US" dirty="0" err="1"/>
              <a:t>model_cow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##</a:t>
            </a:r>
          </a:p>
          <a:p>
            <a:pPr marL="0" indent="0">
              <a:buNone/>
            </a:pPr>
            <a:r>
              <a:rPr lang="en-US" dirty="0"/>
              <a:t>## Call:</a:t>
            </a:r>
          </a:p>
          <a:p>
            <a:pPr marL="0" indent="0">
              <a:buNone/>
            </a:pPr>
            <a:r>
              <a:rPr lang="en-US" dirty="0"/>
              <a:t>## </a:t>
            </a:r>
            <a:r>
              <a:rPr lang="en-US" dirty="0" err="1"/>
              <a:t>lm</a:t>
            </a:r>
            <a:r>
              <a:rPr lang="en-US" dirty="0"/>
              <a:t>(formula = gain ~ diet * supplement, data = </a:t>
            </a:r>
            <a:r>
              <a:rPr lang="en-US" dirty="0" err="1"/>
              <a:t>growth.moo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##</a:t>
            </a:r>
          </a:p>
          <a:p>
            <a:pPr marL="0" indent="0">
              <a:buNone/>
            </a:pPr>
            <a:r>
              <a:rPr lang="en-US" dirty="0"/>
              <a:t>## Residuals:</a:t>
            </a:r>
          </a:p>
          <a:p>
            <a:pPr marL="0" indent="0">
              <a:buNone/>
            </a:pPr>
            <a:r>
              <a:rPr lang="en-US" dirty="0"/>
              <a:t>## Min 1Q Median 3Q Max</a:t>
            </a:r>
          </a:p>
          <a:p>
            <a:pPr marL="0" indent="0">
              <a:buNone/>
            </a:pPr>
            <a:r>
              <a:rPr lang="en-US" dirty="0"/>
              <a:t>## -2.48756 -1.00368 -0.07452 1.03496 2.68069</a:t>
            </a:r>
          </a:p>
          <a:p>
            <a:pPr marL="0" indent="0">
              <a:buNone/>
            </a:pPr>
            <a:r>
              <a:rPr lang="en-US" dirty="0"/>
              <a:t>##</a:t>
            </a:r>
          </a:p>
          <a:p>
            <a:pPr marL="0" indent="0">
              <a:buNone/>
            </a:pPr>
            <a:r>
              <a:rPr lang="en-US" dirty="0"/>
              <a:t>## Coefficients:</a:t>
            </a:r>
          </a:p>
          <a:p>
            <a:pPr marL="0" indent="0">
              <a:buNone/>
            </a:pPr>
            <a:r>
              <a:rPr lang="en-US" dirty="0"/>
              <a:t>                                		Estimate 		Std. Error 	t value 	</a:t>
            </a:r>
            <a:r>
              <a:rPr lang="en-US" dirty="0" err="1"/>
              <a:t>Pr</a:t>
            </a:r>
            <a:r>
              <a:rPr lang="en-US" dirty="0"/>
              <a:t>(&gt;|t|)    </a:t>
            </a:r>
          </a:p>
          <a:p>
            <a:pPr marL="0" indent="0">
              <a:buNone/>
            </a:pPr>
            <a:r>
              <a:rPr lang="en-US" dirty="0"/>
              <a:t>(Intercept)                   		23.2966499	0.6555863  	35.536  	&lt; 2e-16 ***</a:t>
            </a:r>
          </a:p>
          <a:p>
            <a:pPr marL="0" indent="0">
              <a:buNone/>
            </a:pPr>
            <a:r>
              <a:rPr lang="en-US" dirty="0" err="1"/>
              <a:t>dietoats</a:t>
            </a:r>
            <a:r>
              <a:rPr lang="en-US" dirty="0"/>
              <a:t>                      		-2.8029851  	0.9271390  -3.023  	0.00459 ** </a:t>
            </a:r>
          </a:p>
          <a:p>
            <a:pPr marL="0" indent="0">
              <a:buNone/>
            </a:pPr>
            <a:r>
              <a:rPr lang="en-US" dirty="0" err="1"/>
              <a:t>dietwheat</a:t>
            </a:r>
            <a:r>
              <a:rPr lang="en-US" dirty="0"/>
              <a:t>                     		-5.8911317  	0.9271390  -6.354 	2.34e-07 ***</a:t>
            </a:r>
          </a:p>
          <a:p>
            <a:pPr marL="0" indent="0">
              <a:buNone/>
            </a:pPr>
            <a:r>
              <a:rPr lang="en-US" dirty="0" err="1"/>
              <a:t>supplementagrimore</a:t>
            </a:r>
            <a:r>
              <a:rPr lang="en-US" dirty="0"/>
              <a:t>             	3.0518277  		0.9271390   3.292  	0.00224 ** </a:t>
            </a:r>
          </a:p>
          <a:p>
            <a:pPr marL="0" indent="0">
              <a:buNone/>
            </a:pPr>
            <a:r>
              <a:rPr lang="en-US" dirty="0" err="1"/>
              <a:t>supplementsupergain</a:t>
            </a:r>
            <a:r>
              <a:rPr lang="en-US" dirty="0"/>
              <a:t>           	-0.8305263  	0.9271390  -0.896  	0.37631    </a:t>
            </a:r>
          </a:p>
          <a:p>
            <a:pPr marL="0" indent="0">
              <a:buNone/>
            </a:pPr>
            <a:r>
              <a:rPr lang="en-US" dirty="0" err="1"/>
              <a:t>supplementsupersupp</a:t>
            </a:r>
            <a:r>
              <a:rPr lang="en-US" dirty="0"/>
              <a:t>            	2.2786527  		0.9271390   2.458  	0.01893 *  </a:t>
            </a:r>
          </a:p>
          <a:p>
            <a:pPr marL="0" indent="0">
              <a:buNone/>
            </a:pPr>
            <a:r>
              <a:rPr lang="en-US" dirty="0" err="1"/>
              <a:t>dietoats:supplementagrimore</a:t>
            </a:r>
            <a:r>
              <a:rPr lang="en-US" dirty="0"/>
              <a:t>   	-0.2471088  	1.3111726  -0.188  	0.85157    </a:t>
            </a:r>
          </a:p>
          <a:p>
            <a:pPr marL="0" indent="0">
              <a:buNone/>
            </a:pPr>
            <a:r>
              <a:rPr lang="en-US" dirty="0" err="1"/>
              <a:t>dietwheat:supplementagrimore</a:t>
            </a:r>
            <a:r>
              <a:rPr lang="en-US" dirty="0"/>
              <a:t>  	-0.8182729  	1.3111726  -0.624  	0.53651    </a:t>
            </a:r>
          </a:p>
          <a:p>
            <a:pPr marL="0" indent="0">
              <a:buNone/>
            </a:pPr>
            <a:r>
              <a:rPr lang="en-US" dirty="0" err="1"/>
              <a:t>dietoats:supplementsupergain</a:t>
            </a:r>
            <a:r>
              <a:rPr lang="en-US" dirty="0"/>
              <a:t>  	-0.0001351  	1.3111726   0.000  	0.99992    </a:t>
            </a:r>
          </a:p>
          <a:p>
            <a:pPr marL="0" indent="0">
              <a:buNone/>
            </a:pPr>
            <a:r>
              <a:rPr lang="en-US" dirty="0" err="1"/>
              <a:t>dietwheat:supplementsupergain</a:t>
            </a:r>
            <a:r>
              <a:rPr lang="en-US" dirty="0"/>
              <a:t>  	0.4374395  		1.3111726   0.334  	0.74060    </a:t>
            </a:r>
          </a:p>
          <a:p>
            <a:pPr marL="0" indent="0">
              <a:buNone/>
            </a:pPr>
            <a:r>
              <a:rPr lang="en-US" dirty="0" err="1"/>
              <a:t>dietoats:supplementsupersupp</a:t>
            </a:r>
            <a:r>
              <a:rPr lang="en-US" dirty="0"/>
              <a:t>  	-0.9120830  	1.3111726  -0.696  	0.49113    </a:t>
            </a:r>
          </a:p>
          <a:p>
            <a:pPr marL="0" indent="0">
              <a:buNone/>
            </a:pPr>
            <a:r>
              <a:rPr lang="en-US" dirty="0" err="1"/>
              <a:t>dietwheat:supplementsupersupp</a:t>
            </a:r>
            <a:r>
              <a:rPr lang="en-US" dirty="0"/>
              <a:t> 	-0.0158299  	1.3111726  -0.012  	0.99043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FC8CBBE-9683-A444-AF6B-B385B040D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630922"/>
            <a:ext cx="3170548" cy="22646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CD6718-1564-8343-AA31-32300DA28216}"/>
              </a:ext>
            </a:extLst>
          </p:cNvPr>
          <p:cNvSpPr txBox="1"/>
          <p:nvPr/>
        </p:nvSpPr>
        <p:spPr>
          <a:xfrm>
            <a:off x="304800" y="5950803"/>
            <a:ext cx="5351978" cy="830997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Residual standard error: 1.311 on 36 degrees of freedom</a:t>
            </a:r>
          </a:p>
          <a:p>
            <a:r>
              <a:rPr lang="en-US" sz="1600" dirty="0"/>
              <a:t>Multiple R-squared:  0.8607,	Adjusted R-squared:  0.8182 </a:t>
            </a:r>
          </a:p>
          <a:p>
            <a:r>
              <a:rPr lang="en-US" sz="1600" dirty="0"/>
              <a:t>F-statistic: 20.22 on 11 and 36 DF,  p-value: 3.295e-12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130B4C-6A0D-DF43-9ED2-E13A887A9438}"/>
              </a:ext>
            </a:extLst>
          </p:cNvPr>
          <p:cNvSpPr txBox="1"/>
          <p:nvPr/>
        </p:nvSpPr>
        <p:spPr>
          <a:xfrm>
            <a:off x="5747949" y="6043135"/>
            <a:ext cx="3170548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Too many post-hoc comparisons (n=66) to interpret all.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D72B80-BF5F-E142-BF0E-FBB926BBF891}"/>
              </a:ext>
            </a:extLst>
          </p:cNvPr>
          <p:cNvCxnSpPr/>
          <p:nvPr/>
        </p:nvCxnSpPr>
        <p:spPr>
          <a:xfrm flipV="1">
            <a:off x="4343400" y="1371600"/>
            <a:ext cx="20574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664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Data-Mean/SD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92162"/>
            <a:ext cx="8610600" cy="55324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# calculate mean and standard error of gain for all 12 combinations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sumMoo</a:t>
            </a:r>
            <a:r>
              <a:rPr lang="en-US" dirty="0"/>
              <a:t> &lt;- </a:t>
            </a:r>
            <a:r>
              <a:rPr lang="en-US" dirty="0" err="1"/>
              <a:t>growth.moo</a:t>
            </a:r>
            <a:r>
              <a:rPr lang="en-US" dirty="0"/>
              <a:t> %&gt;%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group_by</a:t>
            </a:r>
            <a:r>
              <a:rPr lang="en-US" dirty="0"/>
              <a:t>(diet, supplement) %&gt;%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C00000"/>
                </a:solidFill>
              </a:rPr>
              <a:t>summarise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00B050"/>
                </a:solidFill>
              </a:rPr>
              <a:t>meanGrow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mean</a:t>
            </a:r>
            <a:r>
              <a:rPr lang="en-US" dirty="0"/>
              <a:t>(gain),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00B050"/>
                </a:solidFill>
              </a:rPr>
              <a:t>seGrow</a:t>
            </a:r>
            <a:r>
              <a:rPr lang="en-US" dirty="0"/>
              <a:t> = </a:t>
            </a:r>
            <a:r>
              <a:rPr lang="en-US" dirty="0" err="1">
                <a:solidFill>
                  <a:srgbClr val="C00000"/>
                </a:solidFill>
              </a:rPr>
              <a:t>sd</a:t>
            </a:r>
            <a:r>
              <a:rPr lang="en-US" dirty="0"/>
              <a:t>(gain)/</a:t>
            </a:r>
            <a:r>
              <a:rPr lang="en-US" dirty="0">
                <a:solidFill>
                  <a:srgbClr val="C00000"/>
                </a:solidFill>
              </a:rPr>
              <a:t>sqrt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()))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0432FF"/>
                </a:solidFill>
              </a:rPr>
              <a:t>standard error </a:t>
            </a:r>
            <a:r>
              <a:rPr lang="en-US" dirty="0"/>
              <a:t>of the mean is given by the standard deviation divided by the square root of the sample size, and </a:t>
            </a:r>
            <a:r>
              <a:rPr lang="en-US" dirty="0" err="1">
                <a:solidFill>
                  <a:srgbClr val="C00000"/>
                </a:solidFill>
              </a:rPr>
              <a:t>dplyr</a:t>
            </a:r>
            <a:r>
              <a:rPr lang="en-US" dirty="0"/>
              <a:t> provides a function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() that counts the rows in each group.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Be careful…if you have missing values, n() will still count these rows. Must filter NA values before analyses. (</a:t>
            </a:r>
            <a:r>
              <a:rPr lang="en-US" dirty="0" err="1"/>
              <a:t>na.omit</a:t>
            </a:r>
            <a:r>
              <a:rPr lang="en-US" dirty="0"/>
              <a:t>, etc.)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2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terpreting Interactions when Main Effects are Not Significant - The  Analysis Factor">
            <a:extLst>
              <a:ext uri="{FF2B5EF4-FFF2-40B4-BE49-F238E27FC236}">
                <a16:creationId xmlns:a16="http://schemas.microsoft.com/office/drawing/2014/main" id="{4209F37B-802E-5D40-9C3C-F6A3875B5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180114"/>
            <a:ext cx="2286000" cy="261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432FF"/>
                </a:solidFill>
              </a:rPr>
              <a:t>Extend Linear Models to Multiple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382000" cy="5532438"/>
          </a:xfrm>
        </p:spPr>
        <p:txBody>
          <a:bodyPr>
            <a:normAutofit/>
          </a:bodyPr>
          <a:lstStyle/>
          <a:p>
            <a:r>
              <a:rPr lang="en-US" dirty="0"/>
              <a:t>The two-way ANOVA corresponds to data that have structure in two dimensions. </a:t>
            </a:r>
          </a:p>
          <a:p>
            <a:r>
              <a:rPr lang="en-US" dirty="0"/>
              <a:t>The response variable may vary with </a:t>
            </a:r>
            <a:r>
              <a:rPr lang="en-US" b="1" dirty="0"/>
              <a:t>both</a:t>
            </a:r>
            <a:r>
              <a:rPr lang="en-US" dirty="0"/>
              <a:t> predictor variables. </a:t>
            </a:r>
          </a:p>
          <a:p>
            <a:r>
              <a:rPr lang="en-US" dirty="0"/>
              <a:t>Experiments associated with a two-way ANOVA investigate how the response varies with one variable and may </a:t>
            </a:r>
            <a:r>
              <a:rPr lang="en-US" dirty="0">
                <a:solidFill>
                  <a:srgbClr val="0432FF"/>
                </a:solidFill>
              </a:rPr>
              <a:t>depend</a:t>
            </a:r>
            <a:r>
              <a:rPr lang="en-US" dirty="0"/>
              <a:t> on the other variable.</a:t>
            </a:r>
          </a:p>
          <a:p>
            <a:r>
              <a:rPr lang="en-US" dirty="0"/>
              <a:t>This is a statistical </a:t>
            </a:r>
            <a:r>
              <a:rPr lang="en-US" dirty="0">
                <a:solidFill>
                  <a:srgbClr val="0432FF"/>
                </a:solidFill>
              </a:rPr>
              <a:t>interaction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99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Data-Mean/SD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610600" cy="55324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sumMoo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A </a:t>
            </a:r>
            <a:r>
              <a:rPr lang="en-US" dirty="0" err="1"/>
              <a:t>tibble</a:t>
            </a:r>
            <a:r>
              <a:rPr lang="en-US" dirty="0"/>
              <a:t>: 12 x 4</a:t>
            </a:r>
          </a:p>
          <a:p>
            <a:pPr marL="0" indent="0">
              <a:buNone/>
            </a:pPr>
            <a:r>
              <a:rPr lang="en-US" dirty="0"/>
              <a:t># Groups:   diet [3]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432FF"/>
                </a:solidFill>
              </a:rPr>
              <a:t>diet   		supplement</a:t>
            </a:r>
            <a:r>
              <a:rPr lang="en-US" dirty="0"/>
              <a:t> 	</a:t>
            </a:r>
            <a:r>
              <a:rPr lang="en-US" dirty="0" err="1">
                <a:solidFill>
                  <a:srgbClr val="00B050"/>
                </a:solidFill>
              </a:rPr>
              <a:t>meanGrow</a:t>
            </a: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err="1">
                <a:solidFill>
                  <a:srgbClr val="00B050"/>
                </a:solidFill>
              </a:rPr>
              <a:t>seGrow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   &lt;</a:t>
            </a:r>
            <a:r>
              <a:rPr lang="en-US" dirty="0" err="1"/>
              <a:t>fct</a:t>
            </a:r>
            <a:r>
              <a:rPr lang="en-US" dirty="0"/>
              <a:t>&gt;  		&lt;</a:t>
            </a:r>
            <a:r>
              <a:rPr lang="en-US" dirty="0" err="1"/>
              <a:t>fct</a:t>
            </a:r>
            <a:r>
              <a:rPr lang="en-US" dirty="0"/>
              <a:t>&gt;		&lt;</a:t>
            </a:r>
            <a:r>
              <a:rPr lang="en-US" dirty="0" err="1"/>
              <a:t>dbl</a:t>
            </a:r>
            <a:r>
              <a:rPr lang="en-US" dirty="0"/>
              <a:t>&gt;  		&lt;</a:t>
            </a:r>
            <a:r>
              <a:rPr lang="en-US" dirty="0" err="1"/>
              <a:t>dbl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1 barley 	control        	23.3  		0.703</a:t>
            </a:r>
          </a:p>
          <a:p>
            <a:pPr marL="0" indent="0">
              <a:buNone/>
            </a:pPr>
            <a:r>
              <a:rPr lang="en-US" dirty="0"/>
              <a:t> 2 barley 	</a:t>
            </a:r>
            <a:r>
              <a:rPr lang="en-US" dirty="0" err="1"/>
              <a:t>agrimore</a:t>
            </a:r>
            <a:r>
              <a:rPr lang="en-US" dirty="0"/>
              <a:t>       	26.3  		0.919</a:t>
            </a:r>
          </a:p>
          <a:p>
            <a:pPr marL="0" indent="0">
              <a:buNone/>
            </a:pPr>
            <a:r>
              <a:rPr lang="en-US" dirty="0"/>
              <a:t> 3 barley 	</a:t>
            </a:r>
            <a:r>
              <a:rPr lang="en-US" dirty="0" err="1"/>
              <a:t>supergain</a:t>
            </a:r>
            <a:r>
              <a:rPr lang="en-US" dirty="0"/>
              <a:t>      	22.5  		0.771</a:t>
            </a:r>
          </a:p>
          <a:p>
            <a:pPr marL="0" indent="0">
              <a:buNone/>
            </a:pPr>
            <a:r>
              <a:rPr lang="en-US" dirty="0"/>
              <a:t> 4 barley 	</a:t>
            </a:r>
            <a:r>
              <a:rPr lang="en-US" dirty="0" err="1"/>
              <a:t>supersupp</a:t>
            </a:r>
            <a:r>
              <a:rPr lang="en-US" dirty="0"/>
              <a:t>      	25.6  		1.06 </a:t>
            </a:r>
          </a:p>
          <a:p>
            <a:pPr marL="0" indent="0">
              <a:buNone/>
            </a:pPr>
            <a:r>
              <a:rPr lang="en-US" dirty="0"/>
              <a:t> 5 oats   		control        	20.5  		0.506</a:t>
            </a:r>
          </a:p>
          <a:p>
            <a:pPr marL="0" indent="0">
              <a:buNone/>
            </a:pPr>
            <a:r>
              <a:rPr lang="en-US" dirty="0"/>
              <a:t> 6 oats   		</a:t>
            </a:r>
            <a:r>
              <a:rPr lang="en-US" dirty="0" err="1"/>
              <a:t>agrimore</a:t>
            </a:r>
            <a:r>
              <a:rPr lang="en-US" dirty="0"/>
              <a:t>       	23.3  		0.613</a:t>
            </a:r>
          </a:p>
          <a:p>
            <a:pPr marL="0" indent="0">
              <a:buNone/>
            </a:pPr>
            <a:r>
              <a:rPr lang="en-US" dirty="0"/>
              <a:t> 7 oats   		</a:t>
            </a:r>
            <a:r>
              <a:rPr lang="en-US" dirty="0" err="1"/>
              <a:t>supergain</a:t>
            </a:r>
            <a:r>
              <a:rPr lang="en-US" dirty="0"/>
              <a:t>      	19.7  		0.349</a:t>
            </a:r>
          </a:p>
          <a:p>
            <a:pPr marL="0" indent="0">
              <a:buNone/>
            </a:pPr>
            <a:r>
              <a:rPr lang="en-US" dirty="0"/>
              <a:t> 8 oats   		</a:t>
            </a:r>
            <a:r>
              <a:rPr lang="en-US" dirty="0" err="1"/>
              <a:t>supersupp</a:t>
            </a:r>
            <a:r>
              <a:rPr lang="en-US" dirty="0"/>
              <a:t>      	21.9  		0.413</a:t>
            </a:r>
          </a:p>
          <a:p>
            <a:pPr marL="0" indent="0">
              <a:buNone/>
            </a:pPr>
            <a:r>
              <a:rPr lang="en-US" dirty="0"/>
              <a:t> 9 wheat  	control        	17.4  		0.460</a:t>
            </a:r>
          </a:p>
          <a:p>
            <a:pPr marL="0" indent="0">
              <a:buNone/>
            </a:pPr>
            <a:r>
              <a:rPr lang="en-US" dirty="0"/>
              <a:t>10 wheat  	</a:t>
            </a:r>
            <a:r>
              <a:rPr lang="en-US" dirty="0" err="1"/>
              <a:t>agrimore</a:t>
            </a:r>
            <a:r>
              <a:rPr lang="en-US" dirty="0"/>
              <a:t>       	19.6  		0.710</a:t>
            </a:r>
          </a:p>
          <a:p>
            <a:pPr marL="0" indent="0">
              <a:buNone/>
            </a:pPr>
            <a:r>
              <a:rPr lang="en-US" dirty="0"/>
              <a:t>11 wheat  	</a:t>
            </a:r>
            <a:r>
              <a:rPr lang="en-US" dirty="0" err="1"/>
              <a:t>supergain</a:t>
            </a:r>
            <a:r>
              <a:rPr lang="en-US" dirty="0"/>
              <a:t>      	17.0  		0.485</a:t>
            </a:r>
          </a:p>
          <a:p>
            <a:pPr marL="0" indent="0">
              <a:buNone/>
            </a:pPr>
            <a:r>
              <a:rPr lang="en-US" dirty="0"/>
              <a:t>12 wheat  	</a:t>
            </a:r>
            <a:r>
              <a:rPr lang="en-US" dirty="0" err="1"/>
              <a:t>supersupp</a:t>
            </a:r>
            <a:r>
              <a:rPr lang="en-US" dirty="0"/>
              <a:t>      	19.7  		0.475</a:t>
            </a:r>
          </a:p>
        </p:txBody>
      </p:sp>
    </p:spTree>
    <p:extLst>
      <p:ext uri="{BB962C8B-B14F-4D97-AF65-F5344CB8AC3E}">
        <p14:creationId xmlns:p14="http://schemas.microsoft.com/office/powerpoint/2010/main" val="2344496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Data-Plot Mean/SE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610600" cy="5532438"/>
          </a:xfrm>
        </p:spPr>
        <p:txBody>
          <a:bodyPr>
            <a:normAutofit/>
          </a:bodyPr>
          <a:lstStyle/>
          <a:p>
            <a:r>
              <a:rPr lang="en-US" dirty="0"/>
              <a:t>With this summary table, we can now add three layers to the figure: points, lines, and error bars.</a:t>
            </a:r>
          </a:p>
          <a:p>
            <a:endParaRPr lang="en-US" dirty="0"/>
          </a:p>
          <a:p>
            <a:r>
              <a:rPr lang="en-US" dirty="0"/>
              <a:t>To do this, we introduce </a:t>
            </a:r>
            <a:r>
              <a:rPr lang="en-US" dirty="0" err="1">
                <a:solidFill>
                  <a:srgbClr val="C00000"/>
                </a:solidFill>
              </a:rPr>
              <a:t>geom_errorbar</a:t>
            </a:r>
            <a:r>
              <a:rPr lang="en-US" dirty="0"/>
              <a:t>(), which has its own aesthetics: the lower and upper limits of the vertical lines that we call error bars. </a:t>
            </a:r>
          </a:p>
          <a:p>
            <a:endParaRPr lang="en-US" dirty="0"/>
          </a:p>
          <a:p>
            <a:r>
              <a:rPr lang="en-US" dirty="0"/>
              <a:t>These limits are called </a:t>
            </a:r>
            <a:r>
              <a:rPr lang="en-US" dirty="0" err="1">
                <a:solidFill>
                  <a:srgbClr val="0432FF"/>
                </a:solidFill>
              </a:rPr>
              <a:t>ymin</a:t>
            </a:r>
            <a:r>
              <a:rPr lang="en-US" dirty="0"/>
              <a:t> and </a:t>
            </a:r>
            <a:r>
              <a:rPr lang="en-US" dirty="0" err="1">
                <a:solidFill>
                  <a:srgbClr val="0432FF"/>
                </a:solidFill>
              </a:rPr>
              <a:t>ymax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Each vertical line is made by placing a line between these limits, passing through </a:t>
            </a:r>
            <a:r>
              <a:rPr lang="en-US" i="1" dirty="0" err="1"/>
              <a:t>meanGrow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3319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Data-Plot Mean/SE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610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C00000"/>
                </a:solidFill>
              </a:rPr>
              <a:t>ggplot</a:t>
            </a:r>
            <a:r>
              <a:rPr lang="en-US" sz="2000" dirty="0"/>
              <a:t>(</a:t>
            </a:r>
            <a:r>
              <a:rPr lang="en-US" sz="2000" dirty="0" err="1"/>
              <a:t>sumMoo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C00000"/>
                </a:solidFill>
              </a:rPr>
              <a:t>aes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B050"/>
                </a:solidFill>
              </a:rPr>
              <a:t>x</a:t>
            </a:r>
            <a:r>
              <a:rPr lang="en-US" sz="2000" dirty="0"/>
              <a:t> = supplement, </a:t>
            </a:r>
            <a:r>
              <a:rPr lang="en-US" sz="2000" dirty="0">
                <a:solidFill>
                  <a:srgbClr val="00B050"/>
                </a:solidFill>
              </a:rPr>
              <a:t>y</a:t>
            </a:r>
            <a:r>
              <a:rPr lang="en-US" sz="2000" dirty="0"/>
              <a:t> = </a:t>
            </a:r>
            <a:r>
              <a:rPr lang="en-US" sz="2000" dirty="0" err="1"/>
              <a:t>meanGrow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>
                <a:solidFill>
                  <a:srgbClr val="00B050"/>
                </a:solidFill>
              </a:rPr>
              <a:t>colour</a:t>
            </a:r>
            <a:r>
              <a:rPr lang="en-US" sz="2000" dirty="0"/>
              <a:t> = diet, </a:t>
            </a:r>
            <a:r>
              <a:rPr lang="en-US" sz="2000" dirty="0">
                <a:solidFill>
                  <a:srgbClr val="00B050"/>
                </a:solidFill>
              </a:rPr>
              <a:t>group</a:t>
            </a:r>
            <a:r>
              <a:rPr lang="en-US" sz="2000" dirty="0"/>
              <a:t> = diet)) +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 err="1">
                <a:solidFill>
                  <a:srgbClr val="C00000"/>
                </a:solidFill>
              </a:rPr>
              <a:t>geom_point</a:t>
            </a:r>
            <a:r>
              <a:rPr lang="en-US" sz="2000" dirty="0"/>
              <a:t>() +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rgbClr val="C00000"/>
                </a:solidFill>
              </a:rPr>
              <a:t>geom_line</a:t>
            </a:r>
            <a:r>
              <a:rPr lang="en-US" sz="2000" dirty="0"/>
              <a:t>() +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rgbClr val="C00000"/>
                </a:solidFill>
              </a:rPr>
              <a:t>geom_errorbar</a:t>
            </a:r>
            <a:r>
              <a:rPr lang="en-US" sz="2000" dirty="0"/>
              <a:t>(</a:t>
            </a:r>
            <a:r>
              <a:rPr lang="en-US" sz="2000" dirty="0" err="1"/>
              <a:t>aes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00B050"/>
                </a:solidFill>
              </a:rPr>
              <a:t>ymin</a:t>
            </a:r>
            <a:r>
              <a:rPr lang="en-US" sz="2000" dirty="0"/>
              <a:t> = </a:t>
            </a:r>
            <a:r>
              <a:rPr lang="en-US" sz="2000" dirty="0" err="1"/>
              <a:t>meanGrow</a:t>
            </a:r>
            <a:r>
              <a:rPr lang="en-US" sz="2000" dirty="0"/>
              <a:t> - </a:t>
            </a:r>
            <a:r>
              <a:rPr lang="en-US" sz="2000" dirty="0" err="1"/>
              <a:t>seGrow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 dirty="0" err="1">
                <a:solidFill>
                  <a:srgbClr val="00B050"/>
                </a:solidFill>
              </a:rPr>
              <a:t>ymax</a:t>
            </a:r>
            <a:r>
              <a:rPr lang="en-US" sz="2000" dirty="0"/>
              <a:t> = </a:t>
            </a:r>
            <a:r>
              <a:rPr lang="en-US" sz="2000" dirty="0" err="1"/>
              <a:t>meanGrow</a:t>
            </a:r>
            <a:r>
              <a:rPr lang="en-US" sz="2000" dirty="0"/>
              <a:t> + </a:t>
            </a:r>
            <a:r>
              <a:rPr lang="en-US" sz="2000" dirty="0" err="1"/>
              <a:t>seGrow</a:t>
            </a:r>
            <a:r>
              <a:rPr lang="en-US" sz="2000" dirty="0"/>
              <a:t>), </a:t>
            </a:r>
            <a:r>
              <a:rPr lang="en-US" sz="2000" dirty="0">
                <a:solidFill>
                  <a:srgbClr val="00B050"/>
                </a:solidFill>
              </a:rPr>
              <a:t>width</a:t>
            </a:r>
            <a:r>
              <a:rPr lang="en-US" sz="2000" dirty="0"/>
              <a:t> = 0.1) +</a:t>
            </a:r>
          </a:p>
          <a:p>
            <a:pPr marL="0" indent="0">
              <a:buNone/>
            </a:pPr>
            <a:r>
              <a:rPr lang="en-US" sz="2000" dirty="0" err="1"/>
              <a:t>theme_bw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2261435-3E02-BB4B-9191-D8559EDFC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3048000"/>
            <a:ext cx="5334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29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59AB-E950-0548-9DAF-BDC5FC6B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06E24-0F9B-E546-B032-8059B3131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post-hoc tests like the CLD comparisons we did in 1-WAY ANOVA?</a:t>
            </a:r>
          </a:p>
          <a:p>
            <a:endParaRPr lang="en-US" dirty="0"/>
          </a:p>
          <a:p>
            <a:r>
              <a:rPr lang="en-US" dirty="0"/>
              <a:t>More next time.</a:t>
            </a:r>
          </a:p>
        </p:txBody>
      </p:sp>
    </p:spTree>
    <p:extLst>
      <p:ext uri="{BB962C8B-B14F-4D97-AF65-F5344CB8AC3E}">
        <p14:creationId xmlns:p14="http://schemas.microsoft.com/office/powerpoint/2010/main" val="1293963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C0ECA-28B9-3549-9353-3FA719AF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F8C0C-7DBD-D14B-834C-989771EBA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Not covered:</a:t>
            </a:r>
          </a:p>
          <a:p>
            <a:r>
              <a:rPr lang="en-US" dirty="0">
                <a:solidFill>
                  <a:schemeClr val="bg1"/>
                </a:solidFill>
              </a:rPr>
              <a:t>comparing interaction (multiplicative) vs. additive models</a:t>
            </a:r>
          </a:p>
          <a:p>
            <a:r>
              <a:rPr lang="en-US" dirty="0">
                <a:solidFill>
                  <a:schemeClr val="bg1"/>
                </a:solidFill>
              </a:rPr>
              <a:t>producing minimum adequate model</a:t>
            </a:r>
          </a:p>
        </p:txBody>
      </p:sp>
    </p:spTree>
    <p:extLst>
      <p:ext uri="{BB962C8B-B14F-4D97-AF65-F5344CB8AC3E}">
        <p14:creationId xmlns:p14="http://schemas.microsoft.com/office/powerpoint/2010/main" val="2601613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8AB1-23D7-C043-B0FA-F7568685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Elevated CO</a:t>
            </a:r>
            <a:r>
              <a:rPr lang="en-US" baseline="-25000" dirty="0"/>
              <a:t>2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0D75-62C4-9449-91F5-63CBA630A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time?</a:t>
            </a:r>
          </a:p>
          <a:p>
            <a:r>
              <a:rPr lang="en-US" dirty="0"/>
              <a:t>?CO2 for background information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en.wikipedia.org</a:t>
            </a:r>
            <a:r>
              <a:rPr lang="en-US" dirty="0">
                <a:hlinkClick r:id="rId2"/>
              </a:rPr>
              <a:t>/wiki/</a:t>
            </a:r>
            <a:r>
              <a:rPr lang="en-US" dirty="0" err="1">
                <a:hlinkClick r:id="rId2"/>
              </a:rPr>
              <a:t>Echinochloa_crus-galli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terpreting Interactions when Main Effects are Not Significant - The  Analysis Factor">
            <a:extLst>
              <a:ext uri="{FF2B5EF4-FFF2-40B4-BE49-F238E27FC236}">
                <a16:creationId xmlns:a16="http://schemas.microsoft.com/office/drawing/2014/main" id="{4209F37B-802E-5D40-9C3C-F6A3875B5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14400"/>
            <a:ext cx="3200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/>
              <a:t>Extend Linear Models to </a:t>
            </a:r>
            <a:r>
              <a:rPr lang="en-US" dirty="0" err="1"/>
              <a:t>Mult</a:t>
            </a:r>
            <a:r>
              <a:rPr lang="en-US" dirty="0"/>
              <a:t>.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5867400" cy="55324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two grey dots indicate the </a:t>
            </a:r>
            <a:r>
              <a:rPr lang="en-US" dirty="0">
                <a:solidFill>
                  <a:srgbClr val="0432FF"/>
                </a:solidFill>
              </a:rPr>
              <a:t>main effect </a:t>
            </a:r>
            <a:r>
              <a:rPr lang="en-US" dirty="0"/>
              <a:t>means for Factor A.  Their height is pretty much the same, so there would be no main effect for Factor A.</a:t>
            </a:r>
          </a:p>
          <a:p>
            <a:endParaRPr lang="en-US" dirty="0"/>
          </a:p>
          <a:p>
            <a:r>
              <a:rPr lang="en-US" dirty="0"/>
              <a:t>The two grey </a:t>
            </a:r>
            <a:r>
              <a:rPr lang="en-US" dirty="0" err="1"/>
              <a:t>Xs</a:t>
            </a:r>
            <a:r>
              <a:rPr lang="en-US" dirty="0"/>
              <a:t> indicate the </a:t>
            </a:r>
            <a:r>
              <a:rPr lang="en-US" dirty="0">
                <a:solidFill>
                  <a:srgbClr val="0432FF"/>
                </a:solidFill>
              </a:rPr>
              <a:t>main effect</a:t>
            </a:r>
            <a:r>
              <a:rPr lang="en-US" dirty="0"/>
              <a:t> means for Factor B.  Sure, the B1 mean is slightly higher than the B2 mean, but not by much.  In most data sets, this difference would not be significant.</a:t>
            </a:r>
          </a:p>
          <a:p>
            <a:endParaRPr lang="en-US" dirty="0"/>
          </a:p>
          <a:p>
            <a:r>
              <a:rPr lang="en-US" dirty="0"/>
              <a:t>But there clearly is an </a:t>
            </a:r>
            <a:r>
              <a:rPr lang="en-US" dirty="0">
                <a:solidFill>
                  <a:srgbClr val="FF0000"/>
                </a:solidFill>
              </a:rPr>
              <a:t>interaction</a:t>
            </a:r>
            <a:r>
              <a:rPr lang="en-US" dirty="0"/>
              <a:t>.  The difference in the B1 means is clearly different at A1 than it is at A2 (one difference is positive, the other negative).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2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terpreting Interactions when Main Effects are Not Significant - The  Analysis Factor">
            <a:extLst>
              <a:ext uri="{FF2B5EF4-FFF2-40B4-BE49-F238E27FC236}">
                <a16:creationId xmlns:a16="http://schemas.microsoft.com/office/drawing/2014/main" id="{4209F37B-802E-5D40-9C3C-F6A3875B5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057400"/>
            <a:ext cx="3200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/>
              <a:t>Extend Linear Models to </a:t>
            </a:r>
            <a:r>
              <a:rPr lang="en-US" dirty="0" err="1"/>
              <a:t>Mult</a:t>
            </a:r>
            <a:r>
              <a:rPr lang="en-US" dirty="0"/>
              <a:t>.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0762"/>
            <a:ext cx="5867400" cy="55324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You’d say there is no </a:t>
            </a:r>
            <a:r>
              <a:rPr lang="en-US" i="1" dirty="0">
                <a:solidFill>
                  <a:srgbClr val="0432FF"/>
                </a:solidFill>
              </a:rPr>
              <a:t>overall</a:t>
            </a:r>
            <a:r>
              <a:rPr lang="en-US" dirty="0"/>
              <a:t> effect of either Factor A or Factor B, but there is an </a:t>
            </a:r>
            <a:r>
              <a:rPr lang="en-US" i="1" dirty="0">
                <a:solidFill>
                  <a:srgbClr val="0432FF"/>
                </a:solidFill>
              </a:rPr>
              <a:t>interaction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effect of B on the response variable is opposite, depending on the value of Factor A. (contingent inference; depends on…)</a:t>
            </a:r>
          </a:p>
          <a:p>
            <a:endParaRPr lang="en-US" dirty="0"/>
          </a:p>
          <a:p>
            <a:r>
              <a:rPr lang="en-US" dirty="0">
                <a:effectLst/>
              </a:rPr>
              <a:t>If there is evidence of a significant interaction between A and B, inferences concerning the differences in the mean treatment responses for A </a:t>
            </a:r>
            <a:r>
              <a:rPr lang="en-US" dirty="0">
                <a:solidFill>
                  <a:srgbClr val="0432FF"/>
                </a:solidFill>
                <a:effectLst/>
              </a:rPr>
              <a:t>must be conducted separately</a:t>
            </a:r>
            <a:r>
              <a:rPr lang="en-US" dirty="0">
                <a:effectLst/>
              </a:rPr>
              <a:t> for each level of B, because the differences in the treatment mean responses across the levels of A may differ, depending on the level of 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2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749" y="327038"/>
            <a:ext cx="5241011" cy="620439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u="sng" dirty="0"/>
              <a:t>Example Two-factor Experiment</a:t>
            </a:r>
          </a:p>
          <a:p>
            <a:r>
              <a:rPr lang="en-US" sz="6400" dirty="0"/>
              <a:t>Infection Status (parasites–no parasites) = </a:t>
            </a:r>
            <a:r>
              <a:rPr lang="en-US" sz="6400" dirty="0">
                <a:solidFill>
                  <a:srgbClr val="008000"/>
                </a:solidFill>
              </a:rPr>
              <a:t>Factor 1</a:t>
            </a:r>
          </a:p>
          <a:p>
            <a:r>
              <a:rPr lang="en-US" sz="6400" dirty="0"/>
              <a:t>Sex (male–female) = </a:t>
            </a:r>
            <a:r>
              <a:rPr lang="en-US" sz="6400" dirty="0">
                <a:solidFill>
                  <a:srgbClr val="008000"/>
                </a:solidFill>
              </a:rPr>
              <a:t>Factor 2</a:t>
            </a:r>
          </a:p>
          <a:p>
            <a:r>
              <a:rPr lang="en-US" sz="6400" dirty="0"/>
              <a:t>Weight change = </a:t>
            </a:r>
            <a:r>
              <a:rPr lang="en-US" sz="6400" dirty="0">
                <a:solidFill>
                  <a:srgbClr val="008000"/>
                </a:solidFill>
              </a:rPr>
              <a:t>response variable </a:t>
            </a:r>
            <a:r>
              <a:rPr lang="en-US" sz="6400" dirty="0">
                <a:solidFill>
                  <a:srgbClr val="000000"/>
                </a:solidFill>
              </a:rPr>
              <a:t>to estimate the costs of parasitism.</a:t>
            </a:r>
          </a:p>
          <a:p>
            <a:pPr marL="0" indent="0">
              <a:buNone/>
            </a:pPr>
            <a:endParaRPr lang="en-US" sz="6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</a:rPr>
              <a:t>Cannot just conduct two one-way experiments (comparing males and females separately) because the </a:t>
            </a:r>
            <a:r>
              <a:rPr lang="en-US" sz="6400" dirty="0">
                <a:solidFill>
                  <a:srgbClr val="008000"/>
                </a:solidFill>
              </a:rPr>
              <a:t>hypothesis was about the interaction</a:t>
            </a:r>
            <a:r>
              <a:rPr lang="en-US" sz="6400" dirty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endParaRPr lang="en-US" sz="6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</a:rPr>
              <a:t>The reason this would be wrong is that the researcher has </a:t>
            </a:r>
            <a:r>
              <a:rPr lang="en-US" sz="6400" dirty="0">
                <a:solidFill>
                  <a:srgbClr val="0000FF"/>
                </a:solidFill>
              </a:rPr>
              <a:t>only tested for main effects of parasitism</a:t>
            </a:r>
            <a:r>
              <a:rPr lang="en-US" sz="6400" dirty="0">
                <a:solidFill>
                  <a:srgbClr val="000000"/>
                </a:solidFill>
              </a:rPr>
              <a:t>, but not the interaction between parasitism and sex.</a:t>
            </a:r>
          </a:p>
          <a:p>
            <a:pPr marL="0" indent="0">
              <a:buNone/>
            </a:pPr>
            <a:endParaRPr lang="en-US" sz="6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</a:rPr>
              <a:t>By doing separate tests, the researcher has looked at the difference in male fish caused by the parasites, but </a:t>
            </a:r>
            <a:r>
              <a:rPr lang="en-US" sz="6400" dirty="0">
                <a:solidFill>
                  <a:srgbClr val="0000FF"/>
                </a:solidFill>
              </a:rPr>
              <a:t>has not directly compared the difference</a:t>
            </a:r>
            <a:r>
              <a:rPr lang="en-US" sz="6400" dirty="0">
                <a:solidFill>
                  <a:srgbClr val="000000"/>
                </a:solidFill>
              </a:rPr>
              <a:t> in male fish to the difference in female fish (reference group).</a:t>
            </a:r>
          </a:p>
          <a:p>
            <a:pPr marL="0" indent="0">
              <a:buNone/>
            </a:pPr>
            <a:endParaRPr lang="en-US" sz="6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</a:rPr>
              <a:t>Looking at the graphs, there is no good evidence for a difference in the way males or females respond to parasitism. (no evidence of interaction)</a:t>
            </a:r>
          </a:p>
          <a:p>
            <a:pPr marL="0" indent="0">
              <a:buNone/>
            </a:pPr>
            <a:endParaRPr lang="en-US" sz="6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</a:rPr>
              <a:t>If the researcher does not test for the interaction, the conclusion would have been that parasitized males lost more body weight than </a:t>
            </a:r>
            <a:r>
              <a:rPr lang="en-US" sz="6400" dirty="0" err="1">
                <a:solidFill>
                  <a:srgbClr val="000000"/>
                </a:solidFill>
              </a:rPr>
              <a:t>unparasitized</a:t>
            </a:r>
            <a:r>
              <a:rPr lang="en-US" sz="6400" dirty="0">
                <a:solidFill>
                  <a:srgbClr val="000000"/>
                </a:solidFill>
              </a:rPr>
              <a:t>; </a:t>
            </a:r>
            <a:r>
              <a:rPr lang="en-US" sz="6400" dirty="0">
                <a:solidFill>
                  <a:srgbClr val="C00000"/>
                </a:solidFill>
              </a:rPr>
              <a:t>erroneous (incomplete) conclusion</a:t>
            </a:r>
            <a:r>
              <a:rPr lang="en-US" sz="6400" dirty="0">
                <a:solidFill>
                  <a:srgbClr val="000000"/>
                </a:solidFill>
              </a:rPr>
              <a:t>. Parasitized males lose no more mass than parasitized females.</a:t>
            </a:r>
          </a:p>
          <a:p>
            <a:pPr marL="0" indent="0">
              <a:buNone/>
            </a:pPr>
            <a:endParaRPr lang="en-US" sz="1725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35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350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 descr="ch06f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970" y="1436136"/>
            <a:ext cx="3051481" cy="401809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46605" y="327038"/>
            <a:ext cx="2900209" cy="506895"/>
          </a:xfrm>
        </p:spPr>
        <p:txBody>
          <a:bodyPr>
            <a:normAutofit/>
          </a:bodyPr>
          <a:lstStyle/>
          <a:p>
            <a:r>
              <a:rPr lang="en-US" sz="2400" dirty="0"/>
              <a:t>More on Interactions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089230-DEB1-6C42-B558-C425F49E97B4}"/>
              </a:ext>
            </a:extLst>
          </p:cNvPr>
          <p:cNvSpPr txBox="1">
            <a:spLocks/>
          </p:cNvSpPr>
          <p:nvPr/>
        </p:nvSpPr>
        <p:spPr>
          <a:xfrm>
            <a:off x="5745760" y="5580023"/>
            <a:ext cx="3398240" cy="5068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latin typeface="+mn-lt"/>
              </a:rPr>
              <a:t>Mean and SE of weight loss in fish, separated by sex and parasitism status</a:t>
            </a:r>
          </a:p>
        </p:txBody>
      </p:sp>
    </p:spTree>
    <p:extLst>
      <p:ext uri="{BB962C8B-B14F-4D97-AF65-F5344CB8AC3E}">
        <p14:creationId xmlns:p14="http://schemas.microsoft.com/office/powerpoint/2010/main" val="387993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121" y="174065"/>
            <a:ext cx="7234982" cy="88191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Experimental designs that consider both main effects and interaction effects allow more nuance into how a system functions.</a:t>
            </a:r>
          </a:p>
        </p:txBody>
      </p:sp>
      <p:pic>
        <p:nvPicPr>
          <p:cNvPr id="4" name="Picture 3" descr="ch04f02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8" b="44803"/>
          <a:stretch/>
        </p:blipFill>
        <p:spPr>
          <a:xfrm>
            <a:off x="132298" y="1151994"/>
            <a:ext cx="4520490" cy="4827398"/>
          </a:xfrm>
          <a:prstGeom prst="rect">
            <a:avLst/>
          </a:prstGeom>
        </p:spPr>
      </p:pic>
      <p:pic>
        <p:nvPicPr>
          <p:cNvPr id="5" name="Picture 4" descr="ch04f02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45"/>
          <a:stretch/>
        </p:blipFill>
        <p:spPr>
          <a:xfrm>
            <a:off x="4573427" y="1605094"/>
            <a:ext cx="4572000" cy="32840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71674" y="1605094"/>
            <a:ext cx="299876" cy="29102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85604" y="5105455"/>
            <a:ext cx="3910663" cy="1164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0000FF"/>
                </a:solidFill>
              </a:rPr>
              <a:t>Why not just do two different one-way experiments?</a:t>
            </a:r>
          </a:p>
        </p:txBody>
      </p:sp>
    </p:spTree>
    <p:extLst>
      <p:ext uri="{BB962C8B-B14F-4D97-AF65-F5344CB8AC3E}">
        <p14:creationId xmlns:p14="http://schemas.microsoft.com/office/powerpoint/2010/main" val="1332735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27432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Cow Growth 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14600"/>
            <a:ext cx="8382000" cy="4572000"/>
          </a:xfrm>
        </p:spPr>
        <p:txBody>
          <a:bodyPr>
            <a:normAutofit/>
          </a:bodyPr>
          <a:lstStyle/>
          <a:p>
            <a:r>
              <a:rPr lang="en-US" dirty="0"/>
              <a:t>Cows fed one of </a:t>
            </a:r>
            <a:r>
              <a:rPr lang="en-US" dirty="0">
                <a:solidFill>
                  <a:srgbClr val="0432FF"/>
                </a:solidFill>
              </a:rPr>
              <a:t>three</a:t>
            </a:r>
            <a:r>
              <a:rPr lang="en-US" dirty="0"/>
              <a:t> diets; barley, oats, wheat</a:t>
            </a:r>
          </a:p>
          <a:p>
            <a:r>
              <a:rPr lang="en-US" dirty="0"/>
              <a:t>Diets enhanced with one of </a:t>
            </a:r>
            <a:r>
              <a:rPr lang="en-US" dirty="0">
                <a:solidFill>
                  <a:srgbClr val="0432FF"/>
                </a:solidFill>
              </a:rPr>
              <a:t>four</a:t>
            </a:r>
            <a:r>
              <a:rPr lang="en-US" dirty="0"/>
              <a:t> supplements</a:t>
            </a:r>
          </a:p>
          <a:p>
            <a:r>
              <a:rPr lang="en-US" dirty="0"/>
              <a:t>Data are from a fully factorial experimental design, where each combination of diet and supplement was </a:t>
            </a:r>
            <a:r>
              <a:rPr lang="en-US" dirty="0">
                <a:solidFill>
                  <a:srgbClr val="0432FF"/>
                </a:solidFill>
              </a:rPr>
              <a:t>replicated three times</a:t>
            </a:r>
            <a:r>
              <a:rPr lang="en-US" dirty="0"/>
              <a:t>. (balanced)</a:t>
            </a:r>
          </a:p>
          <a:p>
            <a:r>
              <a:rPr lang="en-US" dirty="0"/>
              <a:t>This means that there are three diets X four supplements = 12 treatment combinations, each with three cows in them (36 times).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What Do Cows Eat? - Drink-Milk.com">
            <a:extLst>
              <a:ext uri="{FF2B5EF4-FFF2-40B4-BE49-F238E27FC236}">
                <a16:creationId xmlns:a16="http://schemas.microsoft.com/office/drawing/2014/main" id="{556AD9B3-D125-2F45-A402-546DA0B19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2400"/>
            <a:ext cx="4915929" cy="2133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951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382000" cy="5943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 err="1"/>
              <a:t>growth.moo</a:t>
            </a:r>
            <a:r>
              <a:rPr lang="en-US" sz="2600" dirty="0"/>
              <a:t> &lt;- </a:t>
            </a:r>
            <a:r>
              <a:rPr lang="en-US" sz="2600" dirty="0" err="1">
                <a:solidFill>
                  <a:srgbClr val="C00000"/>
                </a:solidFill>
              </a:rPr>
              <a:t>read_csv</a:t>
            </a:r>
            <a:r>
              <a:rPr lang="en-US" sz="2600" dirty="0"/>
              <a:t>("</a:t>
            </a:r>
            <a:r>
              <a:rPr lang="en-US" sz="2600" dirty="0" err="1"/>
              <a:t>growth.csv</a:t>
            </a:r>
            <a:r>
              <a:rPr lang="en-US" sz="2600" dirty="0"/>
              <a:t>")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>
                <a:solidFill>
                  <a:srgbClr val="C00000"/>
                </a:solidFill>
              </a:rPr>
              <a:t>glimpse</a:t>
            </a:r>
            <a:r>
              <a:rPr lang="en-US" sz="2600" dirty="0"/>
              <a:t>(</a:t>
            </a:r>
            <a:r>
              <a:rPr lang="en-US" sz="2600" dirty="0" err="1"/>
              <a:t>growth.moo</a:t>
            </a:r>
            <a:r>
              <a:rPr lang="en-US" sz="2600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#Rows: 48</a:t>
            </a:r>
          </a:p>
          <a:p>
            <a:pPr marL="0" indent="0">
              <a:buNone/>
            </a:pPr>
            <a:r>
              <a:rPr lang="en-US" sz="1600" dirty="0"/>
              <a:t>#Columns: 3</a:t>
            </a:r>
          </a:p>
          <a:p>
            <a:pPr marL="0" indent="0">
              <a:buNone/>
            </a:pPr>
            <a:r>
              <a:rPr lang="en-US" sz="1600" dirty="0"/>
              <a:t>#$ supplement &lt;</a:t>
            </a:r>
            <a:r>
              <a:rPr lang="en-US" sz="1600" dirty="0" err="1"/>
              <a:t>chr</a:t>
            </a:r>
            <a:r>
              <a:rPr lang="en-US" sz="1600" dirty="0"/>
              <a:t>&gt; "</a:t>
            </a:r>
            <a:r>
              <a:rPr lang="en-US" sz="1600" dirty="0" err="1"/>
              <a:t>supergain</a:t>
            </a:r>
            <a:r>
              <a:rPr lang="en-US" sz="1600" dirty="0"/>
              <a:t>", "</a:t>
            </a:r>
            <a:r>
              <a:rPr lang="en-US" sz="1600" dirty="0" err="1"/>
              <a:t>supergain</a:t>
            </a:r>
            <a:r>
              <a:rPr lang="en-US" sz="1600" dirty="0"/>
              <a:t>", "</a:t>
            </a:r>
            <a:r>
              <a:rPr lang="en-US" sz="1600" dirty="0" err="1"/>
              <a:t>supergain</a:t>
            </a:r>
            <a:r>
              <a:rPr lang="en-US" sz="1600" dirty="0"/>
              <a:t>", "</a:t>
            </a:r>
            <a:r>
              <a:rPr lang="en-US" sz="1600" dirty="0" err="1"/>
              <a:t>supergain</a:t>
            </a:r>
            <a:r>
              <a:rPr lang="en-US" sz="1600" dirty="0"/>
              <a:t>", "control", "</a:t>
            </a:r>
            <a:r>
              <a:rPr lang="en-US" sz="1600" dirty="0" err="1"/>
              <a:t>contr</a:t>
            </a:r>
            <a:r>
              <a:rPr lang="en-US" sz="1600" dirty="0"/>
              <a:t>…</a:t>
            </a:r>
          </a:p>
          <a:p>
            <a:pPr marL="0" indent="0">
              <a:buNone/>
            </a:pPr>
            <a:r>
              <a:rPr lang="en-US" sz="1600" dirty="0"/>
              <a:t>#$ diet       &lt;</a:t>
            </a:r>
            <a:r>
              <a:rPr lang="en-US" sz="1600" dirty="0" err="1"/>
              <a:t>chr</a:t>
            </a:r>
            <a:r>
              <a:rPr lang="en-US" sz="1600" dirty="0"/>
              <a:t>&gt; "wheat", "wheat", "wheat", "wheat", "wheat", "wheat", "wheat", "wheat…</a:t>
            </a:r>
          </a:p>
          <a:p>
            <a:pPr marL="0" indent="0">
              <a:buNone/>
            </a:pPr>
            <a:r>
              <a:rPr lang="en-US" sz="1600" dirty="0"/>
              <a:t>#$ gain       &lt;</a:t>
            </a:r>
            <a:r>
              <a:rPr lang="en-US" sz="1600" dirty="0" err="1"/>
              <a:t>dbl</a:t>
            </a:r>
            <a:r>
              <a:rPr lang="en-US" sz="1600" dirty="0"/>
              <a:t>&gt; 17.37125, 16.81489, 18.08184, 15.78175, 17.70656, 18.22717, 16.08650,…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600" dirty="0"/>
              <a:t># It doesn’t that know that diet and supplement should be</a:t>
            </a:r>
          </a:p>
          <a:p>
            <a:pPr marL="0" indent="0">
              <a:buNone/>
            </a:pPr>
            <a:r>
              <a:rPr lang="en-US" sz="2600" dirty="0"/>
              <a:t># considered as factors (some packages can still deal with it as is)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growth.moo$diet</a:t>
            </a:r>
            <a:r>
              <a:rPr lang="en-US" sz="2600" dirty="0"/>
              <a:t> &lt;-</a:t>
            </a:r>
            <a:r>
              <a:rPr lang="en-US" sz="2600" dirty="0" err="1">
                <a:solidFill>
                  <a:srgbClr val="C00000"/>
                </a:solidFill>
              </a:rPr>
              <a:t>as.factor</a:t>
            </a:r>
            <a:r>
              <a:rPr lang="en-US" sz="2600" dirty="0"/>
              <a:t>(</a:t>
            </a:r>
            <a:r>
              <a:rPr lang="en-US" sz="2600" dirty="0" err="1"/>
              <a:t>growth.moo$diet</a:t>
            </a:r>
            <a:r>
              <a:rPr lang="en-US" sz="2600" dirty="0"/>
              <a:t>)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growth.moo$supplement</a:t>
            </a:r>
            <a:r>
              <a:rPr lang="en-US" sz="2600" dirty="0"/>
              <a:t> &lt; </a:t>
            </a:r>
            <a:r>
              <a:rPr lang="en-US" sz="2600" dirty="0" err="1">
                <a:solidFill>
                  <a:srgbClr val="C00000"/>
                </a:solidFill>
              </a:rPr>
              <a:t>as.factor</a:t>
            </a:r>
            <a:r>
              <a:rPr lang="en-US" sz="2600" dirty="0"/>
              <a:t>(</a:t>
            </a:r>
            <a:r>
              <a:rPr lang="en-US" sz="2600" dirty="0" err="1"/>
              <a:t>growth.moo$supplement</a:t>
            </a:r>
            <a:r>
              <a:rPr lang="en-US" sz="2600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4851B6-AAD4-164F-8D43-9B9BF65372D1}"/>
              </a:ext>
            </a:extLst>
          </p:cNvPr>
          <p:cNvCxnSpPr/>
          <p:nvPr/>
        </p:nvCxnSpPr>
        <p:spPr>
          <a:xfrm flipH="1">
            <a:off x="1981200" y="2286000"/>
            <a:ext cx="6858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157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534400" cy="5943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glimpse</a:t>
            </a:r>
            <a:r>
              <a:rPr lang="en-US" dirty="0"/>
              <a:t>(</a:t>
            </a:r>
            <a:r>
              <a:rPr lang="en-US" dirty="0" err="1"/>
              <a:t>growth.moo</a:t>
            </a:r>
            <a:r>
              <a:rPr lang="en-US" dirty="0"/>
              <a:t>) # diet and supplement should be factors now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levels</a:t>
            </a:r>
            <a:r>
              <a:rPr lang="en-US" dirty="0"/>
              <a:t>(</a:t>
            </a:r>
            <a:r>
              <a:rPr lang="en-US" dirty="0" err="1"/>
              <a:t>growth.moo$diet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 [1] "barley" "oats" "wheat"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levels</a:t>
            </a:r>
            <a:r>
              <a:rPr lang="en-US" dirty="0"/>
              <a:t>(</a:t>
            </a:r>
            <a:r>
              <a:rPr lang="en-US" dirty="0" err="1"/>
              <a:t>growth.moo$supplement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#[1] "</a:t>
            </a:r>
            <a:r>
              <a:rPr lang="en-US" dirty="0" err="1"/>
              <a:t>agrimore</a:t>
            </a:r>
            <a:r>
              <a:rPr lang="en-US" dirty="0"/>
              <a:t>" "control" "</a:t>
            </a:r>
            <a:r>
              <a:rPr lang="en-US" dirty="0" err="1"/>
              <a:t>supergain</a:t>
            </a:r>
            <a:r>
              <a:rPr lang="en-US" dirty="0"/>
              <a:t>" "</a:t>
            </a:r>
            <a:r>
              <a:rPr lang="en-US" dirty="0" err="1"/>
              <a:t>supersupp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One of the things we can immediately see is that the supplements include a </a:t>
            </a:r>
            <a:r>
              <a:rPr lang="en-US" dirty="0">
                <a:solidFill>
                  <a:srgbClr val="7030A0"/>
                </a:solidFill>
              </a:rPr>
              <a:t>control level</a:t>
            </a:r>
            <a:r>
              <a:rPr lang="en-US" dirty="0"/>
              <a:t>, but the </a:t>
            </a:r>
            <a:r>
              <a:rPr lang="en-US" dirty="0" err="1"/>
              <a:t>agrimore</a:t>
            </a:r>
            <a:r>
              <a:rPr lang="en-US" dirty="0"/>
              <a:t> level is in front of it alphabetically.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Important to put the </a:t>
            </a:r>
            <a:r>
              <a:rPr lang="en-US" dirty="0">
                <a:solidFill>
                  <a:srgbClr val="7030A0"/>
                </a:solidFill>
              </a:rPr>
              <a:t>control level </a:t>
            </a:r>
            <a:r>
              <a:rPr lang="en-US" dirty="0"/>
              <a:t>first (if there is one) because it provides the baseline of comparison in the coefficients table (we saw this before in 1-way ANOVA; same thing here). Otherwise coefficients make less intuitive sense.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28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10713</TotalTime>
  <Words>2623</Words>
  <Application>Microsoft Macintosh PowerPoint</Application>
  <PresentationFormat>On-screen Show (4:3)</PresentationFormat>
  <Paragraphs>290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Helvetica</vt:lpstr>
      <vt:lpstr>Office Theme</vt:lpstr>
      <vt:lpstr>Chapter 6 Linear Models: 2-Way ANOVA</vt:lpstr>
      <vt:lpstr>Extend Linear Models to Multiple Predictors</vt:lpstr>
      <vt:lpstr>Extend Linear Models to Mult. Predictors</vt:lpstr>
      <vt:lpstr>Extend Linear Models to Mult. Predictors</vt:lpstr>
      <vt:lpstr>More on Interactions</vt:lpstr>
      <vt:lpstr>PowerPoint Presentation</vt:lpstr>
      <vt:lpstr>Cow Growth  Data</vt:lpstr>
      <vt:lpstr>Cow Growth Data</vt:lpstr>
      <vt:lpstr>Cow Growth Data</vt:lpstr>
      <vt:lpstr>Cow Growth Data</vt:lpstr>
      <vt:lpstr># calculate mean weight gain for all 12 combinations  </vt:lpstr>
      <vt:lpstr>Cow Growth Data</vt:lpstr>
      <vt:lpstr>Cow Growth Data</vt:lpstr>
      <vt:lpstr>Cow Growth Data</vt:lpstr>
      <vt:lpstr>Cow Growth Data</vt:lpstr>
      <vt:lpstr>Cow Growth Data</vt:lpstr>
      <vt:lpstr>Cow Growth Data</vt:lpstr>
      <vt:lpstr>Cow Growth Data-Summary Table</vt:lpstr>
      <vt:lpstr>Cow Growth Data-Mean/SD</vt:lpstr>
      <vt:lpstr>Cow Growth Data-Mean/SD</vt:lpstr>
      <vt:lpstr>Cow Growth Data-Plot Mean/SE</vt:lpstr>
      <vt:lpstr>Cow Growth Data-Plot Mean/SE</vt:lpstr>
      <vt:lpstr>PowerPoint Presentation</vt:lpstr>
      <vt:lpstr>PowerPoint Presentation</vt:lpstr>
      <vt:lpstr>Elevated CO2 Example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Importing Data</dc:title>
  <dc:subject/>
  <dc:creator/>
  <cp:keywords/>
  <dc:description/>
  <cp:lastModifiedBy>C.M. Gienger</cp:lastModifiedBy>
  <cp:revision>657</cp:revision>
  <cp:lastPrinted>2018-11-19T21:23:19Z</cp:lastPrinted>
  <dcterms:created xsi:type="dcterms:W3CDTF">2013-09-18T21:00:03Z</dcterms:created>
  <dcterms:modified xsi:type="dcterms:W3CDTF">2022-10-26T17:11:48Z</dcterms:modified>
  <cp:category/>
</cp:coreProperties>
</file>