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3" r:id="rId30"/>
    <p:sldId id="287" r:id="rId3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2"/>
    <p:restoredTop sz="94732"/>
  </p:normalViewPr>
  <p:slideViewPr>
    <p:cSldViewPr>
      <p:cViewPr varScale="1">
        <p:scale>
          <a:sx n="100" d="100"/>
          <a:sy n="100" d="100"/>
        </p:scale>
        <p:origin x="176" y="8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C9DA-8217-DA4D-9534-D5C346450412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A797-6C6B-774F-B60F-1D5B69D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>
                <a:latin typeface="Gill Sans"/>
                <a:cs typeface="Gill Sans"/>
              </a:rPr>
              <a:t>prepared</a:t>
            </a:r>
            <a:r>
              <a:rPr lang="en-US" sz="1200" spc="-15" dirty="0">
                <a:latin typeface="Gill Sans"/>
                <a:cs typeface="Gill Sans"/>
              </a:rPr>
              <a:t> </a:t>
            </a:r>
            <a:r>
              <a:rPr lang="en-US" sz="1200" spc="-20" dirty="0">
                <a:latin typeface="Gill Sans"/>
                <a:cs typeface="Gill Sans"/>
              </a:rPr>
              <a:t>by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30" dirty="0">
                <a:latin typeface="Gill Sans"/>
                <a:cs typeface="Gill Sans"/>
              </a:rPr>
              <a:t>Jenny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20" dirty="0">
                <a:latin typeface="Gill Sans"/>
                <a:cs typeface="Gill Sans"/>
              </a:rPr>
              <a:t>Bryan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15" dirty="0">
                <a:latin typeface="Gill Sans"/>
                <a:cs typeface="Gill Sans"/>
              </a:rPr>
              <a:t>for 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Rep</a:t>
            </a:r>
            <a:r>
              <a:rPr lang="en-US" sz="1200" spc="-90" dirty="0">
                <a:latin typeface="Gill Sans"/>
                <a:cs typeface="Gill Sans"/>
              </a:rPr>
              <a:t>r</a:t>
            </a:r>
            <a:r>
              <a:rPr lang="en-US" sz="1200" dirty="0">
                <a:latin typeface="Gill Sans"/>
                <a:cs typeface="Gill Sans"/>
              </a:rPr>
              <a:t>oducible</a:t>
            </a:r>
            <a:r>
              <a:rPr lang="en-US" sz="1200" spc="-5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Science</a:t>
            </a:r>
            <a:r>
              <a:rPr lang="en-US" sz="1200" spc="-455" dirty="0">
                <a:latin typeface="Gill Sans"/>
                <a:cs typeface="Gill Sans"/>
              </a:rPr>
              <a:t> </a:t>
            </a:r>
            <a:r>
              <a:rPr lang="en-US" sz="1200" spc="-325" dirty="0">
                <a:latin typeface="Gill Sans"/>
                <a:cs typeface="Gill Sans"/>
              </a:rPr>
              <a:t>W</a:t>
            </a:r>
            <a:r>
              <a:rPr lang="en-US" sz="1200" dirty="0">
                <a:latin typeface="Gill Sans"/>
                <a:cs typeface="Gill Sans"/>
              </a:rPr>
              <a:t>ork</a:t>
            </a:r>
            <a:r>
              <a:rPr lang="en-US" sz="1200" spc="-5" dirty="0">
                <a:latin typeface="Gill Sans"/>
                <a:cs typeface="Gill Sans"/>
              </a:rPr>
              <a:t>s</a:t>
            </a:r>
            <a:r>
              <a:rPr lang="en-US" sz="1200" dirty="0">
                <a:latin typeface="Gill Sans"/>
                <a:cs typeface="Gill Sans"/>
              </a:rPr>
              <a:t>h</a:t>
            </a:r>
            <a:r>
              <a:rPr lang="en-US" sz="1200" spc="-5" dirty="0">
                <a:latin typeface="Gill Sans"/>
                <a:cs typeface="Gill Sans"/>
              </a:rPr>
              <a:t>o</a:t>
            </a:r>
            <a:r>
              <a:rPr lang="en-US" sz="1200" dirty="0">
                <a:latin typeface="Gill Sans"/>
                <a:cs typeface="Gill Sans"/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"/>
                <a:cs typeface="Gill Sans"/>
              </a:rPr>
              <a:t>https://</a:t>
            </a:r>
            <a:r>
              <a:rPr lang="en-US" sz="1200" dirty="0" err="1">
                <a:latin typeface="Gill Sans"/>
                <a:cs typeface="Gill Sans"/>
              </a:rPr>
              <a:t>datacarpentry.org</a:t>
            </a:r>
            <a:r>
              <a:rPr lang="en-US" sz="1200" dirty="0">
                <a:latin typeface="Gill Sans"/>
                <a:cs typeface="Gill Sans"/>
              </a:rPr>
              <a:t>/rr-organization1/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Regex=regular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of objects change as you add more analyses; </a:t>
            </a:r>
          </a:p>
          <a:p>
            <a:r>
              <a:rPr lang="en-US" dirty="0"/>
              <a:t>Note that figures and tables are output in a meaningful order; the order they are discussed in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  <a:p>
            <a:r>
              <a:rPr lang="en-US" dirty="0"/>
              <a:t>This isn’t the best example, but it works for me. (compromise between myself and collaborators)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/rr-organization1/02-file-organization/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4700" y="228600"/>
            <a:ext cx="114554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60350"/>
            <a:ext cx="1696085" cy="1275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520" y="2825750"/>
            <a:ext cx="9763760" cy="426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3600" y="914400"/>
            <a:ext cx="11938000" cy="5406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" dirty="0">
                <a:latin typeface="Gill Sans"/>
                <a:cs typeface="Gill Sans"/>
              </a:rPr>
              <a:t>Best-Practices for Reproducible Workflows</a:t>
            </a: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400" spc="-5" dirty="0">
                <a:latin typeface="Gill Sans"/>
                <a:cs typeface="Gill Sans"/>
              </a:rPr>
              <a:t>N</a:t>
            </a:r>
            <a:r>
              <a:rPr sz="5400" spc="-5" dirty="0">
                <a:latin typeface="Gill Sans"/>
                <a:cs typeface="Gill Sans"/>
              </a:rPr>
              <a:t>aming</a:t>
            </a:r>
            <a:r>
              <a:rPr sz="5400" spc="-65" dirty="0">
                <a:latin typeface="Gill Sans"/>
                <a:cs typeface="Gill Sans"/>
              </a:rPr>
              <a:t> </a:t>
            </a:r>
            <a:r>
              <a:rPr sz="5400" spc="-5" dirty="0">
                <a:latin typeface="Gill Sans"/>
                <a:cs typeface="Gill Sans"/>
              </a:rPr>
              <a:t>things</a:t>
            </a:r>
            <a:r>
              <a:rPr lang="en-US" sz="5400" spc="-5" dirty="0">
                <a:latin typeface="Gill Sans"/>
                <a:cs typeface="Gill Sans"/>
              </a:rPr>
              <a:t>: files and objects</a:t>
            </a: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400" spc="-5" dirty="0">
                <a:latin typeface="Gill Sans"/>
                <a:cs typeface="Gill Sans"/>
              </a:rPr>
              <a:t>Cleaning up (other peoples’) bad variable names</a:t>
            </a: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400" spc="-5" dirty="0">
                <a:latin typeface="Gill Sans"/>
                <a:cs typeface="Gill Sans"/>
              </a:rPr>
              <a:t>File organization: keeping it tidy</a:t>
            </a:r>
            <a:endParaRPr sz="5400" dirty="0">
              <a:latin typeface="Gill Sans"/>
              <a:cs typeface="Gill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CE355-BB13-9A4E-8F04-A6E7DFFF80D6}"/>
              </a:ext>
            </a:extLst>
          </p:cNvPr>
          <p:cNvSpPr/>
          <p:nvPr/>
        </p:nvSpPr>
        <p:spPr>
          <a:xfrm>
            <a:off x="254000" y="9144000"/>
            <a:ext cx="794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pc="-20" dirty="0">
                <a:latin typeface="Gill Sans"/>
                <a:cs typeface="Gill Sans"/>
              </a:rPr>
              <a:t>Adopted from </a:t>
            </a:r>
            <a:r>
              <a:rPr lang="en-US" spc="-30" dirty="0">
                <a:latin typeface="Gill Sans"/>
                <a:cs typeface="Gill Sans"/>
              </a:rPr>
              <a:t>Jenny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20" dirty="0">
                <a:latin typeface="Gill Sans"/>
                <a:cs typeface="Gill Sans"/>
              </a:rPr>
              <a:t>Bryan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-15" dirty="0">
                <a:latin typeface="Gill Sans"/>
                <a:cs typeface="Gill Sans"/>
              </a:rPr>
              <a:t>(</a:t>
            </a:r>
            <a:r>
              <a:rPr lang="en-US" dirty="0">
                <a:latin typeface="Gill Sans"/>
                <a:cs typeface="Gill Sans"/>
              </a:rPr>
              <a:t>Rep</a:t>
            </a:r>
            <a:r>
              <a:rPr lang="en-US" spc="-90" dirty="0">
                <a:latin typeface="Gill Sans"/>
                <a:cs typeface="Gill Sans"/>
              </a:rPr>
              <a:t>r</a:t>
            </a:r>
            <a:r>
              <a:rPr lang="en-US" dirty="0">
                <a:latin typeface="Gill Sans"/>
                <a:cs typeface="Gill Sans"/>
              </a:rPr>
              <a:t>oducible</a:t>
            </a:r>
            <a:r>
              <a:rPr lang="en-US" spc="-5" dirty="0">
                <a:latin typeface="Gill Sans"/>
                <a:cs typeface="Gill Sans"/>
              </a:rPr>
              <a:t> </a:t>
            </a:r>
            <a:r>
              <a:rPr lang="en-US" dirty="0">
                <a:latin typeface="Gill Sans"/>
                <a:cs typeface="Gill Sans"/>
              </a:rPr>
              <a:t>Science</a:t>
            </a:r>
            <a:r>
              <a:rPr lang="en-US" spc="-455" dirty="0">
                <a:latin typeface="Gill Sans"/>
                <a:cs typeface="Gill Sans"/>
              </a:rPr>
              <a:t> </a:t>
            </a:r>
            <a:r>
              <a:rPr lang="en-US" spc="-325" dirty="0">
                <a:latin typeface="Gill Sans"/>
                <a:cs typeface="Gill Sans"/>
              </a:rPr>
              <a:t>W</a:t>
            </a:r>
            <a:r>
              <a:rPr lang="en-US" dirty="0">
                <a:latin typeface="Gill Sans"/>
                <a:cs typeface="Gill Sans"/>
              </a:rPr>
              <a:t>ork</a:t>
            </a:r>
            <a:r>
              <a:rPr lang="en-US" spc="-5" dirty="0">
                <a:latin typeface="Gill Sans"/>
                <a:cs typeface="Gill Sans"/>
              </a:rPr>
              <a:t>s</a:t>
            </a:r>
            <a:r>
              <a:rPr lang="en-US" dirty="0">
                <a:latin typeface="Gill Sans"/>
                <a:cs typeface="Gill Sans"/>
              </a:rPr>
              <a:t>h</a:t>
            </a:r>
            <a:r>
              <a:rPr lang="en-US" spc="-5" dirty="0">
                <a:latin typeface="Gill Sans"/>
                <a:cs typeface="Gill Sans"/>
              </a:rPr>
              <a:t>o</a:t>
            </a:r>
            <a:r>
              <a:rPr lang="en-US" dirty="0">
                <a:latin typeface="Gill Sans"/>
                <a:cs typeface="Gill Sans"/>
              </a:rPr>
              <a:t>p) and </a:t>
            </a:r>
            <a:r>
              <a:rPr lang="en-US" dirty="0" err="1">
                <a:latin typeface="Gill Sans"/>
                <a:cs typeface="Gill Sans"/>
              </a:rPr>
              <a:t>datacarpentry.org</a:t>
            </a:r>
            <a:endParaRPr lang="en-US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1942994"/>
            <a:ext cx="10579100" cy="1511935"/>
            <a:chOff x="1130300" y="1942994"/>
            <a:chExt cx="10579100" cy="1511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1942994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1943099"/>
              <a:ext cx="9029700" cy="1485900"/>
            </a:xfrm>
            <a:custGeom>
              <a:avLst/>
              <a:gdLst/>
              <a:ahLst/>
              <a:cxnLst/>
              <a:rect l="l" t="t" r="r" b="b"/>
              <a:pathLst>
                <a:path w="9029700" h="1485900">
                  <a:moveTo>
                    <a:pt x="1562100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1562100" y="1485900"/>
                  </a:lnTo>
                  <a:lnTo>
                    <a:pt x="1562100" y="0"/>
                  </a:lnTo>
                  <a:close/>
                </a:path>
                <a:path w="9029700" h="1485900">
                  <a:moveTo>
                    <a:pt x="3797300" y="0"/>
                  </a:moveTo>
                  <a:lnTo>
                    <a:pt x="1701800" y="0"/>
                  </a:lnTo>
                  <a:lnTo>
                    <a:pt x="1701800" y="1485900"/>
                  </a:lnTo>
                  <a:lnTo>
                    <a:pt x="3797300" y="1485900"/>
                  </a:lnTo>
                  <a:lnTo>
                    <a:pt x="3797300" y="0"/>
                  </a:lnTo>
                  <a:close/>
                </a:path>
                <a:path w="9029700" h="1485900">
                  <a:moveTo>
                    <a:pt x="8458200" y="0"/>
                  </a:moveTo>
                  <a:lnTo>
                    <a:pt x="3886200" y="0"/>
                  </a:lnTo>
                  <a:lnTo>
                    <a:pt x="3886200" y="1460500"/>
                  </a:lnTo>
                  <a:lnTo>
                    <a:pt x="8458200" y="1460500"/>
                  </a:lnTo>
                  <a:lnTo>
                    <a:pt x="8458200" y="0"/>
                  </a:lnTo>
                  <a:close/>
                </a:path>
                <a:path w="9029700" h="1485900">
                  <a:moveTo>
                    <a:pt x="9029700" y="0"/>
                  </a:moveTo>
                  <a:lnTo>
                    <a:pt x="8597900" y="0"/>
                  </a:lnTo>
                  <a:lnTo>
                    <a:pt x="8597900" y="1485900"/>
                  </a:lnTo>
                  <a:lnTo>
                    <a:pt x="9029700" y="1485900"/>
                  </a:lnTo>
                  <a:lnTo>
                    <a:pt x="90297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69850"/>
            <a:ext cx="12178665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  <a:tabLst>
                <a:tab pos="2250440" algn="l"/>
                <a:tab pos="4739640" algn="l"/>
                <a:tab pos="6376670" algn="l"/>
                <a:tab pos="7864475" algn="l"/>
              </a:tabLst>
            </a:pPr>
            <a:r>
              <a:rPr sz="4200" spc="-5" dirty="0"/>
              <a:t>Deliberate</a:t>
            </a:r>
            <a:r>
              <a:rPr sz="4200" spc="5" dirty="0"/>
              <a:t> </a:t>
            </a:r>
            <a:r>
              <a:rPr sz="4200" spc="-5" dirty="0"/>
              <a:t>use</a:t>
            </a:r>
            <a:r>
              <a:rPr sz="4200" spc="5" dirty="0"/>
              <a:t> </a:t>
            </a:r>
            <a:r>
              <a:rPr sz="4200" dirty="0"/>
              <a:t>of</a:t>
            </a:r>
            <a:r>
              <a:rPr sz="4200" spc="-415" dirty="0"/>
              <a:t> </a:t>
            </a:r>
            <a:r>
              <a:rPr sz="4200" dirty="0"/>
              <a:t>“_”	and</a:t>
            </a:r>
            <a:r>
              <a:rPr sz="4200" spc="-420" dirty="0"/>
              <a:t> </a:t>
            </a:r>
            <a:r>
              <a:rPr sz="4200" spc="-5" dirty="0"/>
              <a:t>“-”	</a:t>
            </a:r>
            <a:r>
              <a:rPr sz="4200" spc="-10" dirty="0"/>
              <a:t>allows	</a:t>
            </a:r>
            <a:r>
              <a:rPr sz="4200" dirty="0"/>
              <a:t>us</a:t>
            </a:r>
            <a:r>
              <a:rPr sz="4200" spc="-25" dirty="0"/>
              <a:t> </a:t>
            </a:r>
            <a:r>
              <a:rPr sz="4200" dirty="0"/>
              <a:t>to</a:t>
            </a:r>
            <a:r>
              <a:rPr sz="4200" spc="-20" dirty="0"/>
              <a:t> </a:t>
            </a:r>
            <a:r>
              <a:rPr sz="4200" spc="-35" dirty="0"/>
              <a:t>recover</a:t>
            </a:r>
            <a:r>
              <a:rPr sz="4200" spc="-20" dirty="0"/>
              <a:t> </a:t>
            </a:r>
            <a:r>
              <a:rPr sz="4200" spc="-5" dirty="0"/>
              <a:t>meta- </a:t>
            </a:r>
            <a:r>
              <a:rPr sz="4200" spc="-1150" dirty="0"/>
              <a:t> </a:t>
            </a:r>
            <a:r>
              <a:rPr sz="4200" dirty="0"/>
              <a:t>data </a:t>
            </a:r>
            <a:r>
              <a:rPr sz="4200" spc="-30" dirty="0"/>
              <a:t>from	</a:t>
            </a:r>
            <a:r>
              <a:rPr sz="4200" spc="-5" dirty="0"/>
              <a:t>the </a:t>
            </a:r>
            <a:r>
              <a:rPr sz="4200" spc="10" dirty="0"/>
              <a:t>filenames.</a:t>
            </a:r>
            <a:endParaRPr sz="4200"/>
          </a:p>
        </p:txBody>
      </p:sp>
      <p:sp>
        <p:nvSpPr>
          <p:cNvPr id="6" name="object 6"/>
          <p:cNvSpPr/>
          <p:nvPr/>
        </p:nvSpPr>
        <p:spPr>
          <a:xfrm>
            <a:off x="1879600" y="5181600"/>
            <a:ext cx="4838700" cy="368300"/>
          </a:xfrm>
          <a:custGeom>
            <a:avLst/>
            <a:gdLst/>
            <a:ahLst/>
            <a:cxnLst/>
            <a:rect l="l" t="t" r="r" b="b"/>
            <a:pathLst>
              <a:path w="4838700" h="368300">
                <a:moveTo>
                  <a:pt x="0" y="0"/>
                </a:moveTo>
                <a:lnTo>
                  <a:pt x="4838700" y="0"/>
                </a:lnTo>
                <a:lnTo>
                  <a:pt x="48387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0" y="4648200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9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4635500"/>
            <a:ext cx="4292600" cy="3683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254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4436" y="4648200"/>
            <a:ext cx="112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95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5207000"/>
            <a:ext cx="63353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 indent="-287655">
              <a:lnSpc>
                <a:spcPct val="101899"/>
              </a:lnSpc>
              <a:spcBef>
                <a:spcPts val="55"/>
              </a:spcBef>
              <a:buChar char="&gt;"/>
              <a:tabLst>
                <a:tab pos="287655" algn="l"/>
                <a:tab pos="2481580" algn="l"/>
                <a:tab pos="4813300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 "[_\\.]", </a:t>
            </a:r>
            <a:r>
              <a:rPr sz="1800" dirty="0">
                <a:latin typeface="Courier"/>
                <a:cs typeface="Courier"/>
              </a:rPr>
              <a:t>5) </a:t>
            </a:r>
            <a:r>
              <a:rPr sz="1800" spc="-107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[,1]	[,2]	[,3]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7664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[,4]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0672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[,5]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7350" y="5834757"/>
          <a:ext cx="11722097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4200" y="7524750"/>
            <a:ext cx="10966450" cy="164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100"/>
              </a:spcBef>
              <a:tabLst>
                <a:tab pos="2818765" algn="l"/>
                <a:tab pos="6603365" algn="l"/>
                <a:tab pos="9841865" algn="l"/>
              </a:tabLst>
            </a:pPr>
            <a:r>
              <a:rPr sz="3300" dirty="0">
                <a:latin typeface="Gill Sans"/>
                <a:cs typeface="Gill Sans"/>
              </a:rPr>
              <a:t>date	</a:t>
            </a:r>
            <a:r>
              <a:rPr sz="3300" spc="-30" dirty="0">
                <a:latin typeface="Gill Sans"/>
                <a:cs typeface="Gill Sans"/>
              </a:rPr>
              <a:t>assay	</a:t>
            </a:r>
            <a:r>
              <a:rPr sz="3300" dirty="0">
                <a:latin typeface="Gill Sans"/>
                <a:cs typeface="Gill Sans"/>
              </a:rPr>
              <a:t>sample</a:t>
            </a:r>
            <a:r>
              <a:rPr sz="3300" spc="-5" dirty="0">
                <a:latin typeface="Gill Sans"/>
                <a:cs typeface="Gill Sans"/>
              </a:rPr>
              <a:t> </a:t>
            </a:r>
            <a:r>
              <a:rPr sz="3300" dirty="0">
                <a:latin typeface="Gill Sans"/>
                <a:cs typeface="Gill Sans"/>
              </a:rPr>
              <a:t>set	</a:t>
            </a:r>
            <a:r>
              <a:rPr sz="3300" spc="-20" dirty="0">
                <a:latin typeface="Gill Sans"/>
                <a:cs typeface="Gill Sans"/>
              </a:rPr>
              <a:t>well</a:t>
            </a:r>
            <a:endParaRPr sz="330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latin typeface="Gill Sans"/>
                <a:cs typeface="Gill Sans"/>
              </a:rPr>
              <a:t>This </a:t>
            </a:r>
            <a:r>
              <a:rPr sz="3400" spc="-5" dirty="0">
                <a:latin typeface="Gill Sans"/>
                <a:cs typeface="Gill Sans"/>
              </a:rPr>
              <a:t>happens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be R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but</a:t>
            </a:r>
            <a:r>
              <a:rPr sz="3400" spc="-5" dirty="0">
                <a:latin typeface="Gill Sans"/>
                <a:cs typeface="Gill Sans"/>
              </a:rPr>
              <a:t> also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possible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in the shell,</a:t>
            </a:r>
            <a:r>
              <a:rPr sz="3400" spc="-345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Python,</a:t>
            </a:r>
            <a:r>
              <a:rPr sz="3400" spc="-340" dirty="0">
                <a:latin typeface="Gill Sans"/>
                <a:cs typeface="Gill Sans"/>
              </a:rPr>
              <a:t> </a:t>
            </a:r>
            <a:r>
              <a:rPr sz="3400" spc="15" dirty="0">
                <a:latin typeface="Gill Sans"/>
                <a:cs typeface="Gill Sans"/>
              </a:rPr>
              <a:t>etc.</a:t>
            </a:r>
            <a:endParaRPr sz="34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660400"/>
            <a:ext cx="10579100" cy="1524000"/>
            <a:chOff x="1130300" y="660400"/>
            <a:chExt cx="10579100" cy="152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672995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660399"/>
              <a:ext cx="8978900" cy="1524000"/>
            </a:xfrm>
            <a:custGeom>
              <a:avLst/>
              <a:gdLst/>
              <a:ahLst/>
              <a:cxnLst/>
              <a:rect l="l" t="t" r="r" b="b"/>
              <a:pathLst>
                <a:path w="8978900" h="1524000">
                  <a:moveTo>
                    <a:pt x="1562100" y="38100"/>
                  </a:moveTo>
                  <a:lnTo>
                    <a:pt x="0" y="38100"/>
                  </a:lnTo>
                  <a:lnTo>
                    <a:pt x="0" y="1524000"/>
                  </a:lnTo>
                  <a:lnTo>
                    <a:pt x="1562100" y="1524000"/>
                  </a:lnTo>
                  <a:lnTo>
                    <a:pt x="1562100" y="38100"/>
                  </a:lnTo>
                  <a:close/>
                </a:path>
                <a:path w="8978900" h="1524000">
                  <a:moveTo>
                    <a:pt x="3797300" y="12700"/>
                  </a:moveTo>
                  <a:lnTo>
                    <a:pt x="1701800" y="12700"/>
                  </a:lnTo>
                  <a:lnTo>
                    <a:pt x="1701800" y="1498600"/>
                  </a:lnTo>
                  <a:lnTo>
                    <a:pt x="3797300" y="1498600"/>
                  </a:lnTo>
                  <a:lnTo>
                    <a:pt x="3797300" y="12700"/>
                  </a:lnTo>
                  <a:close/>
                </a:path>
                <a:path w="8978900" h="1524000">
                  <a:moveTo>
                    <a:pt x="8458200" y="12700"/>
                  </a:moveTo>
                  <a:lnTo>
                    <a:pt x="3886200" y="12700"/>
                  </a:lnTo>
                  <a:lnTo>
                    <a:pt x="3886200" y="1473200"/>
                  </a:lnTo>
                  <a:lnTo>
                    <a:pt x="8458200" y="1473200"/>
                  </a:lnTo>
                  <a:lnTo>
                    <a:pt x="8458200" y="12700"/>
                  </a:lnTo>
                  <a:close/>
                </a:path>
                <a:path w="8978900" h="1524000">
                  <a:moveTo>
                    <a:pt x="8978900" y="0"/>
                  </a:moveTo>
                  <a:lnTo>
                    <a:pt x="8547100" y="0"/>
                  </a:lnTo>
                  <a:lnTo>
                    <a:pt x="8547100" y="1485900"/>
                  </a:lnTo>
                  <a:lnTo>
                    <a:pt x="8978900" y="1485900"/>
                  </a:lnTo>
                  <a:lnTo>
                    <a:pt x="89789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6400" y="3378200"/>
            <a:ext cx="702119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"/>
              <a:buChar char="&gt;"/>
            </a:pPr>
            <a:endParaRPr sz="2200">
              <a:latin typeface="Courier"/>
              <a:cs typeface="Courier"/>
            </a:endParaRPr>
          </a:p>
          <a:p>
            <a:pPr marL="287020" indent="-274955">
              <a:lnSpc>
                <a:spcPct val="100000"/>
              </a:lnSpc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</a:t>
            </a:r>
            <a:r>
              <a:rPr sz="1800" spc="-4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"[_\\.]",</a:t>
            </a:r>
            <a:r>
              <a:rPr sz="1800" spc="-4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5)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350" y="4285357"/>
          <a:ext cx="117220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[,1]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[,2]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[,3]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[,4]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[,5]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8500" y="7073900"/>
            <a:ext cx="1088834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Gill Sans"/>
                <a:cs typeface="Gill Sans"/>
              </a:rPr>
              <a:t>“_” </a:t>
            </a:r>
            <a:r>
              <a:rPr sz="3400" spc="-10" dirty="0">
                <a:latin typeface="Gill Sans"/>
                <a:cs typeface="Gill Sans"/>
              </a:rPr>
              <a:t>underscore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 </a:t>
            </a:r>
            <a:r>
              <a:rPr sz="3400" dirty="0">
                <a:latin typeface="Gill Sans"/>
                <a:cs typeface="Gill Sans"/>
              </a:rPr>
              <a:t>to </a:t>
            </a:r>
            <a:r>
              <a:rPr sz="3400" spc="-5" dirty="0">
                <a:latin typeface="Gill Sans"/>
                <a:cs typeface="Gill Sans"/>
              </a:rPr>
              <a:t>delimit </a:t>
            </a:r>
            <a:r>
              <a:rPr sz="3400" dirty="0">
                <a:latin typeface="Gill Sans"/>
                <a:cs typeface="Gill Sans"/>
              </a:rPr>
              <a:t>units of </a:t>
            </a:r>
            <a:r>
              <a:rPr sz="3400" spc="-5" dirty="0">
                <a:latin typeface="Gill Sans"/>
                <a:cs typeface="Gill Sans"/>
              </a:rPr>
              <a:t>meta-data </a:t>
            </a:r>
            <a:r>
              <a:rPr sz="3400" dirty="0">
                <a:latin typeface="Gill Sans"/>
                <a:cs typeface="Gill Sans"/>
              </a:rPr>
              <a:t>I </a:t>
            </a:r>
            <a:r>
              <a:rPr sz="3400" spc="-5" dirty="0">
                <a:latin typeface="Gill Sans"/>
                <a:cs typeface="Gill Sans"/>
              </a:rPr>
              <a:t>want later</a:t>
            </a:r>
            <a:endParaRPr sz="340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latin typeface="Gill Sans"/>
                <a:cs typeface="Gill Sans"/>
              </a:rPr>
              <a:t>“-” </a:t>
            </a:r>
            <a:r>
              <a:rPr sz="3400" spc="-20" dirty="0">
                <a:latin typeface="Gill Sans"/>
                <a:cs typeface="Gill Sans"/>
              </a:rPr>
              <a:t>hyphen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delimit </a:t>
            </a:r>
            <a:r>
              <a:rPr sz="3400" spc="-25" dirty="0">
                <a:latin typeface="Gill Sans"/>
                <a:cs typeface="Gill Sans"/>
              </a:rPr>
              <a:t>words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so </a:t>
            </a:r>
            <a:r>
              <a:rPr sz="3400" spc="-60" dirty="0">
                <a:latin typeface="Gill Sans"/>
                <a:cs typeface="Gill Sans"/>
              </a:rPr>
              <a:t>my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35" dirty="0">
                <a:latin typeface="Gill Sans"/>
                <a:cs typeface="Gill Sans"/>
              </a:rPr>
              <a:t>eyes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spc="-30" dirty="0">
                <a:latin typeface="Gill Sans"/>
                <a:cs typeface="Gill Sans"/>
              </a:rPr>
              <a:t>don’t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bleed</a:t>
            </a:r>
            <a:endParaRPr sz="34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600200"/>
            <a:ext cx="10723245" cy="7802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031240" algn="l"/>
                <a:tab pos="3083560" algn="l"/>
                <a:tab pos="382841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20" dirty="0">
                <a:latin typeface="Gill Sans"/>
                <a:cs typeface="Gill Sans"/>
              </a:rPr>
              <a:t>search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for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20" dirty="0">
                <a:latin typeface="Gill Sans"/>
                <a:cs typeface="Gill Sans"/>
              </a:rPr>
              <a:t>files</a:t>
            </a:r>
            <a:r>
              <a:rPr sz="4000" spc="-3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later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35" dirty="0">
                <a:latin typeface="Gill Sans"/>
                <a:cs typeface="Gill Sans"/>
              </a:rPr>
              <a:t>narrow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lists based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on</a:t>
            </a:r>
            <a:r>
              <a:rPr sz="4000" spc="-5" dirty="0">
                <a:latin typeface="Gill Sans"/>
                <a:cs typeface="Gill Sans"/>
              </a:rPr>
              <a:t> names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  <a:tab pos="3239135" algn="l"/>
                <a:tab pos="4147820" algn="l"/>
                <a:tab pos="5276215" algn="l"/>
                <a:tab pos="892492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extract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info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-25" dirty="0">
                <a:latin typeface="Gill Sans"/>
                <a:cs typeface="Gill Sans"/>
              </a:rPr>
              <a:t>from</a:t>
            </a:r>
            <a:r>
              <a:rPr lang="en-US" sz="4000" spc="-2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names,</a:t>
            </a:r>
            <a:r>
              <a:rPr sz="4000" spc="-400" dirty="0">
                <a:latin typeface="Gill Sans"/>
                <a:cs typeface="Gill Sans"/>
              </a:rPr>
              <a:t> </a:t>
            </a:r>
            <a:r>
              <a:rPr sz="4000" spc="15" dirty="0">
                <a:latin typeface="Gill Sans"/>
                <a:cs typeface="Gill Sans"/>
              </a:rPr>
              <a:t>e.g.</a:t>
            </a:r>
            <a:r>
              <a:rPr sz="4000" spc="-395" dirty="0">
                <a:latin typeface="Gill Sans"/>
                <a:cs typeface="Gill Sans"/>
              </a:rPr>
              <a:t> </a:t>
            </a:r>
            <a:r>
              <a:rPr sz="4000" spc="-20" dirty="0">
                <a:latin typeface="Gill Sans"/>
                <a:cs typeface="Gill Sans"/>
              </a:rPr>
              <a:t>by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splitting</a:t>
            </a:r>
            <a:endParaRPr sz="40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 dirty="0">
              <a:latin typeface="Gill Sans"/>
              <a:cs typeface="Gill Sans"/>
            </a:endParaRPr>
          </a:p>
          <a:p>
            <a:pPr marL="12700" marR="5080">
              <a:lnSpc>
                <a:spcPts val="4600"/>
              </a:lnSpc>
              <a:tabLst>
                <a:tab pos="3174365" algn="l"/>
              </a:tabLst>
            </a:pPr>
            <a:r>
              <a:rPr sz="4000" spc="-25" dirty="0">
                <a:latin typeface="Gill Sans"/>
                <a:cs typeface="Gill Sans"/>
              </a:rPr>
              <a:t>new</a:t>
            </a:r>
            <a:r>
              <a:rPr sz="4000" spc="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15" dirty="0">
                <a:latin typeface="Gill Sans"/>
                <a:cs typeface="Gill Sans"/>
              </a:rPr>
              <a:t>regular	</a:t>
            </a:r>
            <a:r>
              <a:rPr sz="4000" spc="-10" dirty="0">
                <a:latin typeface="Gill Sans"/>
                <a:cs typeface="Gill Sans"/>
              </a:rPr>
              <a:t>expressions </a:t>
            </a:r>
            <a:r>
              <a:rPr sz="4000" dirty="0">
                <a:latin typeface="Gill Sans"/>
                <a:cs typeface="Gill Sans"/>
              </a:rPr>
              <a:t>and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globbing?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be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kind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110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yourself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and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-50" dirty="0">
                <a:latin typeface="Gill Sans"/>
                <a:cs typeface="Gill Sans"/>
              </a:rPr>
              <a:t>avoid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38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spaces</a:t>
            </a:r>
            <a:r>
              <a:rPr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in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punctuation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dirty="0">
                <a:latin typeface="Gill Sans"/>
                <a:cs typeface="Gill Sans"/>
              </a:rPr>
              <a:t>accented</a:t>
            </a:r>
            <a:r>
              <a:rPr sz="4000" spc="-3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characters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700"/>
              </a:lnSpc>
              <a:buChar char="-"/>
              <a:tabLst>
                <a:tab pos="600710" algn="l"/>
                <a:tab pos="6118860" algn="l"/>
              </a:tabLst>
            </a:pPr>
            <a:r>
              <a:rPr sz="4000" dirty="0">
                <a:latin typeface="Gill Sans"/>
                <a:cs typeface="Gill Sans"/>
              </a:rPr>
              <a:t>d</a:t>
            </a:r>
            <a:r>
              <a:rPr sz="4000" spc="-5" dirty="0">
                <a:latin typeface="Gill Sans"/>
                <a:cs typeface="Gill Sans"/>
              </a:rPr>
              <a:t>i</a:t>
            </a:r>
            <a:r>
              <a:rPr sz="4000" dirty="0">
                <a:latin typeface="Gill Sans"/>
                <a:cs typeface="Gill Sans"/>
              </a:rPr>
              <a:t>f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80" dirty="0">
                <a:latin typeface="Gill Sans"/>
                <a:cs typeface="Gill Sans"/>
              </a:rPr>
              <a:t>r</a:t>
            </a:r>
            <a:r>
              <a:rPr sz="4000" dirty="0">
                <a:latin typeface="Gill Sans"/>
                <a:cs typeface="Gill Sans"/>
              </a:rPr>
              <a:t>ent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40" dirty="0">
                <a:latin typeface="Gill Sans"/>
                <a:cs typeface="Gill Sans"/>
              </a:rPr>
              <a:t>fil</a:t>
            </a:r>
            <a:r>
              <a:rPr sz="4000" dirty="0">
                <a:latin typeface="Gill Sans"/>
                <a:cs typeface="Gill Sans"/>
              </a:rPr>
              <a:t>es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n</a:t>
            </a:r>
            <a:r>
              <a:rPr sz="4000" spc="-5" dirty="0">
                <a:latin typeface="Gill Sans"/>
                <a:cs typeface="Gill Sans"/>
              </a:rPr>
              <a:t>a</a:t>
            </a:r>
            <a:r>
              <a:rPr sz="4000" dirty="0">
                <a:latin typeface="Gill Sans"/>
                <a:cs typeface="Gill Sans"/>
              </a:rPr>
              <a:t>med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	and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65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64319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558800" y="1600200"/>
            <a:ext cx="1066546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19910" algn="l"/>
                <a:tab pos="5812155" algn="l"/>
              </a:tabLst>
            </a:pPr>
            <a:r>
              <a:rPr lang="en-US" sz="3600" spc="-5" dirty="0">
                <a:latin typeface="Gill Sans"/>
                <a:cs typeface="Gill Sans"/>
              </a:rPr>
              <a:t>N</a:t>
            </a:r>
            <a:r>
              <a:rPr sz="3600" spc="-5" dirty="0">
                <a:latin typeface="Gill Sans"/>
                <a:cs typeface="Gill Sans"/>
              </a:rPr>
              <a:t>ame</a:t>
            </a:r>
            <a:r>
              <a:rPr lang="en-US" sz="3600" spc="-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contains</a:t>
            </a:r>
            <a:r>
              <a:rPr sz="3600" spc="10" dirty="0">
                <a:latin typeface="Gill Sans"/>
                <a:cs typeface="Gill Sans"/>
              </a:rPr>
              <a:t> </a:t>
            </a:r>
            <a:r>
              <a:rPr sz="3600" spc="-20" dirty="0">
                <a:latin typeface="Gill Sans"/>
                <a:cs typeface="Gill Sans"/>
              </a:rPr>
              <a:t>info</a:t>
            </a:r>
            <a:r>
              <a:rPr lang="en-US" sz="3600" spc="-2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on</a:t>
            </a:r>
            <a:r>
              <a:rPr sz="3600" spc="-40" dirty="0">
                <a:latin typeface="Gill Sans"/>
                <a:cs typeface="Gill Sans"/>
              </a:rPr>
              <a:t> </a:t>
            </a:r>
            <a:r>
              <a:rPr sz="3600" b="1" i="1" dirty="0">
                <a:latin typeface="GillSans-BoldItalic"/>
                <a:cs typeface="GillSans-BoldItalic"/>
              </a:rPr>
              <a:t>content</a:t>
            </a:r>
            <a:endParaRPr sz="3600" dirty="0">
              <a:latin typeface="GillSans-BoldItalic"/>
              <a:cs typeface="GillSans-BoldItalic"/>
            </a:endParaRPr>
          </a:p>
          <a:p>
            <a:pPr marL="584200" marR="5080" indent="-571500">
              <a:lnSpc>
                <a:spcPts val="6700"/>
              </a:lnSpc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sz="3600" spc="-5" dirty="0">
                <a:latin typeface="Gill Sans"/>
                <a:cs typeface="Gill Sans"/>
              </a:rPr>
              <a:t>connects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to</a:t>
            </a:r>
            <a:r>
              <a:rPr sz="3600" spc="-5" dirty="0">
                <a:latin typeface="Gill Sans"/>
                <a:cs typeface="Gill Sans"/>
              </a:rPr>
              <a:t> concept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of</a:t>
            </a:r>
            <a:r>
              <a:rPr sz="3600" spc="-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a </a:t>
            </a:r>
            <a:r>
              <a:rPr sz="3600" b="1" i="1" spc="-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slug</a:t>
            </a:r>
            <a:r>
              <a:rPr sz="3600" b="1" i="1" spc="-8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 </a:t>
            </a:r>
            <a:r>
              <a:rPr sz="3600" spc="-4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from </a:t>
            </a:r>
            <a:r>
              <a:rPr sz="3600" spc="-1600" dirty="0">
                <a:latin typeface="Gill Sans"/>
                <a:cs typeface="Gill Sans"/>
              </a:rPr>
              <a:t> </a:t>
            </a:r>
            <a:r>
              <a:rPr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semantic</a:t>
            </a:r>
            <a:r>
              <a:rPr lang="en-US"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 </a:t>
            </a:r>
            <a:r>
              <a:rPr sz="360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URLs</a:t>
            </a:r>
            <a:endParaRPr lang="en-US" sz="3600" u="sng" dirty="0">
              <a:uFill>
                <a:solidFill>
                  <a:srgbClr val="000000"/>
                </a:solidFill>
              </a:uFill>
              <a:latin typeface="Gill Sans"/>
              <a:cs typeface="Gill Sans"/>
            </a:endParaRPr>
          </a:p>
          <a:p>
            <a:pPr marL="584200" marR="5080" indent="-571500"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dirty="0">
                <a:latin typeface="Gill Sans"/>
                <a:cs typeface="Gill Sans"/>
              </a:rPr>
              <a:t>Slug is the part of a URL that identifies a page in human-readable keywords. It is usually the end part of the URL, which can be interpreted as the name of the resource, similar to the </a:t>
            </a:r>
            <a:r>
              <a:rPr lang="en-US" sz="3600" dirty="0" err="1">
                <a:latin typeface="Gill Sans"/>
                <a:cs typeface="Gill Sans"/>
              </a:rPr>
              <a:t>basename</a:t>
            </a:r>
            <a:r>
              <a:rPr lang="en-US" sz="3600" dirty="0">
                <a:latin typeface="Gill Sans"/>
                <a:cs typeface="Gill Sans"/>
              </a:rPr>
              <a:t> in a filename or the title of a page. </a:t>
            </a:r>
          </a:p>
        </p:txBody>
      </p:sp>
      <p:pic>
        <p:nvPicPr>
          <p:cNvPr id="1026" name="Picture 2" descr="SEO Friendly URL slugs">
            <a:extLst>
              <a:ext uri="{FF2B5EF4-FFF2-40B4-BE49-F238E27FC236}">
                <a16:creationId xmlns:a16="http://schemas.microsoft.com/office/drawing/2014/main" id="{BC024353-DEE0-2142-9316-5349FB855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9"/>
          <a:stretch/>
        </p:blipFill>
        <p:spPr bwMode="auto">
          <a:xfrm>
            <a:off x="4064000" y="5562600"/>
            <a:ext cx="783132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889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647700" y="1593850"/>
            <a:ext cx="6122035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Jennifers-MacBook-Pro-3:analysis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"/>
              <a:cs typeface="Courier"/>
            </a:endParaRPr>
          </a:p>
          <a:p>
            <a:pPr marL="12700" marR="25952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01_marshal-data.md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02_pre-dea-filtering.md  02_pre-dea-filtering.r</a:t>
            </a:r>
          </a:p>
          <a:p>
            <a:pPr marL="12700" marR="22904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03_dea-with-limma-voom.md  03_dea-with-limma-voom.r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04_explore-dea-results.md  04_explore-dea-results.r</a:t>
            </a:r>
          </a:p>
          <a:p>
            <a:pPr marL="12700" marR="918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90_limma-model-term-name-fiasco.md  90_limma-model-term-name-fiasco.r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Makefile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figure</a:t>
            </a:r>
          </a:p>
          <a:p>
            <a:pPr marL="12700" marR="1680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 helper04_extract-and-tidy.r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tmp.txt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6199" y="1593850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9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-1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6500" y="2222500"/>
            <a:ext cx="1550035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7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01.md  01.r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02.md  02.r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03.md  03.r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04.md  04.r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90.md  90.r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Makefile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figure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helper01.r  helper02.r  helper03.r  helper04.r  tmp.txt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00" y="8223250"/>
            <a:ext cx="116693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Gill Sans"/>
                <a:cs typeface="Gill Sans"/>
              </a:rPr>
              <a:t>Which set of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spc="5" dirty="0">
                <a:latin typeface="Gill Sans"/>
                <a:cs typeface="Gill Sans"/>
              </a:rPr>
              <a:t>file(name)s </a:t>
            </a:r>
            <a:r>
              <a:rPr sz="3500" dirty="0">
                <a:latin typeface="Gill Sans"/>
                <a:cs typeface="Gill Sans"/>
              </a:rPr>
              <a:t>do </a:t>
            </a:r>
            <a:r>
              <a:rPr sz="3500" spc="-25" dirty="0">
                <a:latin typeface="Gill Sans"/>
                <a:cs typeface="Gill Sans"/>
              </a:rPr>
              <a:t>you</a:t>
            </a:r>
            <a:r>
              <a:rPr sz="3500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want </a:t>
            </a:r>
            <a:r>
              <a:rPr sz="3500" dirty="0">
                <a:latin typeface="Gill Sans"/>
                <a:cs typeface="Gill Sans"/>
              </a:rPr>
              <a:t>at </a:t>
            </a:r>
            <a:r>
              <a:rPr sz="3500" spc="-5" dirty="0">
                <a:latin typeface="Gill Sans"/>
                <a:cs typeface="Gill Sans"/>
              </a:rPr>
              <a:t>3a.m.</a:t>
            </a:r>
            <a:r>
              <a:rPr sz="3500" spc="-350" dirty="0">
                <a:latin typeface="Gill Sans"/>
                <a:cs typeface="Gill Sans"/>
              </a:rPr>
              <a:t> </a:t>
            </a:r>
            <a:r>
              <a:rPr sz="3500" spc="-20" dirty="0">
                <a:latin typeface="Gill Sans"/>
                <a:cs typeface="Gill Sans"/>
              </a:rPr>
              <a:t>before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dirty="0">
                <a:latin typeface="Gill Sans"/>
                <a:cs typeface="Gill Sans"/>
              </a:rPr>
              <a:t>a</a:t>
            </a:r>
            <a:r>
              <a:rPr sz="3500" spc="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deadline?</a:t>
            </a:r>
            <a:endParaRPr sz="35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0" y="3302000"/>
            <a:ext cx="1447800" cy="736600"/>
          </a:xfrm>
          <a:custGeom>
            <a:avLst/>
            <a:gdLst/>
            <a:ahLst/>
            <a:cxnLst/>
            <a:rect l="l" t="t" r="r" b="b"/>
            <a:pathLst>
              <a:path w="1447800" h="736600">
                <a:moveTo>
                  <a:pt x="0" y="0"/>
                </a:moveTo>
                <a:lnTo>
                  <a:pt x="1447800" y="0"/>
                </a:lnTo>
                <a:lnTo>
                  <a:pt x="14478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7874000" y="3136900"/>
            <a:ext cx="48774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9995" algn="l"/>
              </a:tabLst>
            </a:pPr>
            <a:r>
              <a:rPr sz="5200" spc="-5" dirty="0">
                <a:latin typeface="Gill Sans"/>
                <a:cs typeface="Gill Sans"/>
              </a:rPr>
              <a:t>embrace	the</a:t>
            </a:r>
            <a:r>
              <a:rPr sz="5200" spc="-90" dirty="0">
                <a:latin typeface="Gill Sans"/>
                <a:cs typeface="Gill Sans"/>
              </a:rPr>
              <a:t> </a:t>
            </a:r>
            <a:r>
              <a:rPr sz="5200" b="1" dirty="0">
                <a:latin typeface="Gill Sans"/>
                <a:cs typeface="Gill Sans"/>
              </a:rPr>
              <a:t>slug</a:t>
            </a:r>
            <a:endParaRPr sz="5200">
              <a:latin typeface="Gill Sans"/>
              <a:cs typeface="Gill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727200"/>
            <a:ext cx="2590800" cy="368300"/>
          </a:xfrm>
          <a:custGeom>
            <a:avLst/>
            <a:gdLst/>
            <a:ahLst/>
            <a:cxnLst/>
            <a:rect l="l" t="t" r="r" b="b"/>
            <a:pathLst>
              <a:path w="2590800" h="368300">
                <a:moveTo>
                  <a:pt x="0" y="0"/>
                </a:moveTo>
                <a:lnTo>
                  <a:pt x="2590800" y="0"/>
                </a:lnTo>
                <a:lnTo>
                  <a:pt x="2590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2565400"/>
            <a:ext cx="3683000" cy="368300"/>
          </a:xfrm>
          <a:custGeom>
            <a:avLst/>
            <a:gdLst/>
            <a:ahLst/>
            <a:cxnLst/>
            <a:rect l="l" t="t" r="r" b="b"/>
            <a:pathLst>
              <a:path w="3683000" h="368300">
                <a:moveTo>
                  <a:pt x="0" y="0"/>
                </a:moveTo>
                <a:lnTo>
                  <a:pt x="3683000" y="0"/>
                </a:lnTo>
                <a:lnTo>
                  <a:pt x="3683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0900" y="2576829"/>
            <a:ext cx="1892300" cy="7378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00200" y="3403600"/>
            <a:ext cx="4165600" cy="457200"/>
          </a:xfrm>
          <a:custGeom>
            <a:avLst/>
            <a:gdLst/>
            <a:ahLst/>
            <a:cxnLst/>
            <a:rect l="l" t="t" r="r" b="b"/>
            <a:pathLst>
              <a:path w="4165600" h="457200">
                <a:moveTo>
                  <a:pt x="0" y="0"/>
                </a:moveTo>
                <a:lnTo>
                  <a:pt x="4165600" y="0"/>
                </a:lnTo>
                <a:lnTo>
                  <a:pt x="4165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4241800"/>
            <a:ext cx="4127500" cy="444500"/>
          </a:xfrm>
          <a:custGeom>
            <a:avLst/>
            <a:gdLst/>
            <a:ahLst/>
            <a:cxnLst/>
            <a:rect l="l" t="t" r="r" b="b"/>
            <a:pathLst>
              <a:path w="4127500" h="444500">
                <a:moveTo>
                  <a:pt x="0" y="0"/>
                </a:moveTo>
                <a:lnTo>
                  <a:pt x="4127500" y="0"/>
                </a:lnTo>
                <a:lnTo>
                  <a:pt x="41275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900" y="5168900"/>
            <a:ext cx="5969000" cy="355600"/>
          </a:xfrm>
          <a:custGeom>
            <a:avLst/>
            <a:gdLst/>
            <a:ahLst/>
            <a:cxnLst/>
            <a:rect l="l" t="t" r="r" b="b"/>
            <a:pathLst>
              <a:path w="5969000" h="355600">
                <a:moveTo>
                  <a:pt x="0" y="0"/>
                </a:moveTo>
                <a:lnTo>
                  <a:pt x="5969000" y="0"/>
                </a:lnTo>
                <a:lnTo>
                  <a:pt x="596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8300" y="6007100"/>
            <a:ext cx="2336800" cy="355600"/>
          </a:xfrm>
          <a:custGeom>
            <a:avLst/>
            <a:gdLst/>
            <a:ahLst/>
            <a:cxnLst/>
            <a:rect l="l" t="t" r="r" b="b"/>
            <a:pathLst>
              <a:path w="2336800" h="355600">
                <a:moveTo>
                  <a:pt x="0" y="0"/>
                </a:moveTo>
                <a:lnTo>
                  <a:pt x="2336800" y="0"/>
                </a:lnTo>
                <a:lnTo>
                  <a:pt x="2336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8300" y="6921500"/>
            <a:ext cx="2590800" cy="355600"/>
          </a:xfrm>
          <a:custGeom>
            <a:avLst/>
            <a:gdLst/>
            <a:ahLst/>
            <a:cxnLst/>
            <a:rect l="l" t="t" r="r" b="b"/>
            <a:pathLst>
              <a:path w="2590800" h="355600">
                <a:moveTo>
                  <a:pt x="0" y="0"/>
                </a:moveTo>
                <a:lnTo>
                  <a:pt x="2590800" y="0"/>
                </a:lnTo>
                <a:lnTo>
                  <a:pt x="2590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8300" y="7772400"/>
            <a:ext cx="3822700" cy="355600"/>
          </a:xfrm>
          <a:custGeom>
            <a:avLst/>
            <a:gdLst/>
            <a:ahLst/>
            <a:cxnLst/>
            <a:rect l="l" t="t" r="r" b="b"/>
            <a:pathLst>
              <a:path w="3822700" h="355600">
                <a:moveTo>
                  <a:pt x="0" y="0"/>
                </a:moveTo>
                <a:lnTo>
                  <a:pt x="3822700" y="0"/>
                </a:lnTo>
                <a:lnTo>
                  <a:pt x="38227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8300" y="8623300"/>
            <a:ext cx="3429000" cy="355600"/>
          </a:xfrm>
          <a:custGeom>
            <a:avLst/>
            <a:gdLst/>
            <a:ahLst/>
            <a:cxnLst/>
            <a:rect l="l" t="t" r="r" b="b"/>
            <a:pathLst>
              <a:path w="3429000" h="355600">
                <a:moveTo>
                  <a:pt x="0" y="0"/>
                </a:moveTo>
                <a:lnTo>
                  <a:pt x="3429000" y="0"/>
                </a:lnTo>
                <a:lnTo>
                  <a:pt x="342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7900" y="1619250"/>
            <a:ext cx="472059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01_marshal-data.r</a:t>
            </a:r>
            <a:endParaRPr sz="2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"/>
                <a:cs typeface="Courier"/>
              </a:rPr>
              <a:t>02_pre-dea-filtering.r</a:t>
            </a:r>
            <a:endParaRPr sz="2800"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900" y="3346450"/>
            <a:ext cx="5147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03_dea-with-limma-voom.r</a:t>
            </a:r>
            <a:endParaRPr sz="2800"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7900" y="4210050"/>
            <a:ext cx="7067550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04_explore-dea-results.r</a:t>
            </a:r>
            <a:endParaRPr sz="2800">
              <a:latin typeface="Courier"/>
              <a:cs typeface="Courier"/>
            </a:endParaRPr>
          </a:p>
          <a:p>
            <a:pPr marL="12700" marR="5080">
              <a:lnSpc>
                <a:spcPct val="2024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  <a:endParaRPr sz="28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2286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>
                <a:latin typeface="Gill Sans"/>
                <a:cs typeface="Gill Sans"/>
              </a:rPr>
              <a:t>“human</a:t>
            </a:r>
            <a:r>
              <a:rPr sz="6400" spc="-80" dirty="0">
                <a:latin typeface="Gill Sans"/>
                <a:cs typeface="Gill Sans"/>
              </a:rPr>
              <a:t> </a:t>
            </a:r>
            <a:r>
              <a:rPr sz="6400" spc="-15" dirty="0">
                <a:latin typeface="Gill Sans"/>
                <a:cs typeface="Gill Sans"/>
              </a:rPr>
              <a:t>readable”</a:t>
            </a:r>
            <a:endParaRPr sz="6400">
              <a:latin typeface="Gill Sans"/>
              <a:cs typeface="Gill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070350"/>
            <a:ext cx="8364855" cy="1524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5800"/>
              </a:lnSpc>
              <a:spcBef>
                <a:spcPts val="400"/>
              </a:spcBef>
              <a:tabLst>
                <a:tab pos="1286510" algn="l"/>
              </a:tabLst>
            </a:pPr>
            <a:r>
              <a:rPr sz="5000" spc="-5" dirty="0">
                <a:latin typeface="Gill Sans"/>
                <a:cs typeface="Gill Sans"/>
              </a:rPr>
              <a:t>easy	</a:t>
            </a:r>
            <a:r>
              <a:rPr sz="5000" dirty="0">
                <a:latin typeface="Gill Sans"/>
                <a:cs typeface="Gill Sans"/>
              </a:rPr>
              <a:t>to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5" dirty="0">
                <a:latin typeface="Gill Sans"/>
                <a:cs typeface="Gill Sans"/>
              </a:rPr>
              <a:t>figure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out</a:t>
            </a:r>
            <a:r>
              <a:rPr sz="5000" spc="-15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what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the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heck </a:t>
            </a:r>
            <a:r>
              <a:rPr sz="5000" spc="-137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something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s,</a:t>
            </a:r>
            <a:r>
              <a:rPr sz="5000" spc="-50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b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sed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on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ts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n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me</a:t>
            </a:r>
            <a:endParaRPr sz="50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320800" y="1600200"/>
            <a:ext cx="10829290" cy="383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sz="4800" dirty="0">
                <a:latin typeface="Gill Sans"/>
                <a:cs typeface="Gill Sans"/>
              </a:rPr>
              <a:t>put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something </a:t>
            </a:r>
            <a:r>
              <a:rPr sz="4800" spc="-10" dirty="0">
                <a:latin typeface="Gill Sans"/>
                <a:cs typeface="Gill Sans"/>
              </a:rPr>
              <a:t>numeric</a:t>
            </a:r>
            <a:r>
              <a:rPr lang="en-US" sz="4800" spc="-10" dirty="0">
                <a:latin typeface="Gill Sans"/>
                <a:cs typeface="Gill Sans"/>
              </a:rPr>
              <a:t> </a:t>
            </a:r>
            <a:r>
              <a:rPr sz="4800" spc="30" dirty="0">
                <a:latin typeface="Gill Sans"/>
                <a:cs typeface="Gill Sans"/>
              </a:rPr>
              <a:t>first</a:t>
            </a: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lang="en-US" sz="4800" spc="-5" dirty="0">
                <a:latin typeface="Gill Sans"/>
                <a:cs typeface="Gill Sans"/>
              </a:rPr>
              <a:t>left</a:t>
            </a:r>
            <a:r>
              <a:rPr lang="en-US" sz="4800" spc="5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pad </a:t>
            </a:r>
            <a:r>
              <a:rPr lang="en-US" sz="4800" spc="-10" dirty="0">
                <a:latin typeface="Gill Sans"/>
                <a:cs typeface="Gill Sans"/>
              </a:rPr>
              <a:t>numbers</a:t>
            </a:r>
            <a:r>
              <a:rPr lang="en-US" sz="4800" spc="-20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with</a:t>
            </a:r>
            <a:r>
              <a:rPr lang="en-US" sz="4800" spc="-15" dirty="0">
                <a:latin typeface="Gill Sans"/>
                <a:cs typeface="Gill Sans"/>
              </a:rPr>
              <a:t> </a:t>
            </a:r>
            <a:r>
              <a:rPr lang="en-US" sz="4800" spc="-30" dirty="0">
                <a:latin typeface="Gill Sans"/>
                <a:cs typeface="Gill Sans"/>
              </a:rPr>
              <a:t>zeros (two-digit)</a:t>
            </a: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13200"/>
              </a:lnSpc>
              <a:spcBef>
                <a:spcPts val="1280"/>
              </a:spcBef>
              <a:buFont typeface="Arial" panose="020B0604020202020204" pitchFamily="34" charset="0"/>
              <a:buChar char="•"/>
              <a:tabLst>
                <a:tab pos="2423160" algn="l"/>
                <a:tab pos="8164830" algn="l"/>
                <a:tab pos="9244330" algn="l"/>
              </a:tabLst>
            </a:pPr>
            <a:r>
              <a:rPr sz="4800" dirty="0">
                <a:latin typeface="Gill Sans"/>
                <a:cs typeface="Gill Sans"/>
              </a:rPr>
              <a:t>u</a:t>
            </a:r>
            <a:r>
              <a:rPr sz="4800" spc="-5" dirty="0">
                <a:latin typeface="Gill Sans"/>
                <a:cs typeface="Gill Sans"/>
              </a:rPr>
              <a:t>s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th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ISO 8601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st</a:t>
            </a:r>
            <a:r>
              <a:rPr sz="4800" spc="-5" dirty="0">
                <a:latin typeface="Gill Sans"/>
                <a:cs typeface="Gill Sans"/>
              </a:rPr>
              <a:t>a</a:t>
            </a:r>
            <a:r>
              <a:rPr sz="4800" dirty="0">
                <a:latin typeface="Gill Sans"/>
                <a:cs typeface="Gill Sans"/>
              </a:rPr>
              <a:t>n</a:t>
            </a:r>
            <a:r>
              <a:rPr sz="4800" spc="-5" dirty="0">
                <a:latin typeface="Gill Sans"/>
                <a:cs typeface="Gill Sans"/>
              </a:rPr>
              <a:t>d</a:t>
            </a:r>
            <a:r>
              <a:rPr sz="4800" dirty="0">
                <a:latin typeface="Gill Sans"/>
                <a:cs typeface="Gill Sans"/>
              </a:rPr>
              <a:t>a</a:t>
            </a:r>
            <a:r>
              <a:rPr sz="4800" spc="-90" dirty="0">
                <a:latin typeface="Gill Sans"/>
                <a:cs typeface="Gill Sans"/>
              </a:rPr>
              <a:t>r</a:t>
            </a:r>
            <a:r>
              <a:rPr sz="4800" dirty="0">
                <a:latin typeface="Gill Sans"/>
                <a:cs typeface="Gill Sans"/>
              </a:rPr>
              <a:t>d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60" dirty="0">
                <a:latin typeface="Gill Sans"/>
                <a:cs typeface="Gill Sans"/>
              </a:rPr>
              <a:t>f</a:t>
            </a:r>
            <a:r>
              <a:rPr sz="4800" dirty="0">
                <a:latin typeface="Gill Sans"/>
                <a:cs typeface="Gill Sans"/>
              </a:rPr>
              <a:t>or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dates</a:t>
            </a:r>
            <a:endParaRPr lang="en-US" sz="48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501900"/>
            <a:ext cx="9309100" cy="2400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0" y="5645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028950"/>
            <a:ext cx="2913380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dirty="0">
                <a:latin typeface="Gill Sans"/>
                <a:cs typeface="Gill Sans"/>
              </a:rPr>
              <a:t>ch</a:t>
            </a:r>
            <a:r>
              <a:rPr sz="4200" spc="-10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on</a:t>
            </a:r>
            <a:r>
              <a:rPr sz="4200" spc="-5" dirty="0">
                <a:latin typeface="Gill Sans"/>
                <a:cs typeface="Gill Sans"/>
              </a:rPr>
              <a:t>ol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>
              <a:latin typeface="Gill Sans"/>
              <a:cs typeface="Gill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6235700"/>
            <a:ext cx="1359535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spc="-5" dirty="0">
                <a:latin typeface="Gill Sans"/>
                <a:cs typeface="Gill Sans"/>
              </a:rPr>
              <a:t>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5700" y="51625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500" y="8496300"/>
            <a:ext cx="83045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2475" algn="l"/>
              </a:tabLst>
            </a:pPr>
            <a:r>
              <a:rPr sz="5800" dirty="0">
                <a:latin typeface="Gill Sans"/>
                <a:cs typeface="Gill Sans"/>
              </a:rPr>
              <a:t>put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something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60" dirty="0">
                <a:latin typeface="Gill Sans"/>
                <a:cs typeface="Gill Sans"/>
              </a:rPr>
              <a:t>n</a:t>
            </a:r>
            <a:r>
              <a:rPr sz="5800" dirty="0">
                <a:latin typeface="Gill Sans"/>
                <a:cs typeface="Gill Sans"/>
              </a:rPr>
              <a:t>umeric	</a:t>
            </a:r>
            <a:r>
              <a:rPr sz="5800" spc="40" dirty="0">
                <a:latin typeface="Gill Sans"/>
                <a:cs typeface="Gill Sans"/>
              </a:rPr>
              <a:t>fir</a:t>
            </a:r>
            <a:r>
              <a:rPr sz="5800" spc="45" dirty="0">
                <a:latin typeface="Gill Sans"/>
                <a:cs typeface="Gill Sans"/>
              </a:rPr>
              <a:t>s</a:t>
            </a:r>
            <a:r>
              <a:rPr sz="5800" dirty="0">
                <a:latin typeface="Gill Sans"/>
                <a:cs typeface="Gill Sans"/>
              </a:rPr>
              <a:t>t</a:t>
            </a:r>
            <a:endParaRPr sz="5800">
              <a:latin typeface="Gill Sans"/>
              <a:cs typeface="Gill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4900" y="51561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6400"/>
            <a:ext cx="13004800" cy="5372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152400"/>
            <a:ext cx="59778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Names</a:t>
            </a:r>
            <a:r>
              <a:rPr sz="8000" spc="-95" dirty="0"/>
              <a:t> </a:t>
            </a:r>
            <a:r>
              <a:rPr sz="8000" spc="-5" dirty="0"/>
              <a:t>matter</a:t>
            </a:r>
            <a:endParaRPr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75F3-4CB3-3641-BB69-3E683E2DB84A}"/>
              </a:ext>
            </a:extLst>
          </p:cNvPr>
          <p:cNvSpPr txBox="1"/>
          <p:nvPr/>
        </p:nvSpPr>
        <p:spPr>
          <a:xfrm>
            <a:off x="711200" y="7162800"/>
            <a:ext cx="120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Coding requires you to make a lot of personal naming choices (it is after all an expression of language). In order to effectively collaborate with others, some best-practices (naming conventions, file organization, etc.) are helpful to keep the focus on what the code does (produce results and visualizations).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000" y="4960414"/>
            <a:ext cx="10829290" cy="28797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8152130" algn="l"/>
                <a:tab pos="9231630" algn="l"/>
              </a:tabLst>
            </a:pPr>
            <a:r>
              <a:rPr sz="5800" spc="-5" dirty="0">
                <a:latin typeface="Gill Sans"/>
                <a:cs typeface="Gill Sans"/>
              </a:rPr>
              <a:t>use</a:t>
            </a:r>
            <a:r>
              <a:rPr sz="580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the</a:t>
            </a:r>
            <a:r>
              <a:rPr sz="5800" dirty="0">
                <a:latin typeface="Gill Sans"/>
                <a:cs typeface="Gill Sans"/>
              </a:rPr>
              <a:t> ISO</a:t>
            </a:r>
            <a:r>
              <a:rPr sz="5800" spc="1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8601 </a:t>
            </a:r>
            <a:r>
              <a:rPr sz="5800" spc="-15" dirty="0">
                <a:latin typeface="Gill Sans"/>
                <a:cs typeface="Gill Sans"/>
              </a:rPr>
              <a:t>standard	</a:t>
            </a:r>
            <a:r>
              <a:rPr sz="5800" spc="-20" dirty="0">
                <a:latin typeface="Gill Sans"/>
                <a:cs typeface="Gill Sans"/>
              </a:rPr>
              <a:t>for	</a:t>
            </a:r>
            <a:r>
              <a:rPr sz="5800" dirty="0">
                <a:latin typeface="Gill Sans"/>
                <a:cs typeface="Gill Sans"/>
              </a:rPr>
              <a:t>dates</a:t>
            </a:r>
            <a:endParaRPr sz="5800">
              <a:latin typeface="Gill Sans"/>
              <a:cs typeface="Gill Sans"/>
            </a:endParaRPr>
          </a:p>
          <a:p>
            <a:pPr marL="9525" algn="ctr">
              <a:lnSpc>
                <a:spcPct val="100000"/>
              </a:lnSpc>
              <a:spcBef>
                <a:spcPts val="2290"/>
              </a:spcBef>
            </a:pPr>
            <a:r>
              <a:rPr sz="9900" spc="-150" dirty="0">
                <a:latin typeface="Gill Sans"/>
                <a:cs typeface="Gill Sans"/>
              </a:rPr>
              <a:t>YYYY-MM-DD</a:t>
            </a:r>
            <a:endParaRPr sz="99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0" y="698500"/>
            <a:ext cx="7162800" cy="8356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52150" y="9398000"/>
            <a:ext cx="19424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Helvetica"/>
                <a:cs typeface="Helvetica"/>
                <a:hlinkClick r:id="rId3"/>
              </a:rPr>
              <a:t>http://xkcd.com/1179/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660400"/>
            <a:ext cx="11188700" cy="665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0" y="5683250"/>
            <a:ext cx="785368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Comprehensive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map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of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all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countries</a:t>
            </a:r>
            <a:r>
              <a:rPr sz="3300" spc="-1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in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spc="-90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world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that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use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MMDDYYYY</a:t>
            </a:r>
            <a:r>
              <a:rPr sz="3300" spc="-6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format</a:t>
            </a:r>
            <a:endParaRPr sz="33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0" y="9334500"/>
            <a:ext cx="447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https://twitter.com/donohoe/status/597876118688026624</a:t>
            </a:r>
            <a:endParaRPr sz="15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23683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160" algn="l"/>
              </a:tabLst>
            </a:pPr>
            <a:r>
              <a:rPr sz="5800" spc="-5" dirty="0"/>
              <a:t>left</a:t>
            </a:r>
            <a:r>
              <a:rPr sz="5800" spc="5" dirty="0"/>
              <a:t> </a:t>
            </a:r>
            <a:r>
              <a:rPr sz="5800" spc="-5" dirty="0"/>
              <a:t>pad	other</a:t>
            </a:r>
            <a:r>
              <a:rPr sz="5800" spc="-30" dirty="0"/>
              <a:t> </a:t>
            </a:r>
            <a:r>
              <a:rPr sz="5800" spc="-10" dirty="0"/>
              <a:t>numbers</a:t>
            </a:r>
            <a:r>
              <a:rPr sz="5800" spc="-25" dirty="0"/>
              <a:t> </a:t>
            </a:r>
            <a:r>
              <a:rPr sz="5800" spc="-5" dirty="0"/>
              <a:t>with</a:t>
            </a:r>
            <a:r>
              <a:rPr sz="5800" spc="-30" dirty="0"/>
              <a:t> zeros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4521200" y="1708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5226050"/>
            <a:ext cx="10490200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930"/>
              </a:lnSpc>
              <a:spcBef>
                <a:spcPts val="100"/>
              </a:spcBef>
            </a:pPr>
            <a:r>
              <a:rPr sz="5800" spc="-5" dirty="0">
                <a:latin typeface="Gill Sans"/>
                <a:cs typeface="Gill Sans"/>
              </a:rPr>
              <a:t>i</a:t>
            </a:r>
            <a:r>
              <a:rPr sz="5800" dirty="0">
                <a:latin typeface="Gill Sans"/>
                <a:cs typeface="Gill Sans"/>
              </a:rPr>
              <a:t>f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don</a:t>
            </a:r>
            <a:r>
              <a:rPr sz="5800" spc="-235" dirty="0">
                <a:latin typeface="Gill Sans"/>
                <a:cs typeface="Gill Sans"/>
              </a:rPr>
              <a:t>’</a:t>
            </a:r>
            <a:r>
              <a:rPr sz="5800" dirty="0">
                <a:latin typeface="Gill Sans"/>
                <a:cs typeface="Gill Sans"/>
              </a:rPr>
              <a:t>t</a:t>
            </a:r>
            <a:r>
              <a:rPr sz="5800" spc="-5" dirty="0">
                <a:latin typeface="Gill Sans"/>
                <a:cs typeface="Gill Sans"/>
              </a:rPr>
              <a:t> l</a:t>
            </a:r>
            <a:r>
              <a:rPr sz="5800" dirty="0">
                <a:latin typeface="Gill Sans"/>
                <a:cs typeface="Gill Sans"/>
              </a:rPr>
              <a:t>eft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p</a:t>
            </a:r>
            <a:r>
              <a:rPr sz="5800" spc="-5" dirty="0">
                <a:latin typeface="Gill Sans"/>
                <a:cs typeface="Gill Sans"/>
              </a:rPr>
              <a:t>a</a:t>
            </a:r>
            <a:r>
              <a:rPr sz="5800" dirty="0">
                <a:latin typeface="Gill Sans"/>
                <a:cs typeface="Gill Sans"/>
              </a:rPr>
              <a:t>d,</a:t>
            </a:r>
            <a:r>
              <a:rPr sz="5800" spc="-58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get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this:</a:t>
            </a:r>
          </a:p>
          <a:p>
            <a:pPr marL="12700" marR="2373630">
              <a:lnSpc>
                <a:spcPts val="3700"/>
              </a:lnSpc>
              <a:spcBef>
                <a:spcPts val="110"/>
              </a:spcBef>
            </a:pPr>
            <a:r>
              <a:rPr sz="3100" dirty="0">
                <a:latin typeface="Courier"/>
                <a:cs typeface="Courier"/>
              </a:rPr>
              <a:t>10_final-figs-forpublication.R  1_data-cleaning.R</a:t>
            </a:r>
          </a:p>
          <a:p>
            <a:pPr marL="12700">
              <a:lnSpc>
                <a:spcPts val="3420"/>
              </a:lnSpc>
            </a:pPr>
            <a:r>
              <a:rPr sz="3100" dirty="0">
                <a:latin typeface="Courier"/>
                <a:cs typeface="Courier"/>
              </a:rPr>
              <a:t>2_fit-model.R</a:t>
            </a:r>
          </a:p>
          <a:p>
            <a:pPr marL="12700">
              <a:lnSpc>
                <a:spcPts val="6800"/>
              </a:lnSpc>
              <a:tabLst>
                <a:tab pos="1967864" algn="l"/>
                <a:tab pos="2616835" algn="l"/>
              </a:tabLst>
            </a:pPr>
            <a:r>
              <a:rPr sz="5800" spc="-5" dirty="0">
                <a:latin typeface="Gill Sans"/>
                <a:cs typeface="Gill Sans"/>
              </a:rPr>
              <a:t>which	is	just</a:t>
            </a:r>
            <a:r>
              <a:rPr sz="5800" spc="-5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sad</a:t>
            </a:r>
          </a:p>
        </p:txBody>
      </p:sp>
      <p:sp>
        <p:nvSpPr>
          <p:cNvPr id="5" name="object 5"/>
          <p:cNvSpPr/>
          <p:nvPr/>
        </p:nvSpPr>
        <p:spPr>
          <a:xfrm>
            <a:off x="4470400" y="17017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2590800"/>
            <a:ext cx="11653520" cy="6029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345" algn="l"/>
              </a:tabLst>
            </a:pPr>
            <a:r>
              <a:rPr sz="5800" spc="-5" dirty="0">
                <a:latin typeface="Gill Sans"/>
                <a:cs typeface="Gill Sans"/>
              </a:rPr>
              <a:t>easy	</a:t>
            </a:r>
            <a:r>
              <a:rPr sz="5800" dirty="0">
                <a:latin typeface="Gill Sans"/>
                <a:cs typeface="Gill Sans"/>
              </a:rPr>
              <a:t>to</a:t>
            </a:r>
            <a:r>
              <a:rPr sz="5800" spc="-25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implement</a:t>
            </a:r>
            <a:r>
              <a:rPr sz="5800" spc="-20" dirty="0">
                <a:latin typeface="Gill Sans"/>
                <a:cs typeface="Gill Sans"/>
              </a:rPr>
              <a:t> </a:t>
            </a:r>
            <a:r>
              <a:rPr sz="5800" spc="-80" dirty="0">
                <a:latin typeface="Gill Sans"/>
                <a:cs typeface="Gill Sans"/>
              </a:rPr>
              <a:t>NOW</a:t>
            </a:r>
            <a:endParaRPr sz="58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800" dirty="0">
              <a:latin typeface="Gill Sans"/>
              <a:cs typeface="Gill Sans"/>
            </a:endParaRP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r>
              <a:rPr sz="5800" dirty="0">
                <a:latin typeface="Gill Sans"/>
                <a:cs typeface="Gill Sans"/>
              </a:rPr>
              <a:t>p</a:t>
            </a:r>
            <a:r>
              <a:rPr sz="5800" spc="-235" dirty="0">
                <a:latin typeface="Gill Sans"/>
                <a:cs typeface="Gill Sans"/>
              </a:rPr>
              <a:t>a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offs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accu</a:t>
            </a:r>
            <a:r>
              <a:rPr sz="5800" spc="-60" dirty="0">
                <a:latin typeface="Gill Sans"/>
                <a:cs typeface="Gill Sans"/>
              </a:rPr>
              <a:t>m</a:t>
            </a:r>
            <a:r>
              <a:rPr sz="5800" dirty="0">
                <a:latin typeface="Gill Sans"/>
                <a:cs typeface="Gill Sans"/>
              </a:rPr>
              <a:t>ula</a:t>
            </a:r>
            <a:r>
              <a:rPr sz="5800" spc="-5" dirty="0">
                <a:latin typeface="Gill Sans"/>
                <a:cs typeface="Gill Sans"/>
              </a:rPr>
              <a:t>t</a:t>
            </a:r>
            <a:r>
              <a:rPr sz="5800" dirty="0">
                <a:latin typeface="Gill Sans"/>
                <a:cs typeface="Gill Sans"/>
              </a:rPr>
              <a:t>e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as	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our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ski</a:t>
            </a:r>
            <a:r>
              <a:rPr sz="5800" spc="-5" dirty="0">
                <a:latin typeface="Gill Sans"/>
                <a:cs typeface="Gill Sans"/>
              </a:rPr>
              <a:t>ll</a:t>
            </a:r>
            <a:r>
              <a:rPr sz="5800" dirty="0">
                <a:latin typeface="Gill Sans"/>
                <a:cs typeface="Gill Sans"/>
              </a:rPr>
              <a:t>s	</a:t>
            </a:r>
            <a:r>
              <a:rPr sz="5800" spc="-90" dirty="0">
                <a:latin typeface="Gill Sans"/>
                <a:cs typeface="Gill Sans"/>
              </a:rPr>
              <a:t>e</a:t>
            </a:r>
            <a:r>
              <a:rPr sz="5800" spc="-120" dirty="0">
                <a:latin typeface="Gill Sans"/>
                <a:cs typeface="Gill Sans"/>
              </a:rPr>
              <a:t>v</a:t>
            </a:r>
            <a:r>
              <a:rPr sz="5800" dirty="0">
                <a:latin typeface="Gill Sans"/>
                <a:cs typeface="Gill Sans"/>
              </a:rPr>
              <a:t>o</a:t>
            </a:r>
            <a:r>
              <a:rPr sz="5800" spc="-5" dirty="0">
                <a:latin typeface="Gill Sans"/>
                <a:cs typeface="Gill Sans"/>
              </a:rPr>
              <a:t>l</a:t>
            </a:r>
            <a:r>
              <a:rPr sz="5800" spc="-120" dirty="0">
                <a:latin typeface="Gill Sans"/>
                <a:cs typeface="Gill Sans"/>
              </a:rPr>
              <a:t>v</a:t>
            </a:r>
            <a:r>
              <a:rPr sz="5800" dirty="0">
                <a:latin typeface="Gill Sans"/>
                <a:cs typeface="Gill Sans"/>
              </a:rPr>
              <a:t>e  and</a:t>
            </a:r>
            <a:r>
              <a:rPr sz="5800" spc="-10" dirty="0">
                <a:latin typeface="Gill Sans"/>
                <a:cs typeface="Gill Sans"/>
              </a:rPr>
              <a:t> </a:t>
            </a:r>
            <a:r>
              <a:rPr sz="5800" spc="-20" dirty="0">
                <a:latin typeface="Gill Sans"/>
                <a:cs typeface="Gill Sans"/>
              </a:rPr>
              <a:t>projects</a:t>
            </a:r>
            <a:r>
              <a:rPr sz="5800" spc="-1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get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35" dirty="0">
                <a:latin typeface="Gill Sans"/>
                <a:cs typeface="Gill Sans"/>
              </a:rPr>
              <a:t>more</a:t>
            </a:r>
            <a:r>
              <a:rPr sz="5800" spc="-1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complex</a:t>
            </a:r>
            <a:endParaRPr lang="en-US" sz="5800" spc="-5" dirty="0">
              <a:latin typeface="Gill Sans"/>
              <a:cs typeface="Gill Sans"/>
            </a:endParaRP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endParaRPr lang="en-US" sz="5800" spc="-5" dirty="0">
              <a:latin typeface="Gill Sans"/>
              <a:cs typeface="Gill Sans"/>
            </a:endParaRP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r>
              <a:rPr lang="en-US" sz="5800" spc="-5" dirty="0">
                <a:latin typeface="Gill Sans"/>
                <a:cs typeface="Gill Sans"/>
              </a:rPr>
              <a:t>this is part of being a good collaborator and working on a team </a:t>
            </a:r>
            <a:endParaRPr sz="5800" dirty="0">
              <a:latin typeface="Gill Sans"/>
              <a:cs typeface="Gill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825500"/>
            <a:ext cx="10371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sz="6400" spc="-30" dirty="0"/>
              <a:t>three</a:t>
            </a:r>
            <a:r>
              <a:rPr sz="6400" dirty="0"/>
              <a:t> principles </a:t>
            </a:r>
            <a:r>
              <a:rPr sz="6400" spc="-25" dirty="0"/>
              <a:t>for	</a:t>
            </a:r>
            <a:r>
              <a:rPr sz="6400" spc="30" dirty="0"/>
              <a:t>(file)</a:t>
            </a:r>
            <a:r>
              <a:rPr sz="6400" spc="-65" dirty="0"/>
              <a:t> </a:t>
            </a:r>
            <a:r>
              <a:rPr sz="6400" spc="-5" dirty="0"/>
              <a:t>names</a:t>
            </a:r>
            <a:endParaRPr sz="6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18160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200" y="336550"/>
            <a:ext cx="11271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160" algn="l"/>
                <a:tab pos="7803515" algn="l"/>
              </a:tabLst>
            </a:pPr>
            <a:r>
              <a:rPr sz="5600" spc="-30" dirty="0"/>
              <a:t>go	</a:t>
            </a:r>
            <a:r>
              <a:rPr sz="5600" spc="10" dirty="0"/>
              <a:t>forth</a:t>
            </a:r>
            <a:r>
              <a:rPr sz="5600" spc="5" dirty="0"/>
              <a:t> </a:t>
            </a:r>
            <a:r>
              <a:rPr sz="5600" dirty="0"/>
              <a:t>and </a:t>
            </a:r>
            <a:r>
              <a:rPr sz="5600" spc="-5" dirty="0"/>
              <a:t>use</a:t>
            </a:r>
            <a:r>
              <a:rPr sz="5600" spc="5" dirty="0"/>
              <a:t> </a:t>
            </a:r>
            <a:r>
              <a:rPr sz="5600" spc="-50" dirty="0"/>
              <a:t>awesome	</a:t>
            </a:r>
            <a:r>
              <a:rPr sz="5600" spc="40" dirty="0"/>
              <a:t>file</a:t>
            </a:r>
            <a:r>
              <a:rPr sz="5600" spc="-35" dirty="0"/>
              <a:t> </a:t>
            </a:r>
            <a:r>
              <a:rPr sz="5600" spc="-5" dirty="0"/>
              <a:t>names</a:t>
            </a:r>
            <a:r>
              <a:rPr sz="5600" spc="-35" dirty="0"/>
              <a:t> </a:t>
            </a:r>
            <a:r>
              <a:rPr sz="5600" spc="-5" dirty="0"/>
              <a:t>:)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1206500" y="5391150"/>
            <a:ext cx="7067550" cy="3906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35204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latin typeface="Courier"/>
                <a:cs typeface="Courier"/>
              </a:rPr>
              <a:t>01_marshal-data.r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02_pre-dea-filtering.r</a:t>
            </a:r>
            <a:endParaRPr sz="2800">
              <a:latin typeface="Courier"/>
              <a:cs typeface="Courier"/>
            </a:endParaRPr>
          </a:p>
          <a:p>
            <a:pPr marL="12700" marR="192532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03_dea-with-limma-voom.r  04_explore-dea-results.r</a:t>
            </a:r>
            <a:endParaRPr sz="2800">
              <a:latin typeface="Courier"/>
              <a:cs typeface="Courier"/>
            </a:endParaRPr>
          </a:p>
          <a:p>
            <a:pPr marL="12700" marR="508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  <a:endParaRPr sz="28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6647974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Many of the same naming principles apply</a:t>
            </a:r>
          </a:p>
          <a:p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Maybe even more important to be consistent as you will end up with dozens of objects in each project.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 </a:t>
            </a:r>
            <a:r>
              <a:rPr lang="en-US" sz="4800" dirty="0">
                <a:solidFill>
                  <a:srgbClr val="0432FF"/>
                </a:solidFill>
              </a:rPr>
              <a:t>(suggestions)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460" y="1447800"/>
            <a:ext cx="11356340" cy="8032968"/>
          </a:xfrm>
        </p:spPr>
        <p:txBody>
          <a:bodyPr/>
          <a:lstStyle/>
          <a:p>
            <a:r>
              <a:rPr lang="en-US" dirty="0"/>
              <a:t>Rather than having objects in R environment start with a number, I start them with object type: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data_CORT_baseline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0432FF"/>
                </a:solidFill>
              </a:rPr>
              <a:t>table_summary_stats_CORT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fig_mean_by_group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model_regress_height_vs_weight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1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8925520"/>
          </a:xfrm>
        </p:spPr>
        <p:txBody>
          <a:bodyPr/>
          <a:lstStyle/>
          <a:p>
            <a:r>
              <a:rPr lang="en-US" sz="4400" dirty="0"/>
              <a:t>I tend to prefer hierarchical naming with meaningful differences highlighted as suffixes.</a:t>
            </a:r>
          </a:p>
          <a:p>
            <a:endParaRPr lang="en-US" sz="4400" dirty="0"/>
          </a:p>
          <a:p>
            <a:r>
              <a:rPr lang="en-US" sz="4400" dirty="0"/>
              <a:t>For ‘final’ publication-quality figures and tables, OK to output them with numerical order as that is how they are presented in manuscript. (e.g. Figure 1, Figure 2, etc.) 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E1BEF-DDE9-6841-890C-9E1D9EF034D0}"/>
              </a:ext>
            </a:extLst>
          </p:cNvPr>
          <p:cNvSpPr txBox="1"/>
          <p:nvPr/>
        </p:nvSpPr>
        <p:spPr>
          <a:xfrm>
            <a:off x="7416800" y="3200400"/>
            <a:ext cx="27432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A17D5-9E84-4149-836C-35A301DE1433}"/>
              </a:ext>
            </a:extLst>
          </p:cNvPr>
          <p:cNvSpPr txBox="1"/>
          <p:nvPr/>
        </p:nvSpPr>
        <p:spPr>
          <a:xfrm>
            <a:off x="7416800" y="7213283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CB102-032E-9444-B85C-E8EA00114003}"/>
              </a:ext>
            </a:extLst>
          </p:cNvPr>
          <p:cNvSpPr txBox="1"/>
          <p:nvPr/>
        </p:nvSpPr>
        <p:spPr>
          <a:xfrm>
            <a:off x="7416800" y="4785360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1E5A-C024-5848-B459-DC0E818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109240"/>
            <a:ext cx="10820400" cy="8925520"/>
          </a:xfrm>
        </p:spPr>
        <p:txBody>
          <a:bodyPr/>
          <a:lstStyle/>
          <a:p>
            <a:r>
              <a:rPr lang="en-US" u="sng" dirty="0"/>
              <a:t>For next time</a:t>
            </a:r>
            <a:r>
              <a:rPr lang="en-US" dirty="0"/>
              <a:t>:</a:t>
            </a:r>
          </a:p>
          <a:p>
            <a:r>
              <a:rPr lang="en-US" dirty="0"/>
              <a:t>Make sure you have made a </a:t>
            </a:r>
            <a:r>
              <a:rPr lang="en-US" dirty="0" err="1"/>
              <a:t>Github</a:t>
            </a:r>
            <a:r>
              <a:rPr lang="en-US" dirty="0"/>
              <a:t> account. Probably want to use your </a:t>
            </a:r>
            <a:r>
              <a:rPr lang="en-US" dirty="0" err="1"/>
              <a:t>gmail</a:t>
            </a:r>
            <a:r>
              <a:rPr lang="en-US" dirty="0"/>
              <a:t>, yahoo, etc. address rather than APSU (long-term stability).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dirty="0" err="1"/>
              <a:t>Github</a:t>
            </a:r>
            <a:r>
              <a:rPr lang="en-US" dirty="0"/>
              <a:t> for a majority of the semester.</a:t>
            </a:r>
          </a:p>
          <a:p>
            <a:endParaRPr lang="en-US" dirty="0"/>
          </a:p>
          <a:p>
            <a:r>
              <a:rPr lang="en-US" dirty="0" err="1"/>
              <a:t>github.com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F53E-CAB2-B24A-B5AD-3DFF99C5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6858000"/>
            <a:ext cx="4597400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600" y="1511300"/>
            <a:ext cx="11983720" cy="756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ts val="4970"/>
              </a:lnSpc>
              <a:spcBef>
                <a:spcPts val="100"/>
              </a:spcBef>
            </a:pPr>
            <a:r>
              <a:rPr sz="4200" spc="-15" dirty="0">
                <a:latin typeface="Gill Sans"/>
                <a:cs typeface="Gill Sans"/>
              </a:rPr>
              <a:t>myabstract.docx</a:t>
            </a:r>
            <a:endParaRPr sz="4200" dirty="0">
              <a:latin typeface="Gill Sans"/>
              <a:cs typeface="Gill Sans"/>
            </a:endParaRPr>
          </a:p>
          <a:p>
            <a:pPr marL="609600" marR="990600">
              <a:lnSpc>
                <a:spcPts val="4900"/>
              </a:lnSpc>
              <a:spcBef>
                <a:spcPts val="209"/>
              </a:spcBef>
              <a:tabLst>
                <a:tab pos="1709420" algn="l"/>
              </a:tabLst>
            </a:pPr>
            <a:r>
              <a:rPr sz="4200" spc="-85" dirty="0">
                <a:latin typeface="Gill Sans"/>
                <a:cs typeface="Gill Sans"/>
              </a:rPr>
              <a:t>Joe’s	</a:t>
            </a:r>
            <a:r>
              <a:rPr sz="4200" spc="-5" dirty="0">
                <a:latin typeface="Gill Sans"/>
                <a:cs typeface="Gill Sans"/>
              </a:rPr>
              <a:t>Filenames</a:t>
            </a:r>
            <a:r>
              <a:rPr sz="4200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Use</a:t>
            </a:r>
            <a:r>
              <a:rPr sz="4200" spc="5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Spaces</a:t>
            </a:r>
            <a:r>
              <a:rPr sz="4200" spc="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and </a:t>
            </a:r>
            <a:r>
              <a:rPr sz="4200" spc="-5" dirty="0">
                <a:latin typeface="Gill Sans"/>
                <a:cs typeface="Gill Sans"/>
              </a:rPr>
              <a:t>Punctuation.xlsx </a:t>
            </a:r>
            <a:r>
              <a:rPr sz="4200" spc="-1150" dirty="0">
                <a:latin typeface="Gill Sans"/>
                <a:cs typeface="Gill Sans"/>
              </a:rPr>
              <a:t> </a:t>
            </a:r>
            <a:r>
              <a:rPr sz="4200" spc="5" dirty="0">
                <a:latin typeface="Gill Sans"/>
                <a:cs typeface="Gill Sans"/>
              </a:rPr>
              <a:t>figure</a:t>
            </a:r>
            <a:r>
              <a:rPr sz="4200" spc="-10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1.png</a:t>
            </a:r>
          </a:p>
          <a:p>
            <a:pPr marL="609600" marR="5080">
              <a:lnSpc>
                <a:spcPts val="4900"/>
              </a:lnSpc>
            </a:pPr>
            <a:r>
              <a:rPr sz="4200" spc="40" dirty="0">
                <a:latin typeface="Gill Sans"/>
                <a:cs typeface="Gill Sans"/>
              </a:rPr>
              <a:t>fig </a:t>
            </a:r>
            <a:r>
              <a:rPr sz="4200" dirty="0">
                <a:latin typeface="Gill Sans"/>
                <a:cs typeface="Gill Sans"/>
              </a:rPr>
              <a:t>2.png </a:t>
            </a:r>
            <a:r>
              <a:rPr sz="4200" spc="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JW7</a:t>
            </a:r>
            <a:r>
              <a:rPr sz="4200" spc="-5" dirty="0">
                <a:latin typeface="Gill Sans"/>
                <a:cs typeface="Gill Sans"/>
              </a:rPr>
              <a:t>d^(</a:t>
            </a:r>
            <a:r>
              <a:rPr sz="4200" dirty="0">
                <a:latin typeface="Gill Sans"/>
                <a:cs typeface="Gill Sans"/>
              </a:rPr>
              <a:t>2</a:t>
            </a:r>
            <a:r>
              <a:rPr sz="4200" spc="-5" dirty="0">
                <a:latin typeface="Gill Sans"/>
                <a:cs typeface="Gill Sans"/>
              </a:rPr>
              <a:t>sl</a:t>
            </a:r>
            <a:r>
              <a:rPr sz="4200" dirty="0">
                <a:latin typeface="Gill Sans"/>
                <a:cs typeface="Gill Sans"/>
              </a:rPr>
              <a:t>@deletethisan</a:t>
            </a:r>
            <a:r>
              <a:rPr sz="4200" spc="-5" dirty="0">
                <a:latin typeface="Gill Sans"/>
                <a:cs typeface="Gill Sans"/>
              </a:rPr>
              <a:t>d</a:t>
            </a:r>
            <a:r>
              <a:rPr sz="4200" spc="-85" dirty="0">
                <a:latin typeface="Gill Sans"/>
                <a:cs typeface="Gill Sans"/>
              </a:rPr>
              <a:t>y</a:t>
            </a:r>
            <a:r>
              <a:rPr sz="4200" dirty="0">
                <a:latin typeface="Gill Sans"/>
                <a:cs typeface="Gill Sans"/>
              </a:rPr>
              <a:t>ou</a:t>
            </a:r>
            <a:r>
              <a:rPr sz="4200" spc="-10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spc="-8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eeris</a:t>
            </a:r>
            <a:r>
              <a:rPr sz="4200" spc="-45" dirty="0">
                <a:latin typeface="Gill Sans"/>
                <a:cs typeface="Gill Sans"/>
              </a:rPr>
              <a:t>o</a:t>
            </a:r>
            <a:r>
              <a:rPr sz="4200" spc="-85" dirty="0">
                <a:latin typeface="Gill Sans"/>
                <a:cs typeface="Gill Sans"/>
              </a:rPr>
              <a:t>v</a:t>
            </a:r>
            <a:r>
              <a:rPr sz="4200" dirty="0">
                <a:latin typeface="Gill Sans"/>
                <a:cs typeface="Gill Sans"/>
              </a:rPr>
              <a:t>erWx2*.txt</a:t>
            </a:r>
          </a:p>
          <a:p>
            <a:pPr marL="12700">
              <a:lnSpc>
                <a:spcPts val="9820"/>
              </a:lnSpc>
              <a:spcBef>
                <a:spcPts val="120"/>
              </a:spcBef>
            </a:pPr>
            <a:r>
              <a:rPr sz="8200" dirty="0">
                <a:latin typeface="Gill Sans"/>
                <a:cs typeface="Gill Sans"/>
              </a:rPr>
              <a:t>YES</a:t>
            </a:r>
          </a:p>
          <a:p>
            <a:pPr marL="673100" marR="3338829">
              <a:lnSpc>
                <a:spcPts val="4900"/>
              </a:lnSpc>
              <a:spcBef>
                <a:spcPts val="259"/>
              </a:spcBef>
            </a:pPr>
            <a:r>
              <a:rPr sz="4200" spc="-15" dirty="0">
                <a:latin typeface="Gill Sans"/>
                <a:cs typeface="Gill Sans"/>
              </a:rPr>
              <a:t>2014-06-08_abstract-for-sla.docx </a:t>
            </a:r>
            <a:r>
              <a:rPr sz="4200" spc="-10" dirty="0">
                <a:latin typeface="Gill Sans"/>
                <a:cs typeface="Gill Sans"/>
              </a:rPr>
              <a:t> </a:t>
            </a:r>
            <a:r>
              <a:rPr sz="4200" spc="-15" dirty="0">
                <a:latin typeface="Gill Sans"/>
                <a:cs typeface="Gill Sans"/>
              </a:rPr>
              <a:t>joes-filenames-are-getting-better.xlsx</a:t>
            </a:r>
            <a:endParaRPr sz="4200" dirty="0">
              <a:latin typeface="Gill Sans"/>
              <a:cs typeface="Gill Sans"/>
            </a:endParaRPr>
          </a:p>
          <a:p>
            <a:pPr marL="673100" marR="1885314">
              <a:lnSpc>
                <a:spcPts val="4900"/>
              </a:lnSpc>
            </a:pPr>
            <a:r>
              <a:rPr sz="4200" spc="-5" dirty="0">
                <a:latin typeface="Gill Sans"/>
                <a:cs typeface="Gill Sans"/>
              </a:rPr>
              <a:t>fig01_scatterplot-talk-length-vs-interest.png </a:t>
            </a:r>
            <a:r>
              <a:rPr sz="4200" spc="-115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fig02_histogram-talk-attendance.png</a:t>
            </a:r>
          </a:p>
          <a:p>
            <a:pPr marL="673100">
              <a:lnSpc>
                <a:spcPts val="4760"/>
              </a:lnSpc>
            </a:pPr>
            <a:r>
              <a:rPr sz="4200" spc="-15" dirty="0">
                <a:latin typeface="Gill Sans"/>
                <a:cs typeface="Gill Sans"/>
              </a:rPr>
              <a:t>1986-01-28_raw-data-from-challenger-o-rings.txt</a:t>
            </a:r>
            <a:endParaRPr sz="4200" dirty="0">
              <a:latin typeface="Gill Sans"/>
              <a:cs typeface="Gill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69ABB-7E36-A946-B1D1-E8F482FBC516}"/>
              </a:ext>
            </a:extLst>
          </p:cNvPr>
          <p:cNvSpPr txBox="1"/>
          <p:nvPr/>
        </p:nvSpPr>
        <p:spPr>
          <a:xfrm>
            <a:off x="9934494" y="221813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File names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5896-347B-E04F-8419-649AE8CA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260350"/>
            <a:ext cx="11315700" cy="677108"/>
          </a:xfrm>
        </p:spPr>
        <p:txBody>
          <a:bodyPr/>
          <a:lstStyle/>
          <a:p>
            <a:r>
              <a:rPr lang="en-US" sz="4400" dirty="0"/>
              <a:t>Part 2: Cleaning Data and File Management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E0E9-739F-1347-88EF-58C3672A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1157883"/>
            <a:ext cx="12217400" cy="8309967"/>
          </a:xfrm>
        </p:spPr>
        <p:txBody>
          <a:bodyPr/>
          <a:lstStyle/>
          <a:p>
            <a:r>
              <a:rPr lang="en-US" sz="3600" u="sng" dirty="0"/>
              <a:t>Tips: the </a:t>
            </a:r>
            <a:r>
              <a:rPr lang="en-US" sz="3600" u="sng" dirty="0" err="1"/>
              <a:t>from_joe</a:t>
            </a:r>
            <a:r>
              <a:rPr lang="en-US" sz="3600" u="sng" dirty="0"/>
              <a:t> directory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Let’s say my collaborator and data producer is Joe.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 will send me data with weird space-containing file names, data in Microsoft Excel workbooks,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futile to fight this, just quarantine all the crazy here. I rename things and/or export to plain text and put those files in my data directory.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Whether I move, copy, or link to file depends on the situation.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Whatever I did gets recorded in a README or in comments in my R code – whatever makes it easiest for me to remind myself of a file’s provenance, if it came from the outside world in a state that was not ready for programmatic analysis.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83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25" dirty="0"/>
              <a:t> </a:t>
            </a:r>
            <a:r>
              <a:rPr spc="-20" dirty="0"/>
              <a:t>readable</a:t>
            </a:r>
          </a:p>
          <a:p>
            <a:pPr marL="448945">
              <a:lnSpc>
                <a:spcPct val="100000"/>
              </a:lnSpc>
              <a:spcBef>
                <a:spcPts val="35"/>
              </a:spcBef>
            </a:pPr>
            <a:endParaRPr sz="5400"/>
          </a:p>
          <a:p>
            <a:pPr marL="461645">
              <a:lnSpc>
                <a:spcPct val="100000"/>
              </a:lnSpc>
            </a:pPr>
            <a:r>
              <a:rPr spc="-5" dirty="0"/>
              <a:t>human</a:t>
            </a:r>
            <a:r>
              <a:rPr spc="-30" dirty="0"/>
              <a:t> </a:t>
            </a:r>
            <a:r>
              <a:rPr spc="-20" dirty="0"/>
              <a:t>readable</a:t>
            </a:r>
          </a:p>
          <a:p>
            <a:pPr marL="448945">
              <a:lnSpc>
                <a:spcPct val="100000"/>
              </a:lnSpc>
              <a:spcBef>
                <a:spcPts val="40"/>
              </a:spcBef>
            </a:pPr>
            <a:endParaRPr sz="5400"/>
          </a:p>
          <a:p>
            <a:pPr marL="461645">
              <a:lnSpc>
                <a:spcPct val="100000"/>
              </a:lnSpc>
            </a:pPr>
            <a:r>
              <a:rPr spc="-50" dirty="0"/>
              <a:t>plays</a:t>
            </a:r>
            <a:r>
              <a:rPr spc="-10" dirty="0"/>
              <a:t> </a:t>
            </a:r>
            <a:r>
              <a:rPr spc="-30" dirty="0"/>
              <a:t>well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default</a:t>
            </a:r>
            <a:r>
              <a:rPr spc="-10" dirty="0"/>
              <a:t> </a:t>
            </a:r>
            <a:r>
              <a:rPr spc="-15" dirty="0"/>
              <a:t>ordering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825500"/>
            <a:ext cx="10371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sz="6400" spc="-30" dirty="0"/>
              <a:t>three</a:t>
            </a:r>
            <a:r>
              <a:rPr sz="6400" dirty="0"/>
              <a:t> principles </a:t>
            </a:r>
            <a:r>
              <a:rPr sz="6400" spc="-25" dirty="0"/>
              <a:t>for	</a:t>
            </a:r>
            <a:r>
              <a:rPr sz="6400" spc="30" dirty="0"/>
              <a:t>(file)</a:t>
            </a:r>
            <a:r>
              <a:rPr sz="6400" spc="-65" dirty="0"/>
              <a:t> </a:t>
            </a:r>
            <a:r>
              <a:rPr sz="6400" spc="-5" dirty="0"/>
              <a:t>names</a:t>
            </a:r>
            <a:endParaRPr sz="6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7591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1758950"/>
            <a:ext cx="634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0995" algn="l"/>
              </a:tabLst>
            </a:pPr>
            <a:r>
              <a:rPr sz="5600" spc="-50" dirty="0"/>
              <a:t>awesome	</a:t>
            </a:r>
            <a:r>
              <a:rPr sz="5600" spc="40" dirty="0"/>
              <a:t>file</a:t>
            </a:r>
            <a:r>
              <a:rPr sz="5600" spc="-40" dirty="0"/>
              <a:t> </a:t>
            </a:r>
            <a:r>
              <a:rPr sz="5600" spc="-5" dirty="0"/>
              <a:t>names</a:t>
            </a:r>
            <a:r>
              <a:rPr sz="5600" spc="-35" dirty="0"/>
              <a:t> </a:t>
            </a:r>
            <a:r>
              <a:rPr sz="5600" spc="-5" dirty="0"/>
              <a:t>:)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64319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320800" y="2501900"/>
            <a:ext cx="10652125" cy="651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95"/>
              </a:lnSpc>
              <a:spcBef>
                <a:spcPts val="100"/>
              </a:spcBef>
              <a:tabLst>
                <a:tab pos="2060575" algn="l"/>
              </a:tabLst>
            </a:pPr>
            <a:r>
              <a:rPr sz="5200" spc="-20" dirty="0">
                <a:latin typeface="Gill Sans"/>
                <a:cs typeface="Gill Sans"/>
              </a:rPr>
              <a:t>regular	</a:t>
            </a:r>
            <a:r>
              <a:rPr sz="5200" spc="-15" dirty="0">
                <a:latin typeface="Gill Sans"/>
                <a:cs typeface="Gill Sans"/>
              </a:rPr>
              <a:t>expression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dirty="0">
                <a:latin typeface="Gill Sans"/>
                <a:cs typeface="Gill Sans"/>
              </a:rPr>
              <a:t>and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spc="-5" dirty="0">
                <a:latin typeface="Gill Sans"/>
                <a:cs typeface="Gill Sans"/>
              </a:rPr>
              <a:t>globbing </a:t>
            </a:r>
            <a:r>
              <a:rPr sz="5200" spc="-10" dirty="0">
                <a:latin typeface="Gill Sans"/>
                <a:cs typeface="Gill Sans"/>
              </a:rPr>
              <a:t>friendly</a:t>
            </a:r>
            <a:endParaRPr sz="5200" dirty="0">
              <a:latin typeface="Gill Sans"/>
              <a:cs typeface="Gill Sans"/>
            </a:endParaRP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lang="en-US" sz="4300" spc="-155" dirty="0">
                <a:latin typeface="Gill Sans"/>
                <a:cs typeface="Gill Sans"/>
              </a:rPr>
              <a:t>In computer programming, glob patterns specify sets of filenames with wildcard characters (. * ? etc.)</a:t>
            </a: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sz="4300" spc="-155" dirty="0">
                <a:latin typeface="Gill Sans"/>
                <a:cs typeface="Gill Sans"/>
              </a:rPr>
              <a:t>a</a:t>
            </a:r>
            <a:r>
              <a:rPr sz="4300" spc="-90" dirty="0">
                <a:latin typeface="Gill Sans"/>
                <a:cs typeface="Gill Sans"/>
              </a:rPr>
              <a:t>v</a:t>
            </a:r>
            <a:r>
              <a:rPr sz="4300" dirty="0">
                <a:latin typeface="Gill Sans"/>
                <a:cs typeface="Gill Sans"/>
              </a:rPr>
              <a:t>o</a:t>
            </a:r>
            <a:r>
              <a:rPr sz="4300" spc="-5" dirty="0">
                <a:latin typeface="Gill Sans"/>
                <a:cs typeface="Gill Sans"/>
              </a:rPr>
              <a:t>i</a:t>
            </a:r>
            <a:r>
              <a:rPr sz="4300" dirty="0">
                <a:latin typeface="Gill Sans"/>
                <a:cs typeface="Gill Sans"/>
              </a:rPr>
              <a:t>d	sp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ce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punctu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tion,</a:t>
            </a:r>
            <a:r>
              <a:rPr sz="4300" spc="-430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accented</a:t>
            </a:r>
          </a:p>
          <a:p>
            <a:pPr marL="914400">
              <a:lnSpc>
                <a:spcPts val="4925"/>
              </a:lnSpc>
            </a:pPr>
            <a:r>
              <a:rPr sz="4300" dirty="0">
                <a:latin typeface="Gill Sans"/>
                <a:cs typeface="Gill Sans"/>
              </a:rPr>
              <a:t>ch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r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cter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c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se</a:t>
            </a:r>
            <a:r>
              <a:rPr sz="4300" spc="-5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sen</a:t>
            </a:r>
            <a:r>
              <a:rPr sz="4300" spc="-5" dirty="0">
                <a:latin typeface="Gill Sans"/>
                <a:cs typeface="Gill Sans"/>
              </a:rPr>
              <a:t>si</a:t>
            </a:r>
            <a:r>
              <a:rPr sz="4300" dirty="0">
                <a:latin typeface="Gill Sans"/>
                <a:cs typeface="Gill Sans"/>
              </a:rPr>
              <a:t>tivity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400" dirty="0">
              <a:latin typeface="Gill Sans"/>
              <a:cs typeface="Gill Sans"/>
            </a:endParaRPr>
          </a:p>
          <a:p>
            <a:pPr marL="12700">
              <a:lnSpc>
                <a:spcPts val="6305"/>
              </a:lnSpc>
              <a:tabLst>
                <a:tab pos="1490345" algn="l"/>
                <a:tab pos="5182235" algn="l"/>
              </a:tabLst>
            </a:pPr>
            <a:r>
              <a:rPr sz="5800" spc="-5" dirty="0">
                <a:latin typeface="Gill Sans"/>
                <a:cs typeface="Gill Sans"/>
              </a:rPr>
              <a:t>easy	</a:t>
            </a:r>
            <a:r>
              <a:rPr sz="5800" dirty="0">
                <a:latin typeface="Gill Sans"/>
                <a:cs typeface="Gill Sans"/>
              </a:rPr>
              <a:t>to</a:t>
            </a:r>
            <a:r>
              <a:rPr sz="5800" spc="1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compute	</a:t>
            </a:r>
            <a:r>
              <a:rPr sz="5800" dirty="0">
                <a:latin typeface="Gill Sans"/>
                <a:cs typeface="Gill Sans"/>
              </a:rPr>
              <a:t>on</a:t>
            </a:r>
          </a:p>
          <a:p>
            <a:pPr marL="914400" indent="-558800">
              <a:lnSpc>
                <a:spcPts val="5765"/>
              </a:lnSpc>
              <a:buSzPct val="124418"/>
              <a:buChar char="-"/>
              <a:tabLst>
                <a:tab pos="913765" algn="l"/>
                <a:tab pos="914400" algn="l"/>
              </a:tabLst>
            </a:pPr>
            <a:r>
              <a:rPr sz="4300" spc="-5" dirty="0">
                <a:latin typeface="Gill Sans"/>
                <a:cs typeface="Gill Sans"/>
              </a:rPr>
              <a:t>deliberate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use </a:t>
            </a:r>
            <a:r>
              <a:rPr sz="4300" dirty="0">
                <a:latin typeface="Gill Sans"/>
                <a:cs typeface="Gill Sans"/>
              </a:rPr>
              <a:t>of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delimiters</a:t>
            </a:r>
            <a:endParaRPr sz="43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6356350"/>
            <a:ext cx="6274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Jennifers-MacBook-Pro-3:2014-03-21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0" y="6337300"/>
            <a:ext cx="1968500" cy="3937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7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*Plasmid*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6661150"/>
            <a:ext cx="116103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2013-06-26_BRAFWTNEGASSAY_Plasmid-Cellline-100-1MutantFraction_A01.csv  2013-06-26_BRAFWTNEGASSAY_Plasmid-Cellline-100-1MutantFraction_A02.csv  2013-06-26_BRAFWTNEGASSAY_Plasmid-Cellline-100-1MutantFraction_A03.csv  2013-06-26_BRAFWTNEGASSAY_Plasmid-Cellline-100-1MutantFraction_B01.csv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....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2013-06-26_BRAFWTNEGASSAY_Plasmid-Cellline-100-1MutantFraction_H03.csv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2013-06-26_BRAFWTNEGASSAY_Plasmid-Cellline-100-1MutantFraction_platefile.csv</a:t>
            </a:r>
            <a:endParaRPr sz="2000">
              <a:latin typeface="Courier"/>
              <a:cs typeface="Courie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1765300"/>
            <a:ext cx="12293600" cy="3048635"/>
            <a:chOff x="508000" y="1765300"/>
            <a:chExt cx="12293600" cy="3048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1790647"/>
              <a:ext cx="12293600" cy="30227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51500" y="1765300"/>
              <a:ext cx="927100" cy="1600200"/>
            </a:xfrm>
            <a:custGeom>
              <a:avLst/>
              <a:gdLst/>
              <a:ahLst/>
              <a:cxnLst/>
              <a:rect l="l" t="t" r="r" b="b"/>
              <a:pathLst>
                <a:path w="927100" h="1600200">
                  <a:moveTo>
                    <a:pt x="0" y="0"/>
                  </a:moveTo>
                  <a:lnTo>
                    <a:pt x="927100" y="0"/>
                  </a:lnTo>
                  <a:lnTo>
                    <a:pt x="9271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3700" y="1003300"/>
            <a:ext cx="6719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Excerpt</a:t>
            </a:r>
            <a:r>
              <a:rPr sz="4200" spc="-15" dirty="0"/>
              <a:t> </a:t>
            </a:r>
            <a:r>
              <a:rPr sz="4200" dirty="0"/>
              <a:t>of</a:t>
            </a:r>
            <a:r>
              <a:rPr sz="4200" spc="-10" dirty="0"/>
              <a:t> </a:t>
            </a:r>
            <a:r>
              <a:rPr sz="4200" spc="-5" dirty="0"/>
              <a:t>complete</a:t>
            </a:r>
            <a:r>
              <a:rPr sz="4200" spc="-15" dirty="0"/>
              <a:t> </a:t>
            </a:r>
            <a:r>
              <a:rPr sz="4200" spc="30" dirty="0"/>
              <a:t>file</a:t>
            </a:r>
            <a:r>
              <a:rPr sz="4200" spc="-10" dirty="0"/>
              <a:t> </a:t>
            </a:r>
            <a:r>
              <a:rPr sz="4200" spc="-5" dirty="0"/>
              <a:t>listing:</a:t>
            </a:r>
            <a:endParaRPr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393700" y="5556250"/>
            <a:ext cx="94684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 sz="4200" spc="-5" dirty="0">
                <a:latin typeface="Gill Sans"/>
                <a:cs typeface="Gill Sans"/>
              </a:rPr>
              <a:t>Example</a:t>
            </a:r>
            <a:r>
              <a:rPr sz="4200" spc="10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of	</a:t>
            </a:r>
            <a:r>
              <a:rPr sz="4200" b="1" spc="-5" dirty="0">
                <a:latin typeface="Gill Sans"/>
                <a:cs typeface="Gill Sans"/>
              </a:rPr>
              <a:t>globbing</a:t>
            </a:r>
            <a:r>
              <a:rPr sz="4200" b="1" spc="-9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to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35" dirty="0">
                <a:latin typeface="Gill Sans"/>
                <a:cs typeface="Gill Sans"/>
              </a:rPr>
              <a:t>narrow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30" dirty="0">
                <a:latin typeface="Gill Sans"/>
                <a:cs typeface="Gill Sans"/>
              </a:rPr>
              <a:t>file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listing:</a:t>
            </a:r>
            <a:endParaRPr sz="42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311400"/>
            <a:ext cx="10414000" cy="6708775"/>
            <a:chOff x="1282700" y="2311400"/>
            <a:chExt cx="10414000" cy="6708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2311400"/>
              <a:ext cx="10414000" cy="67086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8900" y="2539999"/>
              <a:ext cx="7429500" cy="723900"/>
            </a:xfrm>
            <a:custGeom>
              <a:avLst/>
              <a:gdLst/>
              <a:ahLst/>
              <a:cxnLst/>
              <a:rect l="l" t="t" r="r" b="b"/>
              <a:pathLst>
                <a:path w="7429500" h="723900">
                  <a:moveTo>
                    <a:pt x="2933700" y="330200"/>
                  </a:moveTo>
                  <a:lnTo>
                    <a:pt x="0" y="330200"/>
                  </a:lnTo>
                  <a:lnTo>
                    <a:pt x="0" y="723900"/>
                  </a:lnTo>
                  <a:lnTo>
                    <a:pt x="2933700" y="723900"/>
                  </a:lnTo>
                  <a:lnTo>
                    <a:pt x="2933700" y="330200"/>
                  </a:lnTo>
                  <a:close/>
                </a:path>
                <a:path w="7429500" h="723900">
                  <a:moveTo>
                    <a:pt x="7429500" y="0"/>
                  </a:moveTo>
                  <a:lnTo>
                    <a:pt x="6426200" y="0"/>
                  </a:lnTo>
                  <a:lnTo>
                    <a:pt x="6426200" y="393700"/>
                  </a:lnTo>
                  <a:lnTo>
                    <a:pt x="7429500" y="3937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092200"/>
            <a:ext cx="927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556000" algn="l"/>
                <a:tab pos="7442834" algn="l"/>
              </a:tabLst>
            </a:pPr>
            <a:r>
              <a:rPr sz="4200" spc="-5" dirty="0"/>
              <a:t>Same	using</a:t>
            </a:r>
            <a:r>
              <a:rPr sz="4200" dirty="0"/>
              <a:t> Mac	</a:t>
            </a:r>
            <a:r>
              <a:rPr sz="4200" spc="-5" dirty="0"/>
              <a:t>OS</a:t>
            </a:r>
            <a:r>
              <a:rPr sz="4200" spc="5" dirty="0"/>
              <a:t> </a:t>
            </a:r>
            <a:r>
              <a:rPr sz="4200" spc="-5" dirty="0"/>
              <a:t>Finder</a:t>
            </a:r>
            <a:r>
              <a:rPr sz="4200" spc="5" dirty="0"/>
              <a:t> </a:t>
            </a:r>
            <a:r>
              <a:rPr sz="4200" spc="-20" dirty="0"/>
              <a:t>search	</a:t>
            </a:r>
            <a:r>
              <a:rPr sz="4200" spc="-5" dirty="0"/>
              <a:t>facilities: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52700"/>
            <a:ext cx="10555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280410" algn="l"/>
                <a:tab pos="9219565" algn="l"/>
              </a:tabLst>
            </a:pPr>
            <a:r>
              <a:rPr sz="4200" dirty="0"/>
              <a:t>S</a:t>
            </a:r>
            <a:r>
              <a:rPr sz="4200" spc="-5" dirty="0"/>
              <a:t>a</a:t>
            </a:r>
            <a:r>
              <a:rPr sz="4200" dirty="0"/>
              <a:t>me	u</a:t>
            </a:r>
            <a:r>
              <a:rPr sz="4200" spc="-5" dirty="0"/>
              <a:t>si</a:t>
            </a:r>
            <a:r>
              <a:rPr sz="4200" dirty="0"/>
              <a:t>ng</a:t>
            </a:r>
            <a:r>
              <a:rPr sz="4200" spc="-5" dirty="0"/>
              <a:t> </a:t>
            </a:r>
            <a:r>
              <a:rPr sz="4200" dirty="0"/>
              <a:t>R</a:t>
            </a:r>
            <a:r>
              <a:rPr sz="4200" spc="-340" dirty="0"/>
              <a:t>’</a:t>
            </a:r>
            <a:r>
              <a:rPr sz="4200" dirty="0"/>
              <a:t>s	abi</a:t>
            </a:r>
            <a:r>
              <a:rPr sz="4200" spc="-5" dirty="0"/>
              <a:t>lit</a:t>
            </a:r>
            <a:r>
              <a:rPr sz="4200" dirty="0"/>
              <a:t>y</a:t>
            </a:r>
            <a:r>
              <a:rPr sz="4200" spc="-5" dirty="0"/>
              <a:t> 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n</a:t>
            </a:r>
            <a:r>
              <a:rPr sz="4200" spc="-5" dirty="0"/>
              <a:t>a</a:t>
            </a:r>
            <a:r>
              <a:rPr sz="4200" spc="-45" dirty="0"/>
              <a:t>r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dirty="0"/>
              <a:t>w</a:t>
            </a:r>
            <a:r>
              <a:rPr sz="4200" spc="-5" dirty="0"/>
              <a:t> </a:t>
            </a:r>
            <a:r>
              <a:rPr sz="4200" spc="40" dirty="0"/>
              <a:t>fil</a:t>
            </a:r>
            <a:r>
              <a:rPr sz="4200" dirty="0"/>
              <a:t>e</a:t>
            </a:r>
            <a:r>
              <a:rPr sz="4200" spc="-5" dirty="0"/>
              <a:t> li</a:t>
            </a:r>
            <a:r>
              <a:rPr sz="4200" dirty="0"/>
              <a:t>st</a:t>
            </a:r>
            <a:r>
              <a:rPr sz="4200" spc="-5" dirty="0"/>
              <a:t> </a:t>
            </a:r>
            <a:r>
              <a:rPr sz="4200" spc="-45" dirty="0"/>
              <a:t>b</a:t>
            </a:r>
            <a:r>
              <a:rPr sz="4200" dirty="0"/>
              <a:t>y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g</a:t>
            </a:r>
            <a:r>
              <a:rPr sz="4200" dirty="0"/>
              <a:t>ex:</a:t>
            </a:r>
          </a:p>
        </p:txBody>
      </p:sp>
      <p:sp>
        <p:nvSpPr>
          <p:cNvPr id="3" name="object 3"/>
          <p:cNvSpPr/>
          <p:nvPr/>
        </p:nvSpPr>
        <p:spPr>
          <a:xfrm>
            <a:off x="5245100" y="4000500"/>
            <a:ext cx="1193800" cy="1714500"/>
          </a:xfrm>
          <a:custGeom>
            <a:avLst/>
            <a:gdLst/>
            <a:ahLst/>
            <a:cxnLst/>
            <a:rect l="l" t="t" r="r" b="b"/>
            <a:pathLst>
              <a:path w="1193800" h="1714500">
                <a:moveTo>
                  <a:pt x="0" y="0"/>
                </a:moveTo>
                <a:lnTo>
                  <a:pt x="1193800" y="0"/>
                </a:lnTo>
                <a:lnTo>
                  <a:pt x="11938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800" y="3644900"/>
            <a:ext cx="1708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&gt;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695700"/>
            <a:ext cx="4584700" cy="3048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980"/>
              </a:lnSpc>
            </a:pPr>
            <a:r>
              <a:rPr sz="1900" spc="-5" dirty="0">
                <a:latin typeface="Courier"/>
                <a:cs typeface="Courier"/>
              </a:rPr>
              <a:t>list.files(pattern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=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spc="-5" dirty="0">
                <a:latin typeface="Courier"/>
                <a:cs typeface="Courier"/>
              </a:rPr>
              <a:t>"Plasmid")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433" y="3644900"/>
            <a:ext cx="1184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%&gt;%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head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39370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[1]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945" y="39370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42291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[2]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945" y="42291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5212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[3]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945" y="45212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"2013-06-26_BRAFWTNEGASSAY_Plasmid-Cellline-100-1MutantFraction_A03.csv"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00" y="48133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[4]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945" y="48133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800" y="51054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[5]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1945" y="51054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800" y="5397500"/>
            <a:ext cx="11030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[6]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"2013-06-26_BRAFWTNEGASSAY_Plasmid-Cellline-100-1MutantFraction_B03.csv"</a:t>
            </a:r>
            <a:endParaRPr sz="19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1975</Words>
  <Application>Microsoft Macintosh PowerPoint</Application>
  <PresentationFormat>Custom</PresentationFormat>
  <Paragraphs>274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</vt:lpstr>
      <vt:lpstr>Gill Sans</vt:lpstr>
      <vt:lpstr>GillSans-BoldItalic</vt:lpstr>
      <vt:lpstr>Helvetica</vt:lpstr>
      <vt:lpstr>Times New Roman</vt:lpstr>
      <vt:lpstr>Office Theme</vt:lpstr>
      <vt:lpstr>PowerPoint Presentation</vt:lpstr>
      <vt:lpstr>Names matter</vt:lpstr>
      <vt:lpstr>NO</vt:lpstr>
      <vt:lpstr>three principles for (file) names</vt:lpstr>
      <vt:lpstr>awesome file names :)</vt:lpstr>
      <vt:lpstr>“machine readable”</vt:lpstr>
      <vt:lpstr>Excerpt of complete file listing:</vt:lpstr>
      <vt:lpstr>Same using Mac OS Finder search facilities:</vt:lpstr>
      <vt:lpstr>Same using R’s ability to narrow file list by regex:</vt:lpstr>
      <vt:lpstr>Deliberate use of “_” and “-” allows us to recover meta-  data from the filenames.</vt:lpstr>
      <vt:lpstr>PowerPoint Presentation</vt:lpstr>
      <vt:lpstr>“machine readable”</vt:lpstr>
      <vt:lpstr>“human readable”</vt:lpstr>
      <vt:lpstr>“human readable”</vt:lpstr>
      <vt:lpstr>“human readable”</vt:lpstr>
      <vt:lpstr>PowerPoint Presentation</vt:lpstr>
      <vt:lpstr>“plays well with default ordering”</vt:lpstr>
      <vt:lpstr>“plays well with default ordering”</vt:lpstr>
      <vt:lpstr>“plays well with default ordering”</vt:lpstr>
      <vt:lpstr>“plays well with default ordering”</vt:lpstr>
      <vt:lpstr>PowerPoint Presentation</vt:lpstr>
      <vt:lpstr>PowerPoint Presentation</vt:lpstr>
      <vt:lpstr>left pad other numbers with zeros</vt:lpstr>
      <vt:lpstr>three principles for (file) names</vt:lpstr>
      <vt:lpstr>go forth and use awesome file names :)</vt:lpstr>
      <vt:lpstr>Naming convention for objects</vt:lpstr>
      <vt:lpstr>Naming convention for objects (suggestions)</vt:lpstr>
      <vt:lpstr>Naming convention for objects</vt:lpstr>
      <vt:lpstr>PowerPoint Presentation</vt:lpstr>
      <vt:lpstr>Part 2: Cleaning Data and File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C.M. Gienger</cp:lastModifiedBy>
  <cp:revision>32</cp:revision>
  <dcterms:created xsi:type="dcterms:W3CDTF">2021-08-12T16:19:09Z</dcterms:created>
  <dcterms:modified xsi:type="dcterms:W3CDTF">2021-08-23T19:56:15Z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2015-05-14T00:00:00Z</vt:filetime>
  </property>
  <property fmtid="{D5CDD505-2E9C-101B-9397-08002B2CF9AE}" pid="3" name="Creator">
    <vt:lpwstr>Apple Keynote 5.3</vt:lpwstr>
  </property>
  <property fmtid="{D5CDD505-2E9C-101B-9397-08002B2CF9AE}" pid="4" name="LastSaved">
    <vt:filetime>2021-08-12T00:00:00Z</vt:filetime>
  </property>
</Properties>
</file>