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CCD2"/>
          </a:solidFill>
        </a:fill>
      </a:tcStyle>
    </a:wholeTbl>
    <a:band2H>
      <a:tcTxStyle/>
      <a:tcStyle>
        <a:tcBdr/>
        <a:fill>
          <a:solidFill>
            <a:srgbClr val="EAE7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2DD"/>
          </a:solidFill>
        </a:fill>
      </a:tcStyle>
    </a:wholeTbl>
    <a:band2H>
      <a:tcTxStyle/>
      <a:tcStyle>
        <a:tcBdr/>
        <a:fill>
          <a:solidFill>
            <a:srgbClr val="EAEA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DFCA"/>
          </a:solidFill>
        </a:fill>
      </a:tcStyle>
    </a:wholeTbl>
    <a:band2H>
      <a:tcTxStyle/>
      <a:tcStyle>
        <a:tcBdr/>
        <a:fill>
          <a:solidFill>
            <a:srgbClr val="F0F0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0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Rockwell"/>
      </a:defRPr>
    </a:lvl1pPr>
    <a:lvl2pPr indent="228600" defTabSz="457200" latinLnBrk="0">
      <a:defRPr sz="1200">
        <a:latin typeface="+mn-lt"/>
        <a:ea typeface="+mn-ea"/>
        <a:cs typeface="+mn-cs"/>
        <a:sym typeface="Rockwell"/>
      </a:defRPr>
    </a:lvl2pPr>
    <a:lvl3pPr indent="457200" defTabSz="457200" latinLnBrk="0">
      <a:defRPr sz="1200">
        <a:latin typeface="+mn-lt"/>
        <a:ea typeface="+mn-ea"/>
        <a:cs typeface="+mn-cs"/>
        <a:sym typeface="Rockwell"/>
      </a:defRPr>
    </a:lvl3pPr>
    <a:lvl4pPr indent="685800" defTabSz="457200" latinLnBrk="0">
      <a:defRPr sz="1200">
        <a:latin typeface="+mn-lt"/>
        <a:ea typeface="+mn-ea"/>
        <a:cs typeface="+mn-cs"/>
        <a:sym typeface="Rockwell"/>
      </a:defRPr>
    </a:lvl4pPr>
    <a:lvl5pPr indent="914400" defTabSz="457200" latinLnBrk="0">
      <a:defRPr sz="1200">
        <a:latin typeface="+mn-lt"/>
        <a:ea typeface="+mn-ea"/>
        <a:cs typeface="+mn-cs"/>
        <a:sym typeface="Rockwell"/>
      </a:defRPr>
    </a:lvl5pPr>
    <a:lvl6pPr indent="1143000" defTabSz="457200" latinLnBrk="0">
      <a:defRPr sz="1200">
        <a:latin typeface="+mn-lt"/>
        <a:ea typeface="+mn-ea"/>
        <a:cs typeface="+mn-cs"/>
        <a:sym typeface="Rockwell"/>
      </a:defRPr>
    </a:lvl6pPr>
    <a:lvl7pPr indent="1371600" defTabSz="457200" latinLnBrk="0">
      <a:defRPr sz="1200">
        <a:latin typeface="+mn-lt"/>
        <a:ea typeface="+mn-ea"/>
        <a:cs typeface="+mn-cs"/>
        <a:sym typeface="Rockwell"/>
      </a:defRPr>
    </a:lvl7pPr>
    <a:lvl8pPr indent="1600200" defTabSz="457200" latinLnBrk="0">
      <a:defRPr sz="1200">
        <a:latin typeface="+mn-lt"/>
        <a:ea typeface="+mn-ea"/>
        <a:cs typeface="+mn-cs"/>
        <a:sym typeface="Rockwell"/>
      </a:defRPr>
    </a:lvl8pPr>
    <a:lvl9pPr indent="1828800" defTabSz="457200" latinLnBrk="0">
      <a:defRPr sz="1200">
        <a:latin typeface="+mn-lt"/>
        <a:ea typeface="+mn-ea"/>
        <a:cs typeface="+mn-cs"/>
        <a:sym typeface="Rockwel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4800600" y="4624668"/>
            <a:ext cx="4038600" cy="93345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00600" y="5562598"/>
            <a:ext cx="4038600" cy="7485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400">
                <a:solidFill>
                  <a:srgbClr val="888888"/>
                </a:solidFill>
              </a:defRPr>
            </a:lvl1pPr>
            <a:lvl2pPr marL="0" indent="0">
              <a:spcBef>
                <a:spcPts val="300"/>
              </a:spcBef>
              <a:buClrTx/>
              <a:buSzTx/>
              <a:buNone/>
              <a:defRPr sz="1400">
                <a:solidFill>
                  <a:srgbClr val="888888"/>
                </a:solidFill>
              </a:defRPr>
            </a:lvl2pPr>
            <a:lvl3pPr marL="0" indent="0">
              <a:spcBef>
                <a:spcPts val="300"/>
              </a:spcBef>
              <a:buClrTx/>
              <a:buSzTx/>
              <a:buNone/>
              <a:defRPr sz="1400">
                <a:solidFill>
                  <a:srgbClr val="888888"/>
                </a:solidFill>
              </a:defRPr>
            </a:lvl3pPr>
            <a:lvl4pPr marL="0" indent="0">
              <a:spcBef>
                <a:spcPts val="300"/>
              </a:spcBef>
              <a:buClrTx/>
              <a:buSzTx/>
              <a:buNone/>
              <a:defRPr sz="1400">
                <a:solidFill>
                  <a:srgbClr val="888888"/>
                </a:solidFill>
              </a:defRPr>
            </a:lvl4pPr>
            <a:lvl5pPr marL="0" indent="0">
              <a:spcBef>
                <a:spcPts val="300"/>
              </a:spcBef>
              <a:buClrTx/>
              <a:buSzTx/>
              <a:buNone/>
              <a:defRPr sz="1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Rectangle 6"/>
          <p:cNvSpPr/>
          <p:nvPr/>
        </p:nvSpPr>
        <p:spPr>
          <a:xfrm>
            <a:off x="282575" y="228598"/>
            <a:ext cx="4235450" cy="41879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Rectangle 7"/>
          <p:cNvSpPr/>
          <p:nvPr/>
        </p:nvSpPr>
        <p:spPr>
          <a:xfrm>
            <a:off x="6802438" y="228600"/>
            <a:ext cx="2057402" cy="203911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9"/>
          <p:cNvSpPr/>
          <p:nvPr/>
        </p:nvSpPr>
        <p:spPr>
          <a:xfrm>
            <a:off x="4624387" y="2377438"/>
            <a:ext cx="2057402" cy="20391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TextBox 14"/>
          <p:cNvSpPr txBox="1"/>
          <p:nvPr/>
        </p:nvSpPr>
        <p:spPr>
          <a:xfrm>
            <a:off x="424891" y="174811"/>
            <a:ext cx="41330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400" b="1">
                <a:solidFill>
                  <a:srgbClr val="B870B8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20" name="Rectangle 10"/>
          <p:cNvSpPr/>
          <p:nvPr/>
        </p:nvSpPr>
        <p:spPr>
          <a:xfrm>
            <a:off x="4624387" y="228600"/>
            <a:ext cx="2057402" cy="203911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Rectangle 11"/>
          <p:cNvSpPr/>
          <p:nvPr/>
        </p:nvSpPr>
        <p:spPr>
          <a:xfrm>
            <a:off x="6802438" y="2377438"/>
            <a:ext cx="2057402" cy="203911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1262" y="6196331"/>
            <a:ext cx="281939" cy="3200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7"/>
          <p:cNvSpPr/>
          <p:nvPr/>
        </p:nvSpPr>
        <p:spPr>
          <a:xfrm>
            <a:off x="8166847" y="282573"/>
            <a:ext cx="685802" cy="16002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TextBox 9"/>
          <p:cNvSpPr txBox="1"/>
          <p:nvPr/>
        </p:nvSpPr>
        <p:spPr>
          <a:xfrm>
            <a:off x="223184" y="228600"/>
            <a:ext cx="26091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600" b="1">
                <a:solidFill>
                  <a:srgbClr val="B870B8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2919" y="1985963"/>
            <a:ext cx="3657416" cy="196596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5"/>
          <p:cNvSpPr/>
          <p:nvPr/>
        </p:nvSpPr>
        <p:spPr>
          <a:xfrm>
            <a:off x="8166847" y="282573"/>
            <a:ext cx="685802" cy="16002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TextBox 7"/>
          <p:cNvSpPr txBox="1"/>
          <p:nvPr/>
        </p:nvSpPr>
        <p:spPr>
          <a:xfrm>
            <a:off x="223184" y="228600"/>
            <a:ext cx="26091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600" b="1">
                <a:solidFill>
                  <a:srgbClr val="B870B8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4"/>
          <p:cNvSpPr/>
          <p:nvPr/>
        </p:nvSpPr>
        <p:spPr>
          <a:xfrm>
            <a:off x="8166847" y="282571"/>
            <a:ext cx="685802" cy="3022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7"/>
          <p:cNvSpPr/>
          <p:nvPr/>
        </p:nvSpPr>
        <p:spPr>
          <a:xfrm>
            <a:off x="282575" y="228598"/>
            <a:ext cx="3451225" cy="63452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380554" y="2571750"/>
            <a:ext cx="3255267" cy="1162050"/>
          </a:xfrm>
          <a:prstGeom prst="rect">
            <a:avLst/>
          </a:prstGeom>
        </p:spPr>
        <p:txBody>
          <a:bodyPr anchor="b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idx="1"/>
          </p:nvPr>
        </p:nvSpPr>
        <p:spPr>
          <a:xfrm>
            <a:off x="4168775" y="273050"/>
            <a:ext cx="4597399" cy="58531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91" y="3733800"/>
            <a:ext cx="3255268" cy="239236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TextBox 8"/>
          <p:cNvSpPr txBox="1"/>
          <p:nvPr/>
        </p:nvSpPr>
        <p:spPr>
          <a:xfrm>
            <a:off x="424891" y="174811"/>
            <a:ext cx="41330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400" b="1">
                <a:solidFill>
                  <a:srgbClr val="B870B8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1262" y="6196331"/>
            <a:ext cx="281939" cy="3200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0"/>
          <p:cNvSpPr/>
          <p:nvPr/>
        </p:nvSpPr>
        <p:spPr>
          <a:xfrm>
            <a:off x="8166847" y="282571"/>
            <a:ext cx="685802" cy="3022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4169404" y="3124200"/>
            <a:ext cx="3898273" cy="871538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Title Text</a:t>
            </a:r>
          </a:p>
        </p:txBody>
      </p:sp>
      <p:sp>
        <p:nvSpPr>
          <p:cNvPr id="16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77906" y="228600"/>
            <a:ext cx="3460659" cy="63452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169404" y="3995737"/>
            <a:ext cx="3898273" cy="214789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None/>
              <a:defRPr sz="1400"/>
            </a:lvl1pPr>
            <a:lvl2pPr marL="0" indent="0">
              <a:spcBef>
                <a:spcPts val="600"/>
              </a:spcBef>
              <a:buClrTx/>
              <a:buSzTx/>
              <a:buNone/>
              <a:defRPr sz="1400"/>
            </a:lvl2pPr>
            <a:lvl3pPr marL="0" indent="0">
              <a:spcBef>
                <a:spcPts val="600"/>
              </a:spcBef>
              <a:buClrTx/>
              <a:buSzTx/>
              <a:buNone/>
              <a:defRPr sz="1400"/>
            </a:lvl3pPr>
            <a:lvl4pPr marL="0" indent="0">
              <a:spcBef>
                <a:spcPts val="600"/>
              </a:spcBef>
              <a:buClrTx/>
              <a:buSzTx/>
              <a:buNone/>
              <a:defRPr sz="1400"/>
            </a:lvl4pPr>
            <a:lvl5pPr marL="0" indent="0">
              <a:spcBef>
                <a:spcPts val="600"/>
              </a:spcBef>
              <a:buClrTx/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TextBox 9"/>
          <p:cNvSpPr txBox="1"/>
          <p:nvPr/>
        </p:nvSpPr>
        <p:spPr>
          <a:xfrm>
            <a:off x="3990109" y="3370729"/>
            <a:ext cx="22057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B870B8"/>
                </a:solidFill>
              </a:defRPr>
            </a:lvl1pPr>
          </a:lstStyle>
          <a:p>
            <a:r>
              <a:t>+ </a:t>
            </a:r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Text"/>
          <p:cNvSpPr txBox="1">
            <a:spLocks noGrp="1"/>
          </p:cNvSpPr>
          <p:nvPr>
            <p:ph type="title"/>
          </p:nvPr>
        </p:nvSpPr>
        <p:spPr>
          <a:xfrm>
            <a:off x="506504" y="4424081"/>
            <a:ext cx="6191159" cy="833720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Title Text</a:t>
            </a:r>
          </a:p>
        </p:txBody>
      </p:sp>
      <p:sp>
        <p:nvSpPr>
          <p:cNvPr id="179" name="Picture Placeholder 2"/>
          <p:cNvSpPr>
            <a:spLocks noGrp="1"/>
          </p:cNvSpPr>
          <p:nvPr>
            <p:ph type="pic" idx="13"/>
          </p:nvPr>
        </p:nvSpPr>
        <p:spPr>
          <a:xfrm>
            <a:off x="277905" y="228600"/>
            <a:ext cx="6378389" cy="41879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6504" y="5257798"/>
            <a:ext cx="6191159" cy="885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Rectangle 7"/>
          <p:cNvSpPr/>
          <p:nvPr/>
        </p:nvSpPr>
        <p:spPr>
          <a:xfrm>
            <a:off x="6802438" y="228600"/>
            <a:ext cx="2057402" cy="203911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Rectangle 8"/>
          <p:cNvSpPr/>
          <p:nvPr/>
        </p:nvSpPr>
        <p:spPr>
          <a:xfrm>
            <a:off x="6802438" y="2377438"/>
            <a:ext cx="2057402" cy="20391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327212" y="4632792"/>
            <a:ext cx="22057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B870B8"/>
                </a:solidFill>
              </a:defRPr>
            </a:lvl1pPr>
          </a:lstStyle>
          <a:p>
            <a:r>
              <a:t>+ </a:t>
            </a:r>
          </a:p>
        </p:txBody>
      </p:sp>
      <p:sp>
        <p:nvSpPr>
          <p:cNvPr id="1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7"/>
          <p:cNvSpPr/>
          <p:nvPr/>
        </p:nvSpPr>
        <p:spPr>
          <a:xfrm>
            <a:off x="282572" y="228598"/>
            <a:ext cx="6387171" cy="63452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Title Text"/>
          <p:cNvSpPr txBox="1">
            <a:spLocks noGrp="1"/>
          </p:cNvSpPr>
          <p:nvPr>
            <p:ph type="title"/>
          </p:nvPr>
        </p:nvSpPr>
        <p:spPr>
          <a:xfrm>
            <a:off x="380554" y="2571750"/>
            <a:ext cx="6181612" cy="1162050"/>
          </a:xfrm>
          <a:prstGeom prst="rect">
            <a:avLst/>
          </a:prstGeom>
        </p:spPr>
        <p:txBody>
          <a:bodyPr anchor="b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94" y="3733800"/>
            <a:ext cx="6179566" cy="23923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None/>
              <a:defRPr sz="1400">
                <a:solidFill>
                  <a:srgbClr val="FFFFFF"/>
                </a:solidFill>
              </a:defRPr>
            </a:lvl1pPr>
            <a:lvl2pPr marL="0" indent="0">
              <a:spcBef>
                <a:spcPts val="600"/>
              </a:spcBef>
              <a:buClrTx/>
              <a:buSzTx/>
              <a:buNone/>
              <a:defRPr sz="1400">
                <a:solidFill>
                  <a:srgbClr val="FFFFFF"/>
                </a:solidFill>
              </a:defRPr>
            </a:lvl2pPr>
            <a:lvl3pPr marL="0" indent="0">
              <a:spcBef>
                <a:spcPts val="600"/>
              </a:spcBef>
              <a:buClrTx/>
              <a:buSzTx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spcBef>
                <a:spcPts val="600"/>
              </a:spcBef>
              <a:buClrTx/>
              <a:buSzTx/>
              <a:buNone/>
              <a:defRPr sz="1400">
                <a:solidFill>
                  <a:srgbClr val="FFFFFF"/>
                </a:solidFill>
              </a:defRPr>
            </a:lvl4pPr>
            <a:lvl5pPr marL="0" indent="0">
              <a:spcBef>
                <a:spcPts val="600"/>
              </a:spcBef>
              <a:buClrTx/>
              <a:buSzTx/>
              <a:buNone/>
              <a:defRPr sz="1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" name="TextBox 8"/>
          <p:cNvSpPr txBox="1"/>
          <p:nvPr/>
        </p:nvSpPr>
        <p:spPr>
          <a:xfrm>
            <a:off x="424891" y="174811"/>
            <a:ext cx="41330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400" b="1">
                <a:solidFill>
                  <a:srgbClr val="B870B8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195" name="Rectangle 9"/>
          <p:cNvSpPr/>
          <p:nvPr/>
        </p:nvSpPr>
        <p:spPr>
          <a:xfrm>
            <a:off x="6802438" y="228600"/>
            <a:ext cx="2057402" cy="203911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38"/>
            <a:ext cx="2057402" cy="20391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3"/>
            <a:ext cx="2057402" cy="20391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7"/>
          <p:cNvSpPr/>
          <p:nvPr/>
        </p:nvSpPr>
        <p:spPr>
          <a:xfrm>
            <a:off x="282575" y="228598"/>
            <a:ext cx="4235450" cy="63452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Title Text"/>
          <p:cNvSpPr txBox="1">
            <a:spLocks noGrp="1"/>
          </p:cNvSpPr>
          <p:nvPr>
            <p:ph type="title"/>
          </p:nvPr>
        </p:nvSpPr>
        <p:spPr>
          <a:xfrm>
            <a:off x="380554" y="2571750"/>
            <a:ext cx="4016634" cy="1162050"/>
          </a:xfrm>
          <a:prstGeom prst="rect">
            <a:avLst/>
          </a:prstGeom>
        </p:spPr>
        <p:txBody>
          <a:bodyPr anchor="b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094" y="3733800"/>
            <a:ext cx="4015305" cy="23923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None/>
              <a:defRPr sz="1400">
                <a:solidFill>
                  <a:srgbClr val="FFFFFF"/>
                </a:solidFill>
              </a:defRPr>
            </a:lvl1pPr>
            <a:lvl2pPr marL="0" indent="0">
              <a:spcBef>
                <a:spcPts val="600"/>
              </a:spcBef>
              <a:buClrTx/>
              <a:buSzTx/>
              <a:buNone/>
              <a:defRPr sz="1400">
                <a:solidFill>
                  <a:srgbClr val="FFFFFF"/>
                </a:solidFill>
              </a:defRPr>
            </a:lvl2pPr>
            <a:lvl3pPr marL="0" indent="0">
              <a:spcBef>
                <a:spcPts val="600"/>
              </a:spcBef>
              <a:buClrTx/>
              <a:buSzTx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spcBef>
                <a:spcPts val="600"/>
              </a:spcBef>
              <a:buClrTx/>
              <a:buSzTx/>
              <a:buNone/>
              <a:defRPr sz="1400">
                <a:solidFill>
                  <a:srgbClr val="FFFFFF"/>
                </a:solidFill>
              </a:defRPr>
            </a:lvl4pPr>
            <a:lvl5pPr marL="0" indent="0">
              <a:spcBef>
                <a:spcPts val="600"/>
              </a:spcBef>
              <a:buClrTx/>
              <a:buSzTx/>
              <a:buNone/>
              <a:defRPr sz="1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TextBox 8"/>
          <p:cNvSpPr txBox="1"/>
          <p:nvPr/>
        </p:nvSpPr>
        <p:spPr>
          <a:xfrm>
            <a:off x="424891" y="174811"/>
            <a:ext cx="41330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400" b="1">
                <a:solidFill>
                  <a:srgbClr val="B870B8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209" name="Rectangle 9"/>
          <p:cNvSpPr/>
          <p:nvPr/>
        </p:nvSpPr>
        <p:spPr>
          <a:xfrm>
            <a:off x="6802438" y="228600"/>
            <a:ext cx="2057402" cy="203911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Rectangle 10"/>
          <p:cNvSpPr/>
          <p:nvPr/>
        </p:nvSpPr>
        <p:spPr>
          <a:xfrm>
            <a:off x="4624387" y="4534725"/>
            <a:ext cx="2057402" cy="20391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7" y="228600"/>
            <a:ext cx="2057402" cy="20391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2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7" y="2381661"/>
            <a:ext cx="2057402" cy="20391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5" y="2381661"/>
            <a:ext cx="2057402" cy="418795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10"/>
          <p:cNvSpPr/>
          <p:nvPr/>
        </p:nvSpPr>
        <p:spPr>
          <a:xfrm>
            <a:off x="8166847" y="282571"/>
            <a:ext cx="685802" cy="3022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Title Text"/>
          <p:cNvSpPr txBox="1">
            <a:spLocks noGrp="1"/>
          </p:cNvSpPr>
          <p:nvPr>
            <p:ph type="title"/>
          </p:nvPr>
        </p:nvSpPr>
        <p:spPr>
          <a:xfrm>
            <a:off x="4953000" y="3124200"/>
            <a:ext cx="3108962" cy="871538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Title Text</a:t>
            </a:r>
          </a:p>
        </p:txBody>
      </p:sp>
      <p:sp>
        <p:nvSpPr>
          <p:cNvPr id="22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77905" y="2365248"/>
            <a:ext cx="4240120" cy="41879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53000" y="3995737"/>
            <a:ext cx="3108962" cy="214789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None/>
              <a:defRPr sz="1400"/>
            </a:lvl1pPr>
            <a:lvl2pPr marL="0" indent="0">
              <a:spcBef>
                <a:spcPts val="600"/>
              </a:spcBef>
              <a:buClrTx/>
              <a:buSzTx/>
              <a:buNone/>
              <a:defRPr sz="1400"/>
            </a:lvl2pPr>
            <a:lvl3pPr marL="0" indent="0">
              <a:spcBef>
                <a:spcPts val="600"/>
              </a:spcBef>
              <a:buClrTx/>
              <a:buSzTx/>
              <a:buNone/>
              <a:defRPr sz="1400"/>
            </a:lvl3pPr>
            <a:lvl4pPr marL="0" indent="0">
              <a:spcBef>
                <a:spcPts val="600"/>
              </a:spcBef>
              <a:buClrTx/>
              <a:buSzTx/>
              <a:buNone/>
              <a:defRPr sz="1400"/>
            </a:lvl4pPr>
            <a:lvl5pPr marL="0" indent="0">
              <a:spcBef>
                <a:spcPts val="600"/>
              </a:spcBef>
              <a:buClrTx/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TextBox 9"/>
          <p:cNvSpPr txBox="1"/>
          <p:nvPr/>
        </p:nvSpPr>
        <p:spPr>
          <a:xfrm>
            <a:off x="4750360" y="3370729"/>
            <a:ext cx="22057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B870B8"/>
                </a:solidFill>
              </a:defRPr>
            </a:lvl1pPr>
          </a:lstStyle>
          <a:p>
            <a:r>
              <a:t>+ </a:t>
            </a:r>
          </a:p>
        </p:txBody>
      </p:sp>
      <p:sp>
        <p:nvSpPr>
          <p:cNvPr id="226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77905" y="228600"/>
            <a:ext cx="2057401" cy="20391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2460625" y="228600"/>
            <a:ext cx="2057400" cy="20391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6"/>
          <p:cNvSpPr/>
          <p:nvPr/>
        </p:nvSpPr>
        <p:spPr>
          <a:xfrm>
            <a:off x="8166847" y="282573"/>
            <a:ext cx="685802" cy="16002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TextBox 8"/>
          <p:cNvSpPr txBox="1"/>
          <p:nvPr/>
        </p:nvSpPr>
        <p:spPr>
          <a:xfrm>
            <a:off x="223184" y="228600"/>
            <a:ext cx="26091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600" b="1">
                <a:solidFill>
                  <a:srgbClr val="B870B8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2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9"/>
          <p:cNvSpPr/>
          <p:nvPr/>
        </p:nvSpPr>
        <p:spPr>
          <a:xfrm>
            <a:off x="8166847" y="282571"/>
            <a:ext cx="685802" cy="3022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7" name="Title Text"/>
          <p:cNvSpPr txBox="1">
            <a:spLocks noGrp="1"/>
          </p:cNvSpPr>
          <p:nvPr>
            <p:ph type="title"/>
          </p:nvPr>
        </p:nvSpPr>
        <p:spPr>
          <a:xfrm>
            <a:off x="7995770" y="954742"/>
            <a:ext cx="681320" cy="517142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958756"/>
            <a:ext cx="6858000" cy="518487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TextBox 8"/>
          <p:cNvSpPr txBox="1"/>
          <p:nvPr/>
        </p:nvSpPr>
        <p:spPr>
          <a:xfrm rot="16200000">
            <a:off x="8589160" y="565617"/>
            <a:ext cx="26091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600" b="1">
                <a:solidFill>
                  <a:srgbClr val="B870B8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/>
          <p:nvPr/>
        </p:nvSpPr>
        <p:spPr>
          <a:xfrm>
            <a:off x="8166847" y="282573"/>
            <a:ext cx="685802" cy="16002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98473" y="134470"/>
            <a:ext cx="7556315" cy="99508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223184" y="228600"/>
            <a:ext cx="26091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600" b="1">
                <a:solidFill>
                  <a:srgbClr val="B870B8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8517" y="1129551"/>
            <a:ext cx="7558962" cy="77470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4800600" y="4624668"/>
            <a:ext cx="4038600" cy="93345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00600" y="5562598"/>
            <a:ext cx="4038600" cy="7485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400">
                <a:solidFill>
                  <a:srgbClr val="888888"/>
                </a:solidFill>
              </a:defRPr>
            </a:lvl1pPr>
            <a:lvl2pPr marL="0" indent="0">
              <a:spcBef>
                <a:spcPts val="300"/>
              </a:spcBef>
              <a:buClrTx/>
              <a:buSzTx/>
              <a:buNone/>
              <a:defRPr sz="1400">
                <a:solidFill>
                  <a:srgbClr val="888888"/>
                </a:solidFill>
              </a:defRPr>
            </a:lvl2pPr>
            <a:lvl3pPr marL="0" indent="0">
              <a:spcBef>
                <a:spcPts val="300"/>
              </a:spcBef>
              <a:buClrTx/>
              <a:buSzTx/>
              <a:buNone/>
              <a:defRPr sz="1400">
                <a:solidFill>
                  <a:srgbClr val="888888"/>
                </a:solidFill>
              </a:defRPr>
            </a:lvl3pPr>
            <a:lvl4pPr marL="0" indent="0">
              <a:spcBef>
                <a:spcPts val="300"/>
              </a:spcBef>
              <a:buClrTx/>
              <a:buSzTx/>
              <a:buNone/>
              <a:defRPr sz="1400">
                <a:solidFill>
                  <a:srgbClr val="888888"/>
                </a:solidFill>
              </a:defRPr>
            </a:lvl4pPr>
            <a:lvl5pPr marL="0" indent="0">
              <a:spcBef>
                <a:spcPts val="300"/>
              </a:spcBef>
              <a:buClrTx/>
              <a:buSzTx/>
              <a:buNone/>
              <a:defRPr sz="1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Rectangle 6"/>
          <p:cNvSpPr/>
          <p:nvPr/>
        </p:nvSpPr>
        <p:spPr>
          <a:xfrm>
            <a:off x="282575" y="228598"/>
            <a:ext cx="4235450" cy="41879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Rectangle 7"/>
          <p:cNvSpPr/>
          <p:nvPr/>
        </p:nvSpPr>
        <p:spPr>
          <a:xfrm>
            <a:off x="6802438" y="228600"/>
            <a:ext cx="2057402" cy="203911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Rectangle 9"/>
          <p:cNvSpPr/>
          <p:nvPr/>
        </p:nvSpPr>
        <p:spPr>
          <a:xfrm>
            <a:off x="4624387" y="2377438"/>
            <a:ext cx="2057402" cy="20391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7" y="228600"/>
            <a:ext cx="2057402" cy="20391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6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2377438"/>
            <a:ext cx="2057402" cy="20391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857250" y="1779494"/>
            <a:ext cx="3086100" cy="204090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TextBox 14"/>
          <p:cNvSpPr txBox="1"/>
          <p:nvPr/>
        </p:nvSpPr>
        <p:spPr>
          <a:xfrm>
            <a:off x="424891" y="174811"/>
            <a:ext cx="41330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400" b="1">
                <a:solidFill>
                  <a:srgbClr val="B870B8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1262" y="6196331"/>
            <a:ext cx="281939" cy="3200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"/>
          <p:cNvSpPr/>
          <p:nvPr/>
        </p:nvSpPr>
        <p:spPr>
          <a:xfrm>
            <a:off x="658907" y="228598"/>
            <a:ext cx="8200929" cy="63452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86000" y="4495800"/>
            <a:ext cx="5638800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400">
                <a:solidFill>
                  <a:srgbClr val="FFFFFF"/>
                </a:solidFill>
              </a:defRPr>
            </a:lvl1pPr>
            <a:lvl2pPr marL="0" indent="0">
              <a:spcBef>
                <a:spcPts val="300"/>
              </a:spcBef>
              <a:buClrTx/>
              <a:buSzTx/>
              <a:buNone/>
              <a:defRPr sz="1400">
                <a:solidFill>
                  <a:srgbClr val="FFFFFF"/>
                </a:solidFill>
              </a:defRPr>
            </a:lvl2pPr>
            <a:lvl3pPr marL="0" indent="0">
              <a:spcBef>
                <a:spcPts val="300"/>
              </a:spcBef>
              <a:buClrTx/>
              <a:buSzTx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spcBef>
                <a:spcPts val="300"/>
              </a:spcBef>
              <a:buClrTx/>
              <a:buSzTx/>
              <a:buNone/>
              <a:defRPr sz="1400">
                <a:solidFill>
                  <a:srgbClr val="FFFFFF"/>
                </a:solidFill>
              </a:defRPr>
            </a:lvl4pPr>
            <a:lvl5pPr marL="0" indent="0">
              <a:spcBef>
                <a:spcPts val="300"/>
              </a:spcBef>
              <a:buClrTx/>
              <a:buSzTx/>
              <a:buNone/>
              <a:defRPr sz="1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TextBox 7"/>
          <p:cNvSpPr txBox="1"/>
          <p:nvPr/>
        </p:nvSpPr>
        <p:spPr>
          <a:xfrm>
            <a:off x="2003612" y="3110752"/>
            <a:ext cx="26091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000" b="1">
                <a:solidFill>
                  <a:srgbClr val="B870B8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70" name="Rectangle 8"/>
          <p:cNvSpPr/>
          <p:nvPr/>
        </p:nvSpPr>
        <p:spPr>
          <a:xfrm>
            <a:off x="285750" y="228598"/>
            <a:ext cx="212725" cy="634524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77901" y="6271317"/>
            <a:ext cx="281939" cy="3200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10"/>
          <p:cNvSpPr/>
          <p:nvPr/>
        </p:nvSpPr>
        <p:spPr>
          <a:xfrm>
            <a:off x="8210550" y="282573"/>
            <a:ext cx="642097" cy="16002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11"/>
          <p:cNvSpPr/>
          <p:nvPr/>
        </p:nvSpPr>
        <p:spPr>
          <a:xfrm>
            <a:off x="8068233" y="282573"/>
            <a:ext cx="91442" cy="160020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" name="TextBox 9"/>
          <p:cNvSpPr txBox="1"/>
          <p:nvPr/>
        </p:nvSpPr>
        <p:spPr>
          <a:xfrm>
            <a:off x="223184" y="228600"/>
            <a:ext cx="26091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600" b="1">
                <a:solidFill>
                  <a:srgbClr val="B870B8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98518" y="1985963"/>
            <a:ext cx="3657602" cy="414020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"/>
          <p:cNvSpPr/>
          <p:nvPr/>
        </p:nvSpPr>
        <p:spPr>
          <a:xfrm>
            <a:off x="8166847" y="282573"/>
            <a:ext cx="685802" cy="16002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1" name="TextBox 11"/>
          <p:cNvSpPr txBox="1"/>
          <p:nvPr/>
        </p:nvSpPr>
        <p:spPr>
          <a:xfrm>
            <a:off x="223184" y="228600"/>
            <a:ext cx="26091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600" b="1">
                <a:solidFill>
                  <a:srgbClr val="B870B8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97539" y="2447363"/>
            <a:ext cx="3657603" cy="367880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97539" y="2070847"/>
            <a:ext cx="3657603" cy="322731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399877" y="2070847"/>
            <a:ext cx="3657602" cy="322731"/>
          </a:xfrm>
          <a:prstGeom prst="rect">
            <a:avLst/>
          </a:prstGeom>
          <a:solidFill>
            <a:srgbClr val="A3A3C2"/>
          </a:solidFill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9"/>
          <p:cNvSpPr txBox="1"/>
          <p:nvPr/>
        </p:nvSpPr>
        <p:spPr>
          <a:xfrm>
            <a:off x="223184" y="228600"/>
            <a:ext cx="26091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600" b="1">
                <a:solidFill>
                  <a:srgbClr val="B870B8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98517" y="1985963"/>
            <a:ext cx="7569159" cy="196596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Rectangle 13"/>
          <p:cNvSpPr/>
          <p:nvPr/>
        </p:nvSpPr>
        <p:spPr>
          <a:xfrm>
            <a:off x="8166847" y="282573"/>
            <a:ext cx="685802" cy="16002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7"/>
          <p:cNvSpPr/>
          <p:nvPr/>
        </p:nvSpPr>
        <p:spPr>
          <a:xfrm>
            <a:off x="8166847" y="282573"/>
            <a:ext cx="685802" cy="16002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TextBox 9"/>
          <p:cNvSpPr txBox="1"/>
          <p:nvPr/>
        </p:nvSpPr>
        <p:spPr>
          <a:xfrm>
            <a:off x="223184" y="228600"/>
            <a:ext cx="26091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600" b="1">
                <a:solidFill>
                  <a:srgbClr val="B870B8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10075" y="1985963"/>
            <a:ext cx="3657600" cy="196596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8210550" y="282573"/>
            <a:ext cx="642097" cy="16002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Box 8"/>
          <p:cNvSpPr txBox="1"/>
          <p:nvPr/>
        </p:nvSpPr>
        <p:spPr>
          <a:xfrm>
            <a:off x="223184" y="228600"/>
            <a:ext cx="26091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600" b="1">
                <a:solidFill>
                  <a:srgbClr val="B870B8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4" name="Rectangle 9"/>
          <p:cNvSpPr/>
          <p:nvPr/>
        </p:nvSpPr>
        <p:spPr>
          <a:xfrm>
            <a:off x="8068233" y="282573"/>
            <a:ext cx="91442" cy="160020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98473" y="484092"/>
            <a:ext cx="7556315" cy="1116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98473" y="1981200"/>
            <a:ext cx="7556315" cy="4144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77901" y="264777"/>
            <a:ext cx="281939" cy="3200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hf sldNum="0"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Rockwel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Rockwel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Rockwel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Rockwel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Rockwel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Rockwel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Rockwel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Rockwel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Rockwell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Rockwell"/>
        </a:defRPr>
      </a:lvl1pPr>
      <a:lvl2pPr marL="482600" marR="0" indent="-2540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Rockwell"/>
        </a:defRPr>
      </a:lvl2pPr>
      <a:lvl3pPr marL="711200" marR="0" indent="-2540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Rockwell"/>
        </a:defRPr>
      </a:lvl3pPr>
      <a:lvl4pPr marL="939800" marR="0" indent="-2540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Rockwell"/>
        </a:defRPr>
      </a:lvl4pPr>
      <a:lvl5pPr marL="1168400" marR="0" indent="-2540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Rockwell"/>
        </a:defRPr>
      </a:lvl5pPr>
      <a:lvl6pPr marL="1403350" marR="0" indent="-2540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Rockwell"/>
        </a:defRPr>
      </a:lvl6pPr>
      <a:lvl7pPr marL="1628775" marR="0" indent="-2540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Rockwell"/>
        </a:defRPr>
      </a:lvl7pPr>
      <a:lvl8pPr marL="1855788" marR="0" indent="-2540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Rockwell"/>
        </a:defRPr>
      </a:lvl8pPr>
      <a:lvl9pPr marL="2082800" marR="0" indent="-2540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Rockwel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CS 202</a:t>
            </a:r>
            <a:br/>
            <a:r>
              <a:t>Overloaded Operators II</a:t>
            </a:r>
          </a:p>
        </p:txBody>
      </p:sp>
      <p:sp>
        <p:nvSpPr>
          <p:cNvPr id="260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tricky:</a:t>
            </a:r>
          </a:p>
          <a:p>
            <a:pPr lvl="1"/>
            <a:r>
              <a:rPr lang="en-US" dirty="0"/>
              <a:t>If we need to write it, we probably need to get rid of the old data first.</a:t>
            </a:r>
          </a:p>
          <a:p>
            <a:pPr lvl="1"/>
            <a:r>
              <a:rPr lang="en-US" dirty="0"/>
              <a:t>Then we need to copy the new data. (Deep copy)</a:t>
            </a:r>
          </a:p>
          <a:p>
            <a:pPr lvl="1"/>
            <a:r>
              <a:rPr lang="en-US" dirty="0"/>
              <a:t>What about self assignment?</a:t>
            </a:r>
          </a:p>
          <a:p>
            <a:r>
              <a:rPr lang="en-US" dirty="0"/>
              <a:t>Fortunately, we can copy and paste most of </a:t>
            </a:r>
            <a:r>
              <a:rPr lang="en-US" dirty="0">
                <a:latin typeface="Courier" pitchFamily="2" charset="0"/>
              </a:rPr>
              <a:t>operator=()</a:t>
            </a:r>
            <a:r>
              <a:rPr lang="en-US" dirty="0"/>
              <a:t> from other working code - it should always have the same basic structure.</a:t>
            </a:r>
          </a:p>
          <a:p>
            <a:pPr lvl="1"/>
            <a:r>
              <a:rPr lang="en-US" dirty="0"/>
              <a:t>See the </a:t>
            </a:r>
            <a:r>
              <a:rPr lang="en-US" dirty="0" err="1"/>
              <a:t>SmartArray</a:t>
            </a:r>
            <a:r>
              <a:rPr lang="en-US" dirty="0"/>
              <a:t> class for example</a:t>
            </a:r>
          </a:p>
        </p:txBody>
      </p:sp>
    </p:spTree>
    <p:extLst>
      <p:ext uri="{BB962C8B-B14F-4D97-AF65-F5344CB8AC3E}">
        <p14:creationId xmlns:p14="http://schemas.microsoft.com/office/powerpoint/2010/main" val="39047082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BE5F-0A01-024C-BFCB-78737962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>
                <a:latin typeface="Courier" pitchFamily="2" charset="0"/>
              </a:rPr>
              <a:t>operator=()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F9201-213F-0441-969D-76AED74B3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Seriously. If you need to write </a:t>
            </a:r>
            <a:r>
              <a:rPr lang="en-US" sz="1800" dirty="0">
                <a:latin typeface="Courier" pitchFamily="2" charset="0"/>
              </a:rPr>
              <a:t>operator=() </a:t>
            </a:r>
            <a:r>
              <a:rPr lang="en-US" sz="1800" dirty="0"/>
              <a:t>COPY AND PASTE THE DAMN CODE!</a:t>
            </a:r>
          </a:p>
          <a:p>
            <a:pPr lvl="1"/>
            <a:r>
              <a:rPr lang="en-US" sz="1800" dirty="0"/>
              <a:t>Well, at least the structure. It will always be the same.</a:t>
            </a:r>
          </a:p>
          <a:p>
            <a:pPr lvl="2"/>
            <a:r>
              <a:rPr lang="en-US" sz="1800" dirty="0"/>
              <a:t>Check for self assignment. </a:t>
            </a:r>
          </a:p>
          <a:p>
            <a:pPr lvl="2"/>
            <a:r>
              <a:rPr lang="en-US" sz="1800" dirty="0"/>
              <a:t>use "destructor" code to destroy the old lhs</a:t>
            </a:r>
          </a:p>
          <a:p>
            <a:pPr lvl="2"/>
            <a:r>
              <a:rPr lang="en-US" sz="1800" dirty="0"/>
              <a:t>use "copy constructor" code to copy the </a:t>
            </a:r>
            <a:r>
              <a:rPr lang="en-US" sz="1800" dirty="0" err="1"/>
              <a:t>rhs</a:t>
            </a:r>
            <a:endParaRPr lang="en-US" sz="1800" dirty="0"/>
          </a:p>
          <a:p>
            <a:pPr lvl="2"/>
            <a:r>
              <a:rPr lang="en-US" sz="1800" dirty="0"/>
              <a:t>return yourself</a:t>
            </a:r>
          </a:p>
        </p:txBody>
      </p:sp>
    </p:spTree>
    <p:extLst>
      <p:ext uri="{BB962C8B-B14F-4D97-AF65-F5344CB8AC3E}">
        <p14:creationId xmlns:p14="http://schemas.microsoft.com/office/powerpoint/2010/main" val="8413197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operator[]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800"/>
              </a:spcBef>
            </a:pPr>
            <a:r>
              <a:rPr lang="en-US" dirty="0"/>
              <a:t>What should it take as a parameter?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An index. Best type to use is </a:t>
            </a:r>
            <a:r>
              <a:rPr lang="en-US" dirty="0" err="1">
                <a:latin typeface="Courier" pitchFamily="2" charset="0"/>
              </a:rPr>
              <a:t>std</a:t>
            </a:r>
            <a:r>
              <a:rPr lang="en-US" dirty="0">
                <a:latin typeface="Courier" pitchFamily="2" charset="0"/>
              </a:rPr>
              <a:t>::</a:t>
            </a:r>
            <a:r>
              <a:rPr lang="en-US" dirty="0" err="1">
                <a:latin typeface="Courier" pitchFamily="2" charset="0"/>
              </a:rPr>
              <a:t>size_t</a:t>
            </a:r>
            <a:r>
              <a:rPr lang="en-US" dirty="0"/>
              <a:t>, which comes from </a:t>
            </a:r>
            <a:r>
              <a:rPr lang="en-US" dirty="0">
                <a:latin typeface="Courier" pitchFamily="2" charset="0"/>
              </a:rPr>
              <a:t>&lt;</a:t>
            </a:r>
            <a:r>
              <a:rPr lang="en-US" dirty="0" err="1">
                <a:latin typeface="Courier" pitchFamily="2" charset="0"/>
              </a:rPr>
              <a:t>cstddef</a:t>
            </a:r>
            <a:r>
              <a:rPr lang="en-US" dirty="0">
                <a:latin typeface="Courier" pitchFamily="2" charset="0"/>
              </a:rPr>
              <a:t>&gt;</a:t>
            </a:r>
            <a:r>
              <a:rPr lang="en-US" dirty="0"/>
              <a:t>. This is an unsigned integral type, large enough to hold any index the computer can handle. (Note that unsigned </a:t>
            </a:r>
            <a:r>
              <a:rPr lang="en-US" dirty="0" err="1"/>
              <a:t>int</a:t>
            </a:r>
            <a:r>
              <a:rPr lang="en-US" dirty="0"/>
              <a:t> might not be this large!)</a:t>
            </a:r>
          </a:p>
          <a:p>
            <a:pPr>
              <a:spcBef>
                <a:spcPts val="800"/>
              </a:spcBef>
            </a:pPr>
            <a:r>
              <a:rPr lang="en-US" dirty="0"/>
              <a:t>What about the following code?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SmartArray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cs</a:t>
            </a:r>
            <a:r>
              <a:rPr lang="en-US" dirty="0">
                <a:latin typeface="Courier"/>
                <a:cs typeface="Courier"/>
              </a:rPr>
              <a:t>(30,13);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dirty="0" err="1">
                <a:latin typeface="Courier"/>
                <a:cs typeface="Courier"/>
              </a:rPr>
              <a:t>cout</a:t>
            </a:r>
            <a:r>
              <a:rPr lang="en-US" dirty="0">
                <a:latin typeface="Courier"/>
                <a:cs typeface="Courier"/>
              </a:rPr>
              <a:t> &lt;&lt; </a:t>
            </a:r>
            <a:r>
              <a:rPr lang="en-US" dirty="0" err="1">
                <a:latin typeface="Courier"/>
                <a:cs typeface="Courier"/>
              </a:rPr>
              <a:t>cs</a:t>
            </a:r>
            <a:r>
              <a:rPr lang="en-US" dirty="0">
                <a:latin typeface="Courier"/>
                <a:cs typeface="Courier"/>
              </a:rPr>
              <a:t>[0] &lt;&lt; </a:t>
            </a:r>
            <a:r>
              <a:rPr lang="en-US" dirty="0" err="1">
                <a:latin typeface="Courier"/>
                <a:cs typeface="Courier"/>
              </a:rPr>
              <a:t>endl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dirty="0" err="1">
                <a:latin typeface="Courier"/>
                <a:cs typeface="Courier"/>
              </a:rPr>
              <a:t>SmartArray</a:t>
            </a:r>
            <a:r>
              <a:rPr lang="en-US" dirty="0">
                <a:latin typeface="Courier"/>
                <a:cs typeface="Courier"/>
              </a:rPr>
              <a:t> s(30,13);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dirty="0">
                <a:latin typeface="Courier"/>
                <a:cs typeface="Courier"/>
              </a:rPr>
              <a:t>s[0] = 111;</a:t>
            </a:r>
          </a:p>
          <a:p>
            <a:pPr>
              <a:spcBef>
                <a:spcPts val="800"/>
              </a:spcBef>
            </a:pPr>
            <a:r>
              <a:rPr lang="en-US" dirty="0"/>
              <a:t>For it to work, we need two versions of </a:t>
            </a:r>
            <a:r>
              <a:rPr lang="en-US" sz="1800" dirty="0">
                <a:latin typeface="Courier" pitchFamily="2" charset="0"/>
              </a:rPr>
              <a:t>operator[]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One that does not change the </a:t>
            </a:r>
            <a:r>
              <a:rPr lang="en-US" dirty="0" err="1"/>
              <a:t>SmartArray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en-US" dirty="0"/>
              <a:t>., is </a:t>
            </a:r>
            <a:r>
              <a:rPr lang="en-US" dirty="0" err="1">
                <a:latin typeface="Courier" pitchFamily="2" charset="0"/>
              </a:rPr>
              <a:t>const</a:t>
            </a:r>
            <a:endParaRPr lang="en-US" dirty="0">
              <a:latin typeface="Courier" pitchFamily="2" charset="0"/>
            </a:endParaRPr>
          </a:p>
          <a:p>
            <a:pPr lvl="1">
              <a:spcBef>
                <a:spcPts val="800"/>
              </a:spcBef>
            </a:pPr>
            <a:r>
              <a:rPr lang="en-US" dirty="0"/>
              <a:t>And another that can be used to change the </a:t>
            </a:r>
            <a:r>
              <a:rPr lang="en-US" dirty="0" err="1"/>
              <a:t>SmartArray</a:t>
            </a:r>
            <a:endParaRPr lang="en-US" dirty="0"/>
          </a:p>
          <a:p>
            <a:pPr lvl="2">
              <a:spcBef>
                <a:spcPts val="800"/>
              </a:spcBef>
            </a:pPr>
            <a:r>
              <a:rPr lang="en-US" dirty="0"/>
              <a:t>This one must return the proper thing </a:t>
            </a:r>
            <a:r>
              <a:rPr lang="en-US" i="1" dirty="0"/>
              <a:t>by reference!</a:t>
            </a:r>
            <a:r>
              <a:rPr lang="en-US" dirty="0"/>
              <a:t> </a:t>
            </a:r>
          </a:p>
          <a:p>
            <a:pPr lvl="1">
              <a:spcBef>
                <a:spcPts val="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491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Smart Array classes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build a class (using RAII) to handle all of the problems, by being careful.</a:t>
            </a:r>
          </a:p>
          <a:p>
            <a:r>
              <a:rPr lang="en-US" dirty="0"/>
              <a:t>See the Smart Array example code.</a:t>
            </a:r>
          </a:p>
        </p:txBody>
      </p:sp>
    </p:spTree>
    <p:extLst>
      <p:ext uri="{BB962C8B-B14F-4D97-AF65-F5344CB8AC3E}">
        <p14:creationId xmlns:p14="http://schemas.microsoft.com/office/powerpoint/2010/main" val="421470248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Footer Placeholder 4"/>
          <p:cNvSpPr txBox="1"/>
          <p:nvPr/>
        </p:nvSpPr>
        <p:spPr>
          <a:xfrm>
            <a:off x="201704" y="6477877"/>
            <a:ext cx="6122898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595959"/>
                </a:solidFill>
              </a:defRPr>
            </a:lvl1pPr>
          </a:lstStyle>
          <a:p>
            <a:r>
              <a:t>CS 202 Fall 2017</a:t>
            </a:r>
          </a:p>
        </p:txBody>
      </p:sp>
      <p:sp>
        <p:nvSpPr>
          <p:cNvPr id="263" name="Date Placeholder 3"/>
          <p:cNvSpPr txBox="1"/>
          <p:nvPr/>
        </p:nvSpPr>
        <p:spPr>
          <a:xfrm>
            <a:off x="6795247" y="6477877"/>
            <a:ext cx="2133602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1100">
                <a:solidFill>
                  <a:srgbClr val="595959"/>
                </a:solidFill>
              </a:defRPr>
            </a:lvl1pPr>
          </a:lstStyle>
          <a:p>
            <a:r>
              <a:t>9 Oct 2017</a:t>
            </a:r>
          </a:p>
        </p:txBody>
      </p:sp>
      <p:sp>
        <p:nvSpPr>
          <p:cNvPr id="265" name="Rectangle 2"/>
          <p:cNvSpPr txBox="1">
            <a:spLocks noGrp="1"/>
          </p:cNvSpPr>
          <p:nvPr>
            <p:ph type="title"/>
          </p:nvPr>
        </p:nvSpPr>
        <p:spPr>
          <a:xfrm>
            <a:off x="498473" y="484092"/>
            <a:ext cx="7556314" cy="1116108"/>
          </a:xfrm>
          <a:prstGeom prst="rect">
            <a:avLst/>
          </a:prstGeom>
        </p:spPr>
        <p:txBody>
          <a:bodyPr/>
          <a:lstStyle/>
          <a:p>
            <a:r>
              <a:t>Review: Overloaded Operators</a:t>
            </a:r>
          </a:p>
        </p:txBody>
      </p:sp>
      <p:sp>
        <p:nvSpPr>
          <p:cNvPr id="266" name="Rectangle 3"/>
          <p:cNvSpPr txBox="1">
            <a:spLocks noGrp="1"/>
          </p:cNvSpPr>
          <p:nvPr>
            <p:ph type="body" idx="1"/>
          </p:nvPr>
        </p:nvSpPr>
        <p:spPr>
          <a:xfrm>
            <a:off x="498473" y="1981200"/>
            <a:ext cx="7556314" cy="4144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800"/>
            </a:pPr>
            <a:r>
              <a:t>If you have two objects</a:t>
            </a:r>
          </a:p>
          <a:p>
            <a:pPr marL="0" lvl="1" indent="228600">
              <a:lnSpc>
                <a:spcPct val="90000"/>
              </a:lnSpc>
              <a:spcBef>
                <a:spcPts val="600"/>
              </a:spcBef>
              <a:buSzTx/>
              <a:buNone/>
              <a:defRPr sz="1600">
                <a:solidFill>
                  <a:srgbClr val="00503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Foo</a:t>
            </a:r>
            <a:r>
              <a:rPr>
                <a:solidFill>
                  <a:srgbClr val="000000"/>
                </a:solidFill>
              </a:rPr>
              <a:t> ff;</a:t>
            </a:r>
          </a:p>
          <a:p>
            <a:pPr marL="0" lvl="1" indent="228600">
              <a:lnSpc>
                <a:spcPct val="90000"/>
              </a:lnSpc>
              <a:spcBef>
                <a:spcPts val="600"/>
              </a:spcBef>
              <a:buSzTx/>
              <a:buNone/>
              <a:defRPr sz="1600">
                <a:solidFill>
                  <a:srgbClr val="00503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Bar</a:t>
            </a:r>
            <a:r>
              <a:rPr>
                <a:solidFill>
                  <a:srgbClr val="000000"/>
                </a:solidFill>
              </a:rPr>
              <a:t> bb;</a:t>
            </a:r>
          </a:p>
          <a:p>
            <a:pPr>
              <a:lnSpc>
                <a:spcPct val="90000"/>
              </a:lnSpc>
              <a:defRPr sz="1800"/>
            </a:pPr>
            <a:r>
              <a:t>And you use them in an expression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marL="0" lvl="1" indent="228600">
              <a:lnSpc>
                <a:spcPct val="90000"/>
              </a:lnSpc>
              <a:spcBef>
                <a:spcPts val="600"/>
              </a:spcBef>
              <a:buSzTx/>
              <a:buNone/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cout &lt;&lt; ff * bb &lt;&lt; endl;</a:t>
            </a:r>
          </a:p>
          <a:p>
            <a:pPr>
              <a:lnSpc>
                <a:spcPct val="90000"/>
              </a:lnSpc>
              <a:defRPr sz="1800"/>
            </a:pPr>
            <a:r>
              <a:t>The complier will look for either of two </a:t>
            </a:r>
            <a:r>
              <a:rPr i="1"/>
              <a:t>overloaded operators</a:t>
            </a:r>
            <a:r>
              <a:t>.</a:t>
            </a:r>
          </a:p>
          <a:p>
            <a:pPr marL="0" lvl="1" indent="228600">
              <a:lnSpc>
                <a:spcPct val="90000"/>
              </a:lnSpc>
              <a:spcBef>
                <a:spcPts val="600"/>
              </a:spcBef>
              <a:buSzTx/>
              <a:buNone/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[return type] Foo::operator*(Bar rhs)</a:t>
            </a:r>
          </a:p>
          <a:p>
            <a:pPr marL="0" lvl="1" indent="228600">
              <a:lnSpc>
                <a:spcPct val="90000"/>
              </a:lnSpc>
              <a:spcBef>
                <a:spcPts val="600"/>
              </a:spcBef>
              <a:buSzTx/>
              <a:buNone/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lvl="1" indent="228600">
              <a:lnSpc>
                <a:spcPct val="90000"/>
              </a:lnSpc>
              <a:spcBef>
                <a:spcPts val="600"/>
              </a:spcBef>
              <a:buSzTx/>
              <a:buNone/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[return type] operator*(Foo lhs, Bar rhs)</a:t>
            </a:r>
          </a:p>
          <a:p>
            <a:pPr>
              <a:lnSpc>
                <a:spcPct val="90000"/>
              </a:lnSpc>
              <a:defRPr sz="1800"/>
            </a:pPr>
            <a:r>
              <a:t>In the member function form, the left-hand side is the object the function is called on.</a:t>
            </a:r>
          </a:p>
        </p:txBody>
      </p:sp>
      <p:sp>
        <p:nvSpPr>
          <p:cNvPr id="267" name="Rectangle 4"/>
          <p:cNvSpPr/>
          <p:nvPr/>
        </p:nvSpPr>
        <p:spPr>
          <a:xfrm>
            <a:off x="5715000" y="4394242"/>
            <a:ext cx="3124200" cy="452310"/>
          </a:xfrm>
          <a:prstGeom prst="rect">
            <a:avLst/>
          </a:prstGeom>
          <a:ln w="15875">
            <a:solidFill>
              <a:srgbClr val="FF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1">
              <a:spcBef>
                <a:spcPts val="200"/>
              </a:spcBef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Should we pass by value, reference, or reference to const?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he this point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t> pointer</a:t>
            </a:r>
          </a:p>
        </p:txBody>
      </p:sp>
      <p:sp>
        <p:nvSpPr>
          <p:cNvPr id="270" name="When inside a member function, the C++ keyword this is a pointer to the object that called the member funct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03454" indent="-203454" defTabSz="813816">
              <a:spcBef>
                <a:spcPts val="1700"/>
              </a:spcBef>
              <a:defRPr sz="1779"/>
            </a:pPr>
            <a:r>
              <a:t>When inside a member function, the C++ keyword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t> is a pointer to the object that called the member function.</a:t>
            </a:r>
          </a:p>
          <a:p>
            <a:pPr marL="203454" indent="-203454" defTabSz="813816">
              <a:spcBef>
                <a:spcPts val="1700"/>
              </a:spcBef>
              <a:defRPr sz="1779"/>
            </a:pPr>
            <a:r>
              <a:t>So you can refer to the current object by dereferencing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t>.</a:t>
            </a:r>
          </a:p>
          <a:p>
            <a:pPr marL="406908" lvl="1" indent="-203454" defTabSz="813816">
              <a:spcBef>
                <a:spcPts val="1700"/>
              </a:spcBef>
              <a:defRPr sz="1779"/>
            </a:pPr>
            <a:r>
              <a:t>You could also refer to member variables like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this-&gt;_x</a:t>
            </a:r>
            <a:r>
              <a:t>, but this is unnecessary, since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_x</a:t>
            </a:r>
            <a:r>
              <a:t> already refers to the member variable. (So don’t do this!)</a:t>
            </a:r>
          </a:p>
          <a:p>
            <a:pPr marL="406908" lvl="1" indent="-203454" defTabSz="813816">
              <a:spcBef>
                <a:spcPts val="1700"/>
              </a:spcBef>
              <a:defRPr sz="1779"/>
            </a:pPr>
            <a:r>
              <a:t>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t> pointer is an implicit parameter to the member function. It is passed in like any other parameter, but we don’t see it listed in the function prototype.</a:t>
            </a:r>
          </a:p>
          <a:p>
            <a:pPr marL="610361" lvl="2" indent="-203454" defTabSz="813816">
              <a:spcBef>
                <a:spcPts val="1700"/>
              </a:spcBef>
              <a:defRPr sz="1779"/>
            </a:pPr>
            <a:r>
              <a:t>The const that we put at the end of a member function definition to indicate that it does not change the object is actually describing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t> pointer.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Which overloaded operator should you implement?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3" y="1684962"/>
            <a:ext cx="7556315" cy="4441201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sz="1600" dirty="0"/>
              <a:t>Recall that there are two choices, a global (</a:t>
            </a:r>
            <a:r>
              <a:rPr lang="en-US" sz="1600" dirty="0" err="1"/>
              <a:t>ie</a:t>
            </a:r>
            <a:r>
              <a:rPr lang="en-US" sz="1600" dirty="0"/>
              <a:t>. free) function, or a member function of the class of the lhs. Which should you choose to implement?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sz="1600" dirty="0"/>
              <a:t>Guidelines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sz="1600" dirty="0"/>
              <a:t>Anything that changes the object, such as assignment operators (=, +=, *=, etc.) must be member functions. (And they should always return *this, by reference.) Example: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1600" dirty="0">
                <a:latin typeface="Courier"/>
                <a:cs typeface="Courier"/>
              </a:rPr>
              <a:t>Rational &amp; Rational::operator +=(const Rational &amp;</a:t>
            </a:r>
            <a:r>
              <a:rPr lang="en-US" sz="1600" dirty="0" err="1">
                <a:latin typeface="Courier"/>
                <a:cs typeface="Courier"/>
              </a:rPr>
              <a:t>rhs</a:t>
            </a:r>
            <a:r>
              <a:rPr lang="en-US" sz="1600" dirty="0">
                <a:latin typeface="Courier"/>
                <a:cs typeface="Courier"/>
              </a:rPr>
              <a:t>) {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>
                <a:latin typeface="Courier"/>
                <a:cs typeface="Courier"/>
              </a:rPr>
              <a:t>...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>
                <a:latin typeface="Courier"/>
                <a:cs typeface="Courier"/>
              </a:rPr>
              <a:t>return *this;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sz="1600" dirty="0"/>
              <a:t>Otherwise, you should usually prefer the global version, this allows for automatic conversion of the operand on the lhs. Example: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defRPr/>
            </a:pPr>
            <a:r>
              <a:rPr lang="en-US" sz="1600" dirty="0">
                <a:latin typeface="Courier"/>
                <a:cs typeface="Courier"/>
              </a:rPr>
              <a:t>Rational s(1,2); //s = 1/2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err="1">
                <a:latin typeface="Courier"/>
                <a:cs typeface="Courier"/>
              </a:rPr>
              <a:t>cout</a:t>
            </a:r>
            <a:r>
              <a:rPr lang="en-US" sz="1600" dirty="0">
                <a:latin typeface="Courier"/>
                <a:cs typeface="Courier"/>
              </a:rPr>
              <a:t> &lt;&lt; 2+s &lt;&lt; </a:t>
            </a:r>
            <a:r>
              <a:rPr lang="en-US" sz="1600" dirty="0" err="1">
                <a:latin typeface="Courier"/>
                <a:cs typeface="Courier"/>
              </a:rPr>
              <a:t>endl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sz="1600" dirty="0"/>
              <a:t>This only works if operator+ is the global version, because if it is a member function of Rational, it isn't found (the compiler will look for </a:t>
            </a:r>
            <a:r>
              <a:rPr lang="en-US" sz="1600" dirty="0" err="1"/>
              <a:t>int.operator</a:t>
            </a:r>
            <a:r>
              <a:rPr lang="en-US" sz="1600" dirty="0"/>
              <a:t>+(Rational), which doesn't exist.)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C0AC302-0FA8-7047-A72F-45994DF9041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663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1"/>
          <p:cNvSpPr txBox="1">
            <a:spLocks noGrp="1"/>
          </p:cNvSpPr>
          <p:nvPr>
            <p:ph type="title"/>
          </p:nvPr>
        </p:nvSpPr>
        <p:spPr>
          <a:xfrm>
            <a:off x="498473" y="484092"/>
            <a:ext cx="7556314" cy="1116108"/>
          </a:xfrm>
          <a:prstGeom prst="rect">
            <a:avLst/>
          </a:prstGeom>
        </p:spPr>
        <p:txBody>
          <a:bodyPr/>
          <a:lstStyle/>
          <a:p>
            <a:r>
              <a:t>Designing a Rational class</a:t>
            </a:r>
          </a:p>
        </p:txBody>
      </p:sp>
      <p:sp>
        <p:nvSpPr>
          <p:cNvPr id="27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98473" y="1981200"/>
            <a:ext cx="7556314" cy="4144963"/>
          </a:xfrm>
          <a:prstGeom prst="rect">
            <a:avLst/>
          </a:prstGeom>
        </p:spPr>
        <p:txBody>
          <a:bodyPr/>
          <a:lstStyle/>
          <a:p>
            <a:r>
              <a:t>...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Resource Allocation Is Initialization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use a C++ class to handle the details of acquiring a resource and releasing it when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re done.</a:t>
            </a:r>
          </a:p>
          <a:p>
            <a:r>
              <a:rPr lang="en-US"/>
              <a:t>This is called RAII (which is not necessarily a great name…)</a:t>
            </a:r>
          </a:p>
          <a:p>
            <a:pPr lvl="1"/>
            <a:r>
              <a:rPr lang="en-US"/>
              <a:t>Sometimes the resource is passed in to the constructor, and the object is just in charge of releasing it.</a:t>
            </a:r>
          </a:p>
          <a:p>
            <a:r>
              <a:rPr lang="en-US"/>
              <a:t>The most common example is when using dynamic memory.</a:t>
            </a:r>
          </a:p>
        </p:txBody>
      </p:sp>
    </p:spTree>
    <p:extLst>
      <p:ext uri="{BB962C8B-B14F-4D97-AF65-F5344CB8AC3E}">
        <p14:creationId xmlns:p14="http://schemas.microsoft.com/office/powerpoint/2010/main" val="243570691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Dynamic allocation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get memory from the operating system, you call </a:t>
            </a:r>
            <a:r>
              <a:rPr lang="en-US" i="1" dirty="0"/>
              <a:t>new</a:t>
            </a:r>
            <a:r>
              <a:rPr lang="en-US" dirty="0"/>
              <a:t> to get a pointer, use the space, then call </a:t>
            </a:r>
            <a:r>
              <a:rPr lang="en-US" i="1" dirty="0"/>
              <a:t>delete</a:t>
            </a:r>
            <a:r>
              <a:rPr lang="en-US" dirty="0"/>
              <a:t> to give up the space.</a:t>
            </a:r>
          </a:p>
          <a:p>
            <a:pPr lvl="1">
              <a:spcBef>
                <a:spcPts val="800"/>
              </a:spcBef>
              <a:buFont typeface="Wingdings" charset="0"/>
              <a:buNone/>
            </a:pP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intptr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dirty="0">
              <a:latin typeface="Monaco" charset="0"/>
            </a:endParaRPr>
          </a:p>
          <a:p>
            <a:pPr lvl="1">
              <a:spcBef>
                <a:spcPts val="800"/>
              </a:spcBef>
              <a:buFont typeface="Wingdings" charset="0"/>
              <a:buNone/>
            </a:pP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arrayptr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dirty="0">
              <a:latin typeface="Monaco" charset="0"/>
            </a:endParaRPr>
          </a:p>
          <a:p>
            <a:pPr lvl="1">
              <a:spcBef>
                <a:spcPts val="800"/>
              </a:spcBef>
              <a:buFont typeface="Wingdings" charset="0"/>
              <a:buNone/>
            </a:pPr>
            <a:endParaRPr lang="en-US" dirty="0">
              <a:latin typeface="Monaco" charset="0"/>
            </a:endParaRPr>
          </a:p>
          <a:p>
            <a:pPr lvl="1">
              <a:spcBef>
                <a:spcPts val="800"/>
              </a:spcBef>
              <a:buFont typeface="Wingdings" charset="0"/>
              <a:buNone/>
            </a:pPr>
            <a:r>
              <a:rPr lang="en-US" dirty="0" err="1">
                <a:solidFill>
                  <a:srgbClr val="000000"/>
                </a:solidFill>
                <a:latin typeface="Monaco" charset="0"/>
              </a:rPr>
              <a:t>intptr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dirty="0">
              <a:latin typeface="Monaco" charset="0"/>
            </a:endParaRPr>
          </a:p>
          <a:p>
            <a:pPr lvl="1">
              <a:spcBef>
                <a:spcPts val="800"/>
              </a:spcBef>
              <a:buFont typeface="Wingdings" charset="0"/>
              <a:buNone/>
            </a:pPr>
            <a:r>
              <a:rPr lang="en-US" dirty="0" err="1">
                <a:solidFill>
                  <a:srgbClr val="000000"/>
                </a:solidFill>
                <a:latin typeface="Monaco" charset="0"/>
              </a:rPr>
              <a:t>arrayptr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[20];</a:t>
            </a:r>
            <a:endParaRPr lang="en-US" dirty="0">
              <a:latin typeface="Monaco" charset="0"/>
            </a:endParaRPr>
          </a:p>
          <a:p>
            <a:pPr lvl="1">
              <a:spcBef>
                <a:spcPts val="800"/>
              </a:spcBef>
              <a:buFont typeface="Wingdings" charset="0"/>
              <a:buNone/>
            </a:pPr>
            <a:endParaRPr lang="en-US" dirty="0">
              <a:latin typeface="Monaco" charset="0"/>
            </a:endParaRPr>
          </a:p>
          <a:p>
            <a:pPr lvl="1">
              <a:spcBef>
                <a:spcPts val="800"/>
              </a:spcBef>
              <a:buFont typeface="Wingdings" charset="0"/>
              <a:buNone/>
            </a:pPr>
            <a:r>
              <a:rPr lang="en-US" b="1" dirty="0">
                <a:solidFill>
                  <a:srgbClr val="7F0055"/>
                </a:solidFill>
                <a:latin typeface="Monaco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intprt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dirty="0">
              <a:latin typeface="Monaco" charset="0"/>
            </a:endParaRPr>
          </a:p>
          <a:p>
            <a:pPr lvl="1">
              <a:spcBef>
                <a:spcPts val="800"/>
              </a:spcBef>
              <a:buFont typeface="Wingdings" charset="0"/>
              <a:buNone/>
            </a:pPr>
            <a:r>
              <a:rPr lang="en-US" b="1" dirty="0">
                <a:solidFill>
                  <a:srgbClr val="7F0055"/>
                </a:solidFill>
                <a:latin typeface="Monaco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arrayptr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[];</a:t>
            </a:r>
            <a:endParaRPr lang="en-US" dirty="0">
              <a:latin typeface="Monaco" charset="0"/>
            </a:endParaRPr>
          </a:p>
          <a:p>
            <a:r>
              <a:rPr lang="en-US" dirty="0"/>
              <a:t>You have to be careful to remember which form of new you used, to use the same form of delete. </a:t>
            </a:r>
          </a:p>
        </p:txBody>
      </p:sp>
    </p:spTree>
    <p:extLst>
      <p:ext uri="{BB962C8B-B14F-4D97-AF65-F5344CB8AC3E}">
        <p14:creationId xmlns:p14="http://schemas.microsoft.com/office/powerpoint/2010/main" val="21528611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Never use a built in C array, or dynamic allocation!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What?!?!</a:t>
            </a:r>
          </a:p>
          <a:p>
            <a:r>
              <a:rPr lang="en-US" dirty="0"/>
              <a:t>Seriously. Use vector.</a:t>
            </a:r>
          </a:p>
          <a:p>
            <a:r>
              <a:rPr lang="en-US" dirty="0"/>
              <a:t>Then why are we learning about dynamic allocation?</a:t>
            </a:r>
          </a:p>
          <a:p>
            <a:pPr lvl="1"/>
            <a:r>
              <a:rPr lang="en-US" dirty="0"/>
              <a:t>Because </a:t>
            </a:r>
            <a:r>
              <a:rPr lang="en-US" i="1" dirty="0"/>
              <a:t>somebody </a:t>
            </a:r>
            <a:r>
              <a:rPr lang="en-US" dirty="0"/>
              <a:t>needed to write vector in the first place.</a:t>
            </a:r>
          </a:p>
          <a:p>
            <a:pPr lvl="1"/>
            <a:r>
              <a:rPr lang="en-US" dirty="0"/>
              <a:t>And it always pays to know what's going on under the hood.</a:t>
            </a:r>
          </a:p>
        </p:txBody>
      </p:sp>
    </p:spTree>
    <p:extLst>
      <p:ext uri="{BB962C8B-B14F-4D97-AF65-F5344CB8AC3E}">
        <p14:creationId xmlns:p14="http://schemas.microsoft.com/office/powerpoint/2010/main" val="7006163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Big Three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happens if you copy a smart array?</a:t>
            </a:r>
          </a:p>
          <a:p>
            <a:pPr lvl="1"/>
            <a:r>
              <a:rPr lang="en-US" dirty="0"/>
              <a:t>Shallow copy or deep copy?</a:t>
            </a:r>
          </a:p>
          <a:p>
            <a:r>
              <a:rPr lang="en-US" dirty="0"/>
              <a:t>What happens if you assign a smart array? (Like </a:t>
            </a:r>
            <a:r>
              <a:rPr lang="en-US" dirty="0" err="1"/>
              <a:t>arra</a:t>
            </a:r>
            <a:r>
              <a:rPr lang="en-US" dirty="0"/>
              <a:t>=</a:t>
            </a:r>
            <a:r>
              <a:rPr lang="en-US" dirty="0" err="1"/>
              <a:t>arrb</a:t>
            </a:r>
            <a:r>
              <a:rPr lang="en-US" dirty="0"/>
              <a:t>;)</a:t>
            </a:r>
          </a:p>
          <a:p>
            <a:pPr lvl="1"/>
            <a:r>
              <a:rPr lang="en-US" dirty="0"/>
              <a:t>What happens to the old pointer? Then do we do a shallow or deep copy?</a:t>
            </a:r>
          </a:p>
          <a:p>
            <a:r>
              <a:rPr lang="en-US" dirty="0"/>
              <a:t>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Rule of the Big Three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says that if you need to write any one of the destructor, the copy constructor, or the assignment operator, you probably need to write all three.</a:t>
            </a:r>
          </a:p>
          <a:p>
            <a:r>
              <a:rPr lang="en-US" dirty="0"/>
              <a:t>Our smart array class needed a destructor, so we need to write a copy constructor and an assignment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574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Advantage">
  <a:themeElements>
    <a:clrScheme name="Advantag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0000FF"/>
      </a:hlink>
      <a:folHlink>
        <a:srgbClr val="FF00FF"/>
      </a:folHlink>
    </a:clrScheme>
    <a:fontScheme name="Advantage">
      <a:majorFont>
        <a:latin typeface="Helvetica"/>
        <a:ea typeface="Helvetica"/>
        <a:cs typeface="Helvetica"/>
      </a:majorFont>
      <a:minorFont>
        <a:latin typeface="Rockwell"/>
        <a:ea typeface="Rockwell"/>
        <a:cs typeface="Rockwell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>
            <a:outerShdw blurRad="63500" dist="25400" dir="5400000" rotWithShape="0">
              <a:srgbClr val="80808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5400" dir="5400000" rotWithShape="0">
            <a:srgbClr val="808080">
              <a:alpha val="7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63500" dist="25400" dir="5400000" rotWithShape="0">
            <a:srgbClr val="808080">
              <a:alpha val="7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Advantage">
  <a:themeElements>
    <a:clrScheme name="Advantag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0000FF"/>
      </a:hlink>
      <a:folHlink>
        <a:srgbClr val="FF00FF"/>
      </a:folHlink>
    </a:clrScheme>
    <a:fontScheme name="Advantage">
      <a:majorFont>
        <a:latin typeface="Helvetica"/>
        <a:ea typeface="Helvetica"/>
        <a:cs typeface="Helvetica"/>
      </a:majorFont>
      <a:minorFont>
        <a:latin typeface="Rockwell"/>
        <a:ea typeface="Rockwell"/>
        <a:cs typeface="Rockwell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>
            <a:outerShdw blurRad="63500" dist="25400" dir="5400000" rotWithShape="0">
              <a:srgbClr val="80808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5400" dir="5400000" rotWithShape="0">
            <a:srgbClr val="808080">
              <a:alpha val="7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63500" dist="25400" dir="5400000" rotWithShape="0">
            <a:srgbClr val="808080">
              <a:alpha val="7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1044</Words>
  <Application>Microsoft Macintosh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</vt:lpstr>
      <vt:lpstr>Monaco</vt:lpstr>
      <vt:lpstr>Rockwell</vt:lpstr>
      <vt:lpstr>Wingdings</vt:lpstr>
      <vt:lpstr>Advantage</vt:lpstr>
      <vt:lpstr>CS 202 Overloaded Operators II</vt:lpstr>
      <vt:lpstr>Review: Overloaded Operators</vt:lpstr>
      <vt:lpstr>The this pointer</vt:lpstr>
      <vt:lpstr>Which overloaded operator should you implement?</vt:lpstr>
      <vt:lpstr>Designing a Rational class</vt:lpstr>
      <vt:lpstr>Review: Resource Allocation Is Initialization</vt:lpstr>
      <vt:lpstr>Review: Dynamic allocation</vt:lpstr>
      <vt:lpstr>Review: Never use a built in C array, or dynamic allocation!</vt:lpstr>
      <vt:lpstr>The Big Three</vt:lpstr>
      <vt:lpstr>The assignment operator</vt:lpstr>
      <vt:lpstr>More on operator=()</vt:lpstr>
      <vt:lpstr>operator[]</vt:lpstr>
      <vt:lpstr>Smart Array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202 Overloaded Operators II</dc:title>
  <cp:lastModifiedBy>Chris Hartman</cp:lastModifiedBy>
  <cp:revision>3</cp:revision>
  <dcterms:modified xsi:type="dcterms:W3CDTF">2021-02-16T17:18:14Z</dcterms:modified>
</cp:coreProperties>
</file>