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57" r:id="rId11"/>
    <p:sldId id="266" r:id="rId12"/>
    <p:sldId id="267" r:id="rId13"/>
    <p:sldId id="268" r:id="rId14"/>
    <p:sldId id="269" r:id="rId15"/>
    <p:sldId id="270" r:id="rId16"/>
    <p:sldId id="271" r:id="rId17"/>
    <p:sldId id="272" r:id="rId18"/>
    <p:sldId id="273" r:id="rId19"/>
    <p:sldId id="274" r:id="rId20"/>
    <p:sldId id="275"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9CFA49-29FC-49A3-A8A4-CE3420DE7050}" type="datetimeFigureOut">
              <a:rPr lang="en-US" smtClean="0"/>
              <a:pPr/>
              <a:t>4/19/2014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AC89A3-842E-4FCE-AC4C-6D34ADCCC58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9CFA49-29FC-49A3-A8A4-CE3420DE7050}"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C89A3-842E-4FCE-AC4C-6D34ADCCC5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AC89A3-842E-4FCE-AC4C-6D34ADCCC58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9CFA49-29FC-49A3-A8A4-CE3420DE7050}"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9CFA49-29FC-49A3-A8A4-CE3420DE7050}"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AC89A3-842E-4FCE-AC4C-6D34ADCCC58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29CFA49-29FC-49A3-A8A4-CE3420DE7050}" type="datetimeFigureOut">
              <a:rPr lang="en-US" smtClean="0"/>
              <a:pPr/>
              <a:t>4/19/2014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AC89A3-842E-4FCE-AC4C-6D34ADCCC58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29CFA49-29FC-49A3-A8A4-CE3420DE7050}"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C89A3-842E-4FCE-AC4C-6D34ADCCC58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9CFA49-29FC-49A3-A8A4-CE3420DE7050}" type="datetimeFigureOut">
              <a:rPr lang="en-US" smtClean="0"/>
              <a:pPr/>
              <a:t>4/19/2014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AC89A3-842E-4FCE-AC4C-6D34ADCCC58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9CFA49-29FC-49A3-A8A4-CE3420DE7050}" type="datetimeFigureOut">
              <a:rPr lang="en-US" smtClean="0"/>
              <a:pPr/>
              <a:t>4/19/2014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AC89A3-842E-4FCE-AC4C-6D34ADCCC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29CFA49-29FC-49A3-A8A4-CE3420DE7050}" type="datetimeFigureOut">
              <a:rPr lang="en-US" smtClean="0"/>
              <a:pPr/>
              <a:t>4/19/2014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AC89A3-842E-4FCE-AC4C-6D34ADCCC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AC89A3-842E-4FCE-AC4C-6D34ADCCC58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29CFA49-29FC-49A3-A8A4-CE3420DE7050}" type="datetimeFigureOut">
              <a:rPr lang="en-US" smtClean="0"/>
              <a:pPr/>
              <a:t>4/19/2014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AC89A3-842E-4FCE-AC4C-6D34ADCCC58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29CFA49-29FC-49A3-A8A4-CE3420DE7050}" type="datetimeFigureOut">
              <a:rPr lang="en-US" smtClean="0"/>
              <a:pPr/>
              <a:t>4/19/2014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29CFA49-29FC-49A3-A8A4-CE3420DE7050}" type="datetimeFigureOut">
              <a:rPr lang="en-US" smtClean="0"/>
              <a:pPr/>
              <a:t>4/19/2014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AC89A3-842E-4FCE-AC4C-6D34ADCCC58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Charles Gross</a:t>
            </a:r>
          </a:p>
          <a:p>
            <a:r>
              <a:rPr lang="en-US" dirty="0" smtClean="0"/>
              <a:t>Robert Morris University</a:t>
            </a:r>
          </a:p>
          <a:p>
            <a:r>
              <a:rPr lang="en-US" dirty="0" smtClean="0"/>
              <a:t>Dr. Karen </a:t>
            </a:r>
            <a:r>
              <a:rPr lang="en-US" dirty="0" err="1" smtClean="0"/>
              <a:t>Paullet</a:t>
            </a:r>
            <a:endParaRPr lang="en-US" dirty="0" smtClean="0"/>
          </a:p>
          <a:p>
            <a:r>
              <a:rPr lang="en-US" dirty="0" smtClean="0"/>
              <a:t>INFS 3220 Systems Analysis &amp; Design</a:t>
            </a:r>
          </a:p>
          <a:p>
            <a:r>
              <a:rPr lang="en-US" dirty="0" smtClean="0"/>
              <a:t>Section C1:  Online</a:t>
            </a:r>
          </a:p>
          <a:p>
            <a:r>
              <a:rPr lang="en-US" dirty="0" smtClean="0"/>
              <a:t>April 19, 2014</a:t>
            </a:r>
          </a:p>
          <a:p>
            <a:endParaRPr lang="en-US" dirty="0"/>
          </a:p>
        </p:txBody>
      </p:sp>
      <p:sp>
        <p:nvSpPr>
          <p:cNvPr id="2" name="Title 1"/>
          <p:cNvSpPr>
            <a:spLocks noGrp="1"/>
          </p:cNvSpPr>
          <p:nvPr>
            <p:ph type="ctrTitle"/>
          </p:nvPr>
        </p:nvSpPr>
        <p:spPr/>
        <p:txBody>
          <a:bodyPr/>
          <a:lstStyle/>
          <a:p>
            <a:r>
              <a:rPr lang="en-US" dirty="0" smtClean="0"/>
              <a:t>RMU Intern Tracking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sz="2700" dirty="0" smtClean="0"/>
              <a:t/>
            </a:r>
            <a:br>
              <a:rPr lang="en-US" sz="2700" dirty="0" smtClean="0"/>
            </a:br>
            <a:r>
              <a:rPr lang="en-US" sz="2700" dirty="0" smtClean="0"/>
              <a:t>REQUIREMENTS  MODELING:</a:t>
            </a:r>
            <a:br>
              <a:rPr lang="en-US" sz="2700" dirty="0" smtClean="0"/>
            </a:br>
            <a:r>
              <a:rPr lang="en-US" sz="2700" dirty="0" smtClean="0"/>
              <a:t>  </a:t>
            </a:r>
            <a:r>
              <a:rPr lang="en-US" dirty="0" smtClean="0"/>
              <a:t>The Functional Decomposition Diagram</a:t>
            </a:r>
            <a:endParaRPr lang="en-US" dirty="0"/>
          </a:p>
        </p:txBody>
      </p:sp>
      <p:pic>
        <p:nvPicPr>
          <p:cNvPr id="4" name="Content Placeholder 3" descr="fdd.png"/>
          <p:cNvPicPr>
            <a:picLocks noGrp="1" noChangeAspect="1"/>
          </p:cNvPicPr>
          <p:nvPr>
            <p:ph sz="quarter" idx="1"/>
          </p:nvPr>
        </p:nvPicPr>
        <p:blipFill>
          <a:blip r:embed="rId2" cstate="print"/>
          <a:stretch>
            <a:fillRect/>
          </a:stretch>
        </p:blipFill>
        <p:spPr>
          <a:xfrm>
            <a:off x="1066800" y="1600200"/>
            <a:ext cx="7086600" cy="492762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sz="2700" dirty="0" smtClean="0"/>
              <a:t/>
            </a:r>
            <a:br>
              <a:rPr lang="en-US" sz="2700" dirty="0" smtClean="0"/>
            </a:br>
            <a:r>
              <a:rPr lang="en-US" sz="2700" dirty="0" smtClean="0"/>
              <a:t>DATA  AND  PROCESS  MODELING:</a:t>
            </a:r>
            <a:br>
              <a:rPr lang="en-US" sz="2700" dirty="0" smtClean="0"/>
            </a:br>
            <a:r>
              <a:rPr lang="en-US" sz="2700" dirty="0" smtClean="0"/>
              <a:t>  </a:t>
            </a:r>
            <a:r>
              <a:rPr lang="en-US" dirty="0" smtClean="0"/>
              <a:t>The Context Diagram</a:t>
            </a:r>
            <a:endParaRPr lang="en-US" dirty="0"/>
          </a:p>
        </p:txBody>
      </p:sp>
      <p:pic>
        <p:nvPicPr>
          <p:cNvPr id="4" name="Content Placeholder 3" descr="context diagram.png"/>
          <p:cNvPicPr>
            <a:picLocks noGrp="1" noChangeAspect="1"/>
          </p:cNvPicPr>
          <p:nvPr>
            <p:ph sz="quarter" idx="1"/>
          </p:nvPr>
        </p:nvPicPr>
        <p:blipFill>
          <a:blip r:embed="rId2" cstate="print"/>
          <a:stretch>
            <a:fillRect/>
          </a:stretch>
        </p:blipFill>
        <p:spPr>
          <a:xfrm>
            <a:off x="1447800" y="1447800"/>
            <a:ext cx="6058603" cy="515338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758952"/>
          </a:xfrm>
        </p:spPr>
        <p:txBody>
          <a:bodyPr>
            <a:normAutofit fontScale="90000"/>
          </a:bodyPr>
          <a:lstStyle/>
          <a:p>
            <a:r>
              <a:rPr lang="en-US" sz="3100" dirty="0" smtClean="0"/>
              <a:t>DATA  AND  PROCESS  MODELING:</a:t>
            </a:r>
            <a:r>
              <a:rPr lang="en-US" sz="3600" dirty="0" smtClean="0"/>
              <a:t/>
            </a:r>
            <a:br>
              <a:rPr lang="en-US" sz="3600" dirty="0" smtClean="0"/>
            </a:br>
            <a:r>
              <a:rPr lang="en-US" sz="3600" dirty="0" smtClean="0"/>
              <a:t>  </a:t>
            </a:r>
            <a:r>
              <a:rPr lang="en-US" dirty="0" smtClean="0"/>
              <a:t>Diagram 0</a:t>
            </a:r>
            <a:endParaRPr lang="en-US" dirty="0"/>
          </a:p>
        </p:txBody>
      </p:sp>
      <p:pic>
        <p:nvPicPr>
          <p:cNvPr id="4" name="Content Placeholder 3" descr="diagram0.png"/>
          <p:cNvPicPr>
            <a:picLocks noGrp="1" noChangeAspect="1"/>
          </p:cNvPicPr>
          <p:nvPr>
            <p:ph sz="quarter" idx="1"/>
          </p:nvPr>
        </p:nvPicPr>
        <p:blipFill>
          <a:blip r:embed="rId2" cstate="print"/>
          <a:stretch>
            <a:fillRect/>
          </a:stretch>
        </p:blipFill>
        <p:spPr>
          <a:xfrm>
            <a:off x="1085471" y="1524000"/>
            <a:ext cx="7220329" cy="5334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sz="3100" dirty="0" smtClean="0"/>
              <a:t>DATA  AND  PROCESS  MODELING:</a:t>
            </a:r>
            <a:r>
              <a:rPr lang="en-US" sz="4000" dirty="0" smtClean="0"/>
              <a:t/>
            </a:r>
            <a:br>
              <a:rPr lang="en-US" sz="4000" dirty="0" smtClean="0"/>
            </a:br>
            <a:r>
              <a:rPr lang="en-US" sz="4000" dirty="0" smtClean="0"/>
              <a:t>  </a:t>
            </a:r>
            <a:r>
              <a:rPr lang="en-US" dirty="0" smtClean="0"/>
              <a:t>Decision Table</a:t>
            </a:r>
            <a:endParaRPr lang="en-US" dirty="0"/>
          </a:p>
        </p:txBody>
      </p:sp>
      <p:pic>
        <p:nvPicPr>
          <p:cNvPr id="4" name="Content Placeholder 3" descr="decision table.png"/>
          <p:cNvPicPr>
            <a:picLocks noGrp="1" noChangeAspect="1"/>
          </p:cNvPicPr>
          <p:nvPr>
            <p:ph sz="quarter" idx="1"/>
          </p:nvPr>
        </p:nvPicPr>
        <p:blipFill>
          <a:blip r:embed="rId2" cstate="print"/>
          <a:stretch>
            <a:fillRect/>
          </a:stretch>
        </p:blipFill>
        <p:spPr>
          <a:xfrm>
            <a:off x="296068" y="2133600"/>
            <a:ext cx="8619332" cy="3124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sz="3100" dirty="0" smtClean="0"/>
              <a:t>DATA  AND  PROCESS  MODELING:</a:t>
            </a:r>
            <a:r>
              <a:rPr lang="en-US" sz="4400" dirty="0" smtClean="0"/>
              <a:t/>
            </a:r>
            <a:br>
              <a:rPr lang="en-US" sz="4400" dirty="0" smtClean="0"/>
            </a:br>
            <a:r>
              <a:rPr lang="en-US" sz="4400" dirty="0" smtClean="0"/>
              <a:t>  </a:t>
            </a:r>
            <a:r>
              <a:rPr lang="en-US" dirty="0" smtClean="0"/>
              <a:t>Decision Tree</a:t>
            </a:r>
            <a:endParaRPr lang="en-US" dirty="0"/>
          </a:p>
        </p:txBody>
      </p:sp>
      <p:pic>
        <p:nvPicPr>
          <p:cNvPr id="4" name="Content Placeholder 3" descr="decision tree.png"/>
          <p:cNvPicPr>
            <a:picLocks noGrp="1" noChangeAspect="1"/>
          </p:cNvPicPr>
          <p:nvPr>
            <p:ph sz="quarter" idx="1"/>
          </p:nvPr>
        </p:nvPicPr>
        <p:blipFill>
          <a:blip r:embed="rId2" cstate="print"/>
          <a:stretch>
            <a:fillRect/>
          </a:stretch>
        </p:blipFill>
        <p:spPr>
          <a:xfrm>
            <a:off x="301625" y="1680492"/>
            <a:ext cx="8504238" cy="426536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fontScale="90000"/>
          </a:bodyPr>
          <a:lstStyle/>
          <a:p>
            <a:r>
              <a:rPr lang="en-US" dirty="0" smtClean="0"/>
              <a:t>DEVELOPMENT STRATEGY RECOMMENDATION</a:t>
            </a:r>
            <a:endParaRPr lang="en-US" dirty="0"/>
          </a:p>
        </p:txBody>
      </p:sp>
      <p:sp>
        <p:nvSpPr>
          <p:cNvPr id="3" name="Content Placeholder 2"/>
          <p:cNvSpPr>
            <a:spLocks noGrp="1"/>
          </p:cNvSpPr>
          <p:nvPr>
            <p:ph sz="quarter" idx="1"/>
          </p:nvPr>
        </p:nvSpPr>
        <p:spPr/>
        <p:txBody>
          <a:bodyPr/>
          <a:lstStyle/>
          <a:p>
            <a:r>
              <a:rPr lang="en-US" dirty="0" smtClean="0"/>
              <a:t>The Intern Tracking System be entirely web based. </a:t>
            </a:r>
          </a:p>
          <a:p>
            <a:pPr lvl="1"/>
            <a:r>
              <a:rPr lang="en-US" dirty="0" smtClean="0">
                <a:solidFill>
                  <a:schemeClr val="tx1"/>
                </a:solidFill>
              </a:rPr>
              <a:t>Multiple companies need to access the system on their own networks</a:t>
            </a:r>
          </a:p>
          <a:p>
            <a:pPr lvl="1"/>
            <a:r>
              <a:rPr lang="en-US" dirty="0" smtClean="0">
                <a:solidFill>
                  <a:schemeClr val="tx1"/>
                </a:solidFill>
              </a:rPr>
              <a:t>Students may need to access the system off campus</a:t>
            </a:r>
            <a:r>
              <a:rPr lang="en-US" dirty="0" smtClean="0"/>
              <a:t/>
            </a:r>
            <a:br>
              <a:rPr lang="en-US" dirty="0" smtClean="0"/>
            </a:br>
            <a:endParaRPr lang="en-US" dirty="0" smtClean="0"/>
          </a:p>
          <a:p>
            <a:r>
              <a:rPr lang="en-US" dirty="0" smtClean="0"/>
              <a:t>Existing software would meet many of the RMU Intern Tracking system requirements, but it </a:t>
            </a:r>
            <a:r>
              <a:rPr lang="en-US" i="1" dirty="0" smtClean="0"/>
              <a:t>does not </a:t>
            </a:r>
            <a:r>
              <a:rPr lang="en-US" dirty="0" smtClean="0"/>
              <a:t>integrate with any existing login systems so it does not meet the requirement of integration with Secured Sentry.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dirty="0" smtClean="0"/>
              <a:t>DEVELOPMENT STRATEGY RECOMMENDATION</a:t>
            </a:r>
            <a:endParaRPr lang="en-US" dirty="0"/>
          </a:p>
        </p:txBody>
      </p:sp>
      <p:sp>
        <p:nvSpPr>
          <p:cNvPr id="3" name="Content Placeholder 2"/>
          <p:cNvSpPr>
            <a:spLocks noGrp="1"/>
          </p:cNvSpPr>
          <p:nvPr>
            <p:ph sz="quarter" idx="1"/>
          </p:nvPr>
        </p:nvSpPr>
        <p:spPr/>
        <p:txBody>
          <a:bodyPr/>
          <a:lstStyle/>
          <a:p>
            <a:r>
              <a:rPr lang="en-US" dirty="0" smtClean="0"/>
              <a:t>RMU should commit the initial development cost to custom building their own system</a:t>
            </a:r>
          </a:p>
          <a:p>
            <a:pPr lvl="1"/>
            <a:r>
              <a:rPr lang="en-US" dirty="0" smtClean="0">
                <a:solidFill>
                  <a:schemeClr val="tx1"/>
                </a:solidFill>
              </a:rPr>
              <a:t>As the university continues to grow, the intern tracking system can be more easily modified to changes in how RMU handles the internship process </a:t>
            </a:r>
          </a:p>
          <a:p>
            <a:pPr lvl="1"/>
            <a:r>
              <a:rPr lang="en-US" dirty="0" smtClean="0">
                <a:solidFill>
                  <a:schemeClr val="tx1"/>
                </a:solidFill>
              </a:rPr>
              <a:t>RMU will not rely on “an outside firm for vital business support” (Shelly &amp; Rosenblatt, 2012, p. 295).</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4048"/>
            <a:ext cx="8534400" cy="758952"/>
          </a:xfrm>
        </p:spPr>
        <p:txBody>
          <a:bodyPr>
            <a:normAutofit fontScale="90000"/>
          </a:bodyPr>
          <a:lstStyle/>
          <a:p>
            <a:r>
              <a:rPr lang="en-US" dirty="0" smtClean="0"/>
              <a:t>RMU  INTERN  TRACKING  SYSTEM</a:t>
            </a:r>
            <a:br>
              <a:rPr lang="en-US" dirty="0" smtClean="0"/>
            </a:br>
            <a:r>
              <a:rPr lang="en-US" dirty="0" smtClean="0"/>
              <a:t>Website </a:t>
            </a:r>
            <a:r>
              <a:rPr lang="en-US" dirty="0" smtClean="0"/>
              <a:t>Menu for Student</a:t>
            </a:r>
            <a:endParaRPr lang="en-US" dirty="0"/>
          </a:p>
        </p:txBody>
      </p:sp>
      <p:pic>
        <p:nvPicPr>
          <p:cNvPr id="4" name="Content Placeholder 3" descr="student menu.png"/>
          <p:cNvPicPr>
            <a:picLocks noGrp="1" noChangeAspect="1"/>
          </p:cNvPicPr>
          <p:nvPr>
            <p:ph sz="quarter" idx="1"/>
          </p:nvPr>
        </p:nvPicPr>
        <p:blipFill>
          <a:blip r:embed="rId2" cstate="print"/>
          <a:stretch>
            <a:fillRect/>
          </a:stretch>
        </p:blipFill>
        <p:spPr>
          <a:xfrm>
            <a:off x="1447800" y="2293510"/>
            <a:ext cx="6585150" cy="235469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RMU  INTERN  TRACKING  SYSTEM</a:t>
            </a:r>
            <a:br>
              <a:rPr lang="en-US" dirty="0" smtClean="0"/>
            </a:br>
            <a:r>
              <a:rPr lang="en-US" dirty="0" smtClean="0"/>
              <a:t>Website Menu for Student</a:t>
            </a:r>
            <a:endParaRPr lang="en-US" dirty="0"/>
          </a:p>
        </p:txBody>
      </p:sp>
      <p:pic>
        <p:nvPicPr>
          <p:cNvPr id="4" name="Content Placeholder 3" descr="internships listing.png"/>
          <p:cNvPicPr>
            <a:picLocks noGrp="1" noChangeAspect="1"/>
          </p:cNvPicPr>
          <p:nvPr>
            <p:ph sz="quarter" idx="1"/>
          </p:nvPr>
        </p:nvPicPr>
        <p:blipFill>
          <a:blip r:embed="rId2" cstate="print"/>
          <a:stretch>
            <a:fillRect/>
          </a:stretch>
        </p:blipFill>
        <p:spPr>
          <a:xfrm>
            <a:off x="2286000" y="1981200"/>
            <a:ext cx="5071464" cy="31675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smtClean="0"/>
              <a:t>RMU  INTERN  TRACKING  SYSTEM</a:t>
            </a:r>
            <a:br>
              <a:rPr lang="en-US" dirty="0" smtClean="0"/>
            </a:br>
            <a:r>
              <a:rPr lang="en-US" dirty="0" smtClean="0"/>
              <a:t>Website Menu for Student</a:t>
            </a:r>
            <a:endParaRPr lang="en-US" dirty="0"/>
          </a:p>
        </p:txBody>
      </p:sp>
      <p:pic>
        <p:nvPicPr>
          <p:cNvPr id="4" name="Content Placeholder 3" descr="SubmitProgress.png"/>
          <p:cNvPicPr>
            <a:picLocks noGrp="1" noChangeAspect="1"/>
          </p:cNvPicPr>
          <p:nvPr>
            <p:ph sz="quarter" idx="1"/>
          </p:nvPr>
        </p:nvPicPr>
        <p:blipFill>
          <a:blip r:embed="rId2" cstate="print"/>
          <a:stretch>
            <a:fillRect/>
          </a:stretch>
        </p:blipFill>
        <p:spPr>
          <a:xfrm>
            <a:off x="1651437" y="1600200"/>
            <a:ext cx="5968563" cy="487932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PLANNING</a:t>
            </a:r>
            <a:endParaRPr lang="en-US" dirty="0"/>
          </a:p>
        </p:txBody>
      </p:sp>
      <p:sp>
        <p:nvSpPr>
          <p:cNvPr id="3" name="Content Placeholder 2"/>
          <p:cNvSpPr>
            <a:spLocks noGrp="1"/>
          </p:cNvSpPr>
          <p:nvPr>
            <p:ph sz="quarter" idx="1"/>
          </p:nvPr>
        </p:nvSpPr>
        <p:spPr>
          <a:xfrm>
            <a:off x="301752" y="1527048"/>
            <a:ext cx="8503920" cy="5026152"/>
          </a:xfrm>
        </p:spPr>
        <p:txBody>
          <a:bodyPr>
            <a:normAutofit fontScale="92500" lnSpcReduction="20000"/>
          </a:bodyPr>
          <a:lstStyle/>
          <a:p>
            <a:r>
              <a:rPr lang="en-US" dirty="0" smtClean="0"/>
              <a:t>Conduct a preliminary investigation in “order to study the systems request and recommend specific action” (Shelly &amp; Rosenblatt, 2012, p. 71</a:t>
            </a:r>
            <a:r>
              <a:rPr lang="en-US" dirty="0" smtClean="0"/>
              <a:t>).</a:t>
            </a:r>
            <a:endParaRPr lang="en-US" dirty="0" smtClean="0"/>
          </a:p>
          <a:p>
            <a:r>
              <a:rPr lang="en-US" dirty="0" smtClean="0"/>
              <a:t>Review the information that has already been provided in the systems request.</a:t>
            </a:r>
          </a:p>
          <a:p>
            <a:r>
              <a:rPr lang="en-US" dirty="0" smtClean="0"/>
              <a:t>Analyze the information provided about the existing system to “determine which departments, users, and...processes are involved” (Shelly &amp; Rosenblatt, 2012, p. 73). </a:t>
            </a:r>
          </a:p>
          <a:p>
            <a:r>
              <a:rPr lang="en-US" dirty="0" smtClean="0"/>
              <a:t>Perform additional fact finding in the form of interviews with students, advisors, career services, and internship company supervisors  in order to “gather data about project usability, costs, benefits, and schedules” (Shelly &amp; Rosenblatt, 2012, p. 77</a:t>
            </a:r>
            <a:r>
              <a:rPr lang="en-US" dirty="0" smtClean="0"/>
              <a:t>). </a:t>
            </a:r>
            <a:endParaRPr lang="en-US" dirty="0" smtClean="0"/>
          </a:p>
          <a:p>
            <a:pPr lvl="1"/>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RMU  INTERN  TRACKING  SYSTEM</a:t>
            </a:r>
            <a:br>
              <a:rPr lang="en-US" dirty="0" smtClean="0"/>
            </a:br>
            <a:r>
              <a:rPr lang="en-US" dirty="0" smtClean="0"/>
              <a:t>Website Menu for Student</a:t>
            </a:r>
            <a:endParaRPr lang="en-US" dirty="0"/>
          </a:p>
        </p:txBody>
      </p:sp>
      <p:pic>
        <p:nvPicPr>
          <p:cNvPr id="4" name="Content Placeholder 3" descr="SubmitHelpRequest.png"/>
          <p:cNvPicPr>
            <a:picLocks noGrp="1" noChangeAspect="1"/>
          </p:cNvPicPr>
          <p:nvPr>
            <p:ph sz="quarter" idx="1"/>
          </p:nvPr>
        </p:nvPicPr>
        <p:blipFill>
          <a:blip r:embed="rId2" cstate="print"/>
          <a:stretch>
            <a:fillRect/>
          </a:stretch>
        </p:blipFill>
        <p:spPr>
          <a:xfrm>
            <a:off x="914400" y="1800573"/>
            <a:ext cx="7239000" cy="422838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sz="quarter" idx="1"/>
          </p:nvPr>
        </p:nvSpPr>
        <p:spPr>
          <a:xfrm>
            <a:off x="301752" y="1676400"/>
            <a:ext cx="8503920" cy="4422648"/>
          </a:xfrm>
        </p:spPr>
        <p:txBody>
          <a:bodyPr/>
          <a:lstStyle/>
          <a:p>
            <a:r>
              <a:rPr lang="en-US" dirty="0" smtClean="0"/>
              <a:t>Shelly, G., &amp; Rosenblatt, H. (2012). </a:t>
            </a:r>
            <a:r>
              <a:rPr lang="en-US" i="1" dirty="0" smtClean="0"/>
              <a:t>Systems analysis and design</a:t>
            </a:r>
            <a:r>
              <a:rPr lang="en-US" dirty="0" smtClean="0"/>
              <a:t>. (9th Edition ed., p. 31). Boston MA: Course Technology </a:t>
            </a:r>
            <a:r>
              <a:rPr lang="en-US" dirty="0" err="1" smtClean="0"/>
              <a:t>Cengage</a:t>
            </a:r>
            <a:r>
              <a:rPr lang="en-US" dirty="0" smtClean="0"/>
              <a:t> Learning.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PLANNING  cont.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Evaluate the project’s feasibility using “four main yardsticks...operational feasibility, technical feasibility, economic feasibility, and schedule feasibility” (Shelly &amp; Rosenblatt, 2012, p. 66). </a:t>
            </a:r>
          </a:p>
          <a:p>
            <a:r>
              <a:rPr lang="en-US" dirty="0" smtClean="0"/>
              <a:t>Present all of my findings to the RMU President and representation from the faculty, career services, and the student body in the form of a Preliminary Investigation report that includes “an evaluation of the systems request, an estimate of costs and benefits, and a case for action” (Shelly &amp; Rosenblatt, 2012, p. 66).</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SYSTEMS ANALYSIS:  </a:t>
            </a:r>
            <a:br>
              <a:rPr lang="en-US" dirty="0" smtClean="0"/>
            </a:br>
            <a:r>
              <a:rPr lang="en-US" dirty="0" smtClean="0"/>
              <a:t>Requirements Modeling</a:t>
            </a:r>
            <a:endParaRPr lang="en-US" dirty="0"/>
          </a:p>
        </p:txBody>
      </p:sp>
      <p:sp>
        <p:nvSpPr>
          <p:cNvPr id="3" name="Content Placeholder 2"/>
          <p:cNvSpPr>
            <a:spLocks noGrp="1"/>
          </p:cNvSpPr>
          <p:nvPr>
            <p:ph sz="quarter" idx="1"/>
          </p:nvPr>
        </p:nvSpPr>
        <p:spPr/>
        <p:txBody>
          <a:bodyPr/>
          <a:lstStyle/>
          <a:p>
            <a:pPr>
              <a:buNone/>
            </a:pPr>
            <a:r>
              <a:rPr lang="en-US" dirty="0" smtClean="0"/>
              <a:t>A successful analyst must first “determine the requirements before starting the design process” (Shelly &amp; Rosenblatt, 2012, p. 139).</a:t>
            </a:r>
            <a:br>
              <a:rPr lang="en-US" dirty="0" smtClean="0"/>
            </a:br>
            <a:endParaRPr lang="en-US" dirty="0" smtClean="0"/>
          </a:p>
          <a:p>
            <a:r>
              <a:rPr lang="en-US" dirty="0" smtClean="0"/>
              <a:t> Create a requirements model </a:t>
            </a:r>
            <a:r>
              <a:rPr lang="en-US" dirty="0" smtClean="0">
                <a:solidFill>
                  <a:schemeClr val="tx1"/>
                </a:solidFill>
              </a:rPr>
              <a:t>built from the results of additional fact-finding</a:t>
            </a:r>
          </a:p>
          <a:p>
            <a:pPr lvl="1"/>
            <a:r>
              <a:rPr lang="en-US" dirty="0" smtClean="0">
                <a:solidFill>
                  <a:schemeClr val="tx1"/>
                </a:solidFill>
              </a:rPr>
              <a:t>data from the initial interviews </a:t>
            </a:r>
          </a:p>
          <a:p>
            <a:pPr lvl="1"/>
            <a:r>
              <a:rPr lang="en-US" dirty="0" smtClean="0">
                <a:solidFill>
                  <a:schemeClr val="tx1"/>
                </a:solidFill>
              </a:rPr>
              <a:t>observation of the manual system in action </a:t>
            </a:r>
          </a:p>
          <a:p>
            <a:pPr lvl="1"/>
            <a:r>
              <a:rPr lang="en-US" dirty="0" smtClean="0">
                <a:solidFill>
                  <a:schemeClr val="tx1"/>
                </a:solidFill>
              </a:rPr>
              <a:t>sampling of the existing records for students that have completed internships through the manual process</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SYSTEMS  REQUIREMENTS</a:t>
            </a:r>
            <a:br>
              <a:rPr lang="en-US" dirty="0" smtClean="0"/>
            </a:br>
            <a:r>
              <a:rPr lang="en-US" dirty="0" smtClean="0"/>
              <a:t> for the Intern Tracking System </a:t>
            </a:r>
            <a:endParaRPr lang="en-US" dirty="0"/>
          </a:p>
        </p:txBody>
      </p:sp>
      <p:sp>
        <p:nvSpPr>
          <p:cNvPr id="3" name="Content Placeholder 2"/>
          <p:cNvSpPr>
            <a:spLocks noGrp="1"/>
          </p:cNvSpPr>
          <p:nvPr>
            <p:ph sz="quarter" idx="1"/>
          </p:nvPr>
        </p:nvSpPr>
        <p:spPr/>
        <p:txBody>
          <a:bodyPr/>
          <a:lstStyle/>
          <a:p>
            <a:pPr lvl="0"/>
            <a:r>
              <a:rPr lang="en-US" sz="2800" dirty="0" smtClean="0"/>
              <a:t>Outputs</a:t>
            </a:r>
            <a:endParaRPr lang="en-US" dirty="0" smtClean="0"/>
          </a:p>
          <a:p>
            <a:pPr lvl="1"/>
            <a:r>
              <a:rPr lang="en-US" sz="2400" dirty="0" smtClean="0">
                <a:solidFill>
                  <a:schemeClr val="tx1"/>
                </a:solidFill>
              </a:rPr>
              <a:t>Students, advisors, and career services must be able to see student internships that have been applied to, are in progress, and have previously been completed.</a:t>
            </a:r>
            <a:endParaRPr lang="en-US" dirty="0" smtClean="0">
              <a:solidFill>
                <a:schemeClr val="tx1"/>
              </a:solidFill>
            </a:endParaRPr>
          </a:p>
          <a:p>
            <a:pPr lvl="1"/>
            <a:r>
              <a:rPr lang="en-US" sz="2400" dirty="0" smtClean="0">
                <a:solidFill>
                  <a:schemeClr val="tx1"/>
                </a:solidFill>
              </a:rPr>
              <a:t>Advisors, career services, and supervisors must be able to see all submitted, approved, and past internship job postings.</a:t>
            </a:r>
            <a:endParaRPr lang="en-US" dirty="0" smtClean="0">
              <a:solidFill>
                <a:schemeClr val="tx1"/>
              </a:solidFill>
            </a:endParaRPr>
          </a:p>
          <a:p>
            <a:pPr lvl="1"/>
            <a:r>
              <a:rPr lang="en-US" sz="2400" dirty="0" smtClean="0">
                <a:solidFill>
                  <a:schemeClr val="tx1"/>
                </a:solidFill>
              </a:rPr>
              <a:t>Students, advisors, and career services must be able to see final evaluations.</a:t>
            </a:r>
            <a:endParaRPr lang="en-US" dirty="0" smtClean="0">
              <a:solidFill>
                <a:schemeClr val="tx1"/>
              </a:solidFill>
            </a:endParaRPr>
          </a:p>
          <a:p>
            <a:pPr lvl="1"/>
            <a:r>
              <a:rPr lang="en-US" sz="2400" dirty="0" smtClean="0">
                <a:solidFill>
                  <a:schemeClr val="tx1"/>
                </a:solidFill>
              </a:rPr>
              <a:t>Students must be notified of internship interview requests.</a:t>
            </a:r>
            <a:endParaRPr lang="en-US" dirty="0" smtClean="0">
              <a:solidFill>
                <a:schemeClr val="tx1"/>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smtClean="0"/>
              <a:t>SYSTEMS  REQUIREMENTS</a:t>
            </a:r>
            <a:br>
              <a:rPr lang="en-US" dirty="0" smtClean="0"/>
            </a:br>
            <a:r>
              <a:rPr lang="en-US" dirty="0" smtClean="0"/>
              <a:t> for the Intern Tracking System </a:t>
            </a:r>
            <a:endParaRPr lang="en-US" dirty="0"/>
          </a:p>
        </p:txBody>
      </p:sp>
      <p:sp>
        <p:nvSpPr>
          <p:cNvPr id="3" name="Content Placeholder 2"/>
          <p:cNvSpPr>
            <a:spLocks noGrp="1"/>
          </p:cNvSpPr>
          <p:nvPr>
            <p:ph sz="quarter" idx="1"/>
          </p:nvPr>
        </p:nvSpPr>
        <p:spPr/>
        <p:txBody>
          <a:bodyPr/>
          <a:lstStyle/>
          <a:p>
            <a:pPr lvl="0"/>
            <a:r>
              <a:rPr lang="en-US" sz="2800" dirty="0" smtClean="0"/>
              <a:t>Input</a:t>
            </a:r>
            <a:endParaRPr lang="en-US" dirty="0" smtClean="0"/>
          </a:p>
          <a:p>
            <a:pPr lvl="1"/>
            <a:r>
              <a:rPr lang="en-US" sz="2400" dirty="0" smtClean="0">
                <a:solidFill>
                  <a:schemeClr val="tx1"/>
                </a:solidFill>
              </a:rPr>
              <a:t>Company supervisors enter available internships at their company, approve student applications, enter intern progress, and finalize evaluations.</a:t>
            </a:r>
            <a:endParaRPr lang="en-US" dirty="0" smtClean="0">
              <a:solidFill>
                <a:schemeClr val="tx1"/>
              </a:solidFill>
            </a:endParaRPr>
          </a:p>
          <a:p>
            <a:pPr lvl="1"/>
            <a:r>
              <a:rPr lang="en-US" sz="2400" dirty="0" smtClean="0">
                <a:solidFill>
                  <a:schemeClr val="tx1"/>
                </a:solidFill>
              </a:rPr>
              <a:t>Career services approves internships submitted by companies and answers help requests.</a:t>
            </a:r>
            <a:endParaRPr lang="en-US" dirty="0" smtClean="0">
              <a:solidFill>
                <a:schemeClr val="tx1"/>
              </a:solidFill>
            </a:endParaRPr>
          </a:p>
          <a:p>
            <a:pPr lvl="1"/>
            <a:r>
              <a:rPr lang="en-US" sz="2400" dirty="0" smtClean="0">
                <a:solidFill>
                  <a:schemeClr val="tx1"/>
                </a:solidFill>
              </a:rPr>
              <a:t>Students apply to internships, enter their progress, and finalize evaluations.</a:t>
            </a:r>
            <a:endParaRPr lang="en-US" dirty="0" smtClean="0">
              <a:solidFill>
                <a:schemeClr val="tx1"/>
              </a:solidFill>
            </a:endParaRPr>
          </a:p>
          <a:p>
            <a:pPr lvl="1"/>
            <a:r>
              <a:rPr lang="en-US" sz="2400" dirty="0" smtClean="0">
                <a:solidFill>
                  <a:schemeClr val="tx1"/>
                </a:solidFill>
              </a:rPr>
              <a:t>Faculty advisors approve internships, student applications, and view/comment on student progress.</a:t>
            </a:r>
            <a:endParaRPr lang="en-US" dirty="0" smtClean="0">
              <a:solidFill>
                <a:schemeClr val="tx1"/>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dirty="0" smtClean="0"/>
              <a:t>SYSTEMS  REQUIREMENTS</a:t>
            </a:r>
            <a:br>
              <a:rPr lang="en-US" dirty="0" smtClean="0"/>
            </a:br>
            <a:r>
              <a:rPr lang="en-US" dirty="0" smtClean="0"/>
              <a:t> for the Intern Tracking System </a:t>
            </a:r>
            <a:endParaRPr lang="en-US" dirty="0"/>
          </a:p>
        </p:txBody>
      </p:sp>
      <p:sp>
        <p:nvSpPr>
          <p:cNvPr id="3" name="Content Placeholder 2"/>
          <p:cNvSpPr>
            <a:spLocks noGrp="1"/>
          </p:cNvSpPr>
          <p:nvPr>
            <p:ph sz="quarter" idx="1"/>
          </p:nvPr>
        </p:nvSpPr>
        <p:spPr/>
        <p:txBody>
          <a:bodyPr/>
          <a:lstStyle/>
          <a:p>
            <a:pPr lvl="0"/>
            <a:r>
              <a:rPr lang="en-US" sz="2800" dirty="0" smtClean="0"/>
              <a:t>Process</a:t>
            </a:r>
            <a:endParaRPr lang="en-US" dirty="0" smtClean="0"/>
          </a:p>
          <a:p>
            <a:pPr lvl="1"/>
            <a:r>
              <a:rPr lang="en-US" sz="2400" dirty="0" smtClean="0">
                <a:solidFill>
                  <a:schemeClr val="tx1"/>
                </a:solidFill>
              </a:rPr>
              <a:t>The internship tracking system must interface properly with Sentry Secured Services.</a:t>
            </a:r>
            <a:endParaRPr lang="en-US" dirty="0" smtClean="0">
              <a:solidFill>
                <a:schemeClr val="tx1"/>
              </a:solidFill>
            </a:endParaRPr>
          </a:p>
          <a:p>
            <a:pPr lvl="1"/>
            <a:r>
              <a:rPr lang="en-US" sz="2400" dirty="0" smtClean="0">
                <a:solidFill>
                  <a:schemeClr val="tx1"/>
                </a:solidFill>
              </a:rPr>
              <a:t>The system must notify users via email when they are required to perform an action like approve a posting or approve a student application.</a:t>
            </a:r>
            <a:endParaRPr lang="en-US" dirty="0" smtClean="0">
              <a:solidFill>
                <a:schemeClr val="tx1"/>
              </a:solidFill>
            </a:endParaRPr>
          </a:p>
          <a:p>
            <a:pPr lvl="1"/>
            <a:r>
              <a:rPr lang="en-US" sz="2400" dirty="0" smtClean="0">
                <a:solidFill>
                  <a:schemeClr val="tx1"/>
                </a:solidFill>
              </a:rPr>
              <a:t>The system must again notify users, when after 72 hours, they have not fulfilled an action required on their part.</a:t>
            </a:r>
            <a:endParaRPr lang="en-US" dirty="0" smtClean="0">
              <a:solidFill>
                <a:schemeClr val="tx1"/>
              </a:solidFill>
            </a:endParaRPr>
          </a:p>
          <a:p>
            <a:pPr lvl="1"/>
            <a:r>
              <a:rPr lang="en-US" sz="2400" dirty="0" smtClean="0">
                <a:solidFill>
                  <a:schemeClr val="tx1"/>
                </a:solidFill>
              </a:rPr>
              <a:t>The system must not automatically reject students applying to a position that their advisor previously declined.</a:t>
            </a:r>
            <a:endParaRPr lang="en-US" dirty="0" smtClean="0">
              <a:solidFill>
                <a:schemeClr val="tx1"/>
              </a:solidFil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758952"/>
          </a:xfrm>
        </p:spPr>
        <p:txBody>
          <a:bodyPr>
            <a:normAutofit fontScale="90000"/>
          </a:bodyPr>
          <a:lstStyle/>
          <a:p>
            <a:r>
              <a:rPr lang="en-US" dirty="0" smtClean="0"/>
              <a:t>SYSTEMS  REQUIREMENTS</a:t>
            </a:r>
            <a:br>
              <a:rPr lang="en-US" dirty="0" smtClean="0"/>
            </a:br>
            <a:r>
              <a:rPr lang="en-US" dirty="0" smtClean="0"/>
              <a:t> for the Intern Tracking System </a:t>
            </a:r>
            <a:endParaRPr lang="en-US" dirty="0"/>
          </a:p>
        </p:txBody>
      </p:sp>
      <p:sp>
        <p:nvSpPr>
          <p:cNvPr id="3" name="Content Placeholder 2"/>
          <p:cNvSpPr>
            <a:spLocks noGrp="1"/>
          </p:cNvSpPr>
          <p:nvPr>
            <p:ph sz="quarter" idx="1"/>
          </p:nvPr>
        </p:nvSpPr>
        <p:spPr/>
        <p:txBody>
          <a:bodyPr/>
          <a:lstStyle/>
          <a:p>
            <a:pPr lvl="0"/>
            <a:r>
              <a:rPr lang="en-US" sz="2800" dirty="0" smtClean="0"/>
              <a:t>Performance</a:t>
            </a:r>
            <a:endParaRPr lang="en-US" dirty="0" smtClean="0"/>
          </a:p>
          <a:p>
            <a:pPr lvl="1"/>
            <a:r>
              <a:rPr lang="en-US" sz="2400" dirty="0" smtClean="0">
                <a:solidFill>
                  <a:schemeClr val="tx1"/>
                </a:solidFill>
              </a:rPr>
              <a:t>The system must support the entirety of the student body, faculty, and RMU career services.</a:t>
            </a:r>
            <a:endParaRPr lang="en-US" dirty="0" smtClean="0">
              <a:solidFill>
                <a:schemeClr val="tx1"/>
              </a:solidFill>
            </a:endParaRPr>
          </a:p>
          <a:p>
            <a:pPr lvl="1"/>
            <a:r>
              <a:rPr lang="en-US" sz="2400" dirty="0" smtClean="0">
                <a:solidFill>
                  <a:schemeClr val="tx1"/>
                </a:solidFill>
              </a:rPr>
              <a:t>Response time must not exceed 2 seconds.</a:t>
            </a:r>
            <a:endParaRPr lang="en-US" dirty="0" smtClean="0">
              <a:solidFill>
                <a:schemeClr val="tx1"/>
              </a:solidFill>
            </a:endParaRPr>
          </a:p>
          <a:p>
            <a:pPr lvl="1"/>
            <a:r>
              <a:rPr lang="en-US" sz="2400" dirty="0" smtClean="0">
                <a:solidFill>
                  <a:schemeClr val="tx1"/>
                </a:solidFill>
              </a:rPr>
              <a:t>The system must be operational seven days a week, 365 days a year.</a:t>
            </a:r>
            <a:endParaRPr lang="en-US" dirty="0" smtClean="0">
              <a:solidFill>
                <a:schemeClr val="tx1"/>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dirty="0" smtClean="0"/>
              <a:t>SYSTEMS  REQUIREMENTS</a:t>
            </a:r>
            <a:br>
              <a:rPr lang="en-US" dirty="0" smtClean="0"/>
            </a:br>
            <a:r>
              <a:rPr lang="en-US" dirty="0" smtClean="0"/>
              <a:t> for the Intern Tracking System </a:t>
            </a:r>
            <a:endParaRPr lang="en-US" dirty="0"/>
          </a:p>
        </p:txBody>
      </p:sp>
      <p:sp>
        <p:nvSpPr>
          <p:cNvPr id="3" name="Content Placeholder 2"/>
          <p:cNvSpPr>
            <a:spLocks noGrp="1"/>
          </p:cNvSpPr>
          <p:nvPr>
            <p:ph sz="quarter" idx="1"/>
          </p:nvPr>
        </p:nvSpPr>
        <p:spPr/>
        <p:txBody>
          <a:bodyPr/>
          <a:lstStyle/>
          <a:p>
            <a:pPr lvl="0"/>
            <a:r>
              <a:rPr lang="en-US" sz="2800" dirty="0" smtClean="0"/>
              <a:t>Control</a:t>
            </a:r>
            <a:endParaRPr lang="en-US" dirty="0" smtClean="0"/>
          </a:p>
          <a:p>
            <a:pPr lvl="1"/>
            <a:r>
              <a:rPr lang="en-US" sz="2400" dirty="0" smtClean="0">
                <a:solidFill>
                  <a:schemeClr val="tx1"/>
                </a:solidFill>
              </a:rPr>
              <a:t>The system must provide logon security at the website level, using Sentry Secured Services accounts.</a:t>
            </a:r>
            <a:endParaRPr lang="en-US" dirty="0" smtClean="0">
              <a:solidFill>
                <a:schemeClr val="tx1"/>
              </a:solidFill>
            </a:endParaRPr>
          </a:p>
          <a:p>
            <a:pPr lvl="1"/>
            <a:r>
              <a:rPr lang="en-US" sz="2400" dirty="0" smtClean="0">
                <a:solidFill>
                  <a:schemeClr val="tx1"/>
                </a:solidFill>
              </a:rPr>
              <a:t>The system must provide logon security for company supervisors by providing access that is limited to only the Intern Tracking system.</a:t>
            </a:r>
            <a:endParaRPr lang="en-US" dirty="0" smtClean="0">
              <a:solidFill>
                <a:schemeClr val="tx1"/>
              </a:solidFill>
            </a:endParaRPr>
          </a:p>
          <a:p>
            <a:pPr lvl="1"/>
            <a:r>
              <a:rPr lang="en-US" sz="2400" dirty="0" smtClean="0">
                <a:solidFill>
                  <a:schemeClr val="tx1"/>
                </a:solidFill>
              </a:rPr>
              <a:t>Group specific functions must be limited to their respective groups.</a:t>
            </a:r>
            <a:endParaRPr lang="en-US" dirty="0" smtClean="0">
              <a:solidFill>
                <a:schemeClr val="tx1"/>
              </a:solidFill>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86</TotalTime>
  <Words>768</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RMU Intern Tracking System</vt:lpstr>
      <vt:lpstr>SYSTEMS  PLANNING</vt:lpstr>
      <vt:lpstr>SYSTEMS  PLANNING  cont.</vt:lpstr>
      <vt:lpstr>SYSTEMS ANALYSIS:   Requirements Modeling</vt:lpstr>
      <vt:lpstr>SYSTEMS  REQUIREMENTS  for the Intern Tracking System </vt:lpstr>
      <vt:lpstr>SYSTEMS  REQUIREMENTS  for the Intern Tracking System </vt:lpstr>
      <vt:lpstr>SYSTEMS  REQUIREMENTS  for the Intern Tracking System </vt:lpstr>
      <vt:lpstr>SYSTEMS  REQUIREMENTS  for the Intern Tracking System </vt:lpstr>
      <vt:lpstr>SYSTEMS  REQUIREMENTS  for the Intern Tracking System </vt:lpstr>
      <vt:lpstr> REQUIREMENTS  MODELING:   The Functional Decomposition Diagram</vt:lpstr>
      <vt:lpstr> DATA  AND  PROCESS  MODELING:   The Context Diagram</vt:lpstr>
      <vt:lpstr>DATA  AND  PROCESS  MODELING:   Diagram 0</vt:lpstr>
      <vt:lpstr>DATA  AND  PROCESS  MODELING:   Decision Table</vt:lpstr>
      <vt:lpstr>DATA  AND  PROCESS  MODELING:   Decision Tree</vt:lpstr>
      <vt:lpstr>DEVELOPMENT STRATEGY RECOMMENDATION</vt:lpstr>
      <vt:lpstr>DEVELOPMENT STRATEGY RECOMMENDATION</vt:lpstr>
      <vt:lpstr>RMU  INTERN  TRACKING  SYSTEM Website Menu for Student</vt:lpstr>
      <vt:lpstr>RMU  INTERN  TRACKING  SYSTEM Website Menu for Student</vt:lpstr>
      <vt:lpstr>RMU  INTERN  TRACKING  SYSTEM Website Menu for Student</vt:lpstr>
      <vt:lpstr>RMU  INTERN  TRACKING  SYSTEM Website Menu for Student</vt:lpstr>
      <vt:lpstr>Works Cited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RMU Intern Tracking System</dc:title>
  <dc:creator>Chuck</dc:creator>
  <cp:lastModifiedBy>Chuck</cp:lastModifiedBy>
  <cp:revision>13</cp:revision>
  <dcterms:created xsi:type="dcterms:W3CDTF">2014-04-19T19:01:06Z</dcterms:created>
  <dcterms:modified xsi:type="dcterms:W3CDTF">2014-04-20T00:29:15Z</dcterms:modified>
</cp:coreProperties>
</file>