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9CFA49-29FC-49A3-A8A4-CE3420DE7050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C89A3-842E-4FCE-AC4C-6D34ADCCC5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Charles Gross</a:t>
            </a:r>
          </a:p>
          <a:p>
            <a:r>
              <a:rPr lang="en-US" dirty="0" smtClean="0"/>
              <a:t>Robert Morris University</a:t>
            </a:r>
          </a:p>
          <a:p>
            <a:r>
              <a:rPr lang="en-US" dirty="0" smtClean="0"/>
              <a:t>Dr. Karen </a:t>
            </a:r>
            <a:r>
              <a:rPr lang="en-US" dirty="0" err="1" smtClean="0"/>
              <a:t>Paullet</a:t>
            </a:r>
            <a:endParaRPr lang="en-US" dirty="0" smtClean="0"/>
          </a:p>
          <a:p>
            <a:r>
              <a:rPr lang="en-US" dirty="0" smtClean="0"/>
              <a:t>INFS 3220 Systems Analysis &amp; Design</a:t>
            </a:r>
          </a:p>
          <a:p>
            <a:r>
              <a:rPr lang="en-US" dirty="0" smtClean="0"/>
              <a:t>Section C1:  Online</a:t>
            </a:r>
          </a:p>
          <a:p>
            <a:r>
              <a:rPr lang="en-US" dirty="0" smtClean="0"/>
              <a:t>April 19, </a:t>
            </a:r>
            <a:r>
              <a:rPr lang="en-US" dirty="0" smtClean="0"/>
              <a:t>2014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RMU Intern Tracking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REQUIREMENTS  MODELING:</a:t>
            </a:r>
            <a:br>
              <a:rPr lang="en-US" sz="2700" dirty="0" smtClean="0"/>
            </a:br>
            <a:r>
              <a:rPr lang="en-US" sz="2700" dirty="0" smtClean="0"/>
              <a:t>  </a:t>
            </a:r>
            <a:r>
              <a:rPr lang="en-US" dirty="0" smtClean="0"/>
              <a:t>The Functional Decomposition Diagram</a:t>
            </a:r>
            <a:endParaRPr lang="en-US" dirty="0"/>
          </a:p>
        </p:txBody>
      </p:sp>
      <p:pic>
        <p:nvPicPr>
          <p:cNvPr id="4" name="Content Placeholder 3" descr="fd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7086600" cy="492762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DATA  AND  PROCESS  MODELING:</a:t>
            </a:r>
            <a:br>
              <a:rPr lang="en-US" sz="2700" dirty="0" smtClean="0"/>
            </a:br>
            <a:r>
              <a:rPr lang="en-US" sz="2700" dirty="0" smtClean="0"/>
              <a:t>  </a:t>
            </a:r>
            <a:r>
              <a:rPr lang="en-US" dirty="0" smtClean="0"/>
              <a:t>The </a:t>
            </a:r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Content Placeholder 3" descr="context di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447800"/>
            <a:ext cx="6058603" cy="515338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DATA  AND  PROCESS  MODELING: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</a:t>
            </a:r>
            <a:r>
              <a:rPr lang="en-US" dirty="0" smtClean="0"/>
              <a:t>Diagram 0</a:t>
            </a:r>
            <a:endParaRPr lang="en-US" dirty="0"/>
          </a:p>
        </p:txBody>
      </p:sp>
      <p:pic>
        <p:nvPicPr>
          <p:cNvPr id="4" name="Content Placeholder 3" descr="diagram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85471" y="1524000"/>
            <a:ext cx="7220329" cy="5334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DATA  AND  PROCESS  MODELING: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</a:t>
            </a:r>
            <a:r>
              <a:rPr lang="en-US" dirty="0" smtClean="0"/>
              <a:t>Decision Table</a:t>
            </a:r>
            <a:endParaRPr lang="en-US" dirty="0"/>
          </a:p>
        </p:txBody>
      </p:sp>
      <p:pic>
        <p:nvPicPr>
          <p:cNvPr id="4" name="Content Placeholder 3" descr="decision tabl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6068" y="2133600"/>
            <a:ext cx="8619332" cy="3124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DATA  AND  PROCESS  MODELING: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 </a:t>
            </a:r>
            <a:r>
              <a:rPr lang="en-US" dirty="0" smtClean="0"/>
              <a:t>Decision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Content Placeholder 3" descr="decision tre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80492"/>
            <a:ext cx="8504238" cy="426536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DEVELOPMENT STRATEGY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 Tracking System be entirely web based.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Multiple </a:t>
            </a:r>
            <a:r>
              <a:rPr lang="en-US" dirty="0" smtClean="0">
                <a:solidFill>
                  <a:schemeClr val="tx1"/>
                </a:solidFill>
              </a:rPr>
              <a:t>companies need to access the system on their own </a:t>
            </a:r>
            <a:r>
              <a:rPr lang="en-US" dirty="0" smtClean="0">
                <a:solidFill>
                  <a:schemeClr val="tx1"/>
                </a:solidFill>
              </a:rPr>
              <a:t>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Students may </a:t>
            </a:r>
            <a:r>
              <a:rPr lang="en-US" dirty="0" smtClean="0">
                <a:solidFill>
                  <a:schemeClr val="tx1"/>
                </a:solidFill>
              </a:rPr>
              <a:t>need to access </a:t>
            </a:r>
            <a:r>
              <a:rPr lang="en-US" dirty="0" smtClean="0">
                <a:solidFill>
                  <a:schemeClr val="tx1"/>
                </a:solidFill>
              </a:rPr>
              <a:t>the system </a:t>
            </a:r>
            <a:r>
              <a:rPr lang="en-US" dirty="0" smtClean="0">
                <a:solidFill>
                  <a:schemeClr val="tx1"/>
                </a:solidFill>
              </a:rPr>
              <a:t>off </a:t>
            </a:r>
            <a:r>
              <a:rPr lang="en-US" dirty="0" smtClean="0">
                <a:solidFill>
                  <a:schemeClr val="tx1"/>
                </a:solidFill>
              </a:rPr>
              <a:t>campus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Existing software would </a:t>
            </a:r>
            <a:r>
              <a:rPr lang="en-US" dirty="0" smtClean="0"/>
              <a:t>meet many of the RMU Intern Tracking system requirements</a:t>
            </a:r>
            <a:r>
              <a:rPr lang="en-US" dirty="0" smtClean="0"/>
              <a:t>, but </a:t>
            </a:r>
            <a:r>
              <a:rPr lang="en-US" dirty="0" smtClean="0"/>
              <a:t>it </a:t>
            </a:r>
            <a:r>
              <a:rPr lang="en-US" i="1" dirty="0" smtClean="0"/>
              <a:t>does not </a:t>
            </a:r>
            <a:r>
              <a:rPr lang="en-US" dirty="0" smtClean="0"/>
              <a:t>integrate with any existing login systems so it does not meet the requirement of integration with Secured Sentry.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DEVELOPMENT 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RMU should commit </a:t>
            </a:r>
            <a:r>
              <a:rPr lang="en-US" dirty="0" smtClean="0"/>
              <a:t>the initial development cost to custom building their own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the university continues to grow, the intern tracking system can be more easily modified to changes in how RMU handles the internship process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RMU will not rely on “</a:t>
            </a:r>
            <a:r>
              <a:rPr lang="en-US" dirty="0" smtClean="0">
                <a:solidFill>
                  <a:schemeClr val="tx1"/>
                </a:solidFill>
              </a:rPr>
              <a:t>an outside firm for vital business support” (Shelly &amp; Rosenblatt, 2012, p. 295).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RMU  INTERN  TRACKING  SYSTEM</a:t>
            </a:r>
            <a:br>
              <a:rPr lang="en-US" dirty="0" smtClean="0"/>
            </a:br>
            <a:r>
              <a:rPr lang="en-US" dirty="0" smtClean="0"/>
              <a:t>Website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Conduct a preliminary </a:t>
            </a:r>
            <a:r>
              <a:rPr lang="en-US" dirty="0" smtClean="0"/>
              <a:t>investigation in “order to study the systems request and recommend specific action” (Shelly &amp; Rosenblatt, 2012, p. 71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the information that has already been provided in the systems </a:t>
            </a:r>
            <a:r>
              <a:rPr lang="en-US" dirty="0" smtClean="0"/>
              <a:t>request.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the information provided about the existing system to “determine which departments, users, and...processes are involved” (Shelly &amp; Rosenblatt, 2012, p. 73). 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 smtClean="0"/>
              <a:t>additional fact finding in the form of interviews with students, advisors, career services, and internship company supervisors  in order to “gather data about project usability, costs, benefits, and schedules” (Shelly &amp; Rosenblatt, 2012, p. 77)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 </a:t>
            </a:r>
            <a:r>
              <a:rPr lang="en-US" dirty="0" smtClean="0"/>
              <a:t>PLANNING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Evaluate </a:t>
            </a:r>
            <a:r>
              <a:rPr lang="en-US" dirty="0" smtClean="0"/>
              <a:t>the project’s feasibility using “four main yardsticks...operational feasibility, technical feasibility, economic feasibility, and schedule feasibility” (Shelly &amp; Rosenblatt, 2012, p. 66). </a:t>
            </a:r>
            <a:endParaRPr lang="en-US" dirty="0" smtClean="0"/>
          </a:p>
          <a:p>
            <a:r>
              <a:rPr lang="en-US" dirty="0" smtClean="0"/>
              <a:t>Present </a:t>
            </a:r>
            <a:r>
              <a:rPr lang="en-US" dirty="0" smtClean="0"/>
              <a:t>all of my findings to the RMU President and representation from the faculty, career services, and the student body in the form of a Preliminary Investigation report that includes “an evaluation of the systems request, an estimate of costs and benefits, and a case for action” (Shelly &amp; Rosenblatt, 2012, p. 66).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</a:t>
            </a:r>
            <a:r>
              <a:rPr lang="en-US" dirty="0" smtClean="0"/>
              <a:t>ANALYSIS:  </a:t>
            </a:r>
            <a:br>
              <a:rPr lang="en-US" dirty="0" smtClean="0"/>
            </a:br>
            <a:r>
              <a:rPr lang="en-US" dirty="0" smtClean="0"/>
              <a:t>Requirements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successful analyst must first “determine </a:t>
            </a:r>
            <a:r>
              <a:rPr lang="en-US" dirty="0" smtClean="0"/>
              <a:t>the requirements </a:t>
            </a:r>
            <a:r>
              <a:rPr lang="en-US" dirty="0" smtClean="0"/>
              <a:t>before starting the design process” (Shelly &amp; Rosenblatt, 2012, p. 139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Create a </a:t>
            </a:r>
            <a:r>
              <a:rPr lang="en-US" dirty="0" smtClean="0"/>
              <a:t>requirements </a:t>
            </a:r>
            <a:r>
              <a:rPr lang="en-US" dirty="0" smtClean="0"/>
              <a:t>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built </a:t>
            </a:r>
            <a:r>
              <a:rPr lang="en-US" dirty="0" smtClean="0">
                <a:solidFill>
                  <a:schemeClr val="tx1"/>
                </a:solidFill>
              </a:rPr>
              <a:t>from the results of additional </a:t>
            </a:r>
            <a:r>
              <a:rPr lang="en-US" dirty="0" smtClean="0">
                <a:solidFill>
                  <a:schemeClr val="tx1"/>
                </a:solidFill>
              </a:rPr>
              <a:t>fact-finding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from the initial interviews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observation </a:t>
            </a:r>
            <a:r>
              <a:rPr lang="en-US" dirty="0" smtClean="0">
                <a:solidFill>
                  <a:schemeClr val="tx1"/>
                </a:solidFill>
              </a:rPr>
              <a:t>of the manual system in action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sampling of the </a:t>
            </a:r>
            <a:r>
              <a:rPr lang="en-US" dirty="0" smtClean="0">
                <a:solidFill>
                  <a:schemeClr val="tx1"/>
                </a:solidFill>
              </a:rPr>
              <a:t>existing records for students that have completed internships through the manual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 REQUIREMENTS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for the Intern Tracking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Outputs</a:t>
            </a:r>
            <a:endParaRPr lang="en-US" dirty="0" smtClean="0"/>
          </a:p>
          <a:p>
            <a:pPr lvl="1"/>
            <a:r>
              <a:rPr lang="en-US" sz="2400" dirty="0" smtClean="0"/>
              <a:t>Students, advisors, and career services must be able to see student internships that have been applied to, are in progress, and have previously been completed.</a:t>
            </a:r>
            <a:endParaRPr lang="en-US" dirty="0" smtClean="0"/>
          </a:p>
          <a:p>
            <a:pPr lvl="1"/>
            <a:r>
              <a:rPr lang="en-US" sz="2400" dirty="0" smtClean="0"/>
              <a:t>Advisors, career services, and supervisors must be able to see all submitted, approved, and past internship job postings.</a:t>
            </a:r>
            <a:endParaRPr lang="en-US" dirty="0" smtClean="0"/>
          </a:p>
          <a:p>
            <a:pPr lvl="1"/>
            <a:r>
              <a:rPr lang="en-US" sz="2400" dirty="0" smtClean="0"/>
              <a:t>Students, advisors, and career services must be able to see final evaluations.</a:t>
            </a:r>
            <a:endParaRPr lang="en-US" dirty="0" smtClean="0"/>
          </a:p>
          <a:p>
            <a:pPr lvl="1"/>
            <a:r>
              <a:rPr lang="en-US" sz="2400" dirty="0" smtClean="0"/>
              <a:t>Students must be notified of internship interview requests.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 REQUIREMENTS</a:t>
            </a:r>
            <a:br>
              <a:rPr lang="en-US" dirty="0" smtClean="0"/>
            </a:br>
            <a:r>
              <a:rPr lang="en-US" dirty="0" smtClean="0"/>
              <a:t> for the Intern Tracking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Input</a:t>
            </a:r>
            <a:endParaRPr lang="en-US" dirty="0" smtClean="0"/>
          </a:p>
          <a:p>
            <a:pPr lvl="1"/>
            <a:r>
              <a:rPr lang="en-US" sz="2400" dirty="0" smtClean="0"/>
              <a:t>Company supervisors enter available internships at their company, approve student applications, enter intern progress, and finalize evaluations.</a:t>
            </a:r>
            <a:endParaRPr lang="en-US" dirty="0" smtClean="0"/>
          </a:p>
          <a:p>
            <a:pPr lvl="1"/>
            <a:r>
              <a:rPr lang="en-US" sz="2400" dirty="0" smtClean="0"/>
              <a:t>Career services approves internships submitted by companies and answers help requests.</a:t>
            </a:r>
            <a:endParaRPr lang="en-US" dirty="0" smtClean="0"/>
          </a:p>
          <a:p>
            <a:pPr lvl="1"/>
            <a:r>
              <a:rPr lang="en-US" sz="2400" dirty="0" smtClean="0"/>
              <a:t>Students apply to internships, enter their progress, and finalize evaluations.</a:t>
            </a:r>
            <a:endParaRPr lang="en-US" dirty="0" smtClean="0"/>
          </a:p>
          <a:p>
            <a:pPr lvl="1"/>
            <a:r>
              <a:rPr lang="en-US" sz="2400" dirty="0" smtClean="0"/>
              <a:t>Faculty advisors approve internships, student applications, and view/comment on student progress.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 REQUIREMENTS</a:t>
            </a:r>
            <a:br>
              <a:rPr lang="en-US" dirty="0" smtClean="0"/>
            </a:br>
            <a:r>
              <a:rPr lang="en-US" dirty="0" smtClean="0"/>
              <a:t> for the Intern Tracking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Process</a:t>
            </a:r>
            <a:endParaRPr lang="en-US" dirty="0" smtClean="0"/>
          </a:p>
          <a:p>
            <a:pPr lvl="1"/>
            <a:r>
              <a:rPr lang="en-US" sz="2400" dirty="0" smtClean="0"/>
              <a:t>The internship tracking system must interface properly with Sentry Secured Services.</a:t>
            </a:r>
            <a:endParaRPr lang="en-US" dirty="0" smtClean="0"/>
          </a:p>
          <a:p>
            <a:pPr lvl="1"/>
            <a:r>
              <a:rPr lang="en-US" sz="2400" dirty="0" smtClean="0"/>
              <a:t>The system must notify users via email when they are required to perform an action like approve a posting or approve a student application.</a:t>
            </a:r>
            <a:endParaRPr lang="en-US" dirty="0" smtClean="0"/>
          </a:p>
          <a:p>
            <a:pPr lvl="1"/>
            <a:r>
              <a:rPr lang="en-US" sz="2400" dirty="0" smtClean="0"/>
              <a:t>The system must again notify users, when after 72 hours, they have not fulfilled an action required on their part.</a:t>
            </a:r>
            <a:endParaRPr lang="en-US" dirty="0" smtClean="0"/>
          </a:p>
          <a:p>
            <a:pPr lvl="1"/>
            <a:r>
              <a:rPr lang="en-US" sz="2400" dirty="0" smtClean="0"/>
              <a:t>The system must not automatically reject students applying to a position that their advisor previously declined.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 REQUIREMENTS</a:t>
            </a:r>
            <a:br>
              <a:rPr lang="en-US" dirty="0" smtClean="0"/>
            </a:br>
            <a:r>
              <a:rPr lang="en-US" dirty="0" smtClean="0"/>
              <a:t> for the Intern Tracking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Performance</a:t>
            </a:r>
            <a:endParaRPr lang="en-US" dirty="0" smtClean="0"/>
          </a:p>
          <a:p>
            <a:pPr lvl="1"/>
            <a:r>
              <a:rPr lang="en-US" sz="2400" dirty="0" smtClean="0"/>
              <a:t>The system must support the entirety of the student body, faculty, and RMU career services.</a:t>
            </a:r>
            <a:endParaRPr lang="en-US" dirty="0" smtClean="0"/>
          </a:p>
          <a:p>
            <a:pPr lvl="1"/>
            <a:r>
              <a:rPr lang="en-US" sz="2400" dirty="0" smtClean="0"/>
              <a:t>Response time must not exceed 2 seconds.</a:t>
            </a:r>
            <a:endParaRPr lang="en-US" dirty="0" smtClean="0"/>
          </a:p>
          <a:p>
            <a:pPr lvl="1"/>
            <a:r>
              <a:rPr lang="en-US" sz="2400" dirty="0" smtClean="0"/>
              <a:t>The system must be operational seven days a week, 365 days a year.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 REQUIREMENTS</a:t>
            </a:r>
            <a:br>
              <a:rPr lang="en-US" dirty="0" smtClean="0"/>
            </a:br>
            <a:r>
              <a:rPr lang="en-US" dirty="0" smtClean="0"/>
              <a:t> for the Intern Tracking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Control</a:t>
            </a:r>
            <a:endParaRPr lang="en-US" dirty="0" smtClean="0"/>
          </a:p>
          <a:p>
            <a:pPr lvl="1"/>
            <a:r>
              <a:rPr lang="en-US" sz="2400" dirty="0" smtClean="0"/>
              <a:t>The system must provide logon security at the website level, using Sentry Secured Services accounts.</a:t>
            </a:r>
            <a:endParaRPr lang="en-US" dirty="0" smtClean="0"/>
          </a:p>
          <a:p>
            <a:pPr lvl="1"/>
            <a:r>
              <a:rPr lang="en-US" sz="2400" dirty="0" smtClean="0"/>
              <a:t>The system must provide logon security for company supervisors by providing access that is limited to only the Intern Tracking system.</a:t>
            </a:r>
            <a:endParaRPr lang="en-US" dirty="0" smtClean="0"/>
          </a:p>
          <a:p>
            <a:pPr lvl="1"/>
            <a:r>
              <a:rPr lang="en-US" sz="2400" dirty="0" smtClean="0"/>
              <a:t>Group specific functions must be limited to their respective groups.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</TotalTime>
  <Words>720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RMU Intern Tracking System</vt:lpstr>
      <vt:lpstr>SYSTEMS  PLANNING</vt:lpstr>
      <vt:lpstr>SYSTEMS  PLANNING  cont.</vt:lpstr>
      <vt:lpstr>SYSTEMS ANALYSIS:   Requirements Modeling</vt:lpstr>
      <vt:lpstr>SYSTEMS  REQUIREMENTS  for the Intern Tracking System </vt:lpstr>
      <vt:lpstr>SYSTEMS  REQUIREMENTS  for the Intern Tracking System </vt:lpstr>
      <vt:lpstr>SYSTEMS  REQUIREMENTS  for the Intern Tracking System </vt:lpstr>
      <vt:lpstr>SYSTEMS  REQUIREMENTS  for the Intern Tracking System </vt:lpstr>
      <vt:lpstr>SYSTEMS  REQUIREMENTS  for the Intern Tracking System </vt:lpstr>
      <vt:lpstr> REQUIREMENTS  MODELING:   The Functional Decomposition Diagram</vt:lpstr>
      <vt:lpstr> DATA  AND  PROCESS  MODELING:   The Context Diagram</vt:lpstr>
      <vt:lpstr>DATA  AND  PROCESS  MODELING:   Diagram 0</vt:lpstr>
      <vt:lpstr>DATA  AND  PROCESS  MODELING:   Decision Table</vt:lpstr>
      <vt:lpstr>DATA  AND  PROCESS  MODELING:   Decision Tree</vt:lpstr>
      <vt:lpstr>DEVELOPMENT STRATEGY RECOMMENDATION</vt:lpstr>
      <vt:lpstr>DEVELOPMENT STRATEGY RECOMMENDATION</vt:lpstr>
      <vt:lpstr>RMU  INTERN  TRACKING  SYSTEM Website Mock-up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RMU Intern Tracking System</dc:title>
  <dc:creator>Chuck</dc:creator>
  <cp:lastModifiedBy>Chuck</cp:lastModifiedBy>
  <cp:revision>9</cp:revision>
  <dcterms:created xsi:type="dcterms:W3CDTF">2014-04-19T19:01:06Z</dcterms:created>
  <dcterms:modified xsi:type="dcterms:W3CDTF">2014-04-19T19:44:04Z</dcterms:modified>
</cp:coreProperties>
</file>