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88" r:id="rId4"/>
    <p:sldId id="298" r:id="rId5"/>
    <p:sldId id="299" r:id="rId6"/>
    <p:sldId id="293" r:id="rId7"/>
    <p:sldId id="300" r:id="rId8"/>
    <p:sldId id="301" r:id="rId9"/>
    <p:sldId id="302" r:id="rId10"/>
    <p:sldId id="303" r:id="rId11"/>
    <p:sldId id="304" r:id="rId12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96D5604-A1C4-4C80-A284-5145E3AA6E08}" type="datetimeFigureOut">
              <a:rPr lang="en-US" smtClean="0"/>
              <a:t>12/23/2014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0130F27-07EF-4ECA-BC3C-C47CEF1B0F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6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36838"/>
            <a:ext cx="8021782" cy="792162"/>
          </a:xfrm>
        </p:spPr>
        <p:txBody>
          <a:bodyPr>
            <a:normAutofit/>
          </a:bodyPr>
          <a:lstStyle>
            <a:lvl1pPr>
              <a:defRPr sz="3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762000" y="4191000"/>
            <a:ext cx="7086600" cy="0"/>
          </a:xfrm>
          <a:prstGeom prst="line">
            <a:avLst/>
          </a:prstGeom>
          <a:noFill/>
          <a:ln w="38100" cap="rnd">
            <a:solidFill>
              <a:srgbClr val="6994CF"/>
            </a:solidFill>
            <a:prstDash val="sysDot"/>
            <a:round/>
            <a:headEnd/>
            <a:tailEnd/>
          </a:ln>
        </p:spPr>
        <p:txBody>
          <a:bodyPr wrap="none" lIns="86483" tIns="43242" rIns="86483" bIns="43242" anchor="ctr"/>
          <a:lstStyle/>
          <a:p>
            <a:pPr defTabSz="963706"/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762000" y="3733800"/>
            <a:ext cx="7086600" cy="0"/>
          </a:xfrm>
          <a:prstGeom prst="line">
            <a:avLst/>
          </a:prstGeom>
          <a:noFill/>
          <a:ln w="38100" cap="rnd">
            <a:solidFill>
              <a:srgbClr val="6994CF"/>
            </a:solidFill>
            <a:prstDash val="sysDot"/>
            <a:round/>
            <a:headEnd/>
            <a:tailEnd/>
          </a:ln>
        </p:spPr>
        <p:txBody>
          <a:bodyPr wrap="none" lIns="86483" tIns="43242" rIns="86483" bIns="43242" anchor="ctr"/>
          <a:lstStyle/>
          <a:p>
            <a:pPr defTabSz="963706"/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17419" y="3765176"/>
            <a:ext cx="5049981" cy="403412"/>
          </a:xfrm>
        </p:spPr>
        <p:txBody>
          <a:bodyPr>
            <a:normAutofit/>
          </a:bodyPr>
          <a:lstStyle>
            <a:lvl1pPr>
              <a:buFontTx/>
              <a:buNone/>
              <a:defRPr sz="18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019800"/>
            <a:ext cx="1524000" cy="623207"/>
          </a:xfrm>
          <a:prstGeom prst="rect">
            <a:avLst/>
          </a:prstGeom>
        </p:spPr>
      </p:pic>
      <p:pic>
        <p:nvPicPr>
          <p:cNvPr id="8" name="Picture 7" descr="APS_logo_final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3200400" cy="13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5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419601"/>
            <a:ext cx="5486400" cy="94773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4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38068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81853" indent="0">
              <a:buNone/>
              <a:defRPr sz="2900"/>
            </a:lvl2pPr>
            <a:lvl3pPr marL="963706" indent="0">
              <a:buNone/>
              <a:defRPr sz="2600"/>
            </a:lvl3pPr>
            <a:lvl4pPr marL="1445559" indent="0">
              <a:buNone/>
              <a:defRPr sz="2100"/>
            </a:lvl4pPr>
            <a:lvl5pPr marL="1927412" indent="0">
              <a:buNone/>
              <a:defRPr sz="2100"/>
            </a:lvl5pPr>
            <a:lvl6pPr marL="2409265" indent="0">
              <a:buNone/>
              <a:defRPr sz="2100"/>
            </a:lvl6pPr>
            <a:lvl7pPr marL="2891118" indent="0">
              <a:buNone/>
              <a:defRPr sz="2100"/>
            </a:lvl7pPr>
            <a:lvl8pPr marL="3372972" indent="0">
              <a:buNone/>
              <a:defRPr sz="2100"/>
            </a:lvl8pPr>
            <a:lvl9pPr marL="3854824" indent="0">
              <a:buNone/>
              <a:defRPr sz="21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481853" indent="0">
              <a:buNone/>
              <a:defRPr sz="1200"/>
            </a:lvl2pPr>
            <a:lvl3pPr marL="963706" indent="0">
              <a:buNone/>
              <a:defRPr sz="1000"/>
            </a:lvl3pPr>
            <a:lvl4pPr marL="1445559" indent="0">
              <a:buNone/>
              <a:defRPr sz="900"/>
            </a:lvl4pPr>
            <a:lvl5pPr marL="1927412" indent="0">
              <a:buNone/>
              <a:defRPr sz="900"/>
            </a:lvl5pPr>
            <a:lvl6pPr marL="2409265" indent="0">
              <a:buNone/>
              <a:defRPr sz="900"/>
            </a:lvl6pPr>
            <a:lvl7pPr marL="2891118" indent="0">
              <a:buNone/>
              <a:defRPr sz="900"/>
            </a:lvl7pPr>
            <a:lvl8pPr marL="3372972" indent="0">
              <a:buNone/>
              <a:defRPr sz="900"/>
            </a:lvl8pPr>
            <a:lvl9pPr marL="385482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16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389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4830763"/>
          </a:xfrm>
          <a:prstGeom prst="rect">
            <a:avLst/>
          </a:prstGeom>
        </p:spPr>
        <p:txBody>
          <a:bodyPr/>
          <a:lstStyle>
            <a:lvl1pPr>
              <a:defRPr sz="2600" b="1"/>
            </a:lvl1pPr>
            <a:lvl2pPr>
              <a:defRPr sz="2500"/>
            </a:lvl2pPr>
            <a:lvl3pPr>
              <a:defRPr sz="2300"/>
            </a:lvl3pPr>
            <a:lvl4pPr>
              <a:defRPr sz="19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8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2"/>
            <a:ext cx="8229600" cy="79216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3200400" y="2151530"/>
            <a:ext cx="2743200" cy="0"/>
          </a:xfrm>
          <a:prstGeom prst="line">
            <a:avLst/>
          </a:prstGeom>
          <a:noFill/>
          <a:ln w="38100" cap="rnd">
            <a:solidFill>
              <a:srgbClr val="FF5000"/>
            </a:solidFill>
            <a:prstDash val="sysDot"/>
            <a:round/>
            <a:headEnd/>
            <a:tailEnd/>
          </a:ln>
        </p:spPr>
        <p:txBody>
          <a:bodyPr wrap="none" lIns="86483" tIns="43242" rIns="86483" bIns="43242" anchor="ctr"/>
          <a:lstStyle/>
          <a:p>
            <a:pPr defTabSz="963706"/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3200400" y="3765176"/>
            <a:ext cx="2743200" cy="0"/>
          </a:xfrm>
          <a:prstGeom prst="line">
            <a:avLst/>
          </a:prstGeom>
          <a:noFill/>
          <a:ln w="38100" cap="rnd">
            <a:solidFill>
              <a:srgbClr val="FF5000"/>
            </a:solidFill>
            <a:prstDash val="sysDot"/>
            <a:round/>
            <a:headEnd/>
            <a:tailEnd/>
          </a:ln>
        </p:spPr>
        <p:txBody>
          <a:bodyPr wrap="none" lIns="86483" tIns="43242" rIns="86483" bIns="43242" anchor="ctr"/>
          <a:lstStyle/>
          <a:p>
            <a:pPr defTabSz="963706"/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88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6836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600" b="1"/>
            </a:lvl1pPr>
            <a:lvl2pPr>
              <a:defRPr sz="2500"/>
            </a:lvl2pPr>
            <a:lvl3pPr>
              <a:defRPr sz="2300"/>
            </a:lvl3pPr>
            <a:lvl4pPr>
              <a:defRPr sz="1900"/>
            </a:lvl4pPr>
            <a:lvl5pPr>
              <a:defRPr sz="15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600" b="1"/>
            </a:lvl1pPr>
            <a:lvl2pPr>
              <a:defRPr sz="2500"/>
            </a:lvl2pPr>
            <a:lvl3pPr>
              <a:defRPr sz="2300"/>
            </a:lvl3pPr>
            <a:lvl4pPr>
              <a:defRPr sz="1900"/>
            </a:lvl4pPr>
            <a:lvl5pPr>
              <a:defRPr sz="15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4"/>
          </a:xfrm>
          <a:prstGeom prst="rect">
            <a:avLst/>
          </a:prstGeom>
        </p:spPr>
        <p:txBody>
          <a:bodyPr lIns="96370" tIns="48185" rIns="96370" bIns="48185"/>
          <a:lstStyle>
            <a:lvl1pPr>
              <a:defRPr/>
            </a:lvl1pPr>
          </a:lstStyle>
          <a:p>
            <a:pPr defTabSz="963706">
              <a:defRPr/>
            </a:pP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4"/>
          </a:xfrm>
          <a:prstGeom prst="rect">
            <a:avLst/>
          </a:prstGeom>
        </p:spPr>
        <p:txBody>
          <a:bodyPr lIns="96370" tIns="48185" rIns="96370" bIns="48185"/>
          <a:lstStyle>
            <a:lvl1pPr>
              <a:defRPr/>
            </a:lvl1pPr>
          </a:lstStyle>
          <a:p>
            <a:pPr defTabSz="963706">
              <a:defRPr/>
            </a:pP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4"/>
          </a:xfrm>
          <a:prstGeom prst="rect">
            <a:avLst/>
          </a:prstGeom>
        </p:spPr>
        <p:txBody>
          <a:bodyPr lIns="96370" tIns="48185" rIns="96370" bIns="48185"/>
          <a:lstStyle>
            <a:lvl1pPr>
              <a:defRPr/>
            </a:lvl1pPr>
          </a:lstStyle>
          <a:p>
            <a:pPr defTabSz="963706">
              <a:defRPr/>
            </a:pPr>
            <a:fld id="{820EC409-201A-4FF4-A036-243F61904C9A}" type="slidenum">
              <a:rPr lang="en-US" sz="1900">
                <a:solidFill>
                  <a:srgbClr val="000000"/>
                </a:solidFill>
              </a:rPr>
              <a:pPr defTabSz="963706">
                <a:defRPr/>
              </a:pPr>
              <a:t>‹#›</a:t>
            </a:fld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112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4707"/>
            <a:ext cx="4040189" cy="830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600" b="1"/>
            </a:lvl1pPr>
            <a:lvl2pPr marL="481853" indent="0">
              <a:buNone/>
              <a:defRPr sz="2100" b="1"/>
            </a:lvl2pPr>
            <a:lvl3pPr marL="963706" indent="0">
              <a:buNone/>
              <a:defRPr sz="1900" b="1"/>
            </a:lvl3pPr>
            <a:lvl4pPr marL="1445559" indent="0">
              <a:buNone/>
              <a:defRPr sz="1700" b="1"/>
            </a:lvl4pPr>
            <a:lvl5pPr marL="1927412" indent="0">
              <a:buNone/>
              <a:defRPr sz="1700" b="1"/>
            </a:lvl5pPr>
            <a:lvl6pPr marL="2409265" indent="0">
              <a:buNone/>
              <a:defRPr sz="1700" b="1"/>
            </a:lvl6pPr>
            <a:lvl7pPr marL="2891118" indent="0">
              <a:buNone/>
              <a:defRPr sz="1700" b="1"/>
            </a:lvl7pPr>
            <a:lvl8pPr marL="3372972" indent="0">
              <a:buNone/>
              <a:defRPr sz="1700" b="1"/>
            </a:lvl8pPr>
            <a:lvl9pPr marL="385482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9" cy="3951288"/>
          </a:xfrm>
          <a:prstGeom prst="rect">
            <a:avLst/>
          </a:prstGeom>
        </p:spPr>
        <p:txBody>
          <a:bodyPr/>
          <a:lstStyle>
            <a:lvl1pPr>
              <a:defRPr sz="2300" b="1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344707"/>
            <a:ext cx="4041775" cy="83016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00" b="1"/>
            </a:lvl1pPr>
            <a:lvl2pPr marL="481853" indent="0">
              <a:buNone/>
              <a:defRPr sz="2100" b="1"/>
            </a:lvl2pPr>
            <a:lvl3pPr marL="963706" indent="0">
              <a:buNone/>
              <a:defRPr sz="1900" b="1"/>
            </a:lvl3pPr>
            <a:lvl4pPr marL="1445559" indent="0">
              <a:buNone/>
              <a:defRPr sz="1700" b="1"/>
            </a:lvl4pPr>
            <a:lvl5pPr marL="1927412" indent="0">
              <a:buNone/>
              <a:defRPr sz="1700" b="1"/>
            </a:lvl5pPr>
            <a:lvl6pPr marL="2409265" indent="0">
              <a:buNone/>
              <a:defRPr sz="1700" b="1"/>
            </a:lvl6pPr>
            <a:lvl7pPr marL="2891118" indent="0">
              <a:buNone/>
              <a:defRPr sz="1700" b="1"/>
            </a:lvl7pPr>
            <a:lvl8pPr marL="3372972" indent="0">
              <a:buNone/>
              <a:defRPr sz="1700" b="1"/>
            </a:lvl8pPr>
            <a:lvl9pPr marL="385482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7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300" b="1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aphicFrame>
        <p:nvGraphicFramePr>
          <p:cNvPr id="3" name="Group 758"/>
          <p:cNvGraphicFramePr>
            <a:graphicFrameLocks noGrp="1"/>
          </p:cNvGraphicFramePr>
          <p:nvPr userDrawn="1"/>
        </p:nvGraphicFramePr>
        <p:xfrm>
          <a:off x="457200" y="1143001"/>
          <a:ext cx="8077201" cy="3997288"/>
        </p:xfrm>
        <a:graphic>
          <a:graphicData uri="http://schemas.openxmlformats.org/drawingml/2006/table">
            <a:tbl>
              <a:tblPr/>
              <a:tblGrid>
                <a:gridCol w="1573480"/>
                <a:gridCol w="2541320"/>
                <a:gridCol w="1969325"/>
                <a:gridCol w="1993076"/>
              </a:tblGrid>
              <a:tr h="685799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66CC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&lt;Insert Title Here&gt;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D8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66CC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D8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66CC"/>
                        </a:buClr>
                        <a:buSzPct val="80000"/>
                        <a:buFont typeface="Wingdings 2" pitchFamily="18" charset="2"/>
                        <a:buNone/>
                        <a:tabLst/>
                        <a:defRPr/>
                      </a:pPr>
                      <a:endParaRPr kumimoji="0" 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D8B6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66CC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endParaRPr kumimoji="0" lang="en-US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D8B6"/>
                    </a:solidFill>
                  </a:tcPr>
                </a:tc>
              </a:tr>
              <a:tr h="1103830"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itchFamily="34" charset="0"/>
                        </a:rPr>
                        <a:t>&lt;insert text here&gt;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0382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  <a:tr h="1103830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9538" marR="0" lvl="0" indent="-10953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3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112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579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2" cy="11620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9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600" b="1"/>
            </a:lvl1pPr>
            <a:lvl2pPr>
              <a:defRPr sz="2500"/>
            </a:lvl2pPr>
            <a:lvl3pPr>
              <a:defRPr sz="2300"/>
            </a:lvl3pPr>
            <a:lvl4pPr>
              <a:defRPr sz="1900"/>
            </a:lvl4pPr>
            <a:lvl5pPr>
              <a:defRPr sz="15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481853" indent="0">
              <a:buNone/>
              <a:defRPr sz="1200"/>
            </a:lvl2pPr>
            <a:lvl3pPr marL="963706" indent="0">
              <a:buNone/>
              <a:defRPr sz="1000"/>
            </a:lvl3pPr>
            <a:lvl4pPr marL="1445559" indent="0">
              <a:buNone/>
              <a:defRPr sz="900"/>
            </a:lvl4pPr>
            <a:lvl5pPr marL="1927412" indent="0">
              <a:buNone/>
              <a:defRPr sz="900"/>
            </a:lvl5pPr>
            <a:lvl6pPr marL="2409265" indent="0">
              <a:buNone/>
              <a:defRPr sz="900"/>
            </a:lvl6pPr>
            <a:lvl7pPr marL="2891118" indent="0">
              <a:buNone/>
              <a:defRPr sz="900"/>
            </a:lvl7pPr>
            <a:lvl8pPr marL="3372972" indent="0">
              <a:buNone/>
              <a:defRPr sz="900"/>
            </a:lvl8pPr>
            <a:lvl9pPr marL="385482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46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0" y="6383867"/>
            <a:ext cx="9144000" cy="474133"/>
          </a:xfrm>
          <a:prstGeom prst="rect">
            <a:avLst/>
          </a:prstGeom>
          <a:solidFill>
            <a:srgbClr val="D1E4F7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6370" tIns="48185" rIns="96370" bIns="48185" anchor="ctr">
            <a:prstTxWarp prst="textNoShape">
              <a:avLst/>
            </a:prstTxWarp>
          </a:bodyPr>
          <a:lstStyle/>
          <a:p>
            <a:pPr defTabSz="963706">
              <a:defRPr/>
            </a:pPr>
            <a:endParaRPr lang="en-US" sz="1900" dirty="0">
              <a:solidFill>
                <a:srgbClr val="000000"/>
              </a:solidFill>
            </a:endParaRPr>
          </a:p>
        </p:txBody>
      </p:sp>
      <p:sp>
        <p:nvSpPr>
          <p:cNvPr id="21" name="Rectangle 7"/>
          <p:cNvSpPr txBox="1">
            <a:spLocks noChangeArrowheads="1"/>
          </p:cNvSpPr>
          <p:nvPr/>
        </p:nvSpPr>
        <p:spPr bwMode="auto">
          <a:xfrm>
            <a:off x="8382000" y="6542812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</a:defRPr>
            </a:lvl1pPr>
          </a:lstStyle>
          <a:p>
            <a:pPr algn="ctr" defTabSz="963706" fontAlgn="base">
              <a:spcBef>
                <a:spcPct val="0"/>
              </a:spcBef>
              <a:spcAft>
                <a:spcPct val="0"/>
              </a:spcAft>
              <a:defRPr/>
            </a:pPr>
            <a:fld id="{6E7B9769-53DD-3B45-AD1F-5FE9E9EEAD74}" type="slidenum">
              <a:rPr lang="en-US" smtClean="0">
                <a:solidFill>
                  <a:srgbClr val="7F7F7F"/>
                </a:solidFill>
              </a:rPr>
              <a:pPr algn="ctr" defTabSz="96370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24" name="Title Placeholder 23"/>
          <p:cNvSpPr>
            <a:spLocks noGrp="1"/>
          </p:cNvSpPr>
          <p:nvPr>
            <p:ph type="title"/>
          </p:nvPr>
        </p:nvSpPr>
        <p:spPr>
          <a:xfrm>
            <a:off x="457200" y="283604"/>
            <a:ext cx="8229600" cy="792162"/>
          </a:xfrm>
          <a:prstGeom prst="rect">
            <a:avLst/>
          </a:prstGeom>
        </p:spPr>
        <p:txBody>
          <a:bodyPr vert="horz" lIns="96370" tIns="48185" rIns="96370" bIns="48185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idx="1"/>
          </p:nvPr>
        </p:nvSpPr>
        <p:spPr>
          <a:xfrm>
            <a:off x="457200" y="1219201"/>
            <a:ext cx="8229600" cy="4038599"/>
          </a:xfrm>
          <a:prstGeom prst="rect">
            <a:avLst/>
          </a:prstGeom>
        </p:spPr>
        <p:txBody>
          <a:bodyPr vert="horz" lIns="96370" tIns="48185" rIns="96370" bIns="481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94857" y="6469168"/>
            <a:ext cx="4281714" cy="333560"/>
          </a:xfrm>
          <a:prstGeom prst="rect">
            <a:avLst/>
          </a:prstGeom>
          <a:noFill/>
        </p:spPr>
        <p:txBody>
          <a:bodyPr wrap="square" lIns="86493" tIns="43247" rIns="86493" bIns="43247" rtlCol="0">
            <a:spAutoFit/>
          </a:bodyPr>
          <a:lstStyle/>
          <a:p>
            <a:pPr algn="ctr" defTabSz="963706">
              <a:defRPr/>
            </a:pPr>
            <a:r>
              <a:rPr lang="en-US" sz="800" dirty="0">
                <a:solidFill>
                  <a:prstClr val="white">
                    <a:lumMod val="50000"/>
                  </a:prstClr>
                </a:solidFill>
              </a:rPr>
              <a:t>COMCAST PROPRIETARY (RESTRICTED) – Solely for authorized persons having a need to know pursuant to Company instructions.</a:t>
            </a:r>
          </a:p>
        </p:txBody>
      </p:sp>
      <p:pic>
        <p:nvPicPr>
          <p:cNvPr id="14" name="Picture 13" descr="APS_logo_final_small.png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4" r="25153" b="22048"/>
          <a:stretch/>
        </p:blipFill>
        <p:spPr>
          <a:xfrm>
            <a:off x="35202" y="6172200"/>
            <a:ext cx="955398" cy="633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6166" y="6459379"/>
            <a:ext cx="685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prstClr val="white"/>
                </a:solidFill>
              </a:rPr>
              <a:t>APS</a:t>
            </a:r>
          </a:p>
        </p:txBody>
      </p:sp>
      <p:pic>
        <p:nvPicPr>
          <p:cNvPr id="4" name="Picture 3" descr="url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092" y="6423799"/>
            <a:ext cx="908308" cy="510401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33400" y="1086338"/>
            <a:ext cx="8153400" cy="0"/>
          </a:xfrm>
          <a:prstGeom prst="line">
            <a:avLst/>
          </a:prstGeom>
          <a:ln>
            <a:solidFill>
              <a:srgbClr val="A6CCEE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9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5pPr>
      <a:lvl6pPr marL="481853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6pPr>
      <a:lvl7pPr marL="963706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7pPr>
      <a:lvl8pPr marL="1445559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8pPr>
      <a:lvl9pPr marL="1927412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" pitchFamily="34" charset="0"/>
        </a:defRPr>
      </a:lvl9pPr>
    </p:titleStyle>
    <p:bodyStyle>
      <a:lvl1pPr marL="481853" indent="-48185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600" b="1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1018919" indent="-413256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5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2pPr>
      <a:lvl3pPr marL="1390347" indent="-247619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3pPr>
      <a:lvl4pPr marL="1982625" indent="-358044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9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4pPr>
      <a:lvl5pPr marL="2409265" indent="-358044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kern="120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5pPr>
      <a:lvl6pPr marL="2650191" indent="-240926" algn="l" defTabSz="96370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2045" indent="-240926" algn="l" defTabSz="96370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13898" indent="-240926" algn="l" defTabSz="96370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51" indent="-240926" algn="l" defTabSz="96370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37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1853" algn="l" defTabSz="9637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3706" algn="l" defTabSz="9637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5559" algn="l" defTabSz="9637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27412" algn="l" defTabSz="9637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9265" algn="l" defTabSz="9637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1118" algn="l" defTabSz="9637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72972" algn="l" defTabSz="9637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54824" algn="l" defTabSz="96370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io.comcast.net/display/CEMPGRP1" TargetMode="External"/><Relationship Id="rId3" Type="http://schemas.openxmlformats.org/officeDocument/2006/relationships/hyperlink" Target="https://wiki.io.comcast.net/display/CEMPDev" TargetMode="External"/><Relationship Id="rId7" Type="http://schemas.openxmlformats.org/officeDocument/2006/relationships/hyperlink" Target="https://wiki.io.comcast.net/display/CEMPIR" TargetMode="External"/><Relationship Id="rId2" Type="http://schemas.openxmlformats.org/officeDocument/2006/relationships/hyperlink" Target="https://wiki.io.comcast.net/display/CEMP/Ho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io.comcast.net/display/CEMPGRP5" TargetMode="External"/><Relationship Id="rId5" Type="http://schemas.openxmlformats.org/officeDocument/2006/relationships/hyperlink" Target="https://wiki.io.comcast.net/display/CEMPDBA" TargetMode="External"/><Relationship Id="rId4" Type="http://schemas.openxmlformats.org/officeDocument/2006/relationships/hyperlink" Target="https://wiki.io.comcast.net/display/Clickstream" TargetMode="External"/><Relationship Id="rId9" Type="http://schemas.openxmlformats.org/officeDocument/2006/relationships/hyperlink" Target="https://wiki.io.comcast.net/display/iTV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kts.sys.comcast.net/issues/?filter=2797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kts.sys.comcast.net/secure/IssueNavigator.jspa?mode=hide&amp;requestId=20737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kts.sys.comcast.net/secure/IssueNavigator.jspa?mode=hide&amp;requestId=2798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kts.sys.comcast.net/secure/IssueNavigator.jspa?mode=hide&amp;requestId=20738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tkts.sys.comcast.net/browse/CEMPBAU" TargetMode="External"/><Relationship Id="rId2" Type="http://schemas.openxmlformats.org/officeDocument/2006/relationships/hyperlink" Target="http://tkts.sys.comcast.net/browse/CEMPC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iki.io.comcast.net/display/CEMP/Home" TargetMode="External"/><Relationship Id="rId4" Type="http://schemas.openxmlformats.org/officeDocument/2006/relationships/hyperlink" Target="http://tkts.sys.comcast.net/browse/DS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io.comcast.net/display/CEMP/Git+Repo+System+Admin+Guide" TargetMode="External"/><Relationship Id="rId2" Type="http://schemas.openxmlformats.org/officeDocument/2006/relationships/hyperlink" Target="http://emm-git1.sys.comcas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.io.comcast.net/pages/viewpage.action?pageId=22739271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657" y="1447800"/>
            <a:ext cx="3657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Event Management &amp; Mediation</a:t>
            </a:r>
            <a:br>
              <a:rPr lang="en-US" sz="2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Configuration Management (CM)</a:t>
            </a:r>
            <a:endParaRPr lang="en-US" sz="20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December 2014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1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345" y="152400"/>
            <a:ext cx="8229600" cy="733892"/>
          </a:xfrm>
        </p:spPr>
        <p:txBody>
          <a:bodyPr>
            <a:normAutofit/>
          </a:bodyPr>
          <a:lstStyle/>
          <a:p>
            <a:pPr lvl="0" algn="ctr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>
                <a:solidFill>
                  <a:srgbClr val="0070C0"/>
                </a:solidFill>
                <a:cs typeface="Calibri" pitchFamily="34" charset="0"/>
              </a:rPr>
              <a:t>Build Environment Administration</a:t>
            </a:r>
            <a:endParaRPr lang="en-US" sz="28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855234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Verify and execute developer delivered builds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Maintain work areas for deployables to QA, Integration, Stage, Production </a:t>
            </a:r>
            <a:r>
              <a:rPr lang="en-US" dirty="0" err="1" smtClean="0"/>
              <a:t>envs</a:t>
            </a:r>
            <a:endParaRPr lang="en-US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Create and Maintain scripts for consistency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Deployment Packaging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Maintain Production deployable history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Schedule and run the release Go No Go meeting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Coordinate  movement of WebLogic 10.3 builds from older windows XP</a:t>
            </a:r>
          </a:p>
          <a:p>
            <a:r>
              <a:rPr lang="en-US" dirty="0"/>
              <a:t> </a:t>
            </a:r>
            <a:r>
              <a:rPr lang="en-US" dirty="0" smtClean="0"/>
              <a:t>   workstation to Linux build system.</a:t>
            </a:r>
          </a:p>
        </p:txBody>
      </p:sp>
    </p:spTree>
    <p:extLst>
      <p:ext uri="{BB962C8B-B14F-4D97-AF65-F5344CB8AC3E}">
        <p14:creationId xmlns:p14="http://schemas.microsoft.com/office/powerpoint/2010/main" val="15912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345" y="152400"/>
            <a:ext cx="8229600" cy="733892"/>
          </a:xfrm>
        </p:spPr>
        <p:txBody>
          <a:bodyPr>
            <a:normAutofit/>
          </a:bodyPr>
          <a:lstStyle/>
          <a:p>
            <a:pPr lvl="0" algn="ctr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>
                <a:solidFill>
                  <a:srgbClr val="0070C0"/>
                </a:solidFill>
                <a:cs typeface="Calibri" pitchFamily="34" charset="0"/>
              </a:rPr>
              <a:t>Documentation</a:t>
            </a:r>
            <a:endParaRPr lang="en-US" sz="28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086" y="838200"/>
            <a:ext cx="693651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Maintain the </a:t>
            </a:r>
            <a:r>
              <a:rPr lang="en-US" dirty="0" smtClean="0">
                <a:hlinkClick r:id="rId2"/>
              </a:rPr>
              <a:t>EM&amp;M Configuration Management Portal</a:t>
            </a:r>
            <a:endParaRPr lang="en-US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Team/Org Calendars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EM&amp;M Acronyms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FAQs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Standards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Administration Documentation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err="1" smtClean="0"/>
              <a:t>DevCorner</a:t>
            </a:r>
            <a:endParaRPr lang="en-US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Process Documentation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Procedures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Metrics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Administrative Support for following Confluence Spaces: (wikis)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>
                <a:hlinkClick r:id="rId3"/>
              </a:rPr>
              <a:t>CEMP Development</a:t>
            </a:r>
            <a:endParaRPr lang="en-US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>
                <a:hlinkClick r:id="rId4"/>
              </a:rPr>
              <a:t>Clickstream</a:t>
            </a:r>
            <a:endParaRPr lang="en-US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>
                <a:hlinkClick r:id="rId5"/>
              </a:rPr>
              <a:t>DM</a:t>
            </a:r>
            <a:endParaRPr lang="en-US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>
                <a:hlinkClick r:id="rId6"/>
              </a:rPr>
              <a:t>Electronic Sell Through</a:t>
            </a:r>
            <a:endParaRPr lang="en-US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>
                <a:hlinkClick r:id="rId7"/>
              </a:rPr>
              <a:t>Intake and Deploy</a:t>
            </a:r>
            <a:endParaRPr lang="en-US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>
                <a:hlinkClick r:id="rId8"/>
              </a:rPr>
              <a:t>Intake and Deployment Management</a:t>
            </a:r>
            <a:endParaRPr lang="en-US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>
                <a:hlinkClick r:id="rId9"/>
              </a:rPr>
              <a:t>Interactive TV</a:t>
            </a:r>
            <a:endParaRPr lang="en-US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Various Personal Spaces (Atlas wikis)</a:t>
            </a:r>
          </a:p>
        </p:txBody>
      </p:sp>
    </p:spTree>
    <p:extLst>
      <p:ext uri="{BB962C8B-B14F-4D97-AF65-F5344CB8AC3E}">
        <p14:creationId xmlns:p14="http://schemas.microsoft.com/office/powerpoint/2010/main" val="9110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33892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600" b="1" kern="1200" dirty="0" smtClean="0">
                <a:solidFill>
                  <a:srgbClr val="0070C0"/>
                </a:solidFill>
                <a:ea typeface="+mn-ea"/>
                <a:cs typeface="Calibri" pitchFamily="34" charset="0"/>
              </a:rPr>
              <a:t>Agenda</a:t>
            </a:r>
            <a:endParaRPr lang="en-US" sz="3600" b="1" kern="1200" dirty="0">
              <a:solidFill>
                <a:srgbClr val="0070C0"/>
              </a:solidFill>
              <a:ea typeface="+mn-ea"/>
              <a:cs typeface="Calibri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10540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ea typeface="+mj-ea"/>
                <a:cs typeface="Calibri" pitchFamily="34" charset="0"/>
              </a:rPr>
              <a:t>2014 Metrics</a:t>
            </a:r>
            <a:endParaRPr lang="en-US" sz="2000" dirty="0">
              <a:solidFill>
                <a:srgbClr val="00BDEC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 lvl="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ea typeface="+mj-ea"/>
                <a:cs typeface="Calibri" pitchFamily="34" charset="0"/>
              </a:rPr>
              <a:t>Process Systems Administration</a:t>
            </a:r>
            <a:endParaRPr lang="en-US" sz="2400" dirty="0">
              <a:solidFill>
                <a:srgbClr val="00BDEC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ea typeface="+mj-ea"/>
                <a:cs typeface="Calibri" pitchFamily="34" charset="0"/>
              </a:rPr>
              <a:t>Access Systems Administration</a:t>
            </a:r>
          </a:p>
          <a:p>
            <a:pPr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ea typeface="+mj-ea"/>
                <a:cs typeface="Calibri" pitchFamily="34" charset="0"/>
              </a:rPr>
              <a:t>Versioning Systems Administration</a:t>
            </a:r>
            <a:endParaRPr lang="en-US" sz="2000" dirty="0">
              <a:solidFill>
                <a:srgbClr val="00BDEC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 lvl="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ea typeface="+mj-ea"/>
                <a:cs typeface="Calibri" pitchFamily="34" charset="0"/>
              </a:rPr>
              <a:t>Build Environment Administration</a:t>
            </a:r>
          </a:p>
          <a:p>
            <a:pPr lvl="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ea typeface="+mj-ea"/>
                <a:cs typeface="Calibri" pitchFamily="34" charset="0"/>
              </a:rPr>
              <a:t>Documentation</a:t>
            </a:r>
            <a:endParaRPr lang="en-US" sz="2000" dirty="0">
              <a:solidFill>
                <a:srgbClr val="00BDEC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spcBef>
                <a:spcPct val="0"/>
              </a:spcBef>
              <a:buFont typeface="+mj-lt"/>
              <a:buAutoNum type="arabicPeriod"/>
            </a:pPr>
            <a:endParaRPr lang="en-US" sz="2000" dirty="0">
              <a:solidFill>
                <a:srgbClr val="00BDEC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1676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33892"/>
          </a:xfrm>
        </p:spPr>
        <p:txBody>
          <a:bodyPr>
            <a:norm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600" b="1" kern="1200" dirty="0" smtClean="0">
                <a:solidFill>
                  <a:srgbClr val="0070C0"/>
                </a:solidFill>
                <a:ea typeface="+mn-ea"/>
                <a:cs typeface="Calibri" pitchFamily="34" charset="0"/>
              </a:rPr>
              <a:t>2014 Metrics (12/22/14)</a:t>
            </a:r>
            <a:endParaRPr lang="en-US" sz="3600" b="1" kern="1200" dirty="0">
              <a:solidFill>
                <a:srgbClr val="0070C0"/>
              </a:solidFill>
              <a:ea typeface="+mn-ea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857" y="1125170"/>
            <a:ext cx="8001000" cy="657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0"/>
              </a:spcBef>
            </a:pP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EM&amp;M CM Team’s 1</a:t>
            </a:r>
            <a:r>
              <a:rPr lang="en-US" sz="2000" baseline="30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st</a:t>
            </a: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 priority is Builds and QA Deployments.</a:t>
            </a:r>
          </a:p>
          <a:p>
            <a:pPr lvl="1">
              <a:spcBef>
                <a:spcPct val="0"/>
              </a:spcBef>
            </a:pP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CM work areas are managed for each delivered set of code.</a:t>
            </a:r>
          </a:p>
          <a:p>
            <a:pPr lvl="1">
              <a:spcBef>
                <a:spcPct val="0"/>
              </a:spcBef>
            </a:pPr>
            <a:endParaRPr lang="en-US" sz="20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These work areas are the basis for QA, Integration, Stage, and Production environments.</a:t>
            </a:r>
          </a:p>
          <a:p>
            <a:pPr lvl="1">
              <a:spcBef>
                <a:spcPct val="0"/>
              </a:spcBef>
            </a:pPr>
            <a:endParaRPr lang="en-US" sz="20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“Re-Works” occur each time a new delivery is made for corrections to the build, the deployment, requirements change, or for errors found in the QA, Integration, and Stage environments.</a:t>
            </a:r>
          </a:p>
          <a:p>
            <a:pPr lvl="1">
              <a:spcBef>
                <a:spcPct val="0"/>
              </a:spcBef>
            </a:pPr>
            <a:endParaRPr lang="en-US" sz="20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A delivered set of code is considered “Completed” when it has been checked into the </a:t>
            </a:r>
            <a:r>
              <a:rPr lang="en-US" sz="2000" dirty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ersioning </a:t>
            </a:r>
            <a:r>
              <a:rPr lang="en-US" sz="2000" dirty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S</a:t>
            </a:r>
            <a:r>
              <a:rPr lang="en-US" sz="20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ystem,  checked out by CM, Installed to QA, all required test environments, and the Production environment.</a:t>
            </a:r>
          </a:p>
          <a:p>
            <a:pPr lvl="1">
              <a:spcBef>
                <a:spcPct val="0"/>
              </a:spcBef>
            </a:pPr>
            <a:endParaRPr lang="en-US" sz="2300" dirty="0" smtClean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3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CEMPCM JIRA tickets are consider “Resolved” when they reach a state of “Completed” or “Fixed by Another Issue”.</a:t>
            </a:r>
            <a:endParaRPr lang="en-US" sz="23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0"/>
              </a:spcBef>
            </a:pPr>
            <a:endParaRPr lang="en-US" sz="2300" dirty="0" smtClean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0"/>
              </a:spcBef>
            </a:pPr>
            <a:endParaRPr lang="en-US" sz="23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0"/>
              </a:spcBef>
            </a:pPr>
            <a:endParaRPr lang="en-US" sz="2300" dirty="0" smtClean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300" dirty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sz="2300" dirty="0" smtClean="0">
                <a:solidFill>
                  <a:srgbClr val="00BDEC"/>
                </a:solidFill>
                <a:latin typeface="Calibri" pitchFamily="34" charset="0"/>
                <a:cs typeface="Calibri" pitchFamily="34" charset="0"/>
              </a:rPr>
              <a:t>	</a:t>
            </a:r>
            <a:endParaRPr lang="en-US" sz="23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6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4114800" cy="762000"/>
          </a:xfrm>
        </p:spPr>
        <p:txBody>
          <a:bodyPr>
            <a:noAutofit/>
          </a:bodyPr>
          <a:lstStyle/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600" b="1" kern="1200" dirty="0" smtClean="0">
                <a:solidFill>
                  <a:srgbClr val="0070C0"/>
                </a:solidFill>
                <a:cs typeface="Calibri" pitchFamily="34" charset="0"/>
              </a:rPr>
              <a:t>2014 Resolved </a:t>
            </a:r>
            <a:endParaRPr lang="en-US" sz="3600" b="1" kern="1200" dirty="0">
              <a:solidFill>
                <a:srgbClr val="0070C0"/>
              </a:solidFill>
              <a:ea typeface="+mn-ea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4800" y="1524001"/>
            <a:ext cx="4191000" cy="2898576"/>
            <a:chOff x="304800" y="1524001"/>
            <a:chExt cx="4191000" cy="2898576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2005755"/>
              <a:ext cx="1564145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Bef>
                  <a:spcPct val="0"/>
                </a:spcBef>
              </a:pPr>
              <a:r>
                <a:rPr lang="en-US" sz="1400" dirty="0" smtClean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Fixed by</a:t>
              </a:r>
            </a:p>
            <a:p>
              <a:pPr lvl="1">
                <a:spcBef>
                  <a:spcPct val="0"/>
                </a:spcBef>
              </a:pPr>
              <a:r>
                <a:rPr lang="en-US" sz="1400" dirty="0" smtClean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Another Issue</a:t>
              </a:r>
              <a:r>
                <a:rPr lang="en-US" sz="1400" dirty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 </a:t>
              </a:r>
            </a:p>
            <a:p>
              <a:pPr lvl="1">
                <a:spcBef>
                  <a:spcPct val="0"/>
                </a:spcBef>
              </a:pPr>
              <a:r>
                <a:rPr lang="en-US" sz="1600" dirty="0" smtClean="0">
                  <a:latin typeface="Calibri" pitchFamily="34" charset="0"/>
                  <a:cs typeface="Calibri" pitchFamily="34" charset="0"/>
                </a:rPr>
                <a:t>794</a:t>
              </a:r>
              <a:r>
                <a:rPr lang="en-US" sz="2000" dirty="0" smtClean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	</a:t>
              </a:r>
              <a:endParaRPr lang="en-US" sz="2000" dirty="0">
                <a:solidFill>
                  <a:srgbClr val="00BDE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28" y="1524001"/>
              <a:ext cx="1958360" cy="205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0345" y="1527368"/>
              <a:ext cx="1958360" cy="205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971800" y="2362200"/>
              <a:ext cx="15049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Bef>
                  <a:spcPct val="0"/>
                </a:spcBef>
              </a:pPr>
              <a:r>
                <a:rPr lang="en-US" sz="1400" dirty="0" smtClean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Completed</a:t>
              </a:r>
            </a:p>
            <a:p>
              <a:pPr lvl="1">
                <a:spcBef>
                  <a:spcPct val="0"/>
                </a:spcBef>
              </a:pPr>
              <a:r>
                <a:rPr lang="en-US" sz="1400" dirty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	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427</a:t>
              </a:r>
              <a:r>
                <a:rPr lang="en-US" sz="1400" dirty="0" smtClean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	</a:t>
              </a:r>
              <a:endParaRPr lang="en-US" sz="1400" dirty="0">
                <a:solidFill>
                  <a:srgbClr val="00BDE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57200" y="4114800"/>
              <a:ext cx="4038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Total </a:t>
              </a:r>
              <a:r>
                <a:rPr lang="en-US" sz="1400" dirty="0" smtClean="0">
                  <a:hlinkClick r:id="rId3"/>
                </a:rPr>
                <a:t>Tickets</a:t>
              </a:r>
              <a:r>
                <a:rPr lang="en-US" sz="1400" dirty="0" smtClean="0">
                  <a:hlinkClick r:id="rId3"/>
                </a:rPr>
                <a:t>:</a:t>
              </a:r>
              <a:r>
                <a:rPr lang="en-US" sz="1400" dirty="0">
                  <a:hlinkClick r:id="rId3"/>
                </a:rPr>
                <a:t> </a:t>
              </a:r>
              <a:r>
                <a:rPr lang="en-US" sz="1400" b="1" dirty="0">
                  <a:hlinkClick r:id="rId3"/>
                </a:rPr>
                <a:t>1221</a:t>
              </a:r>
              <a:r>
                <a:rPr lang="en-US" sz="1400" dirty="0"/>
                <a:t>    Statistic Type: </a:t>
              </a:r>
              <a:r>
                <a:rPr lang="en-US" sz="1400" b="1" dirty="0"/>
                <a:t>Resolution</a:t>
              </a:r>
              <a:endParaRPr lang="en-US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14800" y="1581799"/>
            <a:ext cx="4724400" cy="2840778"/>
            <a:chOff x="4114800" y="1581799"/>
            <a:chExt cx="4724400" cy="2840778"/>
          </a:xfrm>
        </p:grpSpPr>
        <p:sp>
          <p:nvSpPr>
            <p:cNvPr id="11" name="TextBox 10"/>
            <p:cNvSpPr txBox="1"/>
            <p:nvPr/>
          </p:nvSpPr>
          <p:spPr>
            <a:xfrm>
              <a:off x="4114800" y="2724797"/>
              <a:ext cx="1447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Bef>
                  <a:spcPct val="0"/>
                </a:spcBef>
              </a:pPr>
              <a:r>
                <a:rPr lang="en-US" sz="1400" dirty="0" smtClean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Fixed by</a:t>
              </a:r>
            </a:p>
            <a:p>
              <a:pPr lvl="1">
                <a:spcBef>
                  <a:spcPct val="0"/>
                </a:spcBef>
              </a:pPr>
              <a:r>
                <a:rPr lang="en-US" sz="1400" dirty="0" smtClean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Another Issue</a:t>
              </a:r>
            </a:p>
            <a:p>
              <a:pPr lvl="1">
                <a:spcBef>
                  <a:spcPct val="0"/>
                </a:spcBef>
              </a:pP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620</a:t>
              </a:r>
              <a:r>
                <a:rPr lang="en-US" sz="1400" dirty="0" smtClean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	</a:t>
              </a:r>
              <a:endParaRPr lang="en-US" sz="1400" dirty="0">
                <a:solidFill>
                  <a:srgbClr val="00BDE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05650" y="2115196"/>
              <a:ext cx="173355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spcBef>
                  <a:spcPct val="0"/>
                </a:spcBef>
              </a:pPr>
              <a:r>
                <a:rPr lang="en-US" sz="1400" dirty="0" smtClean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Completed</a:t>
              </a:r>
            </a:p>
            <a:p>
              <a:pPr lvl="1">
                <a:spcBef>
                  <a:spcPct val="0"/>
                </a:spcBef>
              </a:pPr>
              <a:r>
                <a:rPr lang="en-US" sz="1400" dirty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	</a:t>
              </a:r>
              <a:r>
                <a:rPr lang="en-US" sz="1400" dirty="0" smtClean="0">
                  <a:latin typeface="Calibri" pitchFamily="34" charset="0"/>
                  <a:cs typeface="Calibri" pitchFamily="34" charset="0"/>
                </a:rPr>
                <a:t>567</a:t>
              </a:r>
              <a:r>
                <a:rPr lang="en-US" sz="2300" dirty="0" smtClean="0">
                  <a:solidFill>
                    <a:srgbClr val="00BDEC"/>
                  </a:solidFill>
                  <a:latin typeface="Calibri" pitchFamily="34" charset="0"/>
                  <a:cs typeface="Calibri" pitchFamily="34" charset="0"/>
                </a:rPr>
                <a:t>	</a:t>
              </a:r>
              <a:endParaRPr lang="en-US" sz="2300" dirty="0">
                <a:solidFill>
                  <a:srgbClr val="00BDE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8429" y="1581799"/>
              <a:ext cx="2231571" cy="2238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572000" y="4114800"/>
              <a:ext cx="39624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5" tooltip="09 - Resolved 2013"/>
                </a:rPr>
                <a:t>Total </a:t>
              </a:r>
              <a:r>
                <a:rPr lang="en-US" sz="1400" dirty="0" smtClean="0">
                  <a:hlinkClick r:id="rId5" tooltip="09 - Resolved 2013"/>
                </a:rPr>
                <a:t>Tickets</a:t>
              </a:r>
              <a:r>
                <a:rPr lang="en-US" sz="1400" dirty="0" smtClean="0">
                  <a:hlinkClick r:id="rId5" tooltip="09 - Resolved 2013"/>
                </a:rPr>
                <a:t>:</a:t>
              </a:r>
              <a:r>
                <a:rPr lang="en-US" sz="1400" dirty="0">
                  <a:hlinkClick r:id="rId5" tooltip="09 - Resolved 2013"/>
                </a:rPr>
                <a:t> </a:t>
              </a:r>
              <a:r>
                <a:rPr lang="en-US" sz="1400" b="1" dirty="0">
                  <a:hlinkClick r:id="rId5" tooltip="09 - Resolved 2013"/>
                </a:rPr>
                <a:t>1187</a:t>
              </a:r>
              <a:r>
                <a:rPr lang="en-US" sz="1400" dirty="0"/>
                <a:t>    Statistic Type: </a:t>
              </a:r>
              <a:r>
                <a:rPr lang="en-US" sz="1400" b="1" dirty="0"/>
                <a:t>Resolution</a:t>
              </a:r>
              <a:endParaRPr lang="en-US" sz="1400" dirty="0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4517571" y="76200"/>
            <a:ext cx="4114800" cy="762000"/>
          </a:xfrm>
          <a:prstGeom prst="rect">
            <a:avLst/>
          </a:prstGeom>
        </p:spPr>
        <p:txBody>
          <a:bodyPr vert="horz" lIns="96370" tIns="48185" rIns="96370" bIns="48185" rtlCol="0" anchor="b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5pPr>
            <a:lvl6pPr marL="481853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6pPr>
            <a:lvl7pPr marL="963706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7pPr>
            <a:lvl8pPr marL="1445559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8pPr>
            <a:lvl9pPr marL="1927412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3600" b="1" kern="1200" dirty="0" smtClean="0">
                <a:cs typeface="Calibri" pitchFamily="34" charset="0"/>
              </a:rPr>
              <a:t>2013</a:t>
            </a:r>
            <a:r>
              <a:rPr lang="en-US" sz="3600" b="1" kern="1200" dirty="0" smtClean="0">
                <a:solidFill>
                  <a:srgbClr val="0070C0"/>
                </a:solidFill>
                <a:cs typeface="Calibri" pitchFamily="34" charset="0"/>
              </a:rPr>
              <a:t> Resolved </a:t>
            </a:r>
            <a:endParaRPr lang="en-US" sz="3600" b="1" kern="1200" dirty="0">
              <a:solidFill>
                <a:srgbClr val="0070C0"/>
              </a:solidFill>
              <a:ea typeface="+mn-ea"/>
              <a:cs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4419600" y="76200"/>
            <a:ext cx="57151" cy="525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9601" y="1066800"/>
            <a:ext cx="7924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47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33400" y="54102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The difference between Resolved and Opened is “tickets in progress” and “cancelled”.  There are currently 287 tickets in progress.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33400" y="76200"/>
            <a:ext cx="4114800" cy="762000"/>
          </a:xfrm>
          <a:prstGeom prst="rect">
            <a:avLst/>
          </a:prstGeom>
        </p:spPr>
        <p:txBody>
          <a:bodyPr vert="horz" lIns="96370" tIns="48185" rIns="96370" bIns="48185" rtlCol="0" anchor="b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5pPr>
            <a:lvl6pPr marL="481853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6pPr>
            <a:lvl7pPr marL="963706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7pPr>
            <a:lvl8pPr marL="1445559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8pPr>
            <a:lvl9pPr marL="1927412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3600" b="1" kern="1200" dirty="0" smtClean="0">
                <a:solidFill>
                  <a:srgbClr val="0070C0"/>
                </a:solidFill>
                <a:cs typeface="Calibri" pitchFamily="34" charset="0"/>
              </a:rPr>
              <a:t>2014 Opened </a:t>
            </a:r>
            <a:endParaRPr lang="en-US" sz="3600" b="1" kern="1200" dirty="0">
              <a:solidFill>
                <a:srgbClr val="0070C0"/>
              </a:solidFill>
              <a:ea typeface="+mn-ea"/>
              <a:cs typeface="Calibri" pitchFamily="34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517571" y="76200"/>
            <a:ext cx="4114800" cy="762000"/>
          </a:xfrm>
          <a:prstGeom prst="rect">
            <a:avLst/>
          </a:prstGeom>
        </p:spPr>
        <p:txBody>
          <a:bodyPr vert="horz" lIns="96370" tIns="48185" rIns="96370" bIns="48185" rtlCol="0" anchor="b">
            <a:no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9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5pPr>
            <a:lvl6pPr marL="481853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6pPr>
            <a:lvl7pPr marL="963706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7pPr>
            <a:lvl8pPr marL="1445559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8pPr>
            <a:lvl9pPr marL="1927412" algn="ctr" rtl="0" eaLnBrk="1" fontAlgn="base" hangingPunct="1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3600" b="1" kern="1200" dirty="0" smtClean="0">
                <a:cs typeface="Calibri" pitchFamily="34" charset="0"/>
              </a:rPr>
              <a:t>2013</a:t>
            </a:r>
            <a:r>
              <a:rPr lang="en-US" sz="3600" b="1" kern="1200" dirty="0" smtClean="0">
                <a:solidFill>
                  <a:srgbClr val="0070C0"/>
                </a:solidFill>
                <a:cs typeface="Calibri" pitchFamily="34" charset="0"/>
              </a:rPr>
              <a:t> Opened</a:t>
            </a:r>
            <a:endParaRPr lang="en-US" sz="3600" b="1" kern="1200" dirty="0">
              <a:solidFill>
                <a:srgbClr val="0070C0"/>
              </a:solidFill>
              <a:ea typeface="+mn-ea"/>
              <a:cs typeface="Calibri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419600" y="76200"/>
            <a:ext cx="57151" cy="5257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09601" y="1066800"/>
            <a:ext cx="7924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95662"/>
            <a:ext cx="26765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94012" y="1371600"/>
            <a:ext cx="64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</a:rPr>
              <a:t>Voice</a:t>
            </a:r>
          </a:p>
          <a:p>
            <a:r>
              <a:rPr lang="en-US" sz="1400" dirty="0" smtClean="0"/>
              <a:t>339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667125" y="2292167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</a:rPr>
              <a:t>Data</a:t>
            </a:r>
          </a:p>
          <a:p>
            <a:r>
              <a:rPr lang="en-US" sz="1400" dirty="0" smtClean="0"/>
              <a:t>302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588701" y="36789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</a:rPr>
              <a:t>CFX</a:t>
            </a:r>
          </a:p>
          <a:p>
            <a:r>
              <a:rPr lang="en-US" sz="1400" dirty="0" smtClean="0"/>
              <a:t>226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3618176" y="4114800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</a:rPr>
              <a:t>None</a:t>
            </a:r>
          </a:p>
          <a:p>
            <a:r>
              <a:rPr lang="en-US" sz="1400" dirty="0" smtClean="0"/>
              <a:t>23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4012" y="3558690"/>
            <a:ext cx="66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</a:rPr>
              <a:t>Video</a:t>
            </a:r>
          </a:p>
          <a:p>
            <a:r>
              <a:rPr lang="en-US" sz="1400" dirty="0" smtClean="0"/>
              <a:t>684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98120" y="4873823"/>
            <a:ext cx="4250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 tooltip="09 - Opened 2014"/>
              </a:rPr>
              <a:t>Total </a:t>
            </a:r>
            <a:r>
              <a:rPr lang="en-US" sz="1400" dirty="0" smtClean="0">
                <a:hlinkClick r:id="rId3" tooltip="09 - Opened 2014"/>
              </a:rPr>
              <a:t>Tickets</a:t>
            </a:r>
            <a:r>
              <a:rPr lang="en-US" sz="1400" dirty="0" smtClean="0">
                <a:hlinkClick r:id="rId3" tooltip="09 - Opened 2014"/>
              </a:rPr>
              <a:t>:</a:t>
            </a:r>
            <a:r>
              <a:rPr lang="en-US" sz="1400" dirty="0">
                <a:hlinkClick r:id="rId3" tooltip="09 - Opened 2014"/>
              </a:rPr>
              <a:t> </a:t>
            </a:r>
            <a:r>
              <a:rPr lang="en-US" sz="1400" b="1" dirty="0">
                <a:hlinkClick r:id="rId3" tooltip="09 - Opened 2014"/>
              </a:rPr>
              <a:t>1574</a:t>
            </a:r>
            <a:r>
              <a:rPr lang="en-US" sz="1400" dirty="0"/>
              <a:t>    Statistic Type: </a:t>
            </a:r>
            <a:r>
              <a:rPr lang="en-US" sz="1400" b="1" dirty="0"/>
              <a:t>CEMP LOB</a:t>
            </a:r>
            <a:endParaRPr lang="en-US" sz="1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45329"/>
            <a:ext cx="26765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/>
        </p:nvSpPr>
        <p:spPr>
          <a:xfrm>
            <a:off x="4648200" y="1457980"/>
            <a:ext cx="649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</a:rPr>
              <a:t>Voice</a:t>
            </a:r>
          </a:p>
          <a:p>
            <a:r>
              <a:rPr lang="en-US" sz="1400" dirty="0" smtClean="0"/>
              <a:t>348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934325" y="2524780"/>
            <a:ext cx="668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</a:rPr>
              <a:t>Video</a:t>
            </a:r>
          </a:p>
          <a:p>
            <a:r>
              <a:rPr lang="en-US" sz="1400" dirty="0" smtClean="0"/>
              <a:t>319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7924800" y="3820180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</a:rPr>
              <a:t>Data</a:t>
            </a:r>
          </a:p>
          <a:p>
            <a:r>
              <a:rPr lang="en-US" sz="1400" dirty="0" smtClean="0"/>
              <a:t>139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7865489" y="4267200"/>
            <a:ext cx="631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</a:rPr>
              <a:t>None</a:t>
            </a:r>
          </a:p>
          <a:p>
            <a:r>
              <a:rPr lang="en-US" sz="1400" dirty="0"/>
              <a:t>1</a:t>
            </a:r>
            <a:r>
              <a:rPr lang="en-US" sz="1400" dirty="0" smtClean="0"/>
              <a:t>3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4800600" y="381971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/>
                </a:solidFill>
              </a:rPr>
              <a:t>CFX</a:t>
            </a:r>
          </a:p>
          <a:p>
            <a:r>
              <a:rPr lang="en-US" sz="1400" dirty="0"/>
              <a:t>5</a:t>
            </a:r>
            <a:r>
              <a:rPr lang="en-US" sz="1400" dirty="0" smtClean="0"/>
              <a:t>26</a:t>
            </a:r>
            <a:endParaRPr lang="en-US" sz="1400" dirty="0"/>
          </a:p>
        </p:txBody>
      </p:sp>
      <p:sp>
        <p:nvSpPr>
          <p:cNvPr id="2048" name="Rectangle 2047"/>
          <p:cNvSpPr/>
          <p:nvPr/>
        </p:nvSpPr>
        <p:spPr>
          <a:xfrm>
            <a:off x="4648200" y="4876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5" tooltip="09 - Opened 2013"/>
              </a:rPr>
              <a:t>Total </a:t>
            </a:r>
            <a:r>
              <a:rPr lang="en-US" sz="1400" dirty="0" smtClean="0">
                <a:hlinkClick r:id="rId5" tooltip="09 - Opened 2013"/>
              </a:rPr>
              <a:t>Tickets</a:t>
            </a:r>
            <a:r>
              <a:rPr lang="en-US" sz="1400" dirty="0" smtClean="0">
                <a:hlinkClick r:id="rId5" tooltip="09 - Opened 2013"/>
              </a:rPr>
              <a:t>:</a:t>
            </a:r>
            <a:r>
              <a:rPr lang="en-US" sz="1400" dirty="0">
                <a:hlinkClick r:id="rId5" tooltip="09 - Opened 2013"/>
              </a:rPr>
              <a:t> </a:t>
            </a:r>
            <a:r>
              <a:rPr lang="en-US" sz="1400" b="1" dirty="0">
                <a:hlinkClick r:id="rId5" tooltip="09 - Opened 2013"/>
              </a:rPr>
              <a:t>1345</a:t>
            </a:r>
            <a:r>
              <a:rPr lang="en-US" sz="1400" dirty="0"/>
              <a:t>    Statistic Type: </a:t>
            </a:r>
            <a:r>
              <a:rPr lang="en-US" sz="1400" b="1" dirty="0"/>
              <a:t>CEMP LOB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230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5" y="152400"/>
            <a:ext cx="8229600" cy="733892"/>
          </a:xfrm>
        </p:spPr>
        <p:txBody>
          <a:bodyPr>
            <a:normAutofit/>
          </a:bodyPr>
          <a:lstStyle/>
          <a:p>
            <a:pPr lvl="0" algn="ctr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>
                <a:solidFill>
                  <a:srgbClr val="0070C0"/>
                </a:solidFill>
                <a:cs typeface="Calibri" pitchFamily="34" charset="0"/>
              </a:rPr>
              <a:t>Weekly Metrics Reporting</a:t>
            </a:r>
            <a:endParaRPr lang="en-US" sz="28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1447800"/>
            <a:ext cx="76247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Maintain Metric for Current and previous years via JIRA Dashboards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Validate Metrics on a weekly basis via CM Metric Reporting procedure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Send out weekly email on EM&amp;M deployments: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Completed by Month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Reworks by Month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Opened, Resolved, and Reworks by current and previous year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Rework Type tallies</a:t>
            </a:r>
          </a:p>
        </p:txBody>
      </p:sp>
    </p:spTree>
    <p:extLst>
      <p:ext uri="{BB962C8B-B14F-4D97-AF65-F5344CB8AC3E}">
        <p14:creationId xmlns:p14="http://schemas.microsoft.com/office/powerpoint/2010/main" val="406389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3345" y="152400"/>
            <a:ext cx="8229600" cy="733892"/>
          </a:xfrm>
        </p:spPr>
        <p:txBody>
          <a:bodyPr>
            <a:normAutofit/>
          </a:bodyPr>
          <a:lstStyle/>
          <a:p>
            <a:pPr lvl="0" algn="ctr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>
                <a:solidFill>
                  <a:srgbClr val="0070C0"/>
                </a:solidFill>
                <a:cs typeface="Calibri" pitchFamily="34" charset="0"/>
              </a:rPr>
              <a:t>Process Systems Administration</a:t>
            </a:r>
            <a:endParaRPr lang="en-US" sz="28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447800"/>
            <a:ext cx="895001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SME for EM&amp;M JIRA projects </a:t>
            </a:r>
            <a:r>
              <a:rPr lang="en-US" dirty="0" smtClean="0">
                <a:hlinkClick r:id="rId2"/>
              </a:rPr>
              <a:t>CEMPCM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CEMPBAU</a:t>
            </a:r>
            <a:endParaRPr lang="en-US" dirty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CEMPCM project is Source of Record for deployments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/>
              <a:t>Contact point for </a:t>
            </a:r>
            <a:r>
              <a:rPr lang="en-US" dirty="0">
                <a:hlinkClick r:id="rId4"/>
              </a:rPr>
              <a:t>Development &amp; Engineering Applications Administration</a:t>
            </a:r>
            <a:r>
              <a:rPr lang="en-US" dirty="0"/>
              <a:t> </a:t>
            </a:r>
            <a:r>
              <a:rPr lang="en-US" dirty="0" smtClean="0"/>
              <a:t>team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/>
              <a:t>Supported JIRA Upgrade to JIRA 6.2.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/>
              <a:t>Reported failing Confluence Gadget on JIRA 6.2 dashboard. </a:t>
            </a:r>
          </a:p>
          <a:p>
            <a:pPr lvl="1"/>
            <a:r>
              <a:rPr lang="en-US" sz="1400" dirty="0"/>
              <a:t>     (Insufficient coordination between Comcast JIRA and Confluence Administration to solve this issue</a:t>
            </a:r>
            <a:r>
              <a:rPr lang="en-US" dirty="0" smtClean="0"/>
              <a:t>.)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EM&amp;M Deployment Workflow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Coordinated Changes for tracking All non-development environments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Documentation maintained with image mapping for training purposes</a:t>
            </a:r>
          </a:p>
          <a:p>
            <a:pPr lvl="1"/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SME for Confluence,  </a:t>
            </a:r>
            <a:r>
              <a:rPr lang="en-US" dirty="0" smtClean="0">
                <a:hlinkClick r:id="rId5"/>
              </a:rPr>
              <a:t>EM&amp;M CM Portal</a:t>
            </a:r>
            <a:r>
              <a:rPr lang="en-US" dirty="0" smtClean="0"/>
              <a:t> (wiki documentation system)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Coordinate Legal Demand processing to Level 2 organization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5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345" y="152400"/>
            <a:ext cx="8229600" cy="733892"/>
          </a:xfrm>
        </p:spPr>
        <p:txBody>
          <a:bodyPr>
            <a:normAutofit/>
          </a:bodyPr>
          <a:lstStyle/>
          <a:p>
            <a:pPr lvl="0" algn="ctr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>
                <a:solidFill>
                  <a:srgbClr val="0070C0"/>
                </a:solidFill>
                <a:cs typeface="Calibri" pitchFamily="34" charset="0"/>
              </a:rPr>
              <a:t>Access Systems Administration</a:t>
            </a:r>
            <a:endParaRPr lang="en-US" sz="28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447800"/>
            <a:ext cx="82318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SME for EM&amp;M CADA Configurations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Configured EM&amp;M ULA CADA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Updated EM&amp;M CADA Admin Guide accordingly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Removed need for “red” account access for all ULA CADA systems</a:t>
            </a:r>
          </a:p>
          <a:p>
            <a:pPr marL="1657350" lvl="3" indent="-285750">
              <a:buFont typeface="Courier New" pitchFamily="49" charset="0"/>
              <a:buChar char="o"/>
            </a:pPr>
            <a:r>
              <a:rPr lang="en-US" dirty="0" smtClean="0"/>
              <a:t>Forces “single-sign-on” for absolute access </a:t>
            </a:r>
            <a:r>
              <a:rPr lang="en-US" dirty="0" err="1" smtClean="0"/>
              <a:t>traceablility</a:t>
            </a:r>
            <a:endParaRPr lang="en-US" dirty="0" smtClean="0"/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Added configurations for EEP Legacy systems configured by CEMP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Configurations cover both CADA and ULA CADA 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Added configurations for Build/Deployment automation access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Implemented all new changes with </a:t>
            </a:r>
            <a:r>
              <a:rPr lang="en-US" dirty="0" err="1" smtClean="0"/>
              <a:t>iTRC</a:t>
            </a:r>
            <a:r>
              <a:rPr lang="en-US" dirty="0" smtClean="0"/>
              <a:t> reference and usage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Help with QA environment Admin support and coordination</a:t>
            </a:r>
          </a:p>
          <a:p>
            <a:r>
              <a:rPr lang="en-US" dirty="0"/>
              <a:t> </a:t>
            </a:r>
            <a:r>
              <a:rPr lang="en-US" dirty="0" smtClean="0"/>
              <a:t>   (Application restarts, configurations,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SME for </a:t>
            </a:r>
            <a:r>
              <a:rPr lang="en-US" dirty="0" err="1" smtClean="0"/>
              <a:t>iTRC</a:t>
            </a:r>
            <a:r>
              <a:rPr lang="en-US" dirty="0" smtClean="0"/>
              <a:t> system reference and configuration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Maintain EM&amp;M CM systems in </a:t>
            </a:r>
            <a:r>
              <a:rPr lang="en-US" dirty="0" err="1" smtClean="0"/>
              <a:t>iTRC</a:t>
            </a:r>
            <a:r>
              <a:rPr lang="en-US" dirty="0" smtClean="0"/>
              <a:t>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3345" y="152400"/>
            <a:ext cx="8229600" cy="733892"/>
          </a:xfrm>
        </p:spPr>
        <p:txBody>
          <a:bodyPr>
            <a:normAutofit/>
          </a:bodyPr>
          <a:lstStyle/>
          <a:p>
            <a:pPr lvl="0" algn="ctr">
              <a:spcBef>
                <a:spcPts val="1800"/>
              </a:spcBef>
              <a:spcAft>
                <a:spcPts val="1800"/>
              </a:spcAft>
            </a:pPr>
            <a:r>
              <a:rPr lang="en-US" sz="2800" dirty="0" smtClean="0">
                <a:solidFill>
                  <a:srgbClr val="0070C0"/>
                </a:solidFill>
                <a:cs typeface="Calibri" pitchFamily="34" charset="0"/>
              </a:rPr>
              <a:t>Versioning Systems Administration</a:t>
            </a:r>
            <a:endParaRPr lang="en-US" sz="2800" dirty="0">
              <a:solidFill>
                <a:srgbClr val="00BDEC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447800"/>
            <a:ext cx="725294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SME for Concurrent Versioning System (CVS)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Training for new team members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Update access in association with On-Boarding procedures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Create and maintain related scripts and procedures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SME for </a:t>
            </a:r>
            <a:r>
              <a:rPr lang="en-US" dirty="0" err="1" smtClean="0"/>
              <a:t>Git</a:t>
            </a:r>
            <a:r>
              <a:rPr lang="en-US" dirty="0" smtClean="0"/>
              <a:t> – Distributed version control system</a:t>
            </a:r>
          </a:p>
          <a:p>
            <a:pPr marL="800100" lvl="1" indent="-342900">
              <a:buFont typeface="Courier New" pitchFamily="49" charset="0"/>
              <a:buChar char="o"/>
            </a:pPr>
            <a:r>
              <a:rPr lang="en-US" dirty="0" smtClean="0"/>
              <a:t>Configured new </a:t>
            </a:r>
            <a:r>
              <a:rPr lang="en-US" dirty="0" smtClean="0">
                <a:hlinkClick r:id="rId2"/>
              </a:rPr>
              <a:t>EM&amp;M </a:t>
            </a:r>
            <a:r>
              <a:rPr lang="en-US" dirty="0" err="1" smtClean="0">
                <a:hlinkClick r:id="rId2"/>
              </a:rPr>
              <a:t>Git</a:t>
            </a:r>
            <a:r>
              <a:rPr lang="en-US" dirty="0" smtClean="0">
                <a:hlinkClick r:id="rId2"/>
              </a:rPr>
              <a:t> System</a:t>
            </a:r>
            <a:endParaRPr lang="en-US" dirty="0" smtClean="0"/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Establish EM&amp;M Branching and Merging Workflow 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Included primary and failover systems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Uses </a:t>
            </a:r>
            <a:r>
              <a:rPr lang="en-US" dirty="0" err="1" smtClean="0"/>
              <a:t>Gitolite</a:t>
            </a:r>
            <a:r>
              <a:rPr lang="en-US" dirty="0" smtClean="0"/>
              <a:t> for EM&amp;M Branching and Merging Workflow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Uses </a:t>
            </a:r>
            <a:r>
              <a:rPr lang="en-US" dirty="0" err="1" smtClean="0"/>
              <a:t>Gitolite</a:t>
            </a:r>
            <a:r>
              <a:rPr lang="en-US" dirty="0" smtClean="0"/>
              <a:t> for managing access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Document and maintain </a:t>
            </a:r>
            <a:r>
              <a:rPr lang="en-US" dirty="0" smtClean="0">
                <a:hlinkClick r:id="rId3"/>
              </a:rPr>
              <a:t>Administration Guide</a:t>
            </a:r>
            <a:endParaRPr lang="en-US" dirty="0" smtClean="0"/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Document and maintain </a:t>
            </a:r>
            <a:r>
              <a:rPr lang="en-US" dirty="0" smtClean="0">
                <a:hlinkClick r:id="rId4"/>
              </a:rPr>
              <a:t>User Guide</a:t>
            </a:r>
            <a:endParaRPr lang="en-US" dirty="0" smtClean="0"/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Conducted several training courses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dirty="0" smtClean="0"/>
              <a:t>Support EM&amp;M Build and Deployment automation tasks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 smtClean="0"/>
              <a:t>Initial review of Comcast </a:t>
            </a:r>
            <a:r>
              <a:rPr lang="en-US" dirty="0" err="1" smtClean="0"/>
              <a:t>MagNETO</a:t>
            </a:r>
            <a:r>
              <a:rPr lang="en-US" dirty="0" smtClean="0"/>
              <a:t>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63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AT_PowerPoint Template_072911_Final">
  <a:themeElements>
    <a:clrScheme name="Custom 3">
      <a:dk1>
        <a:srgbClr val="000000"/>
      </a:dk1>
      <a:lt1>
        <a:sysClr val="window" lastClr="FFFFFF"/>
      </a:lt1>
      <a:dk2>
        <a:srgbClr val="00BDEC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AT PP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701</Words>
  <Application>Microsoft Office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CAAT_PowerPoint Template_072911_Final</vt:lpstr>
      <vt:lpstr>Event Management &amp; Mediation Configuration Management (CM)</vt:lpstr>
      <vt:lpstr>Agenda</vt:lpstr>
      <vt:lpstr>2014 Metrics (12/22/14)</vt:lpstr>
      <vt:lpstr>2014 Resolved </vt:lpstr>
      <vt:lpstr>PowerPoint Presentation</vt:lpstr>
      <vt:lpstr>Weekly Metrics Reporting</vt:lpstr>
      <vt:lpstr>Process Systems Administration</vt:lpstr>
      <vt:lpstr>Access Systems Administration</vt:lpstr>
      <vt:lpstr>Versioning Systems Administration</vt:lpstr>
      <vt:lpstr>Build Environment Administration</vt:lpstr>
      <vt:lpstr>Documentation</vt:lpstr>
    </vt:vector>
  </TitlesOfParts>
  <Company>Comcast Cable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EM&amp;M All Hands</dc:title>
  <dc:creator>Tucker, Bev</dc:creator>
  <cp:lastModifiedBy>Wallace, Andrew</cp:lastModifiedBy>
  <cp:revision>82</cp:revision>
  <cp:lastPrinted>2014-12-22T20:22:13Z</cp:lastPrinted>
  <dcterms:created xsi:type="dcterms:W3CDTF">2014-04-24T17:12:24Z</dcterms:created>
  <dcterms:modified xsi:type="dcterms:W3CDTF">2014-12-23T21:03:55Z</dcterms:modified>
</cp:coreProperties>
</file>