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7" r:id="rId2"/>
    <p:sldId id="258" r:id="rId3"/>
    <p:sldId id="309" r:id="rId4"/>
    <p:sldId id="311" r:id="rId5"/>
    <p:sldId id="304" r:id="rId6"/>
    <p:sldId id="312" r:id="rId7"/>
    <p:sldId id="305" r:id="rId8"/>
    <p:sldId id="318" r:id="rId9"/>
    <p:sldId id="310" r:id="rId10"/>
    <p:sldId id="316" r:id="rId11"/>
    <p:sldId id="319" r:id="rId12"/>
    <p:sldId id="308" r:id="rId13"/>
    <p:sldId id="314" r:id="rId14"/>
    <p:sldId id="315" r:id="rId15"/>
    <p:sldId id="306" r:id="rId16"/>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p:scale>
          <a:sx n="80" d="100"/>
          <a:sy n="80" d="100"/>
        </p:scale>
        <p:origin x="-2514" y="-750"/>
      </p:cViewPr>
      <p:guideLst>
        <p:guide orient="horz" pos="2160"/>
        <p:guide pos="2880"/>
      </p:guideLst>
    </p:cSldViewPr>
  </p:slideViewPr>
  <p:outlineViewPr>
    <p:cViewPr>
      <p:scale>
        <a:sx n="33" d="100"/>
        <a:sy n="33" d="100"/>
      </p:scale>
      <p:origin x="0" y="56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596D5604-A1C4-4C80-A284-5145E3AA6E08}" type="datetimeFigureOut">
              <a:rPr lang="en-US" smtClean="0"/>
              <a:t>2/16/2015</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60130F27-07EF-4ECA-BC3C-C47CEF1B0F2E}" type="slidenum">
              <a:rPr lang="en-US" smtClean="0"/>
              <a:t>‹#›</a:t>
            </a:fld>
            <a:endParaRPr lang="en-US" dirty="0"/>
          </a:p>
        </p:txBody>
      </p:sp>
    </p:spTree>
    <p:extLst>
      <p:ext uri="{BB962C8B-B14F-4D97-AF65-F5344CB8AC3E}">
        <p14:creationId xmlns:p14="http://schemas.microsoft.com/office/powerpoint/2010/main" val="169616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9</a:t>
            </a:fld>
            <a:endParaRPr lang="en-US" dirty="0"/>
          </a:p>
        </p:txBody>
      </p:sp>
    </p:spTree>
    <p:extLst>
      <p:ext uri="{BB962C8B-B14F-4D97-AF65-F5344CB8AC3E}">
        <p14:creationId xmlns:p14="http://schemas.microsoft.com/office/powerpoint/2010/main" val="1128947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762000" y="2636838"/>
            <a:ext cx="8021782" cy="792162"/>
          </a:xfrm>
        </p:spPr>
        <p:txBody>
          <a:bodyPr>
            <a:normAutofit/>
          </a:bodyPr>
          <a:lstStyle>
            <a:lvl1pPr>
              <a:defRPr sz="3800" b="1">
                <a:solidFill>
                  <a:schemeClr val="tx1">
                    <a:lumMod val="95000"/>
                    <a:lumOff val="5000"/>
                  </a:schemeClr>
                </a:solidFill>
              </a:defRPr>
            </a:lvl1pPr>
          </a:lstStyle>
          <a:p>
            <a:r>
              <a:rPr lang="en-US" dirty="0" smtClean="0"/>
              <a:t>Click to edit Master title style</a:t>
            </a:r>
            <a:endParaRPr lang="en-US" dirty="0"/>
          </a:p>
        </p:txBody>
      </p:sp>
      <p:sp>
        <p:nvSpPr>
          <p:cNvPr id="5" name="Line 2"/>
          <p:cNvSpPr>
            <a:spLocks noChangeShapeType="1"/>
          </p:cNvSpPr>
          <p:nvPr userDrawn="1"/>
        </p:nvSpPr>
        <p:spPr bwMode="auto">
          <a:xfrm>
            <a:off x="762000" y="41910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762000" y="37338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11" name="Text Placeholder 10"/>
          <p:cNvSpPr>
            <a:spLocks noGrp="1"/>
          </p:cNvSpPr>
          <p:nvPr>
            <p:ph type="body" sz="quarter" idx="10"/>
          </p:nvPr>
        </p:nvSpPr>
        <p:spPr>
          <a:xfrm>
            <a:off x="817419" y="3765176"/>
            <a:ext cx="5049981" cy="403412"/>
          </a:xfrm>
        </p:spPr>
        <p:txBody>
          <a:bodyPr>
            <a:normAutofit/>
          </a:bodyPr>
          <a:lstStyle>
            <a:lvl1pPr>
              <a:buFontTx/>
              <a:buNone/>
              <a:defRPr sz="1800" b="1" i="1">
                <a:solidFill>
                  <a:schemeClr val="bg1">
                    <a:lumMod val="50000"/>
                  </a:schemeClr>
                </a:solidFill>
              </a:defRPr>
            </a:lvl1pPr>
          </a:lstStyle>
          <a:p>
            <a:pPr lvl="0"/>
            <a:r>
              <a:rPr lang="en-US" dirty="0"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6019800"/>
            <a:ext cx="1524000" cy="623207"/>
          </a:xfrm>
          <a:prstGeom prst="rect">
            <a:avLst/>
          </a:prstGeom>
        </p:spPr>
      </p:pic>
      <p:pic>
        <p:nvPicPr>
          <p:cNvPr id="8" name="Picture 7" descr="APS_logo_final_mediu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152400"/>
            <a:ext cx="3200400" cy="1320165"/>
          </a:xfrm>
          <a:prstGeom prst="rect">
            <a:avLst/>
          </a:prstGeom>
        </p:spPr>
      </p:pic>
    </p:spTree>
    <p:extLst>
      <p:ext uri="{BB962C8B-B14F-4D97-AF65-F5344CB8AC3E}">
        <p14:creationId xmlns:p14="http://schemas.microsoft.com/office/powerpoint/2010/main" val="307395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419601"/>
            <a:ext cx="5486400" cy="947738"/>
          </a:xfrm>
          <a:prstGeom prst="rect">
            <a:avLst/>
          </a:prstGeom>
        </p:spPr>
        <p:txBody>
          <a:bodyPr anchor="b">
            <a:noAutofit/>
          </a:bodyPr>
          <a:lstStyle>
            <a:lvl1pPr algn="l">
              <a:defRPr sz="3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9" y="612775"/>
            <a:ext cx="5486400" cy="3806826"/>
          </a:xfrm>
          <a:prstGeom prst="rect">
            <a:avLst/>
          </a:prstGeom>
        </p:spPr>
        <p:txBody>
          <a:bodyPr rtlCol="0">
            <a:normAutofit/>
          </a:bodyPr>
          <a:lstStyle>
            <a:lvl1pPr marL="0" indent="0">
              <a:buNone/>
              <a:defRPr sz="3400"/>
            </a:lvl1pPr>
            <a:lvl2pPr marL="481853" indent="0">
              <a:buNone/>
              <a:defRPr sz="2900"/>
            </a:lvl2pPr>
            <a:lvl3pPr marL="963706" indent="0">
              <a:buNone/>
              <a:defRPr sz="2600"/>
            </a:lvl3pPr>
            <a:lvl4pPr marL="1445559" indent="0">
              <a:buNone/>
              <a:defRPr sz="2100"/>
            </a:lvl4pPr>
            <a:lvl5pPr marL="1927412" indent="0">
              <a:buNone/>
              <a:defRPr sz="2100"/>
            </a:lvl5pPr>
            <a:lvl6pPr marL="2409265" indent="0">
              <a:buNone/>
              <a:defRPr sz="2100"/>
            </a:lvl6pPr>
            <a:lvl7pPr marL="2891118" indent="0">
              <a:buNone/>
              <a:defRPr sz="2100"/>
            </a:lvl7pPr>
            <a:lvl8pPr marL="3372972" indent="0">
              <a:buNone/>
              <a:defRPr sz="2100"/>
            </a:lvl8pPr>
            <a:lvl9pPr marL="3854824" indent="0">
              <a:buNone/>
              <a:defRPr sz="2100"/>
            </a:lvl9pPr>
          </a:lstStyle>
          <a:p>
            <a:pPr lvl="0"/>
            <a:r>
              <a:rPr lang="en-US" noProof="0" dirty="0" smtClean="0"/>
              <a:t>Click icon to add picture</a:t>
            </a:r>
          </a:p>
        </p:txBody>
      </p:sp>
      <p:sp>
        <p:nvSpPr>
          <p:cNvPr id="4" name="Text Placeholder 3"/>
          <p:cNvSpPr>
            <a:spLocks noGrp="1"/>
          </p:cNvSpPr>
          <p:nvPr>
            <p:ph type="body" sz="half" idx="2"/>
          </p:nvPr>
        </p:nvSpPr>
        <p:spPr>
          <a:xfrm>
            <a:off x="1792289" y="5367338"/>
            <a:ext cx="5486400" cy="8048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62516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3892"/>
          </a:xfrm>
          <a:prstGeom prst="rect">
            <a:avLst/>
          </a:prstGeom>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a:xfrm>
            <a:off x="457200" y="1295401"/>
            <a:ext cx="8229600" cy="4830763"/>
          </a:xfrm>
          <a:prstGeom prst="rect">
            <a:avLst/>
          </a:prstGeom>
        </p:spPr>
        <p:txBody>
          <a:bodyPr/>
          <a:lstStyle>
            <a:lvl1pPr>
              <a:defRPr sz="2600" b="1"/>
            </a:lvl1pPr>
            <a:lvl2pPr>
              <a:defRPr sz="2500"/>
            </a:lvl2pPr>
            <a:lvl3pPr>
              <a:defRPr sz="2300"/>
            </a:lvl3pPr>
            <a:lvl4pPr>
              <a:defRPr sz="19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78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2"/>
            <a:ext cx="8229600" cy="792162"/>
          </a:xfrm>
        </p:spPr>
        <p:txBody>
          <a:bodyPr/>
          <a:lstStyle>
            <a:lvl1pPr algn="ctr">
              <a:defRPr b="1"/>
            </a:lvl1pPr>
          </a:lstStyle>
          <a:p>
            <a:r>
              <a:rPr lang="en-US" smtClean="0"/>
              <a:t>Click to edit Master title style</a:t>
            </a:r>
            <a:endParaRPr lang="en-US" dirty="0"/>
          </a:p>
        </p:txBody>
      </p:sp>
      <p:sp>
        <p:nvSpPr>
          <p:cNvPr id="5" name="Line 2"/>
          <p:cNvSpPr>
            <a:spLocks noChangeShapeType="1"/>
          </p:cNvSpPr>
          <p:nvPr userDrawn="1"/>
        </p:nvSpPr>
        <p:spPr bwMode="auto">
          <a:xfrm>
            <a:off x="3200400" y="2151530"/>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3200400" y="3765176"/>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Tree>
    <p:extLst>
      <p:ext uri="{BB962C8B-B14F-4D97-AF65-F5344CB8AC3E}">
        <p14:creationId xmlns:p14="http://schemas.microsoft.com/office/powerpoint/2010/main" val="41598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62"/>
          </a:xfrm>
          <a:prstGeom prst="rect">
            <a:avLst/>
          </a:prstGeo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457200" y="6356351"/>
            <a:ext cx="2133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6" name="Footer Placeholder 4"/>
          <p:cNvSpPr>
            <a:spLocks noGrp="1"/>
          </p:cNvSpPr>
          <p:nvPr>
            <p:ph type="ftr" sz="quarter" idx="11"/>
          </p:nvPr>
        </p:nvSpPr>
        <p:spPr>
          <a:xfrm>
            <a:off x="3124200" y="6356351"/>
            <a:ext cx="2895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7" name="Slide Number Placeholder 5"/>
          <p:cNvSpPr>
            <a:spLocks noGrp="1"/>
          </p:cNvSpPr>
          <p:nvPr>
            <p:ph type="sldNum" sz="quarter" idx="12"/>
          </p:nvPr>
        </p:nvSpPr>
        <p:spPr>
          <a:xfrm>
            <a:off x="6553200" y="6356351"/>
            <a:ext cx="2133600" cy="365124"/>
          </a:xfrm>
          <a:prstGeom prst="rect">
            <a:avLst/>
          </a:prstGeom>
        </p:spPr>
        <p:txBody>
          <a:bodyPr lIns="96370" tIns="48185" rIns="96370" bIns="48185"/>
          <a:lstStyle>
            <a:lvl1pPr>
              <a:defRPr/>
            </a:lvl1pPr>
          </a:lstStyle>
          <a:p>
            <a:pPr defTabSz="963706">
              <a:defRPr/>
            </a:pPr>
            <a:fld id="{820EC409-201A-4FF4-A036-243F61904C9A}" type="slidenum">
              <a:rPr lang="en-US" sz="1900">
                <a:solidFill>
                  <a:srgbClr val="000000"/>
                </a:solidFill>
              </a:rPr>
              <a:pPr defTabSz="963706">
                <a:defRPr/>
              </a:pPr>
              <a:t>‹#›</a:t>
            </a:fld>
            <a:endParaRPr lang="en-US" sz="1900" dirty="0">
              <a:solidFill>
                <a:srgbClr val="000000"/>
              </a:solidFill>
            </a:endParaRPr>
          </a:p>
        </p:txBody>
      </p:sp>
    </p:spTree>
    <p:extLst>
      <p:ext uri="{BB962C8B-B14F-4D97-AF65-F5344CB8AC3E}">
        <p14:creationId xmlns:p14="http://schemas.microsoft.com/office/powerpoint/2010/main" val="2503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457200" y="1344707"/>
            <a:ext cx="4040189" cy="830169"/>
          </a:xfrm>
          <a:prstGeom prst="rect">
            <a:avLst/>
          </a:prstGeom>
        </p:spPr>
        <p:txBody>
          <a:bodyPr anchor="b">
            <a:noAutofit/>
          </a:bodyPr>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9"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344707"/>
            <a:ext cx="4041775" cy="830169"/>
          </a:xfrm>
          <a:prstGeom prst="rect">
            <a:avLst/>
          </a:prstGeom>
        </p:spPr>
        <p:txBody>
          <a:bodyPr anchor="b"/>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645027" y="2174877"/>
            <a:ext cx="4041775"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8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graphicFrame>
        <p:nvGraphicFramePr>
          <p:cNvPr id="3" name="Group 758"/>
          <p:cNvGraphicFramePr>
            <a:graphicFrameLocks noGrp="1"/>
          </p:cNvGraphicFramePr>
          <p:nvPr userDrawn="1"/>
        </p:nvGraphicFramePr>
        <p:xfrm>
          <a:off x="457200" y="1143001"/>
          <a:ext cx="8077201" cy="3997288"/>
        </p:xfrm>
        <a:graphic>
          <a:graphicData uri="http://schemas.openxmlformats.org/drawingml/2006/table">
            <a:tbl>
              <a:tblPr/>
              <a:tblGrid>
                <a:gridCol w="1573480"/>
                <a:gridCol w="2541320"/>
                <a:gridCol w="1969325"/>
                <a:gridCol w="1993076"/>
              </a:tblGrid>
              <a:tr h="685799">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r>
                        <a:rPr kumimoji="0" lang="en-US" sz="1400" b="1" i="0" u="none" strike="noStrike" cap="none" normalizeH="0" baseline="0" dirty="0" smtClean="0">
                          <a:ln>
                            <a:noFill/>
                          </a:ln>
                          <a:solidFill>
                            <a:srgbClr val="000000"/>
                          </a:solidFill>
                          <a:effectLst/>
                          <a:latin typeface="+mn-lt"/>
                          <a:cs typeface="Arial" pitchFamily="34" charset="0"/>
                        </a:rPr>
                        <a:t>&lt;Insert Title Here&gt;</a:t>
                      </a: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r>
              <a:tr h="1103830">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smtClean="0">
                          <a:ln>
                            <a:noFill/>
                          </a:ln>
                          <a:solidFill>
                            <a:srgbClr val="000000"/>
                          </a:solidFill>
                          <a:effectLst/>
                          <a:latin typeface="+mn-lt"/>
                          <a:cs typeface="Arial" pitchFamily="34" charset="0"/>
                        </a:rPr>
                        <a:t>&lt;insert text here&gt;</a:t>
                      </a: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29">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3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bl>
          </a:graphicData>
        </a:graphic>
      </p:graphicFrame>
    </p:spTree>
    <p:extLst>
      <p:ext uri="{BB962C8B-B14F-4D97-AF65-F5344CB8AC3E}">
        <p14:creationId xmlns:p14="http://schemas.microsoft.com/office/powerpoint/2010/main" val="413637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a:p>
        </p:txBody>
      </p:sp>
    </p:spTree>
    <p:extLst>
      <p:ext uri="{BB962C8B-B14F-4D97-AF65-F5344CB8AC3E}">
        <p14:creationId xmlns:p14="http://schemas.microsoft.com/office/powerpoint/2010/main" val="363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9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2" cy="1162050"/>
          </a:xfrm>
          <a:prstGeom prst="rect">
            <a:avLst/>
          </a:prstGeom>
        </p:spPr>
        <p:txBody>
          <a:bodyPr anchor="b">
            <a:normAutofit/>
          </a:bodyPr>
          <a:lstStyle>
            <a:lvl1pPr algn="l">
              <a:defRPr sz="2900" b="1"/>
            </a:lvl1pPr>
          </a:lstStyle>
          <a:p>
            <a:r>
              <a:rPr lang="en-US" smtClean="0"/>
              <a:t>Click to edit Master title style</a:t>
            </a:r>
            <a:endParaRPr lang="en-US" dirty="0"/>
          </a:p>
        </p:txBody>
      </p:sp>
      <p:sp>
        <p:nvSpPr>
          <p:cNvPr id="3" name="Content Placeholder 2"/>
          <p:cNvSpPr>
            <a:spLocks noGrp="1"/>
          </p:cNvSpPr>
          <p:nvPr>
            <p:ph idx="1"/>
          </p:nvPr>
        </p:nvSpPr>
        <p:spPr>
          <a:xfrm>
            <a:off x="3575052" y="273050"/>
            <a:ext cx="5111750" cy="5853113"/>
          </a:xfrm>
          <a:prstGeom prst="rect">
            <a:avLst/>
          </a:prstGeom>
        </p:spPr>
        <p:txBody>
          <a:bodyPr/>
          <a:lstStyle>
            <a:lvl1pPr>
              <a:defRPr sz="2600" b="1"/>
            </a:lvl1pPr>
            <a:lvl2pPr>
              <a:defRPr sz="2500"/>
            </a:lvl2pPr>
            <a:lvl3pPr>
              <a:defRPr sz="2300"/>
            </a:lvl3pPr>
            <a:lvl4pPr>
              <a:defRPr sz="1900"/>
            </a:lvl4pPr>
            <a:lvl5pPr>
              <a:defRPr sz="15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0"/>
            <a:ext cx="3008312" cy="46910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92746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9"/>
          <p:cNvSpPr>
            <a:spLocks noChangeArrowheads="1"/>
          </p:cNvSpPr>
          <p:nvPr/>
        </p:nvSpPr>
        <p:spPr bwMode="auto">
          <a:xfrm>
            <a:off x="0" y="6383867"/>
            <a:ext cx="9144000" cy="474133"/>
          </a:xfrm>
          <a:prstGeom prst="rect">
            <a:avLst/>
          </a:prstGeom>
          <a:solidFill>
            <a:srgbClr val="D1E4F7"/>
          </a:solidFill>
          <a:ln w="9525">
            <a:noFill/>
            <a:miter lim="800000"/>
            <a:headEnd/>
            <a:tailEnd/>
          </a:ln>
          <a:effectLst/>
        </p:spPr>
        <p:txBody>
          <a:bodyPr wrap="none" lIns="96370" tIns="48185" rIns="96370" bIns="48185" anchor="ctr">
            <a:prstTxWarp prst="textNoShape">
              <a:avLst/>
            </a:prstTxWarp>
          </a:bodyPr>
          <a:lstStyle/>
          <a:p>
            <a:pPr defTabSz="963706">
              <a:defRPr/>
            </a:pPr>
            <a:endParaRPr lang="en-US" sz="1900" dirty="0">
              <a:solidFill>
                <a:srgbClr val="000000"/>
              </a:solidFill>
            </a:endParaRPr>
          </a:p>
        </p:txBody>
      </p:sp>
      <p:sp>
        <p:nvSpPr>
          <p:cNvPr id="21" name="Rectangle 7"/>
          <p:cNvSpPr txBox="1">
            <a:spLocks noChangeArrowheads="1"/>
          </p:cNvSpPr>
          <p:nvPr/>
        </p:nvSpPr>
        <p:spPr bwMode="auto">
          <a:xfrm>
            <a:off x="8382000" y="6542812"/>
            <a:ext cx="762000"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0">
                <a:solidFill>
                  <a:schemeClr val="bg1"/>
                </a:solidFill>
              </a:defRPr>
            </a:lvl1pPr>
          </a:lstStyle>
          <a:p>
            <a:pPr algn="ctr" defTabSz="963706" fontAlgn="base">
              <a:spcBef>
                <a:spcPct val="0"/>
              </a:spcBef>
              <a:spcAft>
                <a:spcPct val="0"/>
              </a:spcAft>
              <a:defRPr/>
            </a:pPr>
            <a:fld id="{6E7B9769-53DD-3B45-AD1F-5FE9E9EEAD74}" type="slidenum">
              <a:rPr lang="en-US" smtClean="0">
                <a:solidFill>
                  <a:srgbClr val="7F7F7F"/>
                </a:solidFill>
              </a:rPr>
              <a:pPr algn="ctr" defTabSz="963706" fontAlgn="base">
                <a:spcBef>
                  <a:spcPct val="0"/>
                </a:spcBef>
                <a:spcAft>
                  <a:spcPct val="0"/>
                </a:spcAft>
                <a:defRPr/>
              </a:pPr>
              <a:t>‹#›</a:t>
            </a:fld>
            <a:endParaRPr lang="en-US" sz="1100" dirty="0">
              <a:solidFill>
                <a:srgbClr val="7F7F7F"/>
              </a:solidFill>
            </a:endParaRPr>
          </a:p>
        </p:txBody>
      </p:sp>
      <p:sp>
        <p:nvSpPr>
          <p:cNvPr id="24" name="Title Placeholder 23"/>
          <p:cNvSpPr>
            <a:spLocks noGrp="1"/>
          </p:cNvSpPr>
          <p:nvPr>
            <p:ph type="title"/>
          </p:nvPr>
        </p:nvSpPr>
        <p:spPr>
          <a:xfrm>
            <a:off x="457200" y="283604"/>
            <a:ext cx="8229600" cy="792162"/>
          </a:xfrm>
          <a:prstGeom prst="rect">
            <a:avLst/>
          </a:prstGeom>
        </p:spPr>
        <p:txBody>
          <a:bodyPr vert="horz" lIns="96370" tIns="48185" rIns="96370" bIns="48185" rtlCol="0" anchor="b">
            <a:normAutofit/>
          </a:bodyPr>
          <a:lstStyle/>
          <a:p>
            <a:r>
              <a:rPr lang="en-US" dirty="0" smtClean="0"/>
              <a:t>Click to edit Master title style</a:t>
            </a:r>
            <a:endParaRPr lang="en-US" dirty="0"/>
          </a:p>
        </p:txBody>
      </p:sp>
      <p:sp>
        <p:nvSpPr>
          <p:cNvPr id="25" name="Text Placeholder 24"/>
          <p:cNvSpPr>
            <a:spLocks noGrp="1"/>
          </p:cNvSpPr>
          <p:nvPr>
            <p:ph type="body" idx="1"/>
          </p:nvPr>
        </p:nvSpPr>
        <p:spPr>
          <a:xfrm>
            <a:off x="457200" y="1219201"/>
            <a:ext cx="8229600" cy="4038599"/>
          </a:xfrm>
          <a:prstGeom prst="rect">
            <a:avLst/>
          </a:prstGeom>
        </p:spPr>
        <p:txBody>
          <a:bodyPr vert="horz" lIns="96370" tIns="48185" rIns="96370" bIns="481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2394857" y="6469168"/>
            <a:ext cx="4281714" cy="333560"/>
          </a:xfrm>
          <a:prstGeom prst="rect">
            <a:avLst/>
          </a:prstGeom>
          <a:noFill/>
        </p:spPr>
        <p:txBody>
          <a:bodyPr wrap="square" lIns="86493" tIns="43247" rIns="86493" bIns="43247" rtlCol="0">
            <a:spAutoFit/>
          </a:bodyPr>
          <a:lstStyle/>
          <a:p>
            <a:pPr algn="ctr" defTabSz="963706">
              <a:defRPr/>
            </a:pPr>
            <a:r>
              <a:rPr lang="en-US" sz="800" dirty="0">
                <a:solidFill>
                  <a:prstClr val="white">
                    <a:lumMod val="50000"/>
                  </a:prstClr>
                </a:solidFill>
              </a:rPr>
              <a:t>COMCAST PROPRIETARY (RESTRICTED) – Solely for authorized persons having a need to know pursuant to Company instructions.</a:t>
            </a:r>
          </a:p>
        </p:txBody>
      </p:sp>
      <p:pic>
        <p:nvPicPr>
          <p:cNvPr id="14" name="Picture 13" descr="APS_logo_final_small.png"/>
          <p:cNvPicPr>
            <a:picLocks noChangeAspect="1"/>
          </p:cNvPicPr>
          <p:nvPr/>
        </p:nvPicPr>
        <p:blipFill rotWithShape="1">
          <a:blip r:embed="rId12">
            <a:extLst>
              <a:ext uri="{28A0092B-C50C-407E-A947-70E740481C1C}">
                <a14:useLocalDpi xmlns:a14="http://schemas.microsoft.com/office/drawing/2010/main" val="0"/>
              </a:ext>
            </a:extLst>
          </a:blip>
          <a:srcRect l="24564" r="25153" b="22048"/>
          <a:stretch/>
        </p:blipFill>
        <p:spPr>
          <a:xfrm>
            <a:off x="35202" y="6172200"/>
            <a:ext cx="955398" cy="633598"/>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176166" y="6459379"/>
            <a:ext cx="685801" cy="246221"/>
          </a:xfrm>
          <a:prstGeom prst="rect">
            <a:avLst/>
          </a:prstGeom>
          <a:noFill/>
        </p:spPr>
        <p:txBody>
          <a:bodyPr wrap="square" rtlCol="0">
            <a:spAutoFit/>
          </a:bodyPr>
          <a:lstStyle/>
          <a:p>
            <a:pPr algn="ctr"/>
            <a:r>
              <a:rPr lang="en-US" sz="1000" b="1" dirty="0">
                <a:solidFill>
                  <a:prstClr val="white"/>
                </a:solidFill>
              </a:rPr>
              <a:t>APS</a:t>
            </a:r>
          </a:p>
        </p:txBody>
      </p:sp>
      <p:pic>
        <p:nvPicPr>
          <p:cNvPr id="4" name="Picture 3" descr="ur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6092" y="6423799"/>
            <a:ext cx="908308" cy="510401"/>
          </a:xfrm>
          <a:prstGeom prst="rect">
            <a:avLst/>
          </a:prstGeom>
        </p:spPr>
      </p:pic>
      <p:cxnSp>
        <p:nvCxnSpPr>
          <p:cNvPr id="3" name="Straight Connector 2"/>
          <p:cNvCxnSpPr/>
          <p:nvPr/>
        </p:nvCxnSpPr>
        <p:spPr>
          <a:xfrm>
            <a:off x="533400" y="1086338"/>
            <a:ext cx="8153400" cy="0"/>
          </a:xfrm>
          <a:prstGeom prst="line">
            <a:avLst/>
          </a:prstGeom>
          <a:ln>
            <a:solidFill>
              <a:srgbClr val="A6CCEE"/>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70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rtl="0" eaLnBrk="1" fontAlgn="base" hangingPunct="1">
        <a:spcBef>
          <a:spcPct val="0"/>
        </a:spcBef>
        <a:spcAft>
          <a:spcPct val="0"/>
        </a:spcAft>
        <a:defRPr sz="29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600">
          <a:solidFill>
            <a:schemeClr val="tx1"/>
          </a:solidFill>
          <a:latin typeface="Calibri" pitchFamily="34" charset="0"/>
        </a:defRPr>
      </a:lvl2pPr>
      <a:lvl3pPr algn="ctr" rtl="0" eaLnBrk="1" fontAlgn="base" hangingPunct="1">
        <a:spcBef>
          <a:spcPct val="0"/>
        </a:spcBef>
        <a:spcAft>
          <a:spcPct val="0"/>
        </a:spcAft>
        <a:defRPr sz="4600">
          <a:solidFill>
            <a:schemeClr val="tx1"/>
          </a:solidFill>
          <a:latin typeface="Calibri" pitchFamily="34" charset="0"/>
        </a:defRPr>
      </a:lvl3pPr>
      <a:lvl4pPr algn="ctr" rtl="0" eaLnBrk="1" fontAlgn="base" hangingPunct="1">
        <a:spcBef>
          <a:spcPct val="0"/>
        </a:spcBef>
        <a:spcAft>
          <a:spcPct val="0"/>
        </a:spcAft>
        <a:defRPr sz="4600">
          <a:solidFill>
            <a:schemeClr val="tx1"/>
          </a:solidFill>
          <a:latin typeface="Calibri" pitchFamily="34" charset="0"/>
        </a:defRPr>
      </a:lvl4pPr>
      <a:lvl5pPr algn="ctr" rtl="0" eaLnBrk="1" fontAlgn="base" hangingPunct="1">
        <a:spcBef>
          <a:spcPct val="0"/>
        </a:spcBef>
        <a:spcAft>
          <a:spcPct val="0"/>
        </a:spcAft>
        <a:defRPr sz="4600">
          <a:solidFill>
            <a:schemeClr val="tx1"/>
          </a:solidFill>
          <a:latin typeface="Calibri" pitchFamily="34" charset="0"/>
        </a:defRPr>
      </a:lvl5pPr>
      <a:lvl6pPr marL="481853" algn="ctr" rtl="0" eaLnBrk="1" fontAlgn="base" hangingPunct="1">
        <a:spcBef>
          <a:spcPct val="0"/>
        </a:spcBef>
        <a:spcAft>
          <a:spcPct val="0"/>
        </a:spcAft>
        <a:defRPr sz="4600">
          <a:solidFill>
            <a:schemeClr val="tx1"/>
          </a:solidFill>
          <a:latin typeface="Calibri" pitchFamily="34" charset="0"/>
        </a:defRPr>
      </a:lvl6pPr>
      <a:lvl7pPr marL="963706" algn="ctr" rtl="0" eaLnBrk="1" fontAlgn="base" hangingPunct="1">
        <a:spcBef>
          <a:spcPct val="0"/>
        </a:spcBef>
        <a:spcAft>
          <a:spcPct val="0"/>
        </a:spcAft>
        <a:defRPr sz="4600">
          <a:solidFill>
            <a:schemeClr val="tx1"/>
          </a:solidFill>
          <a:latin typeface="Calibri" pitchFamily="34" charset="0"/>
        </a:defRPr>
      </a:lvl7pPr>
      <a:lvl8pPr marL="1445559" algn="ctr" rtl="0" eaLnBrk="1" fontAlgn="base" hangingPunct="1">
        <a:spcBef>
          <a:spcPct val="0"/>
        </a:spcBef>
        <a:spcAft>
          <a:spcPct val="0"/>
        </a:spcAft>
        <a:defRPr sz="4600">
          <a:solidFill>
            <a:schemeClr val="tx1"/>
          </a:solidFill>
          <a:latin typeface="Calibri" pitchFamily="34" charset="0"/>
        </a:defRPr>
      </a:lvl8pPr>
      <a:lvl9pPr marL="1927412" algn="ctr" rtl="0" eaLnBrk="1" fontAlgn="base" hangingPunct="1">
        <a:spcBef>
          <a:spcPct val="0"/>
        </a:spcBef>
        <a:spcAft>
          <a:spcPct val="0"/>
        </a:spcAft>
        <a:defRPr sz="4600">
          <a:solidFill>
            <a:schemeClr val="tx1"/>
          </a:solidFill>
          <a:latin typeface="Calibri" pitchFamily="34" charset="0"/>
        </a:defRPr>
      </a:lvl9pPr>
    </p:titleStyle>
    <p:bodyStyle>
      <a:lvl1pPr marL="481853" indent="-481853" algn="l" rtl="0" eaLnBrk="1" fontAlgn="base" hangingPunct="1">
        <a:spcBef>
          <a:spcPct val="20000"/>
        </a:spcBef>
        <a:spcAft>
          <a:spcPct val="0"/>
        </a:spcAft>
        <a:buFont typeface="Wingdings" pitchFamily="2" charset="2"/>
        <a:buChar char="Ø"/>
        <a:defRPr sz="2600" b="1" kern="1200">
          <a:solidFill>
            <a:srgbClr val="000000"/>
          </a:solidFill>
          <a:latin typeface="Arial" pitchFamily="34" charset="0"/>
          <a:ea typeface="+mn-ea"/>
          <a:cs typeface="Arial" pitchFamily="34" charset="0"/>
        </a:defRPr>
      </a:lvl1pPr>
      <a:lvl2pPr marL="1018919" indent="-413256" algn="l" rtl="0" eaLnBrk="1" fontAlgn="base" hangingPunct="1">
        <a:spcBef>
          <a:spcPct val="20000"/>
        </a:spcBef>
        <a:spcAft>
          <a:spcPct val="0"/>
        </a:spcAft>
        <a:buFont typeface="Wingdings" pitchFamily="2" charset="2"/>
        <a:buChar char="§"/>
        <a:defRPr sz="2500" kern="1200">
          <a:solidFill>
            <a:srgbClr val="000000"/>
          </a:solidFill>
          <a:latin typeface="Arial" pitchFamily="34" charset="0"/>
          <a:ea typeface="+mn-ea"/>
          <a:cs typeface="Arial" pitchFamily="34" charset="0"/>
        </a:defRPr>
      </a:lvl2pPr>
      <a:lvl3pPr marL="1390347" indent="-247619" algn="l" rtl="0" eaLnBrk="1" fontAlgn="base" hangingPunct="1">
        <a:spcBef>
          <a:spcPct val="20000"/>
        </a:spcBef>
        <a:spcAft>
          <a:spcPct val="0"/>
        </a:spcAft>
        <a:buFont typeface="Arial" pitchFamily="34" charset="0"/>
        <a:buChar char="•"/>
        <a:defRPr sz="2300" kern="1200">
          <a:solidFill>
            <a:srgbClr val="000000"/>
          </a:solidFill>
          <a:latin typeface="Arial" pitchFamily="34" charset="0"/>
          <a:ea typeface="+mn-ea"/>
          <a:cs typeface="Arial" pitchFamily="34" charset="0"/>
        </a:defRPr>
      </a:lvl3pPr>
      <a:lvl4pPr marL="1982625" indent="-358044" algn="l" rtl="0" eaLnBrk="1" fontAlgn="base" hangingPunct="1">
        <a:spcBef>
          <a:spcPct val="20000"/>
        </a:spcBef>
        <a:spcAft>
          <a:spcPct val="0"/>
        </a:spcAft>
        <a:buFont typeface="Arial" pitchFamily="34" charset="0"/>
        <a:buChar char="–"/>
        <a:defRPr sz="1900" kern="1200">
          <a:solidFill>
            <a:srgbClr val="000000"/>
          </a:solidFill>
          <a:latin typeface="Arial" pitchFamily="34" charset="0"/>
          <a:ea typeface="+mn-ea"/>
          <a:cs typeface="Arial" pitchFamily="34" charset="0"/>
        </a:defRPr>
      </a:lvl4pPr>
      <a:lvl5pPr marL="2409265" indent="-358044" algn="l" rtl="0" eaLnBrk="1" fontAlgn="base" hangingPunct="1">
        <a:spcBef>
          <a:spcPct val="20000"/>
        </a:spcBef>
        <a:spcAft>
          <a:spcPct val="0"/>
        </a:spcAft>
        <a:buFont typeface="Arial" pitchFamily="34" charset="0"/>
        <a:buChar char="»"/>
        <a:defRPr sz="1500" kern="1200">
          <a:solidFill>
            <a:srgbClr val="000000"/>
          </a:solidFill>
          <a:latin typeface="Arial" pitchFamily="34" charset="0"/>
          <a:ea typeface="+mn-ea"/>
          <a:cs typeface="Arial" pitchFamily="34" charset="0"/>
        </a:defRPr>
      </a:lvl5pPr>
      <a:lvl6pPr marL="265019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2045"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3898"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575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3706" rtl="0" eaLnBrk="1" latinLnBrk="0" hangingPunct="1">
        <a:defRPr sz="1900" kern="1200">
          <a:solidFill>
            <a:schemeClr val="tx1"/>
          </a:solidFill>
          <a:latin typeface="+mn-lt"/>
          <a:ea typeface="+mn-ea"/>
          <a:cs typeface="+mn-cs"/>
        </a:defRPr>
      </a:lvl1pPr>
      <a:lvl2pPr marL="481853" algn="l" defTabSz="963706" rtl="0" eaLnBrk="1" latinLnBrk="0" hangingPunct="1">
        <a:defRPr sz="1900" kern="1200">
          <a:solidFill>
            <a:schemeClr val="tx1"/>
          </a:solidFill>
          <a:latin typeface="+mn-lt"/>
          <a:ea typeface="+mn-ea"/>
          <a:cs typeface="+mn-cs"/>
        </a:defRPr>
      </a:lvl2pPr>
      <a:lvl3pPr marL="963706" algn="l" defTabSz="963706" rtl="0" eaLnBrk="1" latinLnBrk="0" hangingPunct="1">
        <a:defRPr sz="1900" kern="1200">
          <a:solidFill>
            <a:schemeClr val="tx1"/>
          </a:solidFill>
          <a:latin typeface="+mn-lt"/>
          <a:ea typeface="+mn-ea"/>
          <a:cs typeface="+mn-cs"/>
        </a:defRPr>
      </a:lvl3pPr>
      <a:lvl4pPr marL="1445559" algn="l" defTabSz="963706" rtl="0" eaLnBrk="1" latinLnBrk="0" hangingPunct="1">
        <a:defRPr sz="1900" kern="1200">
          <a:solidFill>
            <a:schemeClr val="tx1"/>
          </a:solidFill>
          <a:latin typeface="+mn-lt"/>
          <a:ea typeface="+mn-ea"/>
          <a:cs typeface="+mn-cs"/>
        </a:defRPr>
      </a:lvl4pPr>
      <a:lvl5pPr marL="1927412" algn="l" defTabSz="963706" rtl="0" eaLnBrk="1" latinLnBrk="0" hangingPunct="1">
        <a:defRPr sz="1900" kern="1200">
          <a:solidFill>
            <a:schemeClr val="tx1"/>
          </a:solidFill>
          <a:latin typeface="+mn-lt"/>
          <a:ea typeface="+mn-ea"/>
          <a:cs typeface="+mn-cs"/>
        </a:defRPr>
      </a:lvl5pPr>
      <a:lvl6pPr marL="2409265" algn="l" defTabSz="963706" rtl="0" eaLnBrk="1" latinLnBrk="0" hangingPunct="1">
        <a:defRPr sz="1900" kern="1200">
          <a:solidFill>
            <a:schemeClr val="tx1"/>
          </a:solidFill>
          <a:latin typeface="+mn-lt"/>
          <a:ea typeface="+mn-ea"/>
          <a:cs typeface="+mn-cs"/>
        </a:defRPr>
      </a:lvl6pPr>
      <a:lvl7pPr marL="2891118" algn="l" defTabSz="963706" rtl="0" eaLnBrk="1" latinLnBrk="0" hangingPunct="1">
        <a:defRPr sz="1900" kern="1200">
          <a:solidFill>
            <a:schemeClr val="tx1"/>
          </a:solidFill>
          <a:latin typeface="+mn-lt"/>
          <a:ea typeface="+mn-ea"/>
          <a:cs typeface="+mn-cs"/>
        </a:defRPr>
      </a:lvl7pPr>
      <a:lvl8pPr marL="3372972" algn="l" defTabSz="963706" rtl="0" eaLnBrk="1" latinLnBrk="0" hangingPunct="1">
        <a:defRPr sz="1900" kern="1200">
          <a:solidFill>
            <a:schemeClr val="tx1"/>
          </a:solidFill>
          <a:latin typeface="+mn-lt"/>
          <a:ea typeface="+mn-ea"/>
          <a:cs typeface="+mn-cs"/>
        </a:defRPr>
      </a:lvl8pPr>
      <a:lvl9pPr marL="3854824" algn="l" defTabSz="96370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System_of_record"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iki.io.comcast.net/display/CEMP/JIRA+EM&amp;M+Workflow" TargetMode="External"/><Relationship Id="rId4" Type="http://schemas.openxmlformats.org/officeDocument/2006/relationships/hyperlink" Target="https://wiki.io.comcast.net/pages/viewpage.action?pageId=227392710#EM%26MGitUsersGuide-FeatureBranch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47800"/>
            <a:ext cx="7010400" cy="2057399"/>
          </a:xfrm>
        </p:spPr>
        <p:txBody>
          <a:bodyPr>
            <a:normAutofit/>
          </a:bodyPr>
          <a:lstStyle/>
          <a:p>
            <a:pPr algn="ctr"/>
            <a:r>
              <a:rPr lang="en-US" sz="3000" dirty="0" smtClean="0">
                <a:solidFill>
                  <a:srgbClr val="00BDEC"/>
                </a:solidFill>
                <a:latin typeface="Calibri" pitchFamily="34" charset="0"/>
                <a:cs typeface="Calibri" pitchFamily="34" charset="0"/>
              </a:rPr>
              <a:t>EM&amp;M </a:t>
            </a:r>
            <a:r>
              <a:rPr lang="en-US" sz="3000" dirty="0" err="1" smtClean="0">
                <a:solidFill>
                  <a:srgbClr val="00BDEC"/>
                </a:solidFill>
                <a:latin typeface="Calibri" pitchFamily="34" charset="0"/>
                <a:cs typeface="Calibri" pitchFamily="34" charset="0"/>
              </a:rPr>
              <a:t>Git</a:t>
            </a:r>
            <a:r>
              <a:rPr lang="en-US" sz="3000" dirty="0" smtClean="0">
                <a:solidFill>
                  <a:srgbClr val="00BDEC"/>
                </a:solidFill>
                <a:latin typeface="Calibri" pitchFamily="34" charset="0"/>
                <a:cs typeface="Calibri" pitchFamily="34" charset="0"/>
              </a:rPr>
              <a:t> System Introduction</a:t>
            </a:r>
            <a:endParaRPr lang="en-US" sz="3000" dirty="0">
              <a:solidFill>
                <a:srgbClr val="00BDEC"/>
              </a:solidFill>
              <a:latin typeface="Calibri" pitchFamily="34" charset="0"/>
              <a:cs typeface="Calibri" pitchFamily="34" charset="0"/>
            </a:endParaRPr>
          </a:p>
        </p:txBody>
      </p:sp>
      <p:sp>
        <p:nvSpPr>
          <p:cNvPr id="3" name="Text Placeholder 2"/>
          <p:cNvSpPr>
            <a:spLocks noGrp="1"/>
          </p:cNvSpPr>
          <p:nvPr>
            <p:ph type="body" sz="quarter" idx="10"/>
          </p:nvPr>
        </p:nvSpPr>
        <p:spPr>
          <a:xfrm>
            <a:off x="817418" y="3765176"/>
            <a:ext cx="6954981" cy="403412"/>
          </a:xfrm>
        </p:spPr>
        <p:txBody>
          <a:bodyPr/>
          <a:lstStyle/>
          <a:p>
            <a:r>
              <a:rPr lang="en-US" dirty="0" smtClean="0">
                <a:latin typeface="Calibri" pitchFamily="34" charset="0"/>
                <a:cs typeface="Calibri" pitchFamily="34" charset="0"/>
              </a:rPr>
              <a:t>February 10, 2015</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8846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2908"/>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Build Identifier</a:t>
            </a:r>
            <a:endParaRPr lang="en-US" sz="3600" b="1" kern="1200" dirty="0">
              <a:solidFill>
                <a:srgbClr val="0070C0"/>
              </a:solidFill>
              <a:ea typeface="+mn-ea"/>
              <a:cs typeface="Calibri" pitchFamily="34" charset="0"/>
            </a:endParaRPr>
          </a:p>
        </p:txBody>
      </p:sp>
      <p:sp>
        <p:nvSpPr>
          <p:cNvPr id="3" name="TextBox 2"/>
          <p:cNvSpPr txBox="1"/>
          <p:nvPr/>
        </p:nvSpPr>
        <p:spPr>
          <a:xfrm>
            <a:off x="1671308" y="1234619"/>
            <a:ext cx="5720092" cy="4708981"/>
          </a:xfrm>
          <a:prstGeom prst="rect">
            <a:avLst/>
          </a:prstGeom>
          <a:noFill/>
        </p:spPr>
        <p:txBody>
          <a:bodyPr wrap="none" rtlCol="0">
            <a:spAutoFit/>
          </a:bodyPr>
          <a:lstStyle/>
          <a:p>
            <a:r>
              <a:rPr lang="en-US" sz="2000" dirty="0" smtClean="0"/>
              <a:t>Build ID = [repo]-[branch]-[deployment]-[build#]</a:t>
            </a:r>
          </a:p>
          <a:p>
            <a:endParaRPr lang="en-US" sz="2000" dirty="0"/>
          </a:p>
          <a:p>
            <a:r>
              <a:rPr lang="en-US" sz="2000" dirty="0">
                <a:solidFill>
                  <a:schemeClr val="tx1">
                    <a:lumMod val="65000"/>
                    <a:lumOff val="35000"/>
                  </a:schemeClr>
                </a:solidFill>
              </a:rPr>
              <a:t>r</a:t>
            </a:r>
            <a:r>
              <a:rPr lang="en-US" sz="2000" dirty="0" smtClean="0">
                <a:solidFill>
                  <a:schemeClr val="tx1">
                    <a:lumMod val="65000"/>
                    <a:lumOff val="35000"/>
                  </a:schemeClr>
                </a:solidFill>
              </a:rPr>
              <a:t>epo – EM&amp;M Git Repo name</a:t>
            </a:r>
          </a:p>
          <a:p>
            <a:endParaRPr lang="en-US" sz="2000" dirty="0" smtClean="0">
              <a:solidFill>
                <a:schemeClr val="tx1">
                  <a:lumMod val="65000"/>
                  <a:lumOff val="35000"/>
                </a:schemeClr>
              </a:solidFill>
            </a:endParaRPr>
          </a:p>
          <a:p>
            <a:r>
              <a:rPr lang="en-US" sz="2000" dirty="0">
                <a:solidFill>
                  <a:schemeClr val="tx1">
                    <a:lumMod val="65000"/>
                    <a:lumOff val="35000"/>
                  </a:schemeClr>
                </a:solidFill>
              </a:rPr>
              <a:t>b</a:t>
            </a:r>
            <a:r>
              <a:rPr lang="en-US" sz="2000" dirty="0" smtClean="0">
                <a:solidFill>
                  <a:schemeClr val="tx1">
                    <a:lumMod val="65000"/>
                    <a:lumOff val="35000"/>
                  </a:schemeClr>
                </a:solidFill>
              </a:rPr>
              <a:t>ranch – EM&amp;M Git Repo Branch type, on of:</a:t>
            </a:r>
          </a:p>
          <a:p>
            <a:pPr lvl="1"/>
            <a:r>
              <a:rPr lang="en-US" sz="2000" dirty="0" smtClean="0">
                <a:solidFill>
                  <a:schemeClr val="tx1">
                    <a:lumMod val="65000"/>
                    <a:lumOff val="35000"/>
                  </a:schemeClr>
                </a:solidFill>
              </a:rPr>
              <a:t>F – feature branch</a:t>
            </a:r>
          </a:p>
          <a:p>
            <a:pPr lvl="1"/>
            <a:r>
              <a:rPr lang="en-US" sz="2000" dirty="0" smtClean="0">
                <a:solidFill>
                  <a:schemeClr val="tx1">
                    <a:lumMod val="65000"/>
                    <a:lumOff val="35000"/>
                  </a:schemeClr>
                </a:solidFill>
              </a:rPr>
              <a:t>D – develop branch</a:t>
            </a:r>
          </a:p>
          <a:p>
            <a:pPr lvl="1"/>
            <a:r>
              <a:rPr lang="en-US" sz="2000" dirty="0" smtClean="0">
                <a:solidFill>
                  <a:schemeClr val="tx1">
                    <a:lumMod val="65000"/>
                    <a:lumOff val="35000"/>
                  </a:schemeClr>
                </a:solidFill>
              </a:rPr>
              <a:t>R – </a:t>
            </a:r>
            <a:r>
              <a:rPr lang="en-US" sz="2000" dirty="0">
                <a:solidFill>
                  <a:schemeClr val="tx1">
                    <a:lumMod val="65000"/>
                    <a:lumOff val="35000"/>
                  </a:schemeClr>
                </a:solidFill>
              </a:rPr>
              <a:t>r</a:t>
            </a:r>
            <a:r>
              <a:rPr lang="en-US" sz="2000" dirty="0" smtClean="0">
                <a:solidFill>
                  <a:schemeClr val="tx1">
                    <a:lumMod val="65000"/>
                    <a:lumOff val="35000"/>
                  </a:schemeClr>
                </a:solidFill>
              </a:rPr>
              <a:t>elease branch</a:t>
            </a:r>
          </a:p>
          <a:p>
            <a:pPr lvl="1"/>
            <a:r>
              <a:rPr lang="en-US" sz="2000" dirty="0" smtClean="0">
                <a:solidFill>
                  <a:schemeClr val="tx1">
                    <a:lumMod val="65000"/>
                    <a:lumOff val="35000"/>
                  </a:schemeClr>
                </a:solidFill>
              </a:rPr>
              <a:t>H – hotfix branch</a:t>
            </a:r>
          </a:p>
          <a:p>
            <a:pPr lvl="1"/>
            <a:r>
              <a:rPr lang="en-US" sz="2000" dirty="0" smtClean="0">
                <a:solidFill>
                  <a:schemeClr val="tx1">
                    <a:lumMod val="65000"/>
                    <a:lumOff val="35000"/>
                  </a:schemeClr>
                </a:solidFill>
              </a:rPr>
              <a:t>M – </a:t>
            </a:r>
            <a:r>
              <a:rPr lang="en-US" sz="2000" dirty="0">
                <a:solidFill>
                  <a:schemeClr val="tx1">
                    <a:lumMod val="65000"/>
                    <a:lumOff val="35000"/>
                  </a:schemeClr>
                </a:solidFill>
              </a:rPr>
              <a:t>m</a:t>
            </a:r>
            <a:r>
              <a:rPr lang="en-US" sz="2000" dirty="0" smtClean="0">
                <a:solidFill>
                  <a:schemeClr val="tx1">
                    <a:lumMod val="65000"/>
                    <a:lumOff val="35000"/>
                  </a:schemeClr>
                </a:solidFill>
              </a:rPr>
              <a:t>aster branch</a:t>
            </a:r>
          </a:p>
          <a:p>
            <a:pPr lvl="1"/>
            <a:endParaRPr lang="en-US" sz="2000" dirty="0">
              <a:solidFill>
                <a:schemeClr val="tx1">
                  <a:lumMod val="65000"/>
                  <a:lumOff val="35000"/>
                </a:schemeClr>
              </a:solidFill>
            </a:endParaRPr>
          </a:p>
          <a:p>
            <a:r>
              <a:rPr lang="en-US" sz="2000" dirty="0">
                <a:solidFill>
                  <a:schemeClr val="tx1">
                    <a:lumMod val="65000"/>
                    <a:lumOff val="35000"/>
                  </a:schemeClr>
                </a:solidFill>
              </a:rPr>
              <a:t>d</a:t>
            </a:r>
            <a:r>
              <a:rPr lang="en-US" sz="2000" dirty="0" smtClean="0">
                <a:solidFill>
                  <a:schemeClr val="tx1">
                    <a:lumMod val="65000"/>
                    <a:lumOff val="35000"/>
                  </a:schemeClr>
                </a:solidFill>
              </a:rPr>
              <a:t>eployment – </a:t>
            </a:r>
            <a:r>
              <a:rPr lang="en-US" sz="2000" dirty="0" err="1" smtClean="0">
                <a:solidFill>
                  <a:schemeClr val="tx1">
                    <a:lumMod val="65000"/>
                    <a:lumOff val="35000"/>
                  </a:schemeClr>
                </a:solidFill>
              </a:rPr>
              <a:t>M.m</a:t>
            </a:r>
            <a:r>
              <a:rPr lang="en-US" sz="2000" dirty="0" smtClean="0">
                <a:solidFill>
                  <a:schemeClr val="tx1">
                    <a:lumMod val="65000"/>
                    <a:lumOff val="35000"/>
                  </a:schemeClr>
                </a:solidFill>
              </a:rPr>
              <a:t> – </a:t>
            </a:r>
            <a:r>
              <a:rPr lang="en-US" sz="2000" dirty="0" err="1" smtClean="0">
                <a:solidFill>
                  <a:schemeClr val="tx1">
                    <a:lumMod val="65000"/>
                    <a:lumOff val="35000"/>
                  </a:schemeClr>
                </a:solidFill>
              </a:rPr>
              <a:t>Major.minor</a:t>
            </a:r>
            <a:r>
              <a:rPr lang="en-US" sz="2000" dirty="0" smtClean="0">
                <a:solidFill>
                  <a:schemeClr val="tx1">
                    <a:lumMod val="65000"/>
                    <a:lumOff val="35000"/>
                  </a:schemeClr>
                </a:solidFill>
              </a:rPr>
              <a:t> number of repo</a:t>
            </a:r>
          </a:p>
          <a:p>
            <a:r>
              <a:rPr lang="en-US" sz="2000" dirty="0" smtClean="0">
                <a:solidFill>
                  <a:schemeClr val="tx1">
                    <a:lumMod val="65000"/>
                    <a:lumOff val="35000"/>
                  </a:schemeClr>
                </a:solidFill>
              </a:rPr>
              <a:t>deployment</a:t>
            </a:r>
          </a:p>
          <a:p>
            <a:pPr lvl="1"/>
            <a:endParaRPr lang="en-US" sz="2000" dirty="0" smtClean="0">
              <a:solidFill>
                <a:schemeClr val="tx1">
                  <a:lumMod val="65000"/>
                  <a:lumOff val="35000"/>
                </a:schemeClr>
              </a:solidFill>
            </a:endParaRPr>
          </a:p>
          <a:p>
            <a:r>
              <a:rPr lang="en-US" sz="2000" dirty="0">
                <a:solidFill>
                  <a:schemeClr val="tx1">
                    <a:lumMod val="65000"/>
                    <a:lumOff val="35000"/>
                  </a:schemeClr>
                </a:solidFill>
              </a:rPr>
              <a:t>b</a:t>
            </a:r>
            <a:r>
              <a:rPr lang="en-US" sz="2000" dirty="0" smtClean="0">
                <a:solidFill>
                  <a:schemeClr val="tx1">
                    <a:lumMod val="65000"/>
                    <a:lumOff val="35000"/>
                  </a:schemeClr>
                </a:solidFill>
              </a:rPr>
              <a:t>uild# - automatically</a:t>
            </a:r>
            <a:r>
              <a:rPr lang="en-US" sz="2000" dirty="0">
                <a:solidFill>
                  <a:schemeClr val="tx1">
                    <a:lumMod val="65000"/>
                    <a:lumOff val="35000"/>
                  </a:schemeClr>
                </a:solidFill>
              </a:rPr>
              <a:t> </a:t>
            </a:r>
            <a:r>
              <a:rPr lang="en-US" sz="2000" dirty="0" smtClean="0">
                <a:solidFill>
                  <a:schemeClr val="tx1">
                    <a:lumMod val="65000"/>
                    <a:lumOff val="35000"/>
                  </a:schemeClr>
                </a:solidFill>
              </a:rPr>
              <a:t>generated build increment</a:t>
            </a:r>
            <a:r>
              <a:rPr lang="en-US" sz="1600" dirty="0" smtClean="0"/>
              <a:t>.</a:t>
            </a:r>
            <a:endParaRPr lang="en-US" sz="1600" dirty="0"/>
          </a:p>
        </p:txBody>
      </p:sp>
    </p:spTree>
    <p:extLst>
      <p:ext uri="{BB962C8B-B14F-4D97-AF65-F5344CB8AC3E}">
        <p14:creationId xmlns:p14="http://schemas.microsoft.com/office/powerpoint/2010/main" val="3552262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2908"/>
            <a:ext cx="8229600" cy="733892"/>
          </a:xfrm>
        </p:spPr>
        <p:txBody>
          <a:bodyPr>
            <a:normAutofit fontScale="90000"/>
          </a:bodyPr>
          <a:lstStyle/>
          <a:p>
            <a:pPr lvl="1">
              <a:spcBef>
                <a:spcPts val="600"/>
              </a:spcBef>
              <a:spcAft>
                <a:spcPts val="600"/>
              </a:spcAft>
            </a:pPr>
            <a:r>
              <a:rPr lang="en-US" sz="3600" b="1" kern="1200" dirty="0" smtClean="0">
                <a:solidFill>
                  <a:srgbClr val="0070C0"/>
                </a:solidFill>
                <a:ea typeface="+mn-ea"/>
                <a:cs typeface="Calibri" pitchFamily="34" charset="0"/>
              </a:rPr>
              <a:t>Information Conductor – </a:t>
            </a:r>
            <a:br>
              <a:rPr lang="en-US" sz="3600" b="1" kern="1200" dirty="0" smtClean="0">
                <a:solidFill>
                  <a:srgbClr val="0070C0"/>
                </a:solidFill>
                <a:ea typeface="+mn-ea"/>
                <a:cs typeface="Calibri" pitchFamily="34" charset="0"/>
              </a:rPr>
            </a:br>
            <a:r>
              <a:rPr lang="en-US" sz="3600" b="1" kern="1200" dirty="0" smtClean="0">
                <a:solidFill>
                  <a:srgbClr val="0070C0"/>
                </a:solidFill>
                <a:ea typeface="+mn-ea"/>
                <a:cs typeface="Calibri" pitchFamily="34" charset="0"/>
              </a:rPr>
              <a:t>CHANGELOG record</a:t>
            </a:r>
            <a:endParaRPr lang="en-US" sz="3600" b="1" kern="1200" dirty="0">
              <a:solidFill>
                <a:srgbClr val="0070C0"/>
              </a:solidFill>
              <a:ea typeface="+mn-ea"/>
              <a:cs typeface="Calibri"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086" y="1143000"/>
            <a:ext cx="7261314" cy="5318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132191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609600"/>
            <a:ext cx="7077075" cy="583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391403" y="186829"/>
            <a:ext cx="4361194" cy="369332"/>
          </a:xfrm>
          <a:prstGeom prst="rect">
            <a:avLst/>
          </a:prstGeom>
          <a:noFill/>
        </p:spPr>
        <p:txBody>
          <a:bodyPr wrap="none" rtlCol="0">
            <a:spAutoFit/>
          </a:bodyPr>
          <a:lstStyle/>
          <a:p>
            <a:r>
              <a:rPr lang="en-US" dirty="0" smtClean="0"/>
              <a:t>Developer Builds and Tests New Feature</a:t>
            </a:r>
            <a:endParaRPr lang="en-US" dirty="0"/>
          </a:p>
        </p:txBody>
      </p:sp>
    </p:spTree>
    <p:extLst>
      <p:ext uri="{BB962C8B-B14F-4D97-AF65-F5344CB8AC3E}">
        <p14:creationId xmlns:p14="http://schemas.microsoft.com/office/powerpoint/2010/main" val="42582565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533400"/>
            <a:ext cx="700087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8356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533400"/>
            <a:ext cx="7000875"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6325" y="542925"/>
            <a:ext cx="6991350" cy="577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5274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688"/>
            <a:ext cx="4743450"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409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Outline</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590800" y="990600"/>
            <a:ext cx="4724400" cy="5105400"/>
          </a:xfrm>
        </p:spPr>
        <p:txBody>
          <a:bodyPr>
            <a:noAutofit/>
          </a:bodyPr>
          <a:lstStyle/>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Benefits</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Branches</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EM&amp;M Branch Definitions</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Build Identifier</a:t>
            </a:r>
          </a:p>
          <a:p>
            <a:pPr>
              <a:spcBef>
                <a:spcPts val="1200"/>
              </a:spcBef>
              <a:spcAft>
                <a:spcPts val="1200"/>
              </a:spcAft>
              <a:buFont typeface="+mj-lt"/>
              <a:buAutoNum type="arabicPeriod"/>
            </a:pPr>
            <a:r>
              <a:rPr lang="en-US" sz="1800" dirty="0">
                <a:solidFill>
                  <a:srgbClr val="00BDEC"/>
                </a:solidFill>
                <a:latin typeface="Calibri" pitchFamily="34" charset="0"/>
                <a:cs typeface="Calibri" pitchFamily="34" charset="0"/>
              </a:rPr>
              <a:t>Information </a:t>
            </a:r>
            <a:r>
              <a:rPr lang="en-US" sz="1800" dirty="0" smtClean="0">
                <a:solidFill>
                  <a:srgbClr val="00BDEC"/>
                </a:solidFill>
                <a:latin typeface="Calibri" pitchFamily="34" charset="0"/>
                <a:cs typeface="Calibri" pitchFamily="34" charset="0"/>
              </a:rPr>
              <a:t>Conductor</a:t>
            </a:r>
            <a:endParaRPr lang="en-US" sz="1800" dirty="0" smtClean="0">
              <a:solidFill>
                <a:srgbClr val="00BDEC"/>
              </a:solidFill>
              <a:latin typeface="Calibri" pitchFamily="34" charset="0"/>
              <a:ea typeface="+mj-ea"/>
              <a:cs typeface="Calibri" pitchFamily="34" charset="0"/>
            </a:endParaRP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Branching Approach</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EM&amp;M Branching and Merging Workflow</a:t>
            </a:r>
          </a:p>
          <a:p>
            <a:pPr lvl="0">
              <a:spcBef>
                <a:spcPts val="1200"/>
              </a:spcBef>
              <a:spcAft>
                <a:spcPts val="1200"/>
              </a:spcAft>
              <a:buFont typeface="+mj-lt"/>
              <a:buAutoNum type="arabicPeriod"/>
            </a:pPr>
            <a:r>
              <a:rPr lang="en-US" sz="1800" dirty="0" smtClean="0">
                <a:solidFill>
                  <a:srgbClr val="00BDEC"/>
                </a:solidFill>
                <a:latin typeface="Calibri" pitchFamily="34" charset="0"/>
                <a:ea typeface="+mj-ea"/>
                <a:cs typeface="Calibri" pitchFamily="34" charset="0"/>
              </a:rPr>
              <a:t>Development Challenges</a:t>
            </a:r>
          </a:p>
          <a:p>
            <a:pPr marL="0" lv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81676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Benefits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838200"/>
            <a:ext cx="8763000" cy="5410200"/>
          </a:xfrm>
        </p:spPr>
        <p:txBody>
          <a:bodyPr>
            <a:noAutofit/>
          </a:bodyPr>
          <a:lstStyle/>
          <a:p>
            <a:pPr marL="0" indent="0">
              <a:buNone/>
            </a:pPr>
            <a:endParaRPr lang="en-US" sz="1800" dirty="0" smtClean="0"/>
          </a:p>
          <a:p>
            <a:r>
              <a:rPr lang="en-US" sz="1800" dirty="0" smtClean="0"/>
              <a:t>The “latest development” and “latest production” is always available to developers to start working from.</a:t>
            </a:r>
          </a:p>
          <a:p>
            <a:endParaRPr lang="en-US" sz="1800" dirty="0" smtClean="0"/>
          </a:p>
          <a:p>
            <a:r>
              <a:rPr lang="en-US" sz="1800" dirty="0" smtClean="0"/>
              <a:t>Developers can maintain “in-progress” work separately from completed, test, and stable code.</a:t>
            </a:r>
          </a:p>
          <a:p>
            <a:endParaRPr lang="en-US" sz="1800" dirty="0" smtClean="0"/>
          </a:p>
          <a:p>
            <a:r>
              <a:rPr lang="en-US" sz="1800" dirty="0" smtClean="0"/>
              <a:t>Provides basis for build and deployment automation.</a:t>
            </a:r>
          </a:p>
          <a:p>
            <a:endParaRPr lang="en-US" sz="1800" dirty="0" smtClean="0"/>
          </a:p>
          <a:p>
            <a:r>
              <a:rPr lang="en-US" sz="1800" dirty="0" smtClean="0"/>
              <a:t>The “latest deployable” is tested and verified with “release” and “hotfix” supporting branches that are always current for Release Management.</a:t>
            </a:r>
          </a:p>
          <a:p>
            <a:endParaRPr lang="en-US" sz="1800" dirty="0" smtClean="0"/>
          </a:p>
          <a:p>
            <a:r>
              <a:rPr lang="en-US" sz="1800" dirty="0" smtClean="0"/>
              <a:t>Repository branches can be used to isolate agile sprint coding sets.</a:t>
            </a:r>
          </a:p>
          <a:p>
            <a:endParaRPr lang="en-US" sz="1800" dirty="0" smtClean="0"/>
          </a:p>
          <a:p>
            <a:r>
              <a:rPr lang="en-US" sz="1800" dirty="0" smtClean="0"/>
              <a:t>Modules can be managed with sets of repos that are baseline deployments.</a:t>
            </a:r>
          </a:p>
        </p:txBody>
      </p:sp>
    </p:spTree>
    <p:extLst>
      <p:ext uri="{BB962C8B-B14F-4D97-AF65-F5344CB8AC3E}">
        <p14:creationId xmlns:p14="http://schemas.microsoft.com/office/powerpoint/2010/main" val="2284605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Why use a branch?</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990600" y="1295400"/>
            <a:ext cx="7162800" cy="4572000"/>
          </a:xfrm>
        </p:spPr>
        <p:txBody>
          <a:bodyPr>
            <a:noAutofit/>
          </a:bodyPr>
          <a:lstStyle/>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manage release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develop new features without impacting the main branch</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experiment with a new feature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create hotfixes to production branches</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Support separate development efforts with minimum impact to each effor</a:t>
            </a:r>
            <a:r>
              <a:rPr lang="en-US" sz="2000" dirty="0">
                <a:solidFill>
                  <a:srgbClr val="00BDEC"/>
                </a:solidFill>
                <a:latin typeface="Calibri" pitchFamily="34" charset="0"/>
                <a:ea typeface="+mj-ea"/>
                <a:cs typeface="Calibri" pitchFamily="34" charset="0"/>
              </a:rPr>
              <a:t>t</a:t>
            </a: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Provide basis for automated build identifier</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153194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Branching and Merging Anti-Patterns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 y="1676400"/>
            <a:ext cx="9053128" cy="327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907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 Types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1219200" y="1600200"/>
            <a:ext cx="6629400" cy="3810000"/>
          </a:xfrm>
        </p:spPr>
        <p:txBody>
          <a:bodyPr>
            <a:noAutofit/>
          </a:bodyPr>
          <a:lstStyle/>
          <a:p>
            <a:pPr>
              <a:spcBef>
                <a:spcPts val="1800"/>
              </a:spcBef>
              <a:spcAft>
                <a:spcPts val="1800"/>
              </a:spcAft>
            </a:pPr>
            <a:r>
              <a:rPr lang="en-US" sz="2000" dirty="0" smtClean="0">
                <a:solidFill>
                  <a:srgbClr val="00BDEC"/>
                </a:solidFill>
                <a:latin typeface="Calibri" pitchFamily="34" charset="0"/>
                <a:ea typeface="+mj-ea"/>
                <a:cs typeface="Calibri" pitchFamily="34" charset="0"/>
              </a:rPr>
              <a:t>Master  -  Live site, only push when release is ready.</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Hotfix  -  Create when a fix is needed on live site.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Release  -  Prepare and test before pushing to live.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Develop  -  Add features and fixes for next release.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Feature  -  Work on feature outside of main dev branch.</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3961224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Branch Definitions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
        <p:nvSpPr>
          <p:cNvPr id="3" name="TextBox 2"/>
          <p:cNvSpPr txBox="1"/>
          <p:nvPr/>
        </p:nvSpPr>
        <p:spPr>
          <a:xfrm>
            <a:off x="711926" y="1194021"/>
            <a:ext cx="7543800" cy="5632311"/>
          </a:xfrm>
          <a:prstGeom prst="rect">
            <a:avLst/>
          </a:prstGeom>
          <a:noFill/>
        </p:spPr>
        <p:txBody>
          <a:bodyPr wrap="square" rtlCol="0">
            <a:spAutoFit/>
          </a:bodyPr>
          <a:lstStyle/>
          <a:p>
            <a:r>
              <a:rPr lang="en-US" b="1" dirty="0" smtClean="0">
                <a:solidFill>
                  <a:srgbClr val="006600"/>
                </a:solidFill>
              </a:rPr>
              <a:t>Main Branch </a:t>
            </a:r>
            <a:r>
              <a:rPr lang="en-US" dirty="0"/>
              <a:t>-</a:t>
            </a:r>
            <a:r>
              <a:rPr lang="en-US" dirty="0" smtClean="0"/>
              <a:t> </a:t>
            </a:r>
            <a:r>
              <a:rPr lang="en-US" dirty="0" smtClean="0">
                <a:solidFill>
                  <a:schemeClr val="tx1">
                    <a:lumMod val="75000"/>
                    <a:lumOff val="25000"/>
                  </a:schemeClr>
                </a:solidFill>
              </a:rPr>
              <a:t>Permanently maintained providing consistent merge points (branch heads). The merge points in the EM&amp;M Git System are “develop”  (latest development) and “master” (latest production).</a:t>
            </a:r>
          </a:p>
          <a:p>
            <a:endParaRPr lang="en-US" dirty="0">
              <a:solidFill>
                <a:schemeClr val="tx1">
                  <a:lumMod val="75000"/>
                  <a:lumOff val="25000"/>
                </a:schemeClr>
              </a:solidFill>
            </a:endParaRPr>
          </a:p>
          <a:p>
            <a:r>
              <a:rPr lang="en-US" dirty="0">
                <a:solidFill>
                  <a:schemeClr val="tx1">
                    <a:lumMod val="75000"/>
                    <a:lumOff val="25000"/>
                  </a:schemeClr>
                </a:solidFill>
              </a:rPr>
              <a:t>When merging to these main branches code is buildable and deployable. The “develop” branch head represents code that will automatically build and deploy to the development environment.</a:t>
            </a:r>
          </a:p>
          <a:p>
            <a:endParaRPr lang="en-US" dirty="0">
              <a:solidFill>
                <a:schemeClr val="tx1">
                  <a:lumMod val="75000"/>
                  <a:lumOff val="25000"/>
                </a:schemeClr>
              </a:solidFill>
            </a:endParaRPr>
          </a:p>
          <a:p>
            <a:r>
              <a:rPr lang="en-US" dirty="0">
                <a:solidFill>
                  <a:schemeClr val="tx1">
                    <a:lumMod val="75000"/>
                    <a:lumOff val="25000"/>
                  </a:schemeClr>
                </a:solidFill>
              </a:rPr>
              <a:t>The “master” branch head represents code that will automatically build and produce deployable </a:t>
            </a:r>
            <a:r>
              <a:rPr lang="en-US" dirty="0" smtClean="0">
                <a:solidFill>
                  <a:schemeClr val="tx1">
                    <a:lumMod val="75000"/>
                    <a:lumOff val="25000"/>
                  </a:schemeClr>
                </a:solidFill>
              </a:rPr>
              <a:t>elements. These </a:t>
            </a:r>
            <a:r>
              <a:rPr lang="en-US" dirty="0">
                <a:solidFill>
                  <a:schemeClr val="tx1">
                    <a:lumMod val="75000"/>
                    <a:lumOff val="25000"/>
                  </a:schemeClr>
                </a:solidFill>
              </a:rPr>
              <a:t>elements </a:t>
            </a:r>
            <a:r>
              <a:rPr lang="en-US" dirty="0" smtClean="0">
                <a:solidFill>
                  <a:schemeClr val="tx1">
                    <a:lumMod val="75000"/>
                    <a:lumOff val="25000"/>
                  </a:schemeClr>
                </a:solidFill>
              </a:rPr>
              <a:t>are deployed, </a:t>
            </a:r>
            <a:r>
              <a:rPr lang="en-US" dirty="0">
                <a:solidFill>
                  <a:schemeClr val="tx1">
                    <a:lumMod val="75000"/>
                    <a:lumOff val="25000"/>
                  </a:schemeClr>
                </a:solidFill>
              </a:rPr>
              <a:t>on demand, to </a:t>
            </a:r>
            <a:r>
              <a:rPr lang="en-US" dirty="0" smtClean="0">
                <a:solidFill>
                  <a:schemeClr val="tx1">
                    <a:lumMod val="75000"/>
                    <a:lumOff val="25000"/>
                  </a:schemeClr>
                </a:solidFill>
              </a:rPr>
              <a:t>QA by the CM staff. The EPA staff deploys these elements, on demand to </a:t>
            </a:r>
            <a:r>
              <a:rPr lang="en-US" dirty="0">
                <a:solidFill>
                  <a:schemeClr val="tx1">
                    <a:lumMod val="75000"/>
                    <a:lumOff val="25000"/>
                  </a:schemeClr>
                </a:solidFill>
              </a:rPr>
              <a:t>Integration, Stage, and Production </a:t>
            </a:r>
            <a:r>
              <a:rPr lang="en-US" dirty="0" smtClean="0">
                <a:solidFill>
                  <a:schemeClr val="tx1">
                    <a:lumMod val="75000"/>
                    <a:lumOff val="25000"/>
                  </a:schemeClr>
                </a:solidFill>
              </a:rPr>
              <a:t>environments. </a:t>
            </a:r>
            <a:endParaRPr lang="en-US" dirty="0">
              <a:solidFill>
                <a:schemeClr val="tx1">
                  <a:lumMod val="75000"/>
                  <a:lumOff val="25000"/>
                </a:schemeClr>
              </a:solidFill>
            </a:endParaRPr>
          </a:p>
          <a:p>
            <a:endParaRPr lang="en-US" dirty="0"/>
          </a:p>
          <a:p>
            <a:r>
              <a:rPr lang="en-US" b="1" dirty="0" smtClean="0">
                <a:solidFill>
                  <a:srgbClr val="006600"/>
                </a:solidFill>
              </a:rPr>
              <a:t>Supporting Branches </a:t>
            </a:r>
            <a:r>
              <a:rPr lang="en-US" dirty="0"/>
              <a:t>-</a:t>
            </a:r>
            <a:r>
              <a:rPr lang="en-US" dirty="0" smtClean="0"/>
              <a:t> </a:t>
            </a:r>
            <a:r>
              <a:rPr lang="en-US" dirty="0">
                <a:solidFill>
                  <a:schemeClr val="tx1">
                    <a:lumMod val="75000"/>
                    <a:lumOff val="25000"/>
                  </a:schemeClr>
                </a:solidFill>
              </a:rPr>
              <a:t>Used to code, test, and share code sets for merge to Main Branches.  Temporary in nature since they are removed one merged to the appropriate Main Branches. There are three types of supporting branches.</a:t>
            </a:r>
          </a:p>
          <a:p>
            <a:endParaRPr lang="en-US" dirty="0" smtClean="0"/>
          </a:p>
          <a:p>
            <a:endParaRPr lang="en-US" dirty="0"/>
          </a:p>
          <a:p>
            <a:endParaRPr lang="en-US" dirty="0"/>
          </a:p>
        </p:txBody>
      </p:sp>
    </p:spTree>
    <p:extLst>
      <p:ext uri="{BB962C8B-B14F-4D97-AF65-F5344CB8AC3E}">
        <p14:creationId xmlns:p14="http://schemas.microsoft.com/office/powerpoint/2010/main" val="1290099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Supporting Branches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990600"/>
            <a:ext cx="8763000" cy="52578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
        <p:nvSpPr>
          <p:cNvPr id="3" name="TextBox 2"/>
          <p:cNvSpPr txBox="1"/>
          <p:nvPr/>
        </p:nvSpPr>
        <p:spPr>
          <a:xfrm>
            <a:off x="711926" y="1079242"/>
            <a:ext cx="7543800" cy="4770537"/>
          </a:xfrm>
          <a:prstGeom prst="rect">
            <a:avLst/>
          </a:prstGeom>
          <a:noFill/>
        </p:spPr>
        <p:txBody>
          <a:bodyPr wrap="square" rtlCol="0">
            <a:spAutoFit/>
          </a:bodyPr>
          <a:lstStyle/>
          <a:p>
            <a:pPr marL="285750" indent="-285750">
              <a:buFont typeface="Arial" pitchFamily="34" charset="0"/>
              <a:buChar char="•"/>
            </a:pPr>
            <a:r>
              <a:rPr lang="en-US" sz="1600" b="1" dirty="0" smtClean="0"/>
              <a:t>Feature</a:t>
            </a:r>
            <a:r>
              <a:rPr lang="en-US" sz="1600" dirty="0" smtClean="0"/>
              <a:t> - </a:t>
            </a:r>
            <a:r>
              <a:rPr lang="en-US" sz="1600" dirty="0" smtClean="0">
                <a:solidFill>
                  <a:schemeClr val="tx1">
                    <a:lumMod val="75000"/>
                    <a:lumOff val="25000"/>
                  </a:schemeClr>
                </a:solidFill>
              </a:rPr>
              <a:t>Used by development for all development tasks. Should branch from develop Main Branch and must merge back to develop Main Branch. </a:t>
            </a:r>
          </a:p>
          <a:p>
            <a:pPr marL="742950" lvl="1" indent="-285750">
              <a:buFont typeface="Arial" pitchFamily="34" charset="0"/>
              <a:buChar char="•"/>
            </a:pPr>
            <a:r>
              <a:rPr lang="en-US" sz="1600" b="1" dirty="0"/>
              <a:t>Development Deployment Branch </a:t>
            </a:r>
            <a:r>
              <a:rPr lang="en-US" sz="1600" dirty="0" smtClean="0"/>
              <a:t>– </a:t>
            </a:r>
            <a:r>
              <a:rPr lang="en-US" sz="1600" dirty="0">
                <a:solidFill>
                  <a:schemeClr val="tx1">
                    <a:lumMod val="75000"/>
                    <a:lumOff val="25000"/>
                  </a:schemeClr>
                </a:solidFill>
              </a:rPr>
              <a:t>Naming convention lines up with JIRA identifier</a:t>
            </a:r>
            <a:r>
              <a:rPr lang="en-US" sz="1600" dirty="0" smtClean="0"/>
              <a:t> </a:t>
            </a:r>
            <a:r>
              <a:rPr lang="en-US" sz="1600" b="1" dirty="0"/>
              <a:t>[module name]_</a:t>
            </a:r>
            <a:r>
              <a:rPr lang="en-US" sz="1600" b="1" dirty="0" err="1" smtClean="0"/>
              <a:t>Maj_Min_Dev_Test</a:t>
            </a:r>
            <a:r>
              <a:rPr lang="en-US" sz="1600" b="1" dirty="0" smtClean="0"/>
              <a:t>. </a:t>
            </a:r>
            <a:r>
              <a:rPr lang="en-US" sz="1600" dirty="0">
                <a:solidFill>
                  <a:schemeClr val="tx1">
                    <a:lumMod val="75000"/>
                    <a:lumOff val="25000"/>
                  </a:schemeClr>
                </a:solidFill>
              </a:rPr>
              <a:t>The module name is substituted with the repo name. Used by development to deliver JIRA workflow deployments for QA, Integration, Staging and production environments.</a:t>
            </a:r>
          </a:p>
          <a:p>
            <a:pPr marL="742950" lvl="1" indent="-285750">
              <a:buFont typeface="Arial" pitchFamily="34" charset="0"/>
              <a:buChar char="•"/>
            </a:pPr>
            <a:r>
              <a:rPr lang="en-US" sz="1600" dirty="0">
                <a:solidFill>
                  <a:schemeClr val="tx1">
                    <a:lumMod val="75000"/>
                    <a:lumOff val="25000"/>
                  </a:schemeClr>
                </a:solidFill>
              </a:rPr>
              <a:t>Additional naming conventions at development discretion, less following:</a:t>
            </a:r>
          </a:p>
          <a:p>
            <a:pPr marL="1200150" lvl="2" indent="-285750">
              <a:buFont typeface="Arial" pitchFamily="34" charset="0"/>
              <a:buChar char="•"/>
            </a:pPr>
            <a:r>
              <a:rPr lang="en-US" sz="1600" dirty="0">
                <a:solidFill>
                  <a:schemeClr val="tx1">
                    <a:lumMod val="75000"/>
                    <a:lumOff val="25000"/>
                  </a:schemeClr>
                </a:solidFill>
              </a:rPr>
              <a:t>develop, release*, hotfix*, master.</a:t>
            </a:r>
          </a:p>
          <a:p>
            <a:pPr marL="285750" indent="-285750">
              <a:buFont typeface="Arial" pitchFamily="34" charset="0"/>
              <a:buChar char="•"/>
            </a:pPr>
            <a:endParaRPr lang="en-US" sz="1600" dirty="0" smtClean="0"/>
          </a:p>
          <a:p>
            <a:pPr marL="285750" indent="-285750">
              <a:buFont typeface="Arial" pitchFamily="34" charset="0"/>
              <a:buChar char="•"/>
            </a:pPr>
            <a:r>
              <a:rPr lang="en-US" sz="1600" b="1" dirty="0" smtClean="0"/>
              <a:t>Release</a:t>
            </a:r>
            <a:r>
              <a:rPr lang="en-US" sz="1600" dirty="0" smtClean="0"/>
              <a:t> - </a:t>
            </a:r>
            <a:r>
              <a:rPr lang="en-US" sz="1600" dirty="0">
                <a:solidFill>
                  <a:schemeClr val="tx1">
                    <a:lumMod val="75000"/>
                    <a:lumOff val="25000"/>
                  </a:schemeClr>
                </a:solidFill>
              </a:rPr>
              <a:t>Managed by CM, should branch from develop Main Branch and must merge back into both “master” and “develop” Main Branches. Naming format is</a:t>
            </a:r>
            <a:r>
              <a:rPr lang="en-US" sz="1600" dirty="0" smtClean="0"/>
              <a:t> “</a:t>
            </a:r>
            <a:r>
              <a:rPr lang="en-US" sz="1600" b="1" dirty="0" smtClean="0"/>
              <a:t>release-YYYYMM-[A|B|OC</a:t>
            </a:r>
            <a:r>
              <a:rPr lang="en-US" sz="1600" dirty="0" smtClean="0"/>
              <a:t>]” </a:t>
            </a:r>
            <a:r>
              <a:rPr lang="en-US" sz="1600" dirty="0">
                <a:solidFill>
                  <a:schemeClr val="tx1">
                    <a:lumMod val="75000"/>
                    <a:lumOff val="25000"/>
                  </a:schemeClr>
                </a:solidFill>
              </a:rPr>
              <a:t>where:</a:t>
            </a:r>
          </a:p>
          <a:p>
            <a:pPr marL="742950" lvl="1" indent="-285750">
              <a:buFont typeface="Arial" pitchFamily="34" charset="0"/>
              <a:buChar char="•"/>
            </a:pPr>
            <a:r>
              <a:rPr lang="en-US" sz="1600" dirty="0">
                <a:solidFill>
                  <a:schemeClr val="tx1">
                    <a:lumMod val="75000"/>
                    <a:lumOff val="25000"/>
                  </a:schemeClr>
                </a:solidFill>
              </a:rPr>
              <a:t>YYYY – Current year, i.e., </a:t>
            </a:r>
            <a:r>
              <a:rPr lang="en-US" sz="1600" dirty="0" smtClean="0">
                <a:solidFill>
                  <a:schemeClr val="tx1">
                    <a:lumMod val="75000"/>
                    <a:lumOff val="25000"/>
                  </a:schemeClr>
                </a:solidFill>
              </a:rPr>
              <a:t>2015</a:t>
            </a:r>
            <a:endParaRPr lang="en-US" sz="1600" dirty="0">
              <a:solidFill>
                <a:schemeClr val="tx1">
                  <a:lumMod val="75000"/>
                  <a:lumOff val="25000"/>
                </a:schemeClr>
              </a:solidFill>
            </a:endParaRPr>
          </a:p>
          <a:p>
            <a:pPr marL="742950" lvl="1" indent="-285750">
              <a:buFont typeface="Arial" pitchFamily="34" charset="0"/>
              <a:buChar char="•"/>
            </a:pPr>
            <a:r>
              <a:rPr lang="en-US" sz="1600" dirty="0">
                <a:solidFill>
                  <a:schemeClr val="tx1">
                    <a:lumMod val="75000"/>
                    <a:lumOff val="25000"/>
                  </a:schemeClr>
                </a:solidFill>
              </a:rPr>
              <a:t>MM – Current month, i.e., 01 for Jan, 02, Feb, </a:t>
            </a:r>
            <a:r>
              <a:rPr lang="en-US" sz="1600" dirty="0" err="1">
                <a:solidFill>
                  <a:schemeClr val="tx1">
                    <a:lumMod val="75000"/>
                    <a:lumOff val="25000"/>
                  </a:schemeClr>
                </a:solidFill>
              </a:rPr>
              <a:t>etc</a:t>
            </a:r>
            <a:endParaRPr lang="en-US" sz="1600" dirty="0">
              <a:solidFill>
                <a:schemeClr val="tx1">
                  <a:lumMod val="75000"/>
                  <a:lumOff val="25000"/>
                </a:schemeClr>
              </a:solidFill>
            </a:endParaRPr>
          </a:p>
          <a:p>
            <a:pPr marL="742950" lvl="1" indent="-285750">
              <a:buFont typeface="Arial" pitchFamily="34" charset="0"/>
              <a:buChar char="•"/>
            </a:pPr>
            <a:r>
              <a:rPr lang="en-US" sz="1600" dirty="0">
                <a:solidFill>
                  <a:schemeClr val="tx1">
                    <a:lumMod val="75000"/>
                    <a:lumOff val="25000"/>
                  </a:schemeClr>
                </a:solidFill>
              </a:rPr>
              <a:t>[A|B|OC] – One of “A”, “B”, or “OC” -Meaning Off-Cycle. </a:t>
            </a:r>
          </a:p>
          <a:p>
            <a:pPr marL="285750" indent="-285750">
              <a:buFont typeface="Arial" pitchFamily="34" charset="0"/>
              <a:buChar char="•"/>
            </a:pPr>
            <a:endParaRPr lang="en-US" sz="1600" dirty="0" smtClean="0"/>
          </a:p>
          <a:p>
            <a:pPr marL="285750" indent="-285750">
              <a:buFont typeface="Arial" pitchFamily="34" charset="0"/>
              <a:buChar char="•"/>
            </a:pPr>
            <a:r>
              <a:rPr lang="en-US" sz="1600" b="1" dirty="0" smtClean="0"/>
              <a:t>Hotfix</a:t>
            </a:r>
            <a:r>
              <a:rPr lang="en-US" sz="1600" dirty="0" smtClean="0"/>
              <a:t>  - </a:t>
            </a:r>
            <a:r>
              <a:rPr lang="en-US" sz="1600" dirty="0">
                <a:solidFill>
                  <a:schemeClr val="tx1">
                    <a:lumMod val="75000"/>
                    <a:lumOff val="25000"/>
                  </a:schemeClr>
                </a:solidFill>
              </a:rPr>
              <a:t>Should branch from master Main Branch.  Must merge back to master and develop main branches. Naming format is </a:t>
            </a:r>
            <a:r>
              <a:rPr lang="en-US" sz="1600" dirty="0" smtClean="0"/>
              <a:t>“</a:t>
            </a:r>
            <a:r>
              <a:rPr lang="en-US" sz="1600" b="1" dirty="0" smtClean="0"/>
              <a:t>hotfix-YYYYMM</a:t>
            </a:r>
            <a:r>
              <a:rPr lang="en-US" sz="1600" dirty="0" smtClean="0"/>
              <a:t>”.</a:t>
            </a:r>
            <a:endParaRPr lang="en-US" dirty="0"/>
          </a:p>
        </p:txBody>
      </p:sp>
    </p:spTree>
    <p:extLst>
      <p:ext uri="{BB962C8B-B14F-4D97-AF65-F5344CB8AC3E}">
        <p14:creationId xmlns:p14="http://schemas.microsoft.com/office/powerpoint/2010/main" val="28011190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Development Deployment Branches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marL="0" indent="0">
              <a:buNone/>
            </a:pPr>
            <a:endParaRPr lang="en-US" sz="1800" dirty="0" smtClean="0"/>
          </a:p>
          <a:p>
            <a:pPr marL="0" indent="0">
              <a:buNone/>
            </a:pPr>
            <a:endParaRPr lang="en-US" sz="1800" dirty="0" smtClean="0"/>
          </a:p>
        </p:txBody>
      </p:sp>
      <p:sp>
        <p:nvSpPr>
          <p:cNvPr id="3" name="Rectangle 2"/>
          <p:cNvSpPr/>
          <p:nvPr/>
        </p:nvSpPr>
        <p:spPr>
          <a:xfrm>
            <a:off x="533400" y="1161395"/>
            <a:ext cx="7924800" cy="4401205"/>
          </a:xfrm>
          <a:prstGeom prst="rect">
            <a:avLst/>
          </a:prstGeom>
        </p:spPr>
        <p:txBody>
          <a:bodyPr wrap="square">
            <a:spAutoFit/>
          </a:bodyPr>
          <a:lstStyle/>
          <a:p>
            <a:r>
              <a:rPr lang="en-US" sz="1400" dirty="0" smtClean="0"/>
              <a:t>The </a:t>
            </a:r>
            <a:r>
              <a:rPr lang="en-US" sz="1400" dirty="0"/>
              <a:t>Development Deployment Branch name is the module release identifier portion of the JIRA summary field. The Module name is the repo name or one of many repos related to a given Module. It format is:</a:t>
            </a:r>
            <a:endParaRPr lang="en-US" sz="1400" dirty="0" smtClean="0"/>
          </a:p>
          <a:p>
            <a:endParaRPr lang="en-US" sz="1400" dirty="0"/>
          </a:p>
          <a:p>
            <a:pPr lvl="1"/>
            <a:r>
              <a:rPr lang="en-US" sz="1400" dirty="0"/>
              <a:t>[</a:t>
            </a:r>
            <a:r>
              <a:rPr lang="en-US" sz="1400" dirty="0" err="1"/>
              <a:t>ModuleName</a:t>
            </a:r>
            <a:r>
              <a:rPr lang="en-US" sz="1400" dirty="0"/>
              <a:t>]_</a:t>
            </a:r>
            <a:r>
              <a:rPr lang="en-US" sz="1400" dirty="0" smtClean="0"/>
              <a:t>N_N_N_N</a:t>
            </a:r>
          </a:p>
          <a:p>
            <a:endParaRPr lang="en-US" sz="1400" dirty="0"/>
          </a:p>
          <a:p>
            <a:r>
              <a:rPr lang="en-US" sz="1400" dirty="0"/>
              <a:t>The </a:t>
            </a:r>
            <a:r>
              <a:rPr lang="en-US" sz="1400" b="1" dirty="0">
                <a:hlinkClick r:id="rId3"/>
              </a:rPr>
              <a:t>source of record</a:t>
            </a:r>
            <a:r>
              <a:rPr lang="en-US" sz="1400" dirty="0"/>
              <a:t> for requirements is Rally. The </a:t>
            </a:r>
            <a:r>
              <a:rPr lang="en-US" sz="1400" b="1" dirty="0"/>
              <a:t>source of record</a:t>
            </a:r>
            <a:r>
              <a:rPr lang="en-US" sz="1400" dirty="0"/>
              <a:t> for deployments is the JIRA CEMPCM tickets. When developers work on and deliver EM&amp;M deployments for release outside of development to the QA, Integration, Staging, and Production environments, they do it with developer deployment branches. These are </a:t>
            </a:r>
            <a:r>
              <a:rPr lang="en-US" sz="1400" dirty="0">
                <a:hlinkClick r:id="rId4"/>
              </a:rPr>
              <a:t>feature branches</a:t>
            </a:r>
            <a:r>
              <a:rPr lang="en-US" sz="1400" dirty="0"/>
              <a:t>. </a:t>
            </a:r>
            <a:endParaRPr lang="en-US" sz="1400" dirty="0" smtClean="0"/>
          </a:p>
          <a:p>
            <a:endParaRPr lang="en-US" sz="1400" dirty="0"/>
          </a:p>
          <a:p>
            <a:r>
              <a:rPr lang="en-US" sz="1400" dirty="0"/>
              <a:t>When the developer deployment branch is buildable and deployable to the development environment, it is merged with the EM&amp;M </a:t>
            </a:r>
            <a:r>
              <a:rPr lang="en-US" sz="1400" dirty="0" err="1"/>
              <a:t>git</a:t>
            </a:r>
            <a:r>
              <a:rPr lang="en-US" sz="1400" dirty="0"/>
              <a:t> system "Develop" branch. </a:t>
            </a:r>
            <a:r>
              <a:rPr lang="en-US" sz="1400" b="1" dirty="0"/>
              <a:t>This is a requirement for future build and deployment automation</a:t>
            </a:r>
            <a:r>
              <a:rPr lang="en-US" sz="1400" b="1" dirty="0" smtClean="0"/>
              <a:t>.</a:t>
            </a:r>
          </a:p>
          <a:p>
            <a:endParaRPr lang="en-US" sz="1400" dirty="0"/>
          </a:p>
          <a:p>
            <a:r>
              <a:rPr lang="en-US" sz="1400" dirty="0"/>
              <a:t>E</a:t>
            </a:r>
            <a:r>
              <a:rPr lang="en-US" sz="1400" dirty="0" smtClean="0"/>
              <a:t>ach “N" </a:t>
            </a:r>
            <a:r>
              <a:rPr lang="en-US" sz="1400" dirty="0"/>
              <a:t>is a </a:t>
            </a:r>
            <a:r>
              <a:rPr lang="en-US" sz="1400" dirty="0" smtClean="0"/>
              <a:t>numeric </a:t>
            </a:r>
            <a:r>
              <a:rPr lang="en-US" sz="1400" dirty="0"/>
              <a:t>increment for Major, Minor, Dev, Test. EM&amp;M </a:t>
            </a:r>
            <a:r>
              <a:rPr lang="en-US" sz="1400" dirty="0" smtClean="0"/>
              <a:t>Intake system </a:t>
            </a:r>
            <a:r>
              <a:rPr lang="en-US" sz="1400" dirty="0"/>
              <a:t>record numbers and Deployment branches are used to manage EM&amp;M deployments from development, to QA, Test, and Production environments. The </a:t>
            </a:r>
            <a:r>
              <a:rPr lang="en-US" sz="1400" dirty="0">
                <a:hlinkClick r:id="rId5"/>
              </a:rPr>
              <a:t>EM&amp;M Workflow</a:t>
            </a:r>
            <a:r>
              <a:rPr lang="en-US" sz="1400" dirty="0"/>
              <a:t> describes how this is managed.</a:t>
            </a:r>
          </a:p>
          <a:p>
            <a:pPr lvl="1"/>
            <a:r>
              <a:rPr lang="en-US" sz="1400" b="1" dirty="0"/>
              <a:t>NOTE:</a:t>
            </a:r>
            <a:r>
              <a:rPr lang="en-US" sz="1400" dirty="0"/>
              <a:t> When all developer deployments are buildable and deployable before they are merged to the </a:t>
            </a:r>
            <a:r>
              <a:rPr lang="en-US" sz="1400" b="1" dirty="0"/>
              <a:t>develop</a:t>
            </a:r>
            <a:r>
              <a:rPr lang="en-US" sz="1400" dirty="0"/>
              <a:t> branch, the "Dev" and "Test" increments should be re-considered.</a:t>
            </a:r>
            <a:endParaRPr lang="en-US" dirty="0"/>
          </a:p>
        </p:txBody>
      </p:sp>
    </p:spTree>
    <p:extLst>
      <p:ext uri="{BB962C8B-B14F-4D97-AF65-F5344CB8AC3E}">
        <p14:creationId xmlns:p14="http://schemas.microsoft.com/office/powerpoint/2010/main" val="36337402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AAT_PowerPoint Template_072911_Final">
  <a:themeElements>
    <a:clrScheme name="Custom 3">
      <a:dk1>
        <a:srgbClr val="000000"/>
      </a:dk1>
      <a:lt1>
        <a:sysClr val="window" lastClr="FFFFFF"/>
      </a:lt1>
      <a:dk2>
        <a:srgbClr val="00BDEC"/>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AT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12046</TotalTime>
  <Words>718</Words>
  <Application>Microsoft Office PowerPoint</Application>
  <PresentationFormat>On-screen Show (4:3)</PresentationFormat>
  <Paragraphs>108</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CAAT_PowerPoint Template_072911_Final</vt:lpstr>
      <vt:lpstr>EM&amp;M Git System Introduction</vt:lpstr>
      <vt:lpstr>Outline</vt:lpstr>
      <vt:lpstr>Benefits</vt:lpstr>
      <vt:lpstr>Why use a branch?</vt:lpstr>
      <vt:lpstr>Branching and Merging Anti-Patterns</vt:lpstr>
      <vt:lpstr>Branch Types</vt:lpstr>
      <vt:lpstr>EM&amp;M Branch Definitions</vt:lpstr>
      <vt:lpstr>EM&amp;M Supporting Branches</vt:lpstr>
      <vt:lpstr>Development Deployment Branches</vt:lpstr>
      <vt:lpstr>Build Identifier</vt:lpstr>
      <vt:lpstr>Information Conductor –  CHANGELOG record</vt:lpstr>
      <vt:lpstr>PowerPoint Presentation</vt:lpstr>
      <vt:lpstr>PowerPoint Presentation</vt:lpstr>
      <vt:lpstr>PowerPoint Presentation</vt:lpstr>
      <vt:lpstr>PowerPoint Presentation</vt:lpstr>
    </vt:vector>
  </TitlesOfParts>
  <Company>Comcast Cable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EM&amp;M All Hands</dc:title>
  <dc:creator>Tucker, Bev</dc:creator>
  <cp:lastModifiedBy>Wallace, Andrew</cp:lastModifiedBy>
  <cp:revision>120</cp:revision>
  <cp:lastPrinted>2014-10-21T16:27:21Z</cp:lastPrinted>
  <dcterms:created xsi:type="dcterms:W3CDTF">2014-04-24T17:12:24Z</dcterms:created>
  <dcterms:modified xsi:type="dcterms:W3CDTF">2015-02-16T18:50:56Z</dcterms:modified>
</cp:coreProperties>
</file>