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7" r:id="rId2"/>
    <p:sldId id="258" r:id="rId3"/>
    <p:sldId id="318" r:id="rId4"/>
    <p:sldId id="319" r:id="rId5"/>
    <p:sldId id="321" r:id="rId6"/>
    <p:sldId id="357" r:id="rId7"/>
    <p:sldId id="358" r:id="rId8"/>
    <p:sldId id="359" r:id="rId9"/>
    <p:sldId id="360" r:id="rId10"/>
    <p:sldId id="361" r:id="rId11"/>
    <p:sldId id="362" r:id="rId12"/>
    <p:sldId id="363" r:id="rId13"/>
    <p:sldId id="364" r:id="rId14"/>
    <p:sldId id="365" r:id="rId15"/>
    <p:sldId id="320" r:id="rId16"/>
    <p:sldId id="308" r:id="rId17"/>
    <p:sldId id="340" r:id="rId18"/>
    <p:sldId id="339" r:id="rId19"/>
    <p:sldId id="347" r:id="rId20"/>
    <p:sldId id="337" r:id="rId21"/>
    <p:sldId id="343" r:id="rId22"/>
    <p:sldId id="344" r:id="rId23"/>
    <p:sldId id="345" r:id="rId24"/>
    <p:sldId id="346" r:id="rId25"/>
    <p:sldId id="356" r:id="rId26"/>
    <p:sldId id="348" r:id="rId27"/>
    <p:sldId id="336" r:id="rId28"/>
    <p:sldId id="351" r:id="rId29"/>
    <p:sldId id="350" r:id="rId30"/>
    <p:sldId id="349" r:id="rId31"/>
    <p:sldId id="352" r:id="rId32"/>
    <p:sldId id="353" r:id="rId33"/>
    <p:sldId id="354" r:id="rId34"/>
    <p:sldId id="355" r:id="rId35"/>
    <p:sldId id="341" r:id="rId36"/>
    <p:sldId id="338" r:id="rId37"/>
    <p:sldId id="335" r:id="rId38"/>
    <p:sldId id="322" r:id="rId39"/>
    <p:sldId id="323" r:id="rId40"/>
    <p:sldId id="324" r:id="rId41"/>
    <p:sldId id="325" r:id="rId42"/>
    <p:sldId id="326" r:id="rId43"/>
    <p:sldId id="327" r:id="rId44"/>
    <p:sldId id="328" r:id="rId45"/>
    <p:sldId id="329" r:id="rId46"/>
    <p:sldId id="330" r:id="rId47"/>
    <p:sldId id="314" r:id="rId48"/>
    <p:sldId id="331" r:id="rId49"/>
    <p:sldId id="332" r:id="rId50"/>
    <p:sldId id="315" r:id="rId51"/>
    <p:sldId id="334" r:id="rId52"/>
    <p:sldId id="306" r:id="rId53"/>
    <p:sldId id="333" r:id="rId54"/>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p:scale>
          <a:sx n="70" d="100"/>
          <a:sy n="70" d="100"/>
        </p:scale>
        <p:origin x="-1386" y="-78"/>
      </p:cViewPr>
      <p:guideLst>
        <p:guide orient="horz" pos="2160"/>
        <p:guide pos="2880"/>
      </p:guideLst>
    </p:cSldViewPr>
  </p:slideViewPr>
  <p:outlineViewPr>
    <p:cViewPr>
      <p:scale>
        <a:sx n="33" d="100"/>
        <a:sy n="33" d="100"/>
      </p:scale>
      <p:origin x="0" y="56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596D5604-A1C4-4C80-A284-5145E3AA6E08}" type="datetimeFigureOut">
              <a:rPr lang="en-US" smtClean="0"/>
              <a:t>2/28/2015</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60130F27-07EF-4ECA-BC3C-C47CEF1B0F2E}" type="slidenum">
              <a:rPr lang="en-US" smtClean="0"/>
              <a:t>‹#›</a:t>
            </a:fld>
            <a:endParaRPr lang="en-US" dirty="0"/>
          </a:p>
        </p:txBody>
      </p:sp>
    </p:spTree>
    <p:extLst>
      <p:ext uri="{BB962C8B-B14F-4D97-AF65-F5344CB8AC3E}">
        <p14:creationId xmlns:p14="http://schemas.microsoft.com/office/powerpoint/2010/main" val="169616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a:t>
            </a:r>
            <a:r>
              <a:rPr lang="en-US" baseline="0" dirty="0" smtClean="0"/>
              <a:t> gitk give a nice visual of your local </a:t>
            </a:r>
            <a:r>
              <a:rPr lang="en-US" sz="1200" b="0" i="0" kern="1200" dirty="0" smtClean="0">
                <a:solidFill>
                  <a:schemeClr val="tx1"/>
                </a:solidFill>
                <a:effectLst/>
                <a:latin typeface="+mn-lt"/>
                <a:ea typeface="+mn-ea"/>
                <a:cs typeface="+mn-cs"/>
              </a:rPr>
              <a:t> Distributed Version Control System (DVCS) repo.</a:t>
            </a:r>
          </a:p>
          <a:p>
            <a:pPr marL="171450" indent="-171450">
              <a:buFontTx/>
              <a:buChar char="-"/>
            </a:pPr>
            <a:r>
              <a:rPr lang="en-US" sz="1200" b="0" i="0" kern="1200" dirty="0" smtClean="0">
                <a:solidFill>
                  <a:schemeClr val="tx1"/>
                </a:solidFill>
                <a:effectLst/>
                <a:latin typeface="+mn-lt"/>
                <a:ea typeface="+mn-ea"/>
                <a:cs typeface="+mn-cs"/>
              </a:rPr>
              <a:t>You</a:t>
            </a:r>
            <a:r>
              <a:rPr lang="en-US" sz="1200" b="0" i="0" kern="1200" baseline="0" dirty="0" smtClean="0">
                <a:solidFill>
                  <a:schemeClr val="tx1"/>
                </a:solidFill>
                <a:effectLst/>
                <a:latin typeface="+mn-lt"/>
                <a:ea typeface="+mn-ea"/>
                <a:cs typeface="+mn-cs"/>
              </a:rPr>
              <a:t> can also reference the EM&amp;M Git System DVCS repo on the EM&amp;M </a:t>
            </a:r>
            <a:r>
              <a:rPr lang="en-US" sz="1200" b="0" i="0" kern="1200" baseline="0" dirty="0" err="1" smtClean="0">
                <a:solidFill>
                  <a:schemeClr val="tx1"/>
                </a:solidFill>
                <a:effectLst/>
                <a:latin typeface="+mn-lt"/>
                <a:ea typeface="+mn-ea"/>
                <a:cs typeface="+mn-cs"/>
              </a:rPr>
              <a:t>GitWeb</a:t>
            </a:r>
            <a:r>
              <a:rPr lang="en-US" sz="1200" b="0" i="0" kern="1200" baseline="0" dirty="0" smtClean="0">
                <a:solidFill>
                  <a:schemeClr val="tx1"/>
                </a:solidFill>
                <a:effectLst/>
                <a:latin typeface="+mn-lt"/>
                <a:ea typeface="+mn-ea"/>
                <a:cs typeface="+mn-cs"/>
              </a:rPr>
              <a:t> site at http://emm-git1.sys.comcast.net/git/</a:t>
            </a: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38</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48</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49</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51</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53</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Note the usage</a:t>
            </a:r>
            <a:r>
              <a:rPr lang="en-US" baseline="0" dirty="0" smtClean="0"/>
              <a:t> of the “</a:t>
            </a:r>
            <a:r>
              <a:rPr lang="en-US" baseline="0" dirty="0" err="1" smtClean="0"/>
              <a:t>git</a:t>
            </a:r>
            <a:r>
              <a:rPr lang="en-US" baseline="0" dirty="0" smtClean="0"/>
              <a:t> status” reference.</a:t>
            </a: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39</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40</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41</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42</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43</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44</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45</a:t>
            </a:fld>
            <a:endParaRPr lang="en-US" dirty="0"/>
          </a:p>
        </p:txBody>
      </p:sp>
    </p:spTree>
    <p:extLst>
      <p:ext uri="{BB962C8B-B14F-4D97-AF65-F5344CB8AC3E}">
        <p14:creationId xmlns:p14="http://schemas.microsoft.com/office/powerpoint/2010/main" val="332414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46</a:t>
            </a:fld>
            <a:endParaRPr lang="en-US" dirty="0"/>
          </a:p>
        </p:txBody>
      </p:sp>
    </p:spTree>
    <p:extLst>
      <p:ext uri="{BB962C8B-B14F-4D97-AF65-F5344CB8AC3E}">
        <p14:creationId xmlns:p14="http://schemas.microsoft.com/office/powerpoint/2010/main" val="3324140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762000" y="2636838"/>
            <a:ext cx="8021782" cy="792162"/>
          </a:xfrm>
        </p:spPr>
        <p:txBody>
          <a:bodyPr>
            <a:normAutofit/>
          </a:bodyPr>
          <a:lstStyle>
            <a:lvl1pPr>
              <a:defRPr sz="3800" b="1">
                <a:solidFill>
                  <a:schemeClr val="tx1">
                    <a:lumMod val="95000"/>
                    <a:lumOff val="5000"/>
                  </a:schemeClr>
                </a:solidFill>
              </a:defRPr>
            </a:lvl1pPr>
          </a:lstStyle>
          <a:p>
            <a:r>
              <a:rPr lang="en-US" dirty="0" smtClean="0"/>
              <a:t>Click to edit Master title style</a:t>
            </a:r>
            <a:endParaRPr lang="en-US" dirty="0"/>
          </a:p>
        </p:txBody>
      </p:sp>
      <p:sp>
        <p:nvSpPr>
          <p:cNvPr id="5" name="Line 2"/>
          <p:cNvSpPr>
            <a:spLocks noChangeShapeType="1"/>
          </p:cNvSpPr>
          <p:nvPr userDrawn="1"/>
        </p:nvSpPr>
        <p:spPr bwMode="auto">
          <a:xfrm>
            <a:off x="762000" y="4191000"/>
            <a:ext cx="7086600" cy="0"/>
          </a:xfrm>
          <a:prstGeom prst="line">
            <a:avLst/>
          </a:prstGeom>
          <a:noFill/>
          <a:ln w="38100" cap="rnd">
            <a:solidFill>
              <a:srgbClr val="6994CF"/>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6" name="Line 2"/>
          <p:cNvSpPr>
            <a:spLocks noChangeShapeType="1"/>
          </p:cNvSpPr>
          <p:nvPr userDrawn="1"/>
        </p:nvSpPr>
        <p:spPr bwMode="auto">
          <a:xfrm>
            <a:off x="762000" y="3733800"/>
            <a:ext cx="7086600" cy="0"/>
          </a:xfrm>
          <a:prstGeom prst="line">
            <a:avLst/>
          </a:prstGeom>
          <a:noFill/>
          <a:ln w="38100" cap="rnd">
            <a:solidFill>
              <a:srgbClr val="6994CF"/>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11" name="Text Placeholder 10"/>
          <p:cNvSpPr>
            <a:spLocks noGrp="1"/>
          </p:cNvSpPr>
          <p:nvPr>
            <p:ph type="body" sz="quarter" idx="10"/>
          </p:nvPr>
        </p:nvSpPr>
        <p:spPr>
          <a:xfrm>
            <a:off x="817419" y="3765176"/>
            <a:ext cx="5049981" cy="403412"/>
          </a:xfrm>
        </p:spPr>
        <p:txBody>
          <a:bodyPr>
            <a:normAutofit/>
          </a:bodyPr>
          <a:lstStyle>
            <a:lvl1pPr>
              <a:buFontTx/>
              <a:buNone/>
              <a:defRPr sz="1800" b="1" i="1">
                <a:solidFill>
                  <a:schemeClr val="bg1">
                    <a:lumMod val="50000"/>
                  </a:schemeClr>
                </a:solidFill>
              </a:defRPr>
            </a:lvl1pPr>
          </a:lstStyle>
          <a:p>
            <a:pPr lvl="0"/>
            <a:r>
              <a:rPr lang="en-US" dirty="0"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6019800"/>
            <a:ext cx="1524000" cy="623207"/>
          </a:xfrm>
          <a:prstGeom prst="rect">
            <a:avLst/>
          </a:prstGeom>
        </p:spPr>
      </p:pic>
      <p:pic>
        <p:nvPicPr>
          <p:cNvPr id="8" name="Picture 7" descr="APS_logo_final_mediu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 y="152400"/>
            <a:ext cx="3200400" cy="1320165"/>
          </a:xfrm>
          <a:prstGeom prst="rect">
            <a:avLst/>
          </a:prstGeom>
        </p:spPr>
      </p:pic>
    </p:spTree>
    <p:extLst>
      <p:ext uri="{BB962C8B-B14F-4D97-AF65-F5344CB8AC3E}">
        <p14:creationId xmlns:p14="http://schemas.microsoft.com/office/powerpoint/2010/main" val="307395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419601"/>
            <a:ext cx="5486400" cy="947738"/>
          </a:xfrm>
          <a:prstGeom prst="rect">
            <a:avLst/>
          </a:prstGeom>
        </p:spPr>
        <p:txBody>
          <a:bodyPr anchor="b">
            <a:noAutofit/>
          </a:bodyPr>
          <a:lstStyle>
            <a:lvl1pPr algn="l">
              <a:defRPr sz="34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9" y="612775"/>
            <a:ext cx="5486400" cy="3806826"/>
          </a:xfrm>
          <a:prstGeom prst="rect">
            <a:avLst/>
          </a:prstGeom>
        </p:spPr>
        <p:txBody>
          <a:bodyPr rtlCol="0">
            <a:normAutofit/>
          </a:bodyPr>
          <a:lstStyle>
            <a:lvl1pPr marL="0" indent="0">
              <a:buNone/>
              <a:defRPr sz="3400"/>
            </a:lvl1pPr>
            <a:lvl2pPr marL="481853" indent="0">
              <a:buNone/>
              <a:defRPr sz="2900"/>
            </a:lvl2pPr>
            <a:lvl3pPr marL="963706" indent="0">
              <a:buNone/>
              <a:defRPr sz="2600"/>
            </a:lvl3pPr>
            <a:lvl4pPr marL="1445559" indent="0">
              <a:buNone/>
              <a:defRPr sz="2100"/>
            </a:lvl4pPr>
            <a:lvl5pPr marL="1927412" indent="0">
              <a:buNone/>
              <a:defRPr sz="2100"/>
            </a:lvl5pPr>
            <a:lvl6pPr marL="2409265" indent="0">
              <a:buNone/>
              <a:defRPr sz="2100"/>
            </a:lvl6pPr>
            <a:lvl7pPr marL="2891118" indent="0">
              <a:buNone/>
              <a:defRPr sz="2100"/>
            </a:lvl7pPr>
            <a:lvl8pPr marL="3372972" indent="0">
              <a:buNone/>
              <a:defRPr sz="2100"/>
            </a:lvl8pPr>
            <a:lvl9pPr marL="3854824" indent="0">
              <a:buNone/>
              <a:defRPr sz="2100"/>
            </a:lvl9pPr>
          </a:lstStyle>
          <a:p>
            <a:pPr lvl="0"/>
            <a:r>
              <a:rPr lang="en-US" noProof="0" dirty="0" smtClean="0"/>
              <a:t>Click icon to add picture</a:t>
            </a:r>
          </a:p>
        </p:txBody>
      </p:sp>
      <p:sp>
        <p:nvSpPr>
          <p:cNvPr id="4" name="Text Placeholder 3"/>
          <p:cNvSpPr>
            <a:spLocks noGrp="1"/>
          </p:cNvSpPr>
          <p:nvPr>
            <p:ph type="body" sz="half" idx="2"/>
          </p:nvPr>
        </p:nvSpPr>
        <p:spPr>
          <a:xfrm>
            <a:off x="1792289" y="5367338"/>
            <a:ext cx="5486400" cy="804863"/>
          </a:xfrm>
          <a:prstGeom prst="rect">
            <a:avLst/>
          </a:prstGeom>
        </p:spPr>
        <p:txBody>
          <a:bodyPr/>
          <a:lstStyle>
            <a:lvl1pPr marL="0" indent="0">
              <a:buNone/>
              <a:defRPr sz="1500"/>
            </a:lvl1pPr>
            <a:lvl2pPr marL="481853" indent="0">
              <a:buNone/>
              <a:defRPr sz="1200"/>
            </a:lvl2pPr>
            <a:lvl3pPr marL="963706" indent="0">
              <a:buNone/>
              <a:defRPr sz="1000"/>
            </a:lvl3pPr>
            <a:lvl4pPr marL="1445559" indent="0">
              <a:buNone/>
              <a:defRPr sz="900"/>
            </a:lvl4pPr>
            <a:lvl5pPr marL="1927412" indent="0">
              <a:buNone/>
              <a:defRPr sz="900"/>
            </a:lvl5pPr>
            <a:lvl6pPr marL="2409265" indent="0">
              <a:buNone/>
              <a:defRPr sz="900"/>
            </a:lvl6pPr>
            <a:lvl7pPr marL="2891118" indent="0">
              <a:buNone/>
              <a:defRPr sz="900"/>
            </a:lvl7pPr>
            <a:lvl8pPr marL="3372972" indent="0">
              <a:buNone/>
              <a:defRPr sz="900"/>
            </a:lvl8pPr>
            <a:lvl9pPr marL="3854824" indent="0">
              <a:buNone/>
              <a:defRPr sz="900"/>
            </a:lvl9pPr>
          </a:lstStyle>
          <a:p>
            <a:pPr lvl="0"/>
            <a:r>
              <a:rPr lang="en-US" smtClean="0"/>
              <a:t>Click to edit Master text styles</a:t>
            </a:r>
          </a:p>
        </p:txBody>
      </p:sp>
    </p:spTree>
    <p:extLst>
      <p:ext uri="{BB962C8B-B14F-4D97-AF65-F5344CB8AC3E}">
        <p14:creationId xmlns:p14="http://schemas.microsoft.com/office/powerpoint/2010/main" val="262516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3892"/>
          </a:xfrm>
          <a:prstGeom prst="rect">
            <a:avLst/>
          </a:prstGeom>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a:xfrm>
            <a:off x="457200" y="1295401"/>
            <a:ext cx="8229600" cy="4830763"/>
          </a:xfrm>
          <a:prstGeom prst="rect">
            <a:avLst/>
          </a:prstGeom>
        </p:spPr>
        <p:txBody>
          <a:bodyPr/>
          <a:lstStyle>
            <a:lvl1pPr>
              <a:defRPr sz="2600" b="1"/>
            </a:lvl1pPr>
            <a:lvl2pPr>
              <a:defRPr sz="2500"/>
            </a:lvl2pPr>
            <a:lvl3pPr>
              <a:defRPr sz="2300"/>
            </a:lvl3pPr>
            <a:lvl4pPr>
              <a:defRPr sz="19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678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2"/>
            <a:ext cx="8229600" cy="792162"/>
          </a:xfrm>
        </p:spPr>
        <p:txBody>
          <a:bodyPr/>
          <a:lstStyle>
            <a:lvl1pPr algn="ctr">
              <a:defRPr b="1"/>
            </a:lvl1pPr>
          </a:lstStyle>
          <a:p>
            <a:r>
              <a:rPr lang="en-US" smtClean="0"/>
              <a:t>Click to edit Master title style</a:t>
            </a:r>
            <a:endParaRPr lang="en-US" dirty="0"/>
          </a:p>
        </p:txBody>
      </p:sp>
      <p:sp>
        <p:nvSpPr>
          <p:cNvPr id="5" name="Line 2"/>
          <p:cNvSpPr>
            <a:spLocks noChangeShapeType="1"/>
          </p:cNvSpPr>
          <p:nvPr userDrawn="1"/>
        </p:nvSpPr>
        <p:spPr bwMode="auto">
          <a:xfrm>
            <a:off x="3200400" y="2151530"/>
            <a:ext cx="2743200" cy="0"/>
          </a:xfrm>
          <a:prstGeom prst="line">
            <a:avLst/>
          </a:prstGeom>
          <a:noFill/>
          <a:ln w="38100" cap="rnd">
            <a:solidFill>
              <a:srgbClr val="FF5000"/>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6" name="Line 2"/>
          <p:cNvSpPr>
            <a:spLocks noChangeShapeType="1"/>
          </p:cNvSpPr>
          <p:nvPr userDrawn="1"/>
        </p:nvSpPr>
        <p:spPr bwMode="auto">
          <a:xfrm>
            <a:off x="3200400" y="3765176"/>
            <a:ext cx="2743200" cy="0"/>
          </a:xfrm>
          <a:prstGeom prst="line">
            <a:avLst/>
          </a:prstGeom>
          <a:noFill/>
          <a:ln w="38100" cap="rnd">
            <a:solidFill>
              <a:srgbClr val="FF5000"/>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Tree>
    <p:extLst>
      <p:ext uri="{BB962C8B-B14F-4D97-AF65-F5344CB8AC3E}">
        <p14:creationId xmlns:p14="http://schemas.microsoft.com/office/powerpoint/2010/main" val="41598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868362"/>
          </a:xfrm>
          <a:prstGeom prst="rect">
            <a:avLst/>
          </a:prstGeo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600" b="1"/>
            </a:lvl1pPr>
            <a:lvl2pPr>
              <a:defRPr sz="2500"/>
            </a:lvl2pPr>
            <a:lvl3pPr>
              <a:defRPr sz="2300"/>
            </a:lvl3pPr>
            <a:lvl4pPr>
              <a:defRPr sz="1900"/>
            </a:lvl4pPr>
            <a:lvl5pPr>
              <a:defRPr sz="15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600" b="1"/>
            </a:lvl1pPr>
            <a:lvl2pPr>
              <a:defRPr sz="2500"/>
            </a:lvl2pPr>
            <a:lvl3pPr>
              <a:defRPr sz="2300"/>
            </a:lvl3pPr>
            <a:lvl4pPr>
              <a:defRPr sz="1900"/>
            </a:lvl4pPr>
            <a:lvl5pPr>
              <a:defRPr sz="15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457200" y="6356351"/>
            <a:ext cx="2133600" cy="365124"/>
          </a:xfrm>
          <a:prstGeom prst="rect">
            <a:avLst/>
          </a:prstGeom>
        </p:spPr>
        <p:txBody>
          <a:bodyPr lIns="96370" tIns="48185" rIns="96370" bIns="48185"/>
          <a:lstStyle>
            <a:lvl1pPr>
              <a:defRPr/>
            </a:lvl1pPr>
          </a:lstStyle>
          <a:p>
            <a:pPr defTabSz="963706">
              <a:defRPr/>
            </a:pPr>
            <a:endParaRPr lang="en-US" sz="1900" dirty="0">
              <a:solidFill>
                <a:srgbClr val="000000"/>
              </a:solidFill>
            </a:endParaRPr>
          </a:p>
        </p:txBody>
      </p:sp>
      <p:sp>
        <p:nvSpPr>
          <p:cNvPr id="6" name="Footer Placeholder 4"/>
          <p:cNvSpPr>
            <a:spLocks noGrp="1"/>
          </p:cNvSpPr>
          <p:nvPr>
            <p:ph type="ftr" sz="quarter" idx="11"/>
          </p:nvPr>
        </p:nvSpPr>
        <p:spPr>
          <a:xfrm>
            <a:off x="3124200" y="6356351"/>
            <a:ext cx="2895600" cy="365124"/>
          </a:xfrm>
          <a:prstGeom prst="rect">
            <a:avLst/>
          </a:prstGeom>
        </p:spPr>
        <p:txBody>
          <a:bodyPr lIns="96370" tIns="48185" rIns="96370" bIns="48185"/>
          <a:lstStyle>
            <a:lvl1pPr>
              <a:defRPr/>
            </a:lvl1pPr>
          </a:lstStyle>
          <a:p>
            <a:pPr defTabSz="963706">
              <a:defRPr/>
            </a:pPr>
            <a:endParaRPr lang="en-US" sz="1900" dirty="0">
              <a:solidFill>
                <a:srgbClr val="000000"/>
              </a:solidFill>
            </a:endParaRPr>
          </a:p>
        </p:txBody>
      </p:sp>
      <p:sp>
        <p:nvSpPr>
          <p:cNvPr id="7" name="Slide Number Placeholder 5"/>
          <p:cNvSpPr>
            <a:spLocks noGrp="1"/>
          </p:cNvSpPr>
          <p:nvPr>
            <p:ph type="sldNum" sz="quarter" idx="12"/>
          </p:nvPr>
        </p:nvSpPr>
        <p:spPr>
          <a:xfrm>
            <a:off x="6553200" y="6356351"/>
            <a:ext cx="2133600" cy="365124"/>
          </a:xfrm>
          <a:prstGeom prst="rect">
            <a:avLst/>
          </a:prstGeom>
        </p:spPr>
        <p:txBody>
          <a:bodyPr lIns="96370" tIns="48185" rIns="96370" bIns="48185"/>
          <a:lstStyle>
            <a:lvl1pPr>
              <a:defRPr/>
            </a:lvl1pPr>
          </a:lstStyle>
          <a:p>
            <a:pPr defTabSz="963706">
              <a:defRPr/>
            </a:pPr>
            <a:fld id="{820EC409-201A-4FF4-A036-243F61904C9A}" type="slidenum">
              <a:rPr lang="en-US" sz="1900">
                <a:solidFill>
                  <a:srgbClr val="000000"/>
                </a:solidFill>
              </a:rPr>
              <a:pPr defTabSz="963706">
                <a:defRPr/>
              </a:pPr>
              <a:t>‹#›</a:t>
            </a:fld>
            <a:endParaRPr lang="en-US" sz="1900" dirty="0">
              <a:solidFill>
                <a:srgbClr val="000000"/>
              </a:solidFill>
            </a:endParaRPr>
          </a:p>
        </p:txBody>
      </p:sp>
    </p:spTree>
    <p:extLst>
      <p:ext uri="{BB962C8B-B14F-4D97-AF65-F5344CB8AC3E}">
        <p14:creationId xmlns:p14="http://schemas.microsoft.com/office/powerpoint/2010/main" val="25037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128"/>
          </a:xfrm>
          <a:prstGeom prst="rect">
            <a:avLst/>
          </a:prstGeom>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457200" y="1344707"/>
            <a:ext cx="4040189" cy="830169"/>
          </a:xfrm>
          <a:prstGeom prst="rect">
            <a:avLst/>
          </a:prstGeom>
        </p:spPr>
        <p:txBody>
          <a:bodyPr anchor="b">
            <a:noAutofit/>
          </a:bodyPr>
          <a:lstStyle>
            <a:lvl1pPr marL="0" indent="0">
              <a:buNone/>
              <a:defRPr sz="2600" b="1"/>
            </a:lvl1pPr>
            <a:lvl2pPr marL="481853" indent="0">
              <a:buNone/>
              <a:defRPr sz="2100" b="1"/>
            </a:lvl2pPr>
            <a:lvl3pPr marL="963706" indent="0">
              <a:buNone/>
              <a:defRPr sz="1900" b="1"/>
            </a:lvl3pPr>
            <a:lvl4pPr marL="1445559" indent="0">
              <a:buNone/>
              <a:defRPr sz="1700" b="1"/>
            </a:lvl4pPr>
            <a:lvl5pPr marL="1927412" indent="0">
              <a:buNone/>
              <a:defRPr sz="1700" b="1"/>
            </a:lvl5pPr>
            <a:lvl6pPr marL="2409265" indent="0">
              <a:buNone/>
              <a:defRPr sz="1700" b="1"/>
            </a:lvl6pPr>
            <a:lvl7pPr marL="2891118" indent="0">
              <a:buNone/>
              <a:defRPr sz="1700" b="1"/>
            </a:lvl7pPr>
            <a:lvl8pPr marL="3372972" indent="0">
              <a:buNone/>
              <a:defRPr sz="1700" b="1"/>
            </a:lvl8pPr>
            <a:lvl9pPr marL="3854824"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9" cy="3951288"/>
          </a:xfrm>
          <a:prstGeom prst="rect">
            <a:avLst/>
          </a:prstGeom>
        </p:spPr>
        <p:txBody>
          <a:bodyPr/>
          <a:lstStyle>
            <a:lvl1pPr>
              <a:defRPr sz="2300" b="1"/>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344707"/>
            <a:ext cx="4041775" cy="830169"/>
          </a:xfrm>
          <a:prstGeom prst="rect">
            <a:avLst/>
          </a:prstGeom>
        </p:spPr>
        <p:txBody>
          <a:bodyPr anchor="b"/>
          <a:lstStyle>
            <a:lvl1pPr marL="0" indent="0">
              <a:buNone/>
              <a:defRPr sz="2600" b="1"/>
            </a:lvl1pPr>
            <a:lvl2pPr marL="481853" indent="0">
              <a:buNone/>
              <a:defRPr sz="2100" b="1"/>
            </a:lvl2pPr>
            <a:lvl3pPr marL="963706" indent="0">
              <a:buNone/>
              <a:defRPr sz="1900" b="1"/>
            </a:lvl3pPr>
            <a:lvl4pPr marL="1445559" indent="0">
              <a:buNone/>
              <a:defRPr sz="1700" b="1"/>
            </a:lvl4pPr>
            <a:lvl5pPr marL="1927412" indent="0">
              <a:buNone/>
              <a:defRPr sz="1700" b="1"/>
            </a:lvl5pPr>
            <a:lvl6pPr marL="2409265" indent="0">
              <a:buNone/>
              <a:defRPr sz="1700" b="1"/>
            </a:lvl6pPr>
            <a:lvl7pPr marL="2891118" indent="0">
              <a:buNone/>
              <a:defRPr sz="1700" b="1"/>
            </a:lvl7pPr>
            <a:lvl8pPr marL="3372972" indent="0">
              <a:buNone/>
              <a:defRPr sz="1700" b="1"/>
            </a:lvl8pPr>
            <a:lvl9pPr marL="3854824"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645027" y="2174877"/>
            <a:ext cx="4041775" cy="3951288"/>
          </a:xfrm>
          <a:prstGeom prst="rect">
            <a:avLst/>
          </a:prstGeom>
        </p:spPr>
        <p:txBody>
          <a:bodyPr/>
          <a:lstStyle>
            <a:lvl1pPr>
              <a:defRPr sz="2300" b="1"/>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98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graphicFrame>
        <p:nvGraphicFramePr>
          <p:cNvPr id="3" name="Group 758"/>
          <p:cNvGraphicFramePr>
            <a:graphicFrameLocks noGrp="1"/>
          </p:cNvGraphicFramePr>
          <p:nvPr userDrawn="1"/>
        </p:nvGraphicFramePr>
        <p:xfrm>
          <a:off x="457200" y="1143001"/>
          <a:ext cx="8077201" cy="3997288"/>
        </p:xfrm>
        <a:graphic>
          <a:graphicData uri="http://schemas.openxmlformats.org/drawingml/2006/table">
            <a:tbl>
              <a:tblPr/>
              <a:tblGrid>
                <a:gridCol w="1573480"/>
                <a:gridCol w="2541320"/>
                <a:gridCol w="1969325"/>
                <a:gridCol w="1993076"/>
              </a:tblGrid>
              <a:tr h="685799">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pPr>
                      <a:r>
                        <a:rPr kumimoji="0" lang="en-US" sz="1400" b="1" i="0" u="none" strike="noStrike" cap="none" normalizeH="0" baseline="0" dirty="0" smtClean="0">
                          <a:ln>
                            <a:noFill/>
                          </a:ln>
                          <a:solidFill>
                            <a:srgbClr val="000000"/>
                          </a:solidFill>
                          <a:effectLst/>
                          <a:latin typeface="+mn-lt"/>
                          <a:cs typeface="Arial" pitchFamily="34" charset="0"/>
                        </a:rPr>
                        <a:t>&lt;Insert Title Here&gt;</a:t>
                      </a: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defRPr/>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defRPr/>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r>
              <a:tr h="1103830">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smtClean="0">
                          <a:ln>
                            <a:noFill/>
                          </a:ln>
                          <a:solidFill>
                            <a:srgbClr val="000000"/>
                          </a:solidFill>
                          <a:effectLst/>
                          <a:latin typeface="+mn-lt"/>
                          <a:cs typeface="Arial" pitchFamily="34" charset="0"/>
                        </a:rPr>
                        <a:t>&lt;insert text here&gt;</a:t>
                      </a: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r h="1103829">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FF0000"/>
                        </a:solidFill>
                        <a:effectLst/>
                        <a:latin typeface="+mn-lt"/>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r h="110383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FF0000"/>
                        </a:solidFill>
                        <a:effectLst/>
                        <a:latin typeface="+mn-lt"/>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bl>
          </a:graphicData>
        </a:graphic>
      </p:graphicFrame>
    </p:spTree>
    <p:extLst>
      <p:ext uri="{BB962C8B-B14F-4D97-AF65-F5344CB8AC3E}">
        <p14:creationId xmlns:p14="http://schemas.microsoft.com/office/powerpoint/2010/main" val="413637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128"/>
          </a:xfrm>
          <a:prstGeom prst="rect">
            <a:avLst/>
          </a:prstGeom>
        </p:spPr>
        <p:txBody>
          <a:bodyPr/>
          <a:lstStyle>
            <a:lvl1pPr>
              <a:defRPr b="1"/>
            </a:lvl1pPr>
          </a:lstStyle>
          <a:p>
            <a:r>
              <a:rPr lang="en-US" smtClean="0"/>
              <a:t>Click to edit Master title style</a:t>
            </a:r>
            <a:endParaRPr lang="en-US"/>
          </a:p>
        </p:txBody>
      </p:sp>
    </p:spTree>
    <p:extLst>
      <p:ext uri="{BB962C8B-B14F-4D97-AF65-F5344CB8AC3E}">
        <p14:creationId xmlns:p14="http://schemas.microsoft.com/office/powerpoint/2010/main" val="363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79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2" cy="1162050"/>
          </a:xfrm>
          <a:prstGeom prst="rect">
            <a:avLst/>
          </a:prstGeom>
        </p:spPr>
        <p:txBody>
          <a:bodyPr anchor="b">
            <a:normAutofit/>
          </a:bodyPr>
          <a:lstStyle>
            <a:lvl1pPr algn="l">
              <a:defRPr sz="2900" b="1"/>
            </a:lvl1pPr>
          </a:lstStyle>
          <a:p>
            <a:r>
              <a:rPr lang="en-US" smtClean="0"/>
              <a:t>Click to edit Master title style</a:t>
            </a:r>
            <a:endParaRPr lang="en-US" dirty="0"/>
          </a:p>
        </p:txBody>
      </p:sp>
      <p:sp>
        <p:nvSpPr>
          <p:cNvPr id="3" name="Content Placeholder 2"/>
          <p:cNvSpPr>
            <a:spLocks noGrp="1"/>
          </p:cNvSpPr>
          <p:nvPr>
            <p:ph idx="1"/>
          </p:nvPr>
        </p:nvSpPr>
        <p:spPr>
          <a:xfrm>
            <a:off x="3575052" y="273050"/>
            <a:ext cx="5111750" cy="5853113"/>
          </a:xfrm>
          <a:prstGeom prst="rect">
            <a:avLst/>
          </a:prstGeom>
        </p:spPr>
        <p:txBody>
          <a:bodyPr/>
          <a:lstStyle>
            <a:lvl1pPr>
              <a:defRPr sz="2600" b="1"/>
            </a:lvl1pPr>
            <a:lvl2pPr>
              <a:defRPr sz="2500"/>
            </a:lvl2pPr>
            <a:lvl3pPr>
              <a:defRPr sz="2300"/>
            </a:lvl3pPr>
            <a:lvl4pPr>
              <a:defRPr sz="1900"/>
            </a:lvl4pPr>
            <a:lvl5pPr>
              <a:defRPr sz="15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0"/>
            <a:ext cx="3008312" cy="4691063"/>
          </a:xfrm>
          <a:prstGeom prst="rect">
            <a:avLst/>
          </a:prstGeom>
        </p:spPr>
        <p:txBody>
          <a:bodyPr/>
          <a:lstStyle>
            <a:lvl1pPr marL="0" indent="0">
              <a:buNone/>
              <a:defRPr sz="1500"/>
            </a:lvl1pPr>
            <a:lvl2pPr marL="481853" indent="0">
              <a:buNone/>
              <a:defRPr sz="1200"/>
            </a:lvl2pPr>
            <a:lvl3pPr marL="963706" indent="0">
              <a:buNone/>
              <a:defRPr sz="1000"/>
            </a:lvl3pPr>
            <a:lvl4pPr marL="1445559" indent="0">
              <a:buNone/>
              <a:defRPr sz="900"/>
            </a:lvl4pPr>
            <a:lvl5pPr marL="1927412" indent="0">
              <a:buNone/>
              <a:defRPr sz="900"/>
            </a:lvl5pPr>
            <a:lvl6pPr marL="2409265" indent="0">
              <a:buNone/>
              <a:defRPr sz="900"/>
            </a:lvl6pPr>
            <a:lvl7pPr marL="2891118" indent="0">
              <a:buNone/>
              <a:defRPr sz="900"/>
            </a:lvl7pPr>
            <a:lvl8pPr marL="3372972" indent="0">
              <a:buNone/>
              <a:defRPr sz="900"/>
            </a:lvl8pPr>
            <a:lvl9pPr marL="3854824" indent="0">
              <a:buNone/>
              <a:defRPr sz="900"/>
            </a:lvl9pPr>
          </a:lstStyle>
          <a:p>
            <a:pPr lvl="0"/>
            <a:r>
              <a:rPr lang="en-US" smtClean="0"/>
              <a:t>Click to edit Master text styles</a:t>
            </a:r>
          </a:p>
        </p:txBody>
      </p:sp>
    </p:spTree>
    <p:extLst>
      <p:ext uri="{BB962C8B-B14F-4D97-AF65-F5344CB8AC3E}">
        <p14:creationId xmlns:p14="http://schemas.microsoft.com/office/powerpoint/2010/main" val="292746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9"/>
          <p:cNvSpPr>
            <a:spLocks noChangeArrowheads="1"/>
          </p:cNvSpPr>
          <p:nvPr/>
        </p:nvSpPr>
        <p:spPr bwMode="auto">
          <a:xfrm>
            <a:off x="0" y="6383867"/>
            <a:ext cx="9144000" cy="474133"/>
          </a:xfrm>
          <a:prstGeom prst="rect">
            <a:avLst/>
          </a:prstGeom>
          <a:solidFill>
            <a:srgbClr val="D1E4F7"/>
          </a:solidFill>
          <a:ln w="9525">
            <a:noFill/>
            <a:miter lim="800000"/>
            <a:headEnd/>
            <a:tailEnd/>
          </a:ln>
          <a:effectLst/>
        </p:spPr>
        <p:txBody>
          <a:bodyPr wrap="none" lIns="96370" tIns="48185" rIns="96370" bIns="48185" anchor="ctr">
            <a:prstTxWarp prst="textNoShape">
              <a:avLst/>
            </a:prstTxWarp>
          </a:bodyPr>
          <a:lstStyle/>
          <a:p>
            <a:pPr defTabSz="963706">
              <a:defRPr/>
            </a:pPr>
            <a:endParaRPr lang="en-US" sz="1900" dirty="0">
              <a:solidFill>
                <a:srgbClr val="000000"/>
              </a:solidFill>
            </a:endParaRPr>
          </a:p>
        </p:txBody>
      </p:sp>
      <p:sp>
        <p:nvSpPr>
          <p:cNvPr id="21" name="Rectangle 7"/>
          <p:cNvSpPr txBox="1">
            <a:spLocks noChangeArrowheads="1"/>
          </p:cNvSpPr>
          <p:nvPr/>
        </p:nvSpPr>
        <p:spPr bwMode="auto">
          <a:xfrm>
            <a:off x="8382000" y="6542812"/>
            <a:ext cx="762000"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0">
                <a:solidFill>
                  <a:schemeClr val="bg1"/>
                </a:solidFill>
              </a:defRPr>
            </a:lvl1pPr>
          </a:lstStyle>
          <a:p>
            <a:pPr algn="ctr" defTabSz="963706" fontAlgn="base">
              <a:spcBef>
                <a:spcPct val="0"/>
              </a:spcBef>
              <a:spcAft>
                <a:spcPct val="0"/>
              </a:spcAft>
              <a:defRPr/>
            </a:pPr>
            <a:fld id="{6E7B9769-53DD-3B45-AD1F-5FE9E9EEAD74}" type="slidenum">
              <a:rPr lang="en-US" smtClean="0">
                <a:solidFill>
                  <a:srgbClr val="7F7F7F"/>
                </a:solidFill>
              </a:rPr>
              <a:pPr algn="ctr" defTabSz="963706" fontAlgn="base">
                <a:spcBef>
                  <a:spcPct val="0"/>
                </a:spcBef>
                <a:spcAft>
                  <a:spcPct val="0"/>
                </a:spcAft>
                <a:defRPr/>
              </a:pPr>
              <a:t>‹#›</a:t>
            </a:fld>
            <a:endParaRPr lang="en-US" sz="1100" dirty="0">
              <a:solidFill>
                <a:srgbClr val="7F7F7F"/>
              </a:solidFill>
            </a:endParaRPr>
          </a:p>
        </p:txBody>
      </p:sp>
      <p:sp>
        <p:nvSpPr>
          <p:cNvPr id="24" name="Title Placeholder 23"/>
          <p:cNvSpPr>
            <a:spLocks noGrp="1"/>
          </p:cNvSpPr>
          <p:nvPr>
            <p:ph type="title"/>
          </p:nvPr>
        </p:nvSpPr>
        <p:spPr>
          <a:xfrm>
            <a:off x="457200" y="283604"/>
            <a:ext cx="8229600" cy="792162"/>
          </a:xfrm>
          <a:prstGeom prst="rect">
            <a:avLst/>
          </a:prstGeom>
        </p:spPr>
        <p:txBody>
          <a:bodyPr vert="horz" lIns="96370" tIns="48185" rIns="96370" bIns="48185" rtlCol="0" anchor="b">
            <a:normAutofit/>
          </a:bodyPr>
          <a:lstStyle/>
          <a:p>
            <a:r>
              <a:rPr lang="en-US" dirty="0" smtClean="0"/>
              <a:t>Click to edit Master title style</a:t>
            </a:r>
            <a:endParaRPr lang="en-US" dirty="0"/>
          </a:p>
        </p:txBody>
      </p:sp>
      <p:sp>
        <p:nvSpPr>
          <p:cNvPr id="25" name="Text Placeholder 24"/>
          <p:cNvSpPr>
            <a:spLocks noGrp="1"/>
          </p:cNvSpPr>
          <p:nvPr>
            <p:ph type="body" idx="1"/>
          </p:nvPr>
        </p:nvSpPr>
        <p:spPr>
          <a:xfrm>
            <a:off x="457200" y="1219201"/>
            <a:ext cx="8229600" cy="4038599"/>
          </a:xfrm>
          <a:prstGeom prst="rect">
            <a:avLst/>
          </a:prstGeom>
        </p:spPr>
        <p:txBody>
          <a:bodyPr vert="horz" lIns="96370" tIns="48185" rIns="96370" bIns="481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2394857" y="6469168"/>
            <a:ext cx="4281714" cy="333560"/>
          </a:xfrm>
          <a:prstGeom prst="rect">
            <a:avLst/>
          </a:prstGeom>
          <a:noFill/>
        </p:spPr>
        <p:txBody>
          <a:bodyPr wrap="square" lIns="86493" tIns="43247" rIns="86493" bIns="43247" rtlCol="0">
            <a:spAutoFit/>
          </a:bodyPr>
          <a:lstStyle/>
          <a:p>
            <a:pPr algn="ctr" defTabSz="963706">
              <a:defRPr/>
            </a:pPr>
            <a:r>
              <a:rPr lang="en-US" sz="800" dirty="0">
                <a:solidFill>
                  <a:prstClr val="white">
                    <a:lumMod val="50000"/>
                  </a:prstClr>
                </a:solidFill>
              </a:rPr>
              <a:t>COMCAST PROPRIETARY (RESTRICTED) – Solely for authorized persons having a need to know pursuant to Company instructions.</a:t>
            </a:r>
          </a:p>
        </p:txBody>
      </p:sp>
      <p:pic>
        <p:nvPicPr>
          <p:cNvPr id="14" name="Picture 13" descr="APS_logo_final_small.png"/>
          <p:cNvPicPr>
            <a:picLocks noChangeAspect="1"/>
          </p:cNvPicPr>
          <p:nvPr/>
        </p:nvPicPr>
        <p:blipFill rotWithShape="1">
          <a:blip r:embed="rId12">
            <a:extLst>
              <a:ext uri="{28A0092B-C50C-407E-A947-70E740481C1C}">
                <a14:useLocalDpi xmlns:a14="http://schemas.microsoft.com/office/drawing/2010/main" val="0"/>
              </a:ext>
            </a:extLst>
          </a:blip>
          <a:srcRect l="24564" r="25153" b="22048"/>
          <a:stretch/>
        </p:blipFill>
        <p:spPr>
          <a:xfrm>
            <a:off x="35202" y="6172200"/>
            <a:ext cx="955398" cy="633598"/>
          </a:xfrm>
          <a:prstGeom prst="rect">
            <a:avLst/>
          </a:prstGeom>
          <a:effectLst>
            <a:outerShdw blurRad="50800" dist="38100" dir="2700000" algn="tl" rotWithShape="0">
              <a:prstClr val="black">
                <a:alpha val="40000"/>
              </a:prstClr>
            </a:outerShdw>
          </a:effectLst>
        </p:spPr>
      </p:pic>
      <p:sp>
        <p:nvSpPr>
          <p:cNvPr id="11" name="TextBox 10"/>
          <p:cNvSpPr txBox="1"/>
          <p:nvPr/>
        </p:nvSpPr>
        <p:spPr>
          <a:xfrm>
            <a:off x="176166" y="6459379"/>
            <a:ext cx="685801" cy="246221"/>
          </a:xfrm>
          <a:prstGeom prst="rect">
            <a:avLst/>
          </a:prstGeom>
          <a:noFill/>
        </p:spPr>
        <p:txBody>
          <a:bodyPr wrap="square" rtlCol="0">
            <a:spAutoFit/>
          </a:bodyPr>
          <a:lstStyle/>
          <a:p>
            <a:pPr algn="ctr"/>
            <a:r>
              <a:rPr lang="en-US" sz="1000" b="1" dirty="0">
                <a:solidFill>
                  <a:prstClr val="white"/>
                </a:solidFill>
              </a:rPr>
              <a:t>APS</a:t>
            </a:r>
          </a:p>
        </p:txBody>
      </p:sp>
      <p:pic>
        <p:nvPicPr>
          <p:cNvPr id="4" name="Picture 3" descr="ur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26092" y="6423799"/>
            <a:ext cx="908308" cy="510401"/>
          </a:xfrm>
          <a:prstGeom prst="rect">
            <a:avLst/>
          </a:prstGeom>
        </p:spPr>
      </p:pic>
      <p:cxnSp>
        <p:nvCxnSpPr>
          <p:cNvPr id="3" name="Straight Connector 2"/>
          <p:cNvCxnSpPr/>
          <p:nvPr/>
        </p:nvCxnSpPr>
        <p:spPr>
          <a:xfrm>
            <a:off x="533400" y="1086338"/>
            <a:ext cx="8153400" cy="0"/>
          </a:xfrm>
          <a:prstGeom prst="line">
            <a:avLst/>
          </a:prstGeom>
          <a:ln>
            <a:solidFill>
              <a:srgbClr val="A6CCEE"/>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70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rtl="0" eaLnBrk="1" fontAlgn="base" hangingPunct="1">
        <a:spcBef>
          <a:spcPct val="0"/>
        </a:spcBef>
        <a:spcAft>
          <a:spcPct val="0"/>
        </a:spcAft>
        <a:defRPr sz="2900" b="1"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600">
          <a:solidFill>
            <a:schemeClr val="tx1"/>
          </a:solidFill>
          <a:latin typeface="Calibri" pitchFamily="34" charset="0"/>
        </a:defRPr>
      </a:lvl2pPr>
      <a:lvl3pPr algn="ctr" rtl="0" eaLnBrk="1" fontAlgn="base" hangingPunct="1">
        <a:spcBef>
          <a:spcPct val="0"/>
        </a:spcBef>
        <a:spcAft>
          <a:spcPct val="0"/>
        </a:spcAft>
        <a:defRPr sz="4600">
          <a:solidFill>
            <a:schemeClr val="tx1"/>
          </a:solidFill>
          <a:latin typeface="Calibri" pitchFamily="34" charset="0"/>
        </a:defRPr>
      </a:lvl3pPr>
      <a:lvl4pPr algn="ctr" rtl="0" eaLnBrk="1" fontAlgn="base" hangingPunct="1">
        <a:spcBef>
          <a:spcPct val="0"/>
        </a:spcBef>
        <a:spcAft>
          <a:spcPct val="0"/>
        </a:spcAft>
        <a:defRPr sz="4600">
          <a:solidFill>
            <a:schemeClr val="tx1"/>
          </a:solidFill>
          <a:latin typeface="Calibri" pitchFamily="34" charset="0"/>
        </a:defRPr>
      </a:lvl4pPr>
      <a:lvl5pPr algn="ctr" rtl="0" eaLnBrk="1" fontAlgn="base" hangingPunct="1">
        <a:spcBef>
          <a:spcPct val="0"/>
        </a:spcBef>
        <a:spcAft>
          <a:spcPct val="0"/>
        </a:spcAft>
        <a:defRPr sz="4600">
          <a:solidFill>
            <a:schemeClr val="tx1"/>
          </a:solidFill>
          <a:latin typeface="Calibri" pitchFamily="34" charset="0"/>
        </a:defRPr>
      </a:lvl5pPr>
      <a:lvl6pPr marL="481853" algn="ctr" rtl="0" eaLnBrk="1" fontAlgn="base" hangingPunct="1">
        <a:spcBef>
          <a:spcPct val="0"/>
        </a:spcBef>
        <a:spcAft>
          <a:spcPct val="0"/>
        </a:spcAft>
        <a:defRPr sz="4600">
          <a:solidFill>
            <a:schemeClr val="tx1"/>
          </a:solidFill>
          <a:latin typeface="Calibri" pitchFamily="34" charset="0"/>
        </a:defRPr>
      </a:lvl6pPr>
      <a:lvl7pPr marL="963706" algn="ctr" rtl="0" eaLnBrk="1" fontAlgn="base" hangingPunct="1">
        <a:spcBef>
          <a:spcPct val="0"/>
        </a:spcBef>
        <a:spcAft>
          <a:spcPct val="0"/>
        </a:spcAft>
        <a:defRPr sz="4600">
          <a:solidFill>
            <a:schemeClr val="tx1"/>
          </a:solidFill>
          <a:latin typeface="Calibri" pitchFamily="34" charset="0"/>
        </a:defRPr>
      </a:lvl7pPr>
      <a:lvl8pPr marL="1445559" algn="ctr" rtl="0" eaLnBrk="1" fontAlgn="base" hangingPunct="1">
        <a:spcBef>
          <a:spcPct val="0"/>
        </a:spcBef>
        <a:spcAft>
          <a:spcPct val="0"/>
        </a:spcAft>
        <a:defRPr sz="4600">
          <a:solidFill>
            <a:schemeClr val="tx1"/>
          </a:solidFill>
          <a:latin typeface="Calibri" pitchFamily="34" charset="0"/>
        </a:defRPr>
      </a:lvl8pPr>
      <a:lvl9pPr marL="1927412" algn="ctr" rtl="0" eaLnBrk="1" fontAlgn="base" hangingPunct="1">
        <a:spcBef>
          <a:spcPct val="0"/>
        </a:spcBef>
        <a:spcAft>
          <a:spcPct val="0"/>
        </a:spcAft>
        <a:defRPr sz="4600">
          <a:solidFill>
            <a:schemeClr val="tx1"/>
          </a:solidFill>
          <a:latin typeface="Calibri" pitchFamily="34" charset="0"/>
        </a:defRPr>
      </a:lvl9pPr>
    </p:titleStyle>
    <p:bodyStyle>
      <a:lvl1pPr marL="481853" indent="-481853" algn="l" rtl="0" eaLnBrk="1" fontAlgn="base" hangingPunct="1">
        <a:spcBef>
          <a:spcPct val="20000"/>
        </a:spcBef>
        <a:spcAft>
          <a:spcPct val="0"/>
        </a:spcAft>
        <a:buFont typeface="Wingdings" pitchFamily="2" charset="2"/>
        <a:buChar char="Ø"/>
        <a:defRPr sz="2600" b="1" kern="1200">
          <a:solidFill>
            <a:srgbClr val="000000"/>
          </a:solidFill>
          <a:latin typeface="Arial" pitchFamily="34" charset="0"/>
          <a:ea typeface="+mn-ea"/>
          <a:cs typeface="Arial" pitchFamily="34" charset="0"/>
        </a:defRPr>
      </a:lvl1pPr>
      <a:lvl2pPr marL="1018919" indent="-413256" algn="l" rtl="0" eaLnBrk="1" fontAlgn="base" hangingPunct="1">
        <a:spcBef>
          <a:spcPct val="20000"/>
        </a:spcBef>
        <a:spcAft>
          <a:spcPct val="0"/>
        </a:spcAft>
        <a:buFont typeface="Wingdings" pitchFamily="2" charset="2"/>
        <a:buChar char="§"/>
        <a:defRPr sz="2500" kern="1200">
          <a:solidFill>
            <a:srgbClr val="000000"/>
          </a:solidFill>
          <a:latin typeface="Arial" pitchFamily="34" charset="0"/>
          <a:ea typeface="+mn-ea"/>
          <a:cs typeface="Arial" pitchFamily="34" charset="0"/>
        </a:defRPr>
      </a:lvl2pPr>
      <a:lvl3pPr marL="1390347" indent="-247619" algn="l" rtl="0" eaLnBrk="1" fontAlgn="base" hangingPunct="1">
        <a:spcBef>
          <a:spcPct val="20000"/>
        </a:spcBef>
        <a:spcAft>
          <a:spcPct val="0"/>
        </a:spcAft>
        <a:buFont typeface="Arial" pitchFamily="34" charset="0"/>
        <a:buChar char="•"/>
        <a:defRPr sz="2300" kern="1200">
          <a:solidFill>
            <a:srgbClr val="000000"/>
          </a:solidFill>
          <a:latin typeface="Arial" pitchFamily="34" charset="0"/>
          <a:ea typeface="+mn-ea"/>
          <a:cs typeface="Arial" pitchFamily="34" charset="0"/>
        </a:defRPr>
      </a:lvl3pPr>
      <a:lvl4pPr marL="1982625" indent="-358044" algn="l" rtl="0" eaLnBrk="1" fontAlgn="base" hangingPunct="1">
        <a:spcBef>
          <a:spcPct val="20000"/>
        </a:spcBef>
        <a:spcAft>
          <a:spcPct val="0"/>
        </a:spcAft>
        <a:buFont typeface="Arial" pitchFamily="34" charset="0"/>
        <a:buChar char="–"/>
        <a:defRPr sz="1900" kern="1200">
          <a:solidFill>
            <a:srgbClr val="000000"/>
          </a:solidFill>
          <a:latin typeface="Arial" pitchFamily="34" charset="0"/>
          <a:ea typeface="+mn-ea"/>
          <a:cs typeface="Arial" pitchFamily="34" charset="0"/>
        </a:defRPr>
      </a:lvl4pPr>
      <a:lvl5pPr marL="2409265" indent="-358044" algn="l" rtl="0" eaLnBrk="1" fontAlgn="base" hangingPunct="1">
        <a:spcBef>
          <a:spcPct val="20000"/>
        </a:spcBef>
        <a:spcAft>
          <a:spcPct val="0"/>
        </a:spcAft>
        <a:buFont typeface="Arial" pitchFamily="34" charset="0"/>
        <a:buChar char="»"/>
        <a:defRPr sz="1500" kern="1200">
          <a:solidFill>
            <a:srgbClr val="000000"/>
          </a:solidFill>
          <a:latin typeface="Arial" pitchFamily="34" charset="0"/>
          <a:ea typeface="+mn-ea"/>
          <a:cs typeface="Arial" pitchFamily="34" charset="0"/>
        </a:defRPr>
      </a:lvl5pPr>
      <a:lvl6pPr marL="2650191"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32045"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13898"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95751"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3706" rtl="0" eaLnBrk="1" latinLnBrk="0" hangingPunct="1">
        <a:defRPr sz="1900" kern="1200">
          <a:solidFill>
            <a:schemeClr val="tx1"/>
          </a:solidFill>
          <a:latin typeface="+mn-lt"/>
          <a:ea typeface="+mn-ea"/>
          <a:cs typeface="+mn-cs"/>
        </a:defRPr>
      </a:lvl1pPr>
      <a:lvl2pPr marL="481853" algn="l" defTabSz="963706" rtl="0" eaLnBrk="1" latinLnBrk="0" hangingPunct="1">
        <a:defRPr sz="1900" kern="1200">
          <a:solidFill>
            <a:schemeClr val="tx1"/>
          </a:solidFill>
          <a:latin typeface="+mn-lt"/>
          <a:ea typeface="+mn-ea"/>
          <a:cs typeface="+mn-cs"/>
        </a:defRPr>
      </a:lvl2pPr>
      <a:lvl3pPr marL="963706" algn="l" defTabSz="963706" rtl="0" eaLnBrk="1" latinLnBrk="0" hangingPunct="1">
        <a:defRPr sz="1900" kern="1200">
          <a:solidFill>
            <a:schemeClr val="tx1"/>
          </a:solidFill>
          <a:latin typeface="+mn-lt"/>
          <a:ea typeface="+mn-ea"/>
          <a:cs typeface="+mn-cs"/>
        </a:defRPr>
      </a:lvl3pPr>
      <a:lvl4pPr marL="1445559" algn="l" defTabSz="963706" rtl="0" eaLnBrk="1" latinLnBrk="0" hangingPunct="1">
        <a:defRPr sz="1900" kern="1200">
          <a:solidFill>
            <a:schemeClr val="tx1"/>
          </a:solidFill>
          <a:latin typeface="+mn-lt"/>
          <a:ea typeface="+mn-ea"/>
          <a:cs typeface="+mn-cs"/>
        </a:defRPr>
      </a:lvl4pPr>
      <a:lvl5pPr marL="1927412" algn="l" defTabSz="963706" rtl="0" eaLnBrk="1" latinLnBrk="0" hangingPunct="1">
        <a:defRPr sz="1900" kern="1200">
          <a:solidFill>
            <a:schemeClr val="tx1"/>
          </a:solidFill>
          <a:latin typeface="+mn-lt"/>
          <a:ea typeface="+mn-ea"/>
          <a:cs typeface="+mn-cs"/>
        </a:defRPr>
      </a:lvl5pPr>
      <a:lvl6pPr marL="2409265" algn="l" defTabSz="963706" rtl="0" eaLnBrk="1" latinLnBrk="0" hangingPunct="1">
        <a:defRPr sz="1900" kern="1200">
          <a:solidFill>
            <a:schemeClr val="tx1"/>
          </a:solidFill>
          <a:latin typeface="+mn-lt"/>
          <a:ea typeface="+mn-ea"/>
          <a:cs typeface="+mn-cs"/>
        </a:defRPr>
      </a:lvl6pPr>
      <a:lvl7pPr marL="2891118" algn="l" defTabSz="963706" rtl="0" eaLnBrk="1" latinLnBrk="0" hangingPunct="1">
        <a:defRPr sz="1900" kern="1200">
          <a:solidFill>
            <a:schemeClr val="tx1"/>
          </a:solidFill>
          <a:latin typeface="+mn-lt"/>
          <a:ea typeface="+mn-ea"/>
          <a:cs typeface="+mn-cs"/>
        </a:defRPr>
      </a:lvl7pPr>
      <a:lvl8pPr marL="3372972" algn="l" defTabSz="963706" rtl="0" eaLnBrk="1" latinLnBrk="0" hangingPunct="1">
        <a:defRPr sz="1900" kern="1200">
          <a:solidFill>
            <a:schemeClr val="tx1"/>
          </a:solidFill>
          <a:latin typeface="+mn-lt"/>
          <a:ea typeface="+mn-ea"/>
          <a:cs typeface="+mn-cs"/>
        </a:defRPr>
      </a:lvl8pPr>
      <a:lvl9pPr marL="3854824" algn="l" defTabSz="96370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itref.org/basic/#add" TargetMode="External"/><Relationship Id="rId2" Type="http://schemas.openxmlformats.org/officeDocument/2006/relationships/hyperlink" Target="http://gitref.org/basic/#statu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gitref.org/basic/#comm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itref.org/remotes/#fetch" TargetMode="External"/><Relationship Id="rId2" Type="http://schemas.openxmlformats.org/officeDocument/2006/relationships/hyperlink" Target="https://wiki.io.comcast.net/pages/viewpage.action?pageId=227392710#EM%26MGitUsersGuide-MainBranches" TargetMode="External"/><Relationship Id="rId1" Type="http://schemas.openxmlformats.org/officeDocument/2006/relationships/slideLayout" Target="../slideLayouts/slideLayout2.xml"/><Relationship Id="rId4" Type="http://schemas.openxmlformats.org/officeDocument/2006/relationships/hyperlink" Target="http://git-scm.com/docs/git-merg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mm-git1.sys.comcast.net/" TargetMode="External"/><Relationship Id="rId2" Type="http://schemas.openxmlformats.org/officeDocument/2006/relationships/hyperlink" Target="https://wiki.io.comcast.net/pages/viewpage.action?pageId=227392710#EM%26MGitUsersGuide-MainBranches"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git-scm.com/docs/git-push"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gitref.org/branching/#merge" TargetMode="External"/><Relationship Id="rId3" Type="http://schemas.openxmlformats.org/officeDocument/2006/relationships/hyperlink" Target="http://gitref.org/basic/#status" TargetMode="External"/><Relationship Id="rId7" Type="http://schemas.openxmlformats.org/officeDocument/2006/relationships/hyperlink" Target="http://gitref.org/remotes/#fetch" TargetMode="External"/><Relationship Id="rId2" Type="http://schemas.openxmlformats.org/officeDocument/2006/relationships/hyperlink" Target="http://gitref.org/creating/#clone" TargetMode="External"/><Relationship Id="rId1" Type="http://schemas.openxmlformats.org/officeDocument/2006/relationships/slideLayout" Target="../slideLayouts/slideLayout2.xml"/><Relationship Id="rId6" Type="http://schemas.openxmlformats.org/officeDocument/2006/relationships/hyperlink" Target="http://gitref.org/basic/#commit" TargetMode="External"/><Relationship Id="rId5" Type="http://schemas.openxmlformats.org/officeDocument/2006/relationships/hyperlink" Target="http://gitref.org/basic/#add" TargetMode="External"/><Relationship Id="rId10" Type="http://schemas.openxmlformats.org/officeDocument/2006/relationships/hyperlink" Target="http://gitref.org/basic/" TargetMode="External"/><Relationship Id="rId4" Type="http://schemas.openxmlformats.org/officeDocument/2006/relationships/hyperlink" Target="http://gitref.org/branching/#branch" TargetMode="External"/><Relationship Id="rId9" Type="http://schemas.openxmlformats.org/officeDocument/2006/relationships/hyperlink" Target="http://gitref.org/remotes/#push"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mm-git1.sys.comcast.net/git/?p=CFX-EMM-GITSystem.git;a=summary"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iki.io.comcast.net/display/CEMP/Git+Installation+Procedur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iki.io.comcast.net/pages/viewpage.action?pageId=227392710#EM%26MGitUsersGuide-DevelopmentDeploymentBranches"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gitref.org/basic/#statu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gitref.org/basic/#stat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gitref.org/branching/#mer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hyperlink" Target="http://gitref.org/branching/#merg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git-scm.com/about/" TargetMode="External"/><Relationship Id="rId2" Type="http://schemas.openxmlformats.org/officeDocument/2006/relationships/hyperlink" Target="http://emm-git1.sys.comcast.net/" TargetMode="External"/><Relationship Id="rId1" Type="http://schemas.openxmlformats.org/officeDocument/2006/relationships/slideLayout" Target="../slideLayouts/slideLayout2.xml"/><Relationship Id="rId4" Type="http://schemas.openxmlformats.org/officeDocument/2006/relationships/hyperlink" Target="http://git-scm.com/book/en/v2/Getting-Started-Git-Basics"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emm-git1.sys.comcast.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en.wikibooks.org/wiki/Git/Introduction" TargetMode="External"/><Relationship Id="rId4" Type="http://schemas.openxmlformats.org/officeDocument/2006/relationships/hyperlink" Target="http://git-scm.com/book/en/v2/Getting-Started-Git-Basic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git-scm.com/docs/git-branch" TargetMode="External"/><Relationship Id="rId2" Type="http://schemas.openxmlformats.org/officeDocument/2006/relationships/hyperlink" Target="http://gitref.org/creating/#clone" TargetMode="External"/><Relationship Id="rId1" Type="http://schemas.openxmlformats.org/officeDocument/2006/relationships/slideLayout" Target="../slideLayouts/slideLayout2.xml"/><Relationship Id="rId6" Type="http://schemas.openxmlformats.org/officeDocument/2006/relationships/hyperlink" Target="https://wiki.io.comcast.net/display/CEMP/Version+Management+Implementation#VersionManagementImplementation-CHANGELOG" TargetMode="External"/><Relationship Id="rId5" Type="http://schemas.openxmlformats.org/officeDocument/2006/relationships/hyperlink" Target="http://git-scm.com/docs/git-checkout" TargetMode="External"/><Relationship Id="rId4" Type="http://schemas.openxmlformats.org/officeDocument/2006/relationships/hyperlink" Target="http://gitref.org/branchin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iki.io.comcast.net/pages/viewpage.action?pageId=227392710#EM%26MGitUsersGuide-DevelopmentDeploymentBranches" TargetMode="External"/><Relationship Id="rId2" Type="http://schemas.openxmlformats.org/officeDocument/2006/relationships/hyperlink" Target="https://wiki.io.comcast.net/pages/viewpage.action?pageId=227392710#EM%26MGitUsersGuide-FeatureBranche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hyperlink" Target="http://gitref.org/basic/#ad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47800"/>
            <a:ext cx="7010400" cy="2057399"/>
          </a:xfrm>
        </p:spPr>
        <p:txBody>
          <a:bodyPr>
            <a:normAutofit/>
          </a:bodyPr>
          <a:lstStyle/>
          <a:p>
            <a:pPr algn="ctr"/>
            <a:r>
              <a:rPr lang="en-US" sz="3000" dirty="0" smtClean="0">
                <a:solidFill>
                  <a:srgbClr val="00BDEC"/>
                </a:solidFill>
                <a:latin typeface="Calibri" pitchFamily="34" charset="0"/>
                <a:cs typeface="Calibri" pitchFamily="34" charset="0"/>
              </a:rPr>
              <a:t>EM&amp;M Git System Training</a:t>
            </a:r>
            <a:endParaRPr lang="en-US" sz="3000" dirty="0">
              <a:solidFill>
                <a:srgbClr val="00BDEC"/>
              </a:solidFill>
              <a:latin typeface="Calibri" pitchFamily="34" charset="0"/>
              <a:cs typeface="Calibri" pitchFamily="34" charset="0"/>
            </a:endParaRPr>
          </a:p>
        </p:txBody>
      </p:sp>
      <p:sp>
        <p:nvSpPr>
          <p:cNvPr id="3" name="Text Placeholder 2"/>
          <p:cNvSpPr>
            <a:spLocks noGrp="1"/>
          </p:cNvSpPr>
          <p:nvPr>
            <p:ph type="body" sz="quarter" idx="10"/>
          </p:nvPr>
        </p:nvSpPr>
        <p:spPr>
          <a:xfrm>
            <a:off x="817418" y="3765176"/>
            <a:ext cx="6954981" cy="403412"/>
          </a:xfrm>
        </p:spPr>
        <p:txBody>
          <a:bodyPr/>
          <a:lstStyle/>
          <a:p>
            <a:r>
              <a:rPr lang="en-US" dirty="0" smtClean="0">
                <a:latin typeface="Calibri" pitchFamily="34" charset="0"/>
                <a:cs typeface="Calibri" pitchFamily="34" charset="0"/>
              </a:rPr>
              <a:t>March 1st</a:t>
            </a:r>
            <a:r>
              <a:rPr lang="en-US" dirty="0" smtClean="0">
                <a:latin typeface="Calibri" pitchFamily="34" charset="0"/>
                <a:cs typeface="Calibri" pitchFamily="34" charset="0"/>
              </a:rPr>
              <a:t> </a:t>
            </a:r>
            <a:r>
              <a:rPr lang="en-US" dirty="0" smtClean="0">
                <a:latin typeface="Calibri" pitchFamily="34" charset="0"/>
                <a:cs typeface="Calibri" pitchFamily="34" charset="0"/>
              </a:rPr>
              <a:t>2015</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8846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Before any commits …</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304800" y="-76200"/>
            <a:ext cx="8458200" cy="16002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r>
              <a:rPr lang="en-US" sz="1600" b="0" dirty="0"/>
              <a:t>Use the </a:t>
            </a:r>
            <a:r>
              <a:rPr lang="en-US" sz="1600" b="0" dirty="0" err="1">
                <a:hlinkClick r:id="rId2"/>
              </a:rPr>
              <a:t>git</a:t>
            </a:r>
            <a:r>
              <a:rPr lang="en-US" sz="1600" b="0" dirty="0">
                <a:hlinkClick r:id="rId2"/>
              </a:rPr>
              <a:t> status</a:t>
            </a:r>
            <a:r>
              <a:rPr lang="en-US" sz="1600" b="0" dirty="0"/>
              <a:t> command to keep track of what you have not added and what you have staged for the next commit to your feature </a:t>
            </a:r>
            <a:r>
              <a:rPr lang="en-US" sz="1600" b="0" dirty="0" smtClean="0"/>
              <a:t>branch.</a:t>
            </a:r>
          </a:p>
          <a:p>
            <a:r>
              <a:rPr lang="en-US" sz="1600" b="0" dirty="0" smtClean="0"/>
              <a:t>Use the</a:t>
            </a:r>
            <a:r>
              <a:rPr lang="en-US" sz="1600" b="0" dirty="0"/>
              <a:t> </a:t>
            </a:r>
            <a:r>
              <a:rPr lang="en-US" sz="1600" b="0" dirty="0" err="1">
                <a:hlinkClick r:id="rId3"/>
              </a:rPr>
              <a:t>git</a:t>
            </a:r>
            <a:r>
              <a:rPr lang="en-US" sz="1600" b="0" dirty="0">
                <a:hlinkClick r:id="rId3"/>
              </a:rPr>
              <a:t> </a:t>
            </a:r>
            <a:r>
              <a:rPr lang="en-US" sz="1600" b="0" dirty="0" smtClean="0">
                <a:hlinkClick r:id="rId3"/>
              </a:rPr>
              <a:t>add</a:t>
            </a:r>
            <a:r>
              <a:rPr lang="en-US" sz="1600" b="0" dirty="0" smtClean="0"/>
              <a:t> command to promote changes to the staging area.</a:t>
            </a:r>
          </a:p>
          <a:p>
            <a:pPr marL="0" indent="0">
              <a:buNone/>
            </a:pPr>
            <a:endParaRPr lang="en-US" sz="1800" dirty="0" smtClean="0"/>
          </a:p>
          <a:p>
            <a:pPr marL="0" indent="0">
              <a:buNone/>
            </a:pPr>
            <a:endParaRPr lang="en-US" sz="1800"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262813" cy="5223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940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Now commit</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304800" y="914400"/>
            <a:ext cx="8458200" cy="12954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r>
              <a:rPr lang="en-US" sz="1600" b="0" dirty="0"/>
              <a:t>Use </a:t>
            </a:r>
            <a:r>
              <a:rPr lang="en-US" sz="1600" b="0" dirty="0" err="1">
                <a:hlinkClick r:id="rId2"/>
              </a:rPr>
              <a:t>git</a:t>
            </a:r>
            <a:r>
              <a:rPr lang="en-US" sz="1600" b="0" dirty="0">
                <a:hlinkClick r:id="rId2"/>
              </a:rPr>
              <a:t> commit</a:t>
            </a:r>
            <a:r>
              <a:rPr lang="en-US" sz="1600" b="0" dirty="0"/>
              <a:t> to commit changes to your feature branch</a:t>
            </a:r>
            <a:r>
              <a:rPr lang="en-US" sz="1600" b="0" dirty="0" smtClean="0"/>
              <a:t>.</a:t>
            </a:r>
          </a:p>
          <a:p>
            <a:pPr marL="0" indent="0">
              <a:buNone/>
            </a:pPr>
            <a:endParaRPr lang="en-US" sz="1800" dirty="0" smtClean="0"/>
          </a:p>
          <a:p>
            <a:pPr marL="0" indent="0">
              <a:buNone/>
            </a:pPr>
            <a:endParaRPr lang="en-US" sz="18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2647950"/>
            <a:ext cx="797242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608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Check for Conflicts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304800" y="762000"/>
            <a:ext cx="8458200" cy="42672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r>
              <a:rPr lang="en-US" sz="1800" b="0" dirty="0"/>
              <a:t>After each "</a:t>
            </a:r>
            <a:r>
              <a:rPr lang="en-US" sz="1800" b="0" dirty="0" err="1"/>
              <a:t>git</a:t>
            </a:r>
            <a:r>
              <a:rPr lang="en-US" sz="1800" b="0" dirty="0"/>
              <a:t> commit" on your feature branch, check for conflicts with </a:t>
            </a:r>
            <a:r>
              <a:rPr lang="en-US" sz="1800" b="0" dirty="0">
                <a:hlinkClick r:id="rId2"/>
              </a:rPr>
              <a:t>main branch</a:t>
            </a:r>
            <a:r>
              <a:rPr lang="en-US" sz="1800" b="0" dirty="0"/>
              <a:t> heads and outstanding release and hotfix branch heads. Repeat the</a:t>
            </a:r>
            <a:br>
              <a:rPr lang="en-US" sz="1800" b="0" dirty="0"/>
            </a:br>
            <a:r>
              <a:rPr lang="en-US" sz="1800" b="0" dirty="0"/>
              <a:t>following for each of these branches. Ordering should be master, hotfix, release, </a:t>
            </a:r>
            <a:r>
              <a:rPr lang="en-US" sz="1800" b="0" dirty="0" smtClean="0"/>
              <a:t>develop:</a:t>
            </a:r>
          </a:p>
          <a:p>
            <a:r>
              <a:rPr lang="en-US" sz="1800" b="0" dirty="0" smtClean="0"/>
              <a:t>Update </a:t>
            </a:r>
            <a:r>
              <a:rPr lang="en-US" sz="1800" b="0" dirty="0"/>
              <a:t>your local repo for any updates made by others (</a:t>
            </a:r>
            <a:r>
              <a:rPr lang="en-US" sz="1800" b="0" dirty="0" err="1">
                <a:hlinkClick r:id="rId3"/>
              </a:rPr>
              <a:t>git</a:t>
            </a:r>
            <a:r>
              <a:rPr lang="en-US" sz="1800" b="0" dirty="0">
                <a:hlinkClick r:id="rId3"/>
              </a:rPr>
              <a:t> fetch</a:t>
            </a:r>
            <a:r>
              <a:rPr lang="en-US" sz="1800" b="0" dirty="0"/>
              <a:t> origin)</a:t>
            </a:r>
          </a:p>
          <a:p>
            <a:pPr lvl="1"/>
            <a:r>
              <a:rPr lang="en-US" sz="1800" dirty="0"/>
              <a:t>Make note of new and updated branches</a:t>
            </a:r>
          </a:p>
          <a:p>
            <a:r>
              <a:rPr lang="en-US" sz="1800" b="0" dirty="0"/>
              <a:t>For each new and updated branch execute the following on your feature branch:</a:t>
            </a:r>
          </a:p>
          <a:p>
            <a:pPr lvl="1"/>
            <a:r>
              <a:rPr lang="en-US" sz="1800" dirty="0"/>
              <a:t>Merge branch (</a:t>
            </a:r>
            <a:r>
              <a:rPr lang="en-US" sz="1800" dirty="0" err="1">
                <a:hlinkClick r:id="rId4"/>
              </a:rPr>
              <a:t>git</a:t>
            </a:r>
            <a:r>
              <a:rPr lang="en-US" sz="1800" dirty="0">
                <a:hlinkClick r:id="rId4"/>
              </a:rPr>
              <a:t> merge</a:t>
            </a:r>
            <a:r>
              <a:rPr lang="en-US" sz="1800" dirty="0"/>
              <a:t> --no-</a:t>
            </a:r>
            <a:r>
              <a:rPr lang="en-US" sz="1800" dirty="0" err="1"/>
              <a:t>ff</a:t>
            </a:r>
            <a:r>
              <a:rPr lang="en-US" sz="1800" dirty="0"/>
              <a:t> [branch name])</a:t>
            </a:r>
          </a:p>
          <a:p>
            <a:r>
              <a:rPr lang="en-US" sz="1800" b="0" dirty="0"/>
              <a:t>Note successful merge type or address identified conflicts</a:t>
            </a:r>
            <a:br>
              <a:rPr lang="en-US" sz="1800" b="0" dirty="0"/>
            </a:br>
            <a:r>
              <a:rPr lang="en-US" sz="1800" dirty="0">
                <a:solidFill>
                  <a:srgbClr val="FF0000"/>
                </a:solidFill>
              </a:rPr>
              <a:t>NOTE</a:t>
            </a:r>
            <a:r>
              <a:rPr lang="en-US" sz="1800" b="0" dirty="0"/>
              <a:t>: </a:t>
            </a:r>
            <a:r>
              <a:rPr lang="en-US" sz="1800" dirty="0"/>
              <a:t>Never code on main branches</a:t>
            </a:r>
            <a:r>
              <a:rPr lang="en-US" sz="2800" dirty="0"/>
              <a:t>.</a:t>
            </a:r>
            <a:endParaRPr lang="en-US" sz="2800" b="0" dirty="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410849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Check for Conflicts</a:t>
            </a:r>
            <a:endParaRPr lang="en-US" sz="3600" b="1" kern="1200" dirty="0">
              <a:solidFill>
                <a:srgbClr val="0070C0"/>
              </a:solidFill>
              <a:ea typeface="+mn-ea"/>
              <a:cs typeface="Calibri"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171575"/>
            <a:ext cx="7972425"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652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Push to remote</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304800" y="304800"/>
            <a:ext cx="8839200" cy="23622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pPr marL="0" indent="0">
              <a:buNone/>
            </a:pPr>
            <a:r>
              <a:rPr lang="en-US" sz="2000" b="0" dirty="0"/>
              <a:t>Now that you have confirmed your new changes do not conflict with any </a:t>
            </a:r>
            <a:r>
              <a:rPr lang="en-US" sz="2000" b="0" dirty="0">
                <a:hlinkClick r:id="rId2"/>
              </a:rPr>
              <a:t>main branch</a:t>
            </a:r>
            <a:r>
              <a:rPr lang="en-US" sz="2000" b="0" dirty="0"/>
              <a:t> heads, you are ready to push your changes up to the </a:t>
            </a:r>
            <a:r>
              <a:rPr lang="en-US" sz="2000" b="0" dirty="0">
                <a:hlinkClick r:id="rId3"/>
              </a:rPr>
              <a:t>EM&amp;M </a:t>
            </a:r>
            <a:r>
              <a:rPr lang="en-US" sz="2000" b="0" dirty="0" err="1">
                <a:hlinkClick r:id="rId3"/>
              </a:rPr>
              <a:t>Git</a:t>
            </a:r>
            <a:r>
              <a:rPr lang="en-US" sz="2000" b="0" dirty="0">
                <a:hlinkClick r:id="rId3"/>
              </a:rPr>
              <a:t> System</a:t>
            </a:r>
            <a:r>
              <a:rPr lang="en-US" sz="2000" b="0" dirty="0"/>
              <a:t>. While on your feature branch, </a:t>
            </a:r>
            <a:r>
              <a:rPr lang="en-US" sz="2000" b="0" dirty="0" smtClean="0"/>
              <a:t>execute:</a:t>
            </a:r>
            <a:endParaRPr lang="en-US" sz="2000" b="0" dirty="0"/>
          </a:p>
          <a:p>
            <a:r>
              <a:rPr lang="en-US" sz="2000" b="0" dirty="0" err="1">
                <a:hlinkClick r:id="rId4"/>
              </a:rPr>
              <a:t>git</a:t>
            </a:r>
            <a:r>
              <a:rPr lang="en-US" sz="2000" b="0" dirty="0">
                <a:hlinkClick r:id="rId4"/>
              </a:rPr>
              <a:t> push</a:t>
            </a:r>
            <a:r>
              <a:rPr lang="en-US" sz="2000" b="0" dirty="0"/>
              <a:t/>
            </a:r>
            <a:br>
              <a:rPr lang="en-US" sz="2000" b="0" dirty="0"/>
            </a:br>
            <a:endParaRPr lang="en-US" sz="1800" dirty="0"/>
          </a:p>
          <a:p>
            <a:pPr marL="0" indent="0">
              <a:buNone/>
            </a:pPr>
            <a:endParaRPr lang="en-US" sz="1800" dirty="0" smtClean="0"/>
          </a:p>
          <a:p>
            <a:pPr marL="0" indent="0">
              <a:buNone/>
            </a:pPr>
            <a:endParaRPr lang="en-US" sz="1800" dirty="0" smtClean="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8" y="2343150"/>
            <a:ext cx="79724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1355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fontScale="90000"/>
          </a:bodyPr>
          <a:lstStyle/>
          <a:p>
            <a:pPr lvl="1">
              <a:spcBef>
                <a:spcPts val="600"/>
              </a:spcBef>
              <a:spcAft>
                <a:spcPts val="600"/>
              </a:spcAft>
            </a:pPr>
            <a:r>
              <a:rPr lang="en-US" sz="3600" b="1" kern="1200" dirty="0" smtClean="0">
                <a:solidFill>
                  <a:srgbClr val="0070C0"/>
                </a:solidFill>
                <a:ea typeface="+mn-ea"/>
                <a:cs typeface="Calibri" pitchFamily="34" charset="0"/>
              </a:rPr>
              <a:t>Git Commands</a:t>
            </a:r>
            <a:br>
              <a:rPr lang="en-US" sz="3600" b="1" kern="1200" dirty="0" smtClean="0">
                <a:solidFill>
                  <a:srgbClr val="0070C0"/>
                </a:solidFill>
                <a:ea typeface="+mn-ea"/>
                <a:cs typeface="Calibri" pitchFamily="34" charset="0"/>
              </a:rPr>
            </a:br>
            <a:r>
              <a:rPr lang="en-US" sz="2000" b="1" kern="1200" dirty="0" smtClean="0">
                <a:solidFill>
                  <a:srgbClr val="006600"/>
                </a:solidFill>
                <a:ea typeface="+mn-ea"/>
                <a:cs typeface="Calibri" pitchFamily="34" charset="0"/>
              </a:rPr>
              <a:t>(Compare to CVS commands)</a:t>
            </a:r>
            <a:endParaRPr lang="en-US" sz="2000" b="1" kern="1200" dirty="0">
              <a:solidFill>
                <a:srgbClr val="006600"/>
              </a:solidFill>
              <a:ea typeface="+mn-ea"/>
              <a:cs typeface="Calibri" pitchFamily="34" charset="0"/>
            </a:endParaRPr>
          </a:p>
        </p:txBody>
      </p:sp>
      <p:sp>
        <p:nvSpPr>
          <p:cNvPr id="13" name="Content Placeholder 12"/>
          <p:cNvSpPr>
            <a:spLocks noGrp="1"/>
          </p:cNvSpPr>
          <p:nvPr>
            <p:ph idx="1"/>
          </p:nvPr>
        </p:nvSpPr>
        <p:spPr>
          <a:xfrm>
            <a:off x="2590800" y="762000"/>
            <a:ext cx="4724400" cy="54864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pPr>
              <a:spcBef>
                <a:spcPts val="600"/>
              </a:spcBef>
              <a:spcAft>
                <a:spcPts val="0"/>
              </a:spcAft>
            </a:pPr>
            <a:r>
              <a:rPr lang="en-US" sz="1800" dirty="0" err="1">
                <a:solidFill>
                  <a:srgbClr val="FF0000"/>
                </a:solidFill>
                <a:latin typeface="Calibri" pitchFamily="34" charset="0"/>
                <a:ea typeface="+mj-ea"/>
                <a:cs typeface="Calibri" pitchFamily="34" charset="0"/>
                <a:hlinkClick r:id="rId2"/>
              </a:rPr>
              <a:t>g</a:t>
            </a:r>
            <a:r>
              <a:rPr lang="en-US" sz="1800" dirty="0" err="1" smtClean="0">
                <a:solidFill>
                  <a:srgbClr val="FF0000"/>
                </a:solidFill>
                <a:latin typeface="Calibri" pitchFamily="34" charset="0"/>
                <a:ea typeface="+mj-ea"/>
                <a:cs typeface="Calibri" pitchFamily="34" charset="0"/>
                <a:hlinkClick r:id="rId2"/>
              </a:rPr>
              <a:t>it</a:t>
            </a:r>
            <a:r>
              <a:rPr lang="en-US" sz="1800" dirty="0" smtClean="0">
                <a:solidFill>
                  <a:srgbClr val="FF0000"/>
                </a:solidFill>
                <a:latin typeface="Calibri" pitchFamily="34" charset="0"/>
                <a:ea typeface="+mj-ea"/>
                <a:cs typeface="Calibri" pitchFamily="34" charset="0"/>
                <a:hlinkClick r:id="rId2"/>
              </a:rPr>
              <a:t> clone</a:t>
            </a:r>
            <a:endParaRPr lang="en-US" sz="1800" dirty="0" smtClean="0">
              <a:solidFill>
                <a:srgbClr val="FF0000"/>
              </a:solidFill>
              <a:latin typeface="Calibri" pitchFamily="34" charset="0"/>
              <a:ea typeface="+mj-ea"/>
              <a:cs typeface="Calibri" pitchFamily="34" charset="0"/>
            </a:endParaRPr>
          </a:p>
          <a:p>
            <a:pPr>
              <a:spcBef>
                <a:spcPts val="600"/>
              </a:spcBef>
              <a:spcAft>
                <a:spcPts val="0"/>
              </a:spcAft>
            </a:pPr>
            <a:r>
              <a:rPr lang="en-US" sz="1800" dirty="0" err="1">
                <a:solidFill>
                  <a:schemeClr val="tx2">
                    <a:lumMod val="75000"/>
                  </a:schemeClr>
                </a:solidFill>
                <a:latin typeface="Calibri" pitchFamily="34" charset="0"/>
                <a:ea typeface="+mj-ea"/>
                <a:cs typeface="Calibri" pitchFamily="34" charset="0"/>
                <a:hlinkClick r:id="rId3"/>
              </a:rPr>
              <a:t>g</a:t>
            </a:r>
            <a:r>
              <a:rPr lang="en-US" sz="1800" dirty="0" err="1" smtClean="0">
                <a:solidFill>
                  <a:schemeClr val="tx2">
                    <a:lumMod val="75000"/>
                  </a:schemeClr>
                </a:solidFill>
                <a:latin typeface="Calibri" pitchFamily="34" charset="0"/>
                <a:ea typeface="+mj-ea"/>
                <a:cs typeface="Calibri" pitchFamily="34" charset="0"/>
                <a:hlinkClick r:id="rId3"/>
              </a:rPr>
              <a:t>it</a:t>
            </a:r>
            <a:r>
              <a:rPr lang="en-US" sz="1800" dirty="0" smtClean="0">
                <a:solidFill>
                  <a:schemeClr val="tx2">
                    <a:lumMod val="75000"/>
                  </a:schemeClr>
                </a:solidFill>
                <a:latin typeface="Calibri" pitchFamily="34" charset="0"/>
                <a:ea typeface="+mj-ea"/>
                <a:cs typeface="Calibri" pitchFamily="34" charset="0"/>
                <a:hlinkClick r:id="rId3"/>
              </a:rPr>
              <a:t> status</a:t>
            </a:r>
            <a:r>
              <a:rPr lang="en-US" sz="1800" dirty="0" smtClean="0">
                <a:solidFill>
                  <a:schemeClr val="tx2">
                    <a:lumMod val="75000"/>
                  </a:schemeClr>
                </a:solidFill>
                <a:latin typeface="Calibri" pitchFamily="34" charset="0"/>
                <a:ea typeface="+mj-ea"/>
                <a:cs typeface="Calibri" pitchFamily="34" charset="0"/>
              </a:rPr>
              <a:t> (demo none, -s, -v)</a:t>
            </a:r>
          </a:p>
          <a:p>
            <a:pPr>
              <a:spcBef>
                <a:spcPts val="600"/>
              </a:spcBef>
              <a:spcAft>
                <a:spcPts val="0"/>
              </a:spcAft>
            </a:pPr>
            <a:r>
              <a:rPr lang="en-US" sz="1800" dirty="0" err="1">
                <a:solidFill>
                  <a:schemeClr val="tx2">
                    <a:lumMod val="75000"/>
                  </a:schemeClr>
                </a:solidFill>
                <a:latin typeface="Calibri" pitchFamily="34" charset="0"/>
                <a:ea typeface="+mj-ea"/>
                <a:cs typeface="Calibri" pitchFamily="34" charset="0"/>
                <a:hlinkClick r:id="rId4"/>
              </a:rPr>
              <a:t>g</a:t>
            </a:r>
            <a:r>
              <a:rPr lang="en-US" sz="1800" dirty="0" err="1" smtClean="0">
                <a:solidFill>
                  <a:schemeClr val="tx2">
                    <a:lumMod val="75000"/>
                  </a:schemeClr>
                </a:solidFill>
                <a:latin typeface="Calibri" pitchFamily="34" charset="0"/>
                <a:ea typeface="+mj-ea"/>
                <a:cs typeface="Calibri" pitchFamily="34" charset="0"/>
                <a:hlinkClick r:id="rId4"/>
              </a:rPr>
              <a:t>it</a:t>
            </a:r>
            <a:r>
              <a:rPr lang="en-US" sz="1800" dirty="0" smtClean="0">
                <a:solidFill>
                  <a:schemeClr val="tx2">
                    <a:lumMod val="75000"/>
                  </a:schemeClr>
                </a:solidFill>
                <a:latin typeface="Calibri" pitchFamily="34" charset="0"/>
                <a:ea typeface="+mj-ea"/>
                <a:cs typeface="Calibri" pitchFamily="34" charset="0"/>
                <a:hlinkClick r:id="rId4"/>
              </a:rPr>
              <a:t> branch</a:t>
            </a:r>
            <a:endParaRPr lang="en-US" sz="1800" dirty="0" smtClean="0">
              <a:solidFill>
                <a:schemeClr val="tx2">
                  <a:lumMod val="75000"/>
                </a:schemeClr>
              </a:solidFill>
              <a:latin typeface="Calibri" pitchFamily="34" charset="0"/>
              <a:ea typeface="+mj-ea"/>
              <a:cs typeface="Calibri" pitchFamily="34" charset="0"/>
            </a:endParaRPr>
          </a:p>
          <a:p>
            <a:pPr lvl="1">
              <a:spcBef>
                <a:spcPts val="600"/>
              </a:spcBef>
              <a:spcAft>
                <a:spcPts val="0"/>
              </a:spcAft>
            </a:pPr>
            <a:r>
              <a:rPr lang="en-US" sz="1700" b="1" dirty="0" err="1">
                <a:solidFill>
                  <a:schemeClr val="tx2">
                    <a:lumMod val="75000"/>
                  </a:schemeClr>
                </a:solidFill>
                <a:latin typeface="Calibri" pitchFamily="34" charset="0"/>
                <a:ea typeface="+mj-ea"/>
                <a:cs typeface="Calibri" pitchFamily="34" charset="0"/>
              </a:rPr>
              <a:t>g</a:t>
            </a:r>
            <a:r>
              <a:rPr lang="en-US" sz="1700" b="1" dirty="0" err="1" smtClean="0">
                <a:solidFill>
                  <a:schemeClr val="tx2">
                    <a:lumMod val="75000"/>
                  </a:schemeClr>
                </a:solidFill>
                <a:latin typeface="Calibri" pitchFamily="34" charset="0"/>
                <a:ea typeface="+mj-ea"/>
                <a:cs typeface="Calibri" pitchFamily="34" charset="0"/>
              </a:rPr>
              <a:t>it</a:t>
            </a:r>
            <a:r>
              <a:rPr lang="en-US" sz="1700" b="1" dirty="0" smtClean="0">
                <a:solidFill>
                  <a:schemeClr val="tx2">
                    <a:lumMod val="75000"/>
                  </a:schemeClr>
                </a:solidFill>
                <a:latin typeface="Calibri" pitchFamily="34" charset="0"/>
                <a:ea typeface="+mj-ea"/>
                <a:cs typeface="Calibri" pitchFamily="34" charset="0"/>
              </a:rPr>
              <a:t> checkout</a:t>
            </a:r>
          </a:p>
          <a:p>
            <a:pPr>
              <a:spcBef>
                <a:spcPts val="600"/>
              </a:spcBef>
              <a:spcAft>
                <a:spcPts val="0"/>
              </a:spcAft>
            </a:pPr>
            <a:r>
              <a:rPr lang="en-US" sz="1800" dirty="0" err="1">
                <a:solidFill>
                  <a:schemeClr val="tx2">
                    <a:lumMod val="75000"/>
                  </a:schemeClr>
                </a:solidFill>
                <a:latin typeface="Calibri" pitchFamily="34" charset="0"/>
                <a:ea typeface="+mj-ea"/>
                <a:cs typeface="Calibri" pitchFamily="34" charset="0"/>
                <a:hlinkClick r:id="rId5"/>
              </a:rPr>
              <a:t>g</a:t>
            </a:r>
            <a:r>
              <a:rPr lang="en-US" sz="1800" dirty="0" err="1" smtClean="0">
                <a:solidFill>
                  <a:schemeClr val="tx2">
                    <a:lumMod val="75000"/>
                  </a:schemeClr>
                </a:solidFill>
                <a:latin typeface="Calibri" pitchFamily="34" charset="0"/>
                <a:ea typeface="+mj-ea"/>
                <a:cs typeface="Calibri" pitchFamily="34" charset="0"/>
                <a:hlinkClick r:id="rId5"/>
              </a:rPr>
              <a:t>it</a:t>
            </a:r>
            <a:r>
              <a:rPr lang="en-US" sz="1800" dirty="0" smtClean="0">
                <a:solidFill>
                  <a:schemeClr val="tx2">
                    <a:lumMod val="75000"/>
                  </a:schemeClr>
                </a:solidFill>
                <a:latin typeface="Calibri" pitchFamily="34" charset="0"/>
                <a:ea typeface="+mj-ea"/>
                <a:cs typeface="Calibri" pitchFamily="34" charset="0"/>
                <a:hlinkClick r:id="rId5"/>
              </a:rPr>
              <a:t> add</a:t>
            </a:r>
            <a:r>
              <a:rPr lang="en-US" sz="1800" dirty="0" smtClean="0">
                <a:solidFill>
                  <a:schemeClr val="tx2">
                    <a:lumMod val="75000"/>
                  </a:schemeClr>
                </a:solidFill>
                <a:latin typeface="Calibri" pitchFamily="34" charset="0"/>
                <a:ea typeface="+mj-ea"/>
                <a:cs typeface="Calibri" pitchFamily="34" charset="0"/>
              </a:rPr>
              <a:t>  (to staging)</a:t>
            </a:r>
          </a:p>
          <a:p>
            <a:pPr>
              <a:spcBef>
                <a:spcPts val="600"/>
              </a:spcBef>
              <a:spcAft>
                <a:spcPts val="0"/>
              </a:spcAft>
            </a:pPr>
            <a:r>
              <a:rPr lang="en-US" sz="1800" dirty="0" err="1">
                <a:solidFill>
                  <a:schemeClr val="tx2">
                    <a:lumMod val="75000"/>
                  </a:schemeClr>
                </a:solidFill>
                <a:latin typeface="Calibri" pitchFamily="34" charset="0"/>
                <a:cs typeface="Calibri" pitchFamily="34" charset="0"/>
                <a:hlinkClick r:id="rId6"/>
              </a:rPr>
              <a:t>git</a:t>
            </a:r>
            <a:r>
              <a:rPr lang="en-US" sz="1800" dirty="0">
                <a:solidFill>
                  <a:schemeClr val="tx2">
                    <a:lumMod val="75000"/>
                  </a:schemeClr>
                </a:solidFill>
                <a:latin typeface="Calibri" pitchFamily="34" charset="0"/>
                <a:cs typeface="Calibri" pitchFamily="34" charset="0"/>
                <a:hlinkClick r:id="rId6"/>
              </a:rPr>
              <a:t> </a:t>
            </a:r>
            <a:r>
              <a:rPr lang="en-US" sz="1800" dirty="0" smtClean="0">
                <a:solidFill>
                  <a:schemeClr val="tx2">
                    <a:lumMod val="75000"/>
                  </a:schemeClr>
                </a:solidFill>
                <a:latin typeface="Calibri" pitchFamily="34" charset="0"/>
                <a:cs typeface="Calibri" pitchFamily="34" charset="0"/>
                <a:hlinkClick r:id="rId6"/>
              </a:rPr>
              <a:t>commit</a:t>
            </a:r>
            <a:r>
              <a:rPr lang="en-US" sz="1800" dirty="0" smtClean="0">
                <a:solidFill>
                  <a:schemeClr val="tx2">
                    <a:lumMod val="75000"/>
                  </a:schemeClr>
                </a:solidFill>
                <a:latin typeface="Calibri" pitchFamily="34" charset="0"/>
                <a:cs typeface="Calibri" pitchFamily="34" charset="0"/>
              </a:rPr>
              <a:t>  (from staging)</a:t>
            </a:r>
          </a:p>
          <a:p>
            <a:pPr>
              <a:spcBef>
                <a:spcPts val="600"/>
              </a:spcBef>
              <a:spcAft>
                <a:spcPts val="0"/>
              </a:spcAft>
            </a:pPr>
            <a:r>
              <a:rPr lang="en-US" sz="1800" dirty="0" err="1">
                <a:solidFill>
                  <a:srgbClr val="FF0000"/>
                </a:solidFill>
                <a:latin typeface="Calibri" pitchFamily="34" charset="0"/>
                <a:cs typeface="Calibri" pitchFamily="34" charset="0"/>
                <a:hlinkClick r:id="rId7"/>
              </a:rPr>
              <a:t>git</a:t>
            </a:r>
            <a:r>
              <a:rPr lang="en-US" sz="1800" dirty="0">
                <a:solidFill>
                  <a:srgbClr val="FF0000"/>
                </a:solidFill>
                <a:latin typeface="Calibri" pitchFamily="34" charset="0"/>
                <a:cs typeface="Calibri" pitchFamily="34" charset="0"/>
                <a:hlinkClick r:id="rId7"/>
              </a:rPr>
              <a:t> </a:t>
            </a:r>
            <a:r>
              <a:rPr lang="en-US" sz="1800" dirty="0" smtClean="0">
                <a:solidFill>
                  <a:srgbClr val="FF0000"/>
                </a:solidFill>
                <a:latin typeface="Calibri" pitchFamily="34" charset="0"/>
                <a:cs typeface="Calibri" pitchFamily="34" charset="0"/>
                <a:hlinkClick r:id="rId7"/>
              </a:rPr>
              <a:t>fetch</a:t>
            </a:r>
            <a:endParaRPr lang="en-US" sz="1800" dirty="0" smtClean="0">
              <a:solidFill>
                <a:schemeClr val="tx2">
                  <a:lumMod val="75000"/>
                </a:schemeClr>
              </a:solidFill>
              <a:latin typeface="Calibri" pitchFamily="34" charset="0"/>
              <a:ea typeface="+mj-ea"/>
              <a:cs typeface="Calibri" pitchFamily="34" charset="0"/>
            </a:endParaRPr>
          </a:p>
          <a:p>
            <a:pPr>
              <a:spcBef>
                <a:spcPts val="600"/>
              </a:spcBef>
              <a:spcAft>
                <a:spcPts val="0"/>
              </a:spcAft>
            </a:pPr>
            <a:r>
              <a:rPr lang="en-US" sz="1800" dirty="0" err="1">
                <a:solidFill>
                  <a:schemeClr val="tx2">
                    <a:lumMod val="75000"/>
                  </a:schemeClr>
                </a:solidFill>
                <a:latin typeface="Calibri" pitchFamily="34" charset="0"/>
                <a:cs typeface="Calibri" pitchFamily="34" charset="0"/>
                <a:hlinkClick r:id="rId8"/>
              </a:rPr>
              <a:t>git</a:t>
            </a:r>
            <a:r>
              <a:rPr lang="en-US" sz="1800" dirty="0">
                <a:solidFill>
                  <a:schemeClr val="tx2">
                    <a:lumMod val="75000"/>
                  </a:schemeClr>
                </a:solidFill>
                <a:latin typeface="Calibri" pitchFamily="34" charset="0"/>
                <a:cs typeface="Calibri" pitchFamily="34" charset="0"/>
                <a:hlinkClick r:id="rId8"/>
              </a:rPr>
              <a:t> </a:t>
            </a:r>
            <a:r>
              <a:rPr lang="en-US" sz="1800" dirty="0" smtClean="0">
                <a:solidFill>
                  <a:schemeClr val="tx2">
                    <a:lumMod val="75000"/>
                  </a:schemeClr>
                </a:solidFill>
                <a:latin typeface="Calibri" pitchFamily="34" charset="0"/>
                <a:cs typeface="Calibri" pitchFamily="34" charset="0"/>
                <a:hlinkClick r:id="rId8"/>
              </a:rPr>
              <a:t>merge</a:t>
            </a:r>
            <a:endParaRPr lang="en-US" sz="1800" dirty="0" smtClean="0">
              <a:solidFill>
                <a:schemeClr val="tx2">
                  <a:lumMod val="75000"/>
                </a:schemeClr>
              </a:solidFill>
              <a:latin typeface="Calibri" pitchFamily="34" charset="0"/>
              <a:ea typeface="+mj-ea"/>
              <a:cs typeface="Calibri" pitchFamily="34" charset="0"/>
            </a:endParaRPr>
          </a:p>
          <a:p>
            <a:pPr>
              <a:spcBef>
                <a:spcPts val="600"/>
              </a:spcBef>
              <a:spcAft>
                <a:spcPts val="0"/>
              </a:spcAft>
            </a:pPr>
            <a:r>
              <a:rPr lang="en-US" sz="1800" dirty="0" err="1" smtClean="0">
                <a:solidFill>
                  <a:srgbClr val="FF0000"/>
                </a:solidFill>
                <a:latin typeface="Calibri" pitchFamily="34" charset="0"/>
                <a:ea typeface="+mj-ea"/>
                <a:cs typeface="Calibri" pitchFamily="34" charset="0"/>
                <a:hlinkClick r:id="rId9"/>
              </a:rPr>
              <a:t>git</a:t>
            </a:r>
            <a:r>
              <a:rPr lang="en-US" sz="1800" dirty="0" smtClean="0">
                <a:solidFill>
                  <a:srgbClr val="FF0000"/>
                </a:solidFill>
                <a:latin typeface="Calibri" pitchFamily="34" charset="0"/>
                <a:ea typeface="+mj-ea"/>
                <a:cs typeface="Calibri" pitchFamily="34" charset="0"/>
                <a:hlinkClick r:id="rId9"/>
              </a:rPr>
              <a:t> push</a:t>
            </a:r>
            <a:endParaRPr lang="en-US" sz="1800" dirty="0" smtClean="0">
              <a:solidFill>
                <a:srgbClr val="FF0000"/>
              </a:solidFill>
              <a:latin typeface="Calibri" pitchFamily="34" charset="0"/>
              <a:ea typeface="+mj-ea"/>
              <a:cs typeface="Calibri" pitchFamily="34" charset="0"/>
            </a:endParaRP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hlinkClick r:id="rId10"/>
              </a:rPr>
              <a:t>Git Reference</a:t>
            </a:r>
            <a:endParaRPr lang="en-US" sz="1800" dirty="0" smtClean="0">
              <a:solidFill>
                <a:schemeClr val="tx2">
                  <a:lumMod val="75000"/>
                </a:schemeClr>
              </a:solidFill>
              <a:latin typeface="Calibri" pitchFamily="34" charset="0"/>
              <a:ea typeface="+mj-ea"/>
              <a:cs typeface="Calibri" pitchFamily="34" charset="0"/>
            </a:endParaRPr>
          </a:p>
          <a:p>
            <a:pPr marL="537066" lvl="1" indent="0">
              <a:spcBef>
                <a:spcPts val="600"/>
              </a:spcBef>
              <a:spcAft>
                <a:spcPts val="0"/>
              </a:spcAft>
              <a:buNone/>
            </a:pPr>
            <a:r>
              <a:rPr lang="en-US" sz="1100" dirty="0" smtClean="0">
                <a:solidFill>
                  <a:schemeClr val="tx2">
                    <a:lumMod val="75000"/>
                  </a:schemeClr>
                </a:solidFill>
                <a:latin typeface="Calibri" pitchFamily="34" charset="0"/>
                <a:ea typeface="+mj-ea"/>
                <a:cs typeface="Calibri" pitchFamily="34" charset="0"/>
              </a:rPr>
              <a:t>NOTES:</a:t>
            </a:r>
          </a:p>
          <a:p>
            <a:pPr lvl="1">
              <a:spcBef>
                <a:spcPts val="600"/>
              </a:spcBef>
              <a:spcAft>
                <a:spcPts val="0"/>
              </a:spcAft>
              <a:buFont typeface="Wingdings" panose="05000000000000000000" pitchFamily="2" charset="2"/>
              <a:buChar char="Ø"/>
            </a:pPr>
            <a:r>
              <a:rPr lang="en-US" sz="1100" dirty="0" smtClean="0">
                <a:solidFill>
                  <a:schemeClr val="tx2">
                    <a:lumMod val="75000"/>
                  </a:schemeClr>
                </a:solidFill>
                <a:latin typeface="Calibri" pitchFamily="34" charset="0"/>
                <a:ea typeface="+mj-ea"/>
                <a:cs typeface="Calibri" pitchFamily="34" charset="0"/>
              </a:rPr>
              <a:t> -v (verbose) provides detail</a:t>
            </a:r>
          </a:p>
          <a:p>
            <a:pPr lvl="1">
              <a:spcBef>
                <a:spcPts val="600"/>
              </a:spcBef>
              <a:spcAft>
                <a:spcPts val="0"/>
              </a:spcAft>
              <a:buFont typeface="Wingdings" panose="05000000000000000000" pitchFamily="2" charset="2"/>
              <a:buChar char="Ø"/>
            </a:pPr>
            <a:r>
              <a:rPr lang="en-US" sz="1100" dirty="0" smtClean="0">
                <a:solidFill>
                  <a:schemeClr val="tx2">
                    <a:lumMod val="75000"/>
                  </a:schemeClr>
                </a:solidFill>
                <a:latin typeface="Calibri" pitchFamily="34" charset="0"/>
                <a:ea typeface="+mj-ea"/>
                <a:cs typeface="Calibri" pitchFamily="34" charset="0"/>
              </a:rPr>
              <a:t>-s suppresses detail</a:t>
            </a:r>
          </a:p>
          <a:p>
            <a:pPr lvl="1">
              <a:spcBef>
                <a:spcPts val="600"/>
              </a:spcBef>
              <a:spcAft>
                <a:spcPts val="0"/>
              </a:spcAft>
              <a:buFont typeface="Wingdings" panose="05000000000000000000" pitchFamily="2" charset="2"/>
              <a:buChar char="Ø"/>
            </a:pPr>
            <a:r>
              <a:rPr lang="en-US" sz="1100" dirty="0" smtClean="0">
                <a:solidFill>
                  <a:srgbClr val="FF0000"/>
                </a:solidFill>
                <a:latin typeface="Calibri" pitchFamily="34" charset="0"/>
                <a:ea typeface="+mj-ea"/>
                <a:cs typeface="Calibri" pitchFamily="34" charset="0"/>
              </a:rPr>
              <a:t>Indicates “remote” command</a:t>
            </a:r>
          </a:p>
          <a:p>
            <a:pPr>
              <a:spcBef>
                <a:spcPts val="600"/>
              </a:spcBef>
              <a:spcAft>
                <a:spcPts val="0"/>
              </a:spcAft>
            </a:pPr>
            <a:endParaRPr lang="en-US" sz="1800" dirty="0" smtClean="0">
              <a:solidFill>
                <a:schemeClr val="tx2">
                  <a:lumMod val="75000"/>
                </a:schemeClr>
              </a:solidFill>
              <a:latin typeface="Calibri" pitchFamily="34" charset="0"/>
              <a:ea typeface="+mj-ea"/>
              <a:cs typeface="Calibri" pitchFamily="34" charset="0"/>
            </a:endParaRPr>
          </a:p>
          <a:p>
            <a:pPr>
              <a:spcBef>
                <a:spcPts val="600"/>
              </a:spcBef>
              <a:spcAft>
                <a:spcPts val="0"/>
              </a:spcAft>
            </a:pPr>
            <a:endParaRPr lang="en-US" sz="1800" dirty="0">
              <a:solidFill>
                <a:schemeClr val="tx2">
                  <a:lumMod val="75000"/>
                </a:schemeClr>
              </a:solidFill>
              <a:latin typeface="Calibri" pitchFamily="34" charset="0"/>
              <a:ea typeface="+mj-ea"/>
              <a:cs typeface="Calibri" pitchFamily="34" charset="0"/>
            </a:endParaRPr>
          </a:p>
          <a:p>
            <a:pPr marL="0" indent="0">
              <a:spcBef>
                <a:spcPts val="1800"/>
              </a:spcBef>
              <a:spcAft>
                <a:spcPts val="1800"/>
              </a:spcAft>
              <a:buNone/>
            </a:pP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4283812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8104" y="228600"/>
            <a:ext cx="2377574" cy="461665"/>
          </a:xfrm>
          <a:prstGeom prst="rect">
            <a:avLst/>
          </a:prstGeom>
          <a:noFill/>
        </p:spPr>
        <p:txBody>
          <a:bodyPr wrap="none" rtlCol="0">
            <a:spAutoFit/>
          </a:bodyPr>
          <a:lstStyle/>
          <a:p>
            <a:r>
              <a:rPr lang="en-US" sz="2400" dirty="0" smtClean="0"/>
              <a:t>Clone your repo</a:t>
            </a:r>
            <a:endParaRPr lang="en-US" sz="2400" dirty="0"/>
          </a:p>
        </p:txBody>
      </p:sp>
      <p:sp>
        <p:nvSpPr>
          <p:cNvPr id="3" name="TextBox 2"/>
          <p:cNvSpPr txBox="1"/>
          <p:nvPr/>
        </p:nvSpPr>
        <p:spPr>
          <a:xfrm>
            <a:off x="1143000" y="685800"/>
            <a:ext cx="2813591" cy="369332"/>
          </a:xfrm>
          <a:prstGeom prst="rect">
            <a:avLst/>
          </a:prstGeom>
          <a:noFill/>
        </p:spPr>
        <p:txBody>
          <a:bodyPr wrap="none" rtlCol="0">
            <a:spAutoFit/>
          </a:bodyPr>
          <a:lstStyle/>
          <a:p>
            <a:r>
              <a:rPr lang="en-US" dirty="0" smtClean="0"/>
              <a:t>Local repo on workstation</a:t>
            </a:r>
            <a:endParaRPr lang="en-US" dirty="0"/>
          </a:p>
        </p:txBody>
      </p:sp>
      <p:sp>
        <p:nvSpPr>
          <p:cNvPr id="4" name="TextBox 3"/>
          <p:cNvSpPr txBox="1"/>
          <p:nvPr/>
        </p:nvSpPr>
        <p:spPr>
          <a:xfrm>
            <a:off x="6096000" y="685800"/>
            <a:ext cx="1905000" cy="369332"/>
          </a:xfrm>
          <a:prstGeom prst="rect">
            <a:avLst/>
          </a:prstGeom>
          <a:noFill/>
        </p:spPr>
        <p:txBody>
          <a:bodyPr wrap="square" rtlCol="0">
            <a:spAutoFit/>
          </a:bodyPr>
          <a:lstStyle/>
          <a:p>
            <a:r>
              <a:rPr lang="en-US" dirty="0" smtClean="0"/>
              <a:t>EMM Git</a:t>
            </a:r>
            <a:r>
              <a:rPr lang="en-US" dirty="0"/>
              <a:t> </a:t>
            </a:r>
            <a:r>
              <a:rPr lang="en-US" dirty="0" smtClean="0"/>
              <a:t>System</a:t>
            </a:r>
            <a:endParaRPr lang="en-US" dirty="0"/>
          </a:p>
        </p:txBody>
      </p:sp>
      <p:grpSp>
        <p:nvGrpSpPr>
          <p:cNvPr id="27" name="Group 26"/>
          <p:cNvGrpSpPr/>
          <p:nvPr/>
        </p:nvGrpSpPr>
        <p:grpSpPr>
          <a:xfrm>
            <a:off x="5410200" y="1371600"/>
            <a:ext cx="3276600" cy="4114800"/>
            <a:chOff x="5410200" y="1371600"/>
            <a:chExt cx="3276600" cy="4114800"/>
          </a:xfrm>
        </p:grpSpPr>
        <p:sp>
          <p:nvSpPr>
            <p:cNvPr id="5" name="Rounded Rectangle 4"/>
            <p:cNvSpPr/>
            <p:nvPr/>
          </p:nvSpPr>
          <p:spPr>
            <a:xfrm>
              <a:off x="5410200" y="1371600"/>
              <a:ext cx="3276600" cy="4114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522505" y="1992868"/>
              <a:ext cx="920445" cy="738664"/>
            </a:xfrm>
            <a:prstGeom prst="rect">
              <a:avLst/>
            </a:prstGeom>
            <a:noFill/>
          </p:spPr>
          <p:txBody>
            <a:bodyPr wrap="none" rtlCol="0">
              <a:spAutoFit/>
            </a:bodyPr>
            <a:lstStyle/>
            <a:p>
              <a:r>
                <a:rPr lang="en-US" sz="1400" dirty="0" smtClean="0"/>
                <a:t>Temp</a:t>
              </a:r>
            </a:p>
            <a:p>
              <a:r>
                <a:rPr lang="en-US" sz="1400" dirty="0" smtClean="0"/>
                <a:t>Dev</a:t>
              </a:r>
            </a:p>
            <a:p>
              <a:r>
                <a:rPr lang="en-US" sz="1400" dirty="0" smtClean="0"/>
                <a:t>branches</a:t>
              </a:r>
              <a:endParaRPr lang="en-US" sz="1400" dirty="0"/>
            </a:p>
          </p:txBody>
        </p:sp>
        <p:grpSp>
          <p:nvGrpSpPr>
            <p:cNvPr id="23" name="Group 22"/>
            <p:cNvGrpSpPr/>
            <p:nvPr/>
          </p:nvGrpSpPr>
          <p:grpSpPr>
            <a:xfrm>
              <a:off x="5791200" y="1524000"/>
              <a:ext cx="2819399" cy="3657600"/>
              <a:chOff x="5791200" y="1524000"/>
              <a:chExt cx="2819399" cy="3657600"/>
            </a:xfrm>
          </p:grpSpPr>
          <p:sp>
            <p:nvSpPr>
              <p:cNvPr id="6" name="TextBox 5"/>
              <p:cNvSpPr txBox="1"/>
              <p:nvPr/>
            </p:nvSpPr>
            <p:spPr>
              <a:xfrm>
                <a:off x="7720612" y="1524000"/>
                <a:ext cx="889987" cy="369332"/>
              </a:xfrm>
              <a:prstGeom prst="rect">
                <a:avLst/>
              </a:prstGeom>
              <a:noFill/>
            </p:spPr>
            <p:txBody>
              <a:bodyPr wrap="none" rtlCol="0">
                <a:spAutoFit/>
              </a:bodyPr>
              <a:lstStyle/>
              <a:p>
                <a:r>
                  <a:rPr lang="en-US" dirty="0" smtClean="0"/>
                  <a:t>master</a:t>
                </a:r>
                <a:endParaRPr lang="en-US" dirty="0"/>
              </a:p>
            </p:txBody>
          </p:sp>
          <p:sp>
            <p:nvSpPr>
              <p:cNvPr id="7" name="TextBox 6"/>
              <p:cNvSpPr txBox="1"/>
              <p:nvPr/>
            </p:nvSpPr>
            <p:spPr>
              <a:xfrm>
                <a:off x="6170221" y="1524000"/>
                <a:ext cx="992579" cy="369332"/>
              </a:xfrm>
              <a:prstGeom prst="rect">
                <a:avLst/>
              </a:prstGeom>
              <a:noFill/>
            </p:spPr>
            <p:txBody>
              <a:bodyPr wrap="none" rtlCol="0">
                <a:spAutoFit/>
              </a:bodyPr>
              <a:lstStyle/>
              <a:p>
                <a:r>
                  <a:rPr lang="en-US" dirty="0" smtClean="0"/>
                  <a:t>develop</a:t>
                </a:r>
                <a:endParaRPr lang="en-US" dirty="0"/>
              </a:p>
            </p:txBody>
          </p:sp>
          <p:cxnSp>
            <p:nvCxnSpPr>
              <p:cNvPr id="15" name="Straight Connector 14"/>
              <p:cNvCxnSpPr>
                <a:stCxn id="6" idx="2"/>
              </p:cNvCxnSpPr>
              <p:nvPr/>
            </p:nvCxnSpPr>
            <p:spPr>
              <a:xfrm flipH="1">
                <a:off x="8165605" y="1893332"/>
                <a:ext cx="1" cy="28310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666511" y="1861066"/>
                <a:ext cx="1" cy="332053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014853" y="1992868"/>
                <a:ext cx="920445" cy="738664"/>
              </a:xfrm>
              <a:prstGeom prst="rect">
                <a:avLst/>
              </a:prstGeom>
              <a:noFill/>
            </p:spPr>
            <p:txBody>
              <a:bodyPr wrap="none" rtlCol="0">
                <a:spAutoFit/>
              </a:bodyPr>
              <a:lstStyle/>
              <a:p>
                <a:r>
                  <a:rPr lang="en-US" sz="1400" dirty="0" smtClean="0"/>
                  <a:t>Temp</a:t>
                </a:r>
              </a:p>
              <a:p>
                <a:r>
                  <a:rPr lang="en-US" sz="1400" dirty="0" smtClean="0"/>
                  <a:t>Ops </a:t>
                </a:r>
              </a:p>
              <a:p>
                <a:r>
                  <a:rPr lang="en-US" sz="1400" dirty="0" smtClean="0"/>
                  <a:t>branches</a:t>
                </a:r>
                <a:endParaRPr lang="en-US" sz="1400" dirty="0"/>
              </a:p>
            </p:txBody>
          </p:sp>
          <p:cxnSp>
            <p:nvCxnSpPr>
              <p:cNvPr id="20" name="Straight Connector 19"/>
              <p:cNvCxnSpPr/>
              <p:nvPr/>
            </p:nvCxnSpPr>
            <p:spPr>
              <a:xfrm>
                <a:off x="5791200" y="2731532"/>
                <a:ext cx="0" cy="1459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70221" y="2731532"/>
                <a:ext cx="0" cy="1764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39000" y="2731532"/>
                <a:ext cx="0" cy="1459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00" y="2719864"/>
                <a:ext cx="0" cy="1318736"/>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2052" name="Group 2051"/>
          <p:cNvGrpSpPr/>
          <p:nvPr/>
        </p:nvGrpSpPr>
        <p:grpSpPr>
          <a:xfrm>
            <a:off x="449778" y="1456706"/>
            <a:ext cx="3977244" cy="4114800"/>
            <a:chOff x="449778" y="1456706"/>
            <a:chExt cx="3977244" cy="4114800"/>
          </a:xfrm>
        </p:grpSpPr>
        <p:sp>
          <p:nvSpPr>
            <p:cNvPr id="9" name="Rounded Rectangle 8"/>
            <p:cNvSpPr/>
            <p:nvPr/>
          </p:nvSpPr>
          <p:spPr>
            <a:xfrm>
              <a:off x="449778" y="1456706"/>
              <a:ext cx="3977244" cy="4114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1752600" y="1609106"/>
              <a:ext cx="2590799" cy="3472934"/>
              <a:chOff x="6019800" y="1524000"/>
              <a:chExt cx="2590799" cy="3472934"/>
            </a:xfrm>
          </p:grpSpPr>
          <p:sp>
            <p:nvSpPr>
              <p:cNvPr id="32" name="TextBox 31"/>
              <p:cNvSpPr txBox="1"/>
              <p:nvPr/>
            </p:nvSpPr>
            <p:spPr>
              <a:xfrm>
                <a:off x="7720612" y="1524000"/>
                <a:ext cx="889987" cy="369332"/>
              </a:xfrm>
              <a:prstGeom prst="rect">
                <a:avLst/>
              </a:prstGeom>
              <a:noFill/>
            </p:spPr>
            <p:txBody>
              <a:bodyPr wrap="none" rtlCol="0">
                <a:spAutoFit/>
              </a:bodyPr>
              <a:lstStyle/>
              <a:p>
                <a:r>
                  <a:rPr lang="en-US" dirty="0" smtClean="0"/>
                  <a:t>master</a:t>
                </a:r>
                <a:endParaRPr lang="en-US" dirty="0"/>
              </a:p>
            </p:txBody>
          </p:sp>
          <p:sp>
            <p:nvSpPr>
              <p:cNvPr id="33" name="TextBox 32"/>
              <p:cNvSpPr txBox="1"/>
              <p:nvPr/>
            </p:nvSpPr>
            <p:spPr>
              <a:xfrm>
                <a:off x="6398821" y="1524000"/>
                <a:ext cx="992579" cy="369332"/>
              </a:xfrm>
              <a:prstGeom prst="rect">
                <a:avLst/>
              </a:prstGeom>
              <a:noFill/>
            </p:spPr>
            <p:txBody>
              <a:bodyPr wrap="none" rtlCol="0">
                <a:spAutoFit/>
              </a:bodyPr>
              <a:lstStyle/>
              <a:p>
                <a:r>
                  <a:rPr lang="en-US" dirty="0" smtClean="0"/>
                  <a:t>develop</a:t>
                </a:r>
                <a:endParaRPr lang="en-US" dirty="0"/>
              </a:p>
            </p:txBody>
          </p:sp>
          <p:cxnSp>
            <p:nvCxnSpPr>
              <p:cNvPr id="34" name="Straight Connector 33"/>
              <p:cNvCxnSpPr>
                <a:stCxn id="32" idx="2"/>
              </p:cNvCxnSpPr>
              <p:nvPr/>
            </p:nvCxnSpPr>
            <p:spPr>
              <a:xfrm>
                <a:off x="8165606" y="1893332"/>
                <a:ext cx="0" cy="27459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934199" y="1861066"/>
                <a:ext cx="1" cy="313586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56755" y="1992868"/>
                <a:ext cx="920445" cy="738664"/>
              </a:xfrm>
              <a:prstGeom prst="rect">
                <a:avLst/>
              </a:prstGeom>
              <a:noFill/>
            </p:spPr>
            <p:txBody>
              <a:bodyPr wrap="none" rtlCol="0">
                <a:spAutoFit/>
              </a:bodyPr>
              <a:lstStyle/>
              <a:p>
                <a:r>
                  <a:rPr lang="en-US" sz="1400" dirty="0" smtClean="0"/>
                  <a:t>Temp</a:t>
                </a:r>
              </a:p>
              <a:p>
                <a:r>
                  <a:rPr lang="en-US" sz="1400" dirty="0" smtClean="0"/>
                  <a:t>Ops </a:t>
                </a:r>
              </a:p>
              <a:p>
                <a:r>
                  <a:rPr lang="en-US" sz="1400" dirty="0" smtClean="0"/>
                  <a:t>branches</a:t>
                </a:r>
                <a:endParaRPr lang="en-US" sz="1400" dirty="0"/>
              </a:p>
            </p:txBody>
          </p:sp>
          <p:cxnSp>
            <p:nvCxnSpPr>
              <p:cNvPr id="37" name="Straight Connector 36"/>
              <p:cNvCxnSpPr/>
              <p:nvPr/>
            </p:nvCxnSpPr>
            <p:spPr>
              <a:xfrm>
                <a:off x="6019800" y="2731532"/>
                <a:ext cx="0" cy="1459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400800" y="2731532"/>
                <a:ext cx="0" cy="1764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467600" y="2731532"/>
                <a:ext cx="0" cy="1459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2719864"/>
                <a:ext cx="0" cy="1318736"/>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1517955" y="2057400"/>
              <a:ext cx="920445" cy="738664"/>
            </a:xfrm>
            <a:prstGeom prst="rect">
              <a:avLst/>
            </a:prstGeom>
            <a:noFill/>
          </p:spPr>
          <p:txBody>
            <a:bodyPr wrap="none" rtlCol="0">
              <a:spAutoFit/>
            </a:bodyPr>
            <a:lstStyle/>
            <a:p>
              <a:r>
                <a:rPr lang="en-US" sz="1400" dirty="0" smtClean="0"/>
                <a:t>Temp</a:t>
              </a:r>
            </a:p>
            <a:p>
              <a:r>
                <a:rPr lang="en-US" sz="1400" dirty="0" smtClean="0"/>
                <a:t>Dev</a:t>
              </a:r>
            </a:p>
            <a:p>
              <a:r>
                <a:rPr lang="en-US" sz="1400" dirty="0" smtClean="0"/>
                <a:t>branches</a:t>
              </a:r>
              <a:endParaRPr lang="en-US" sz="1400" dirty="0"/>
            </a:p>
          </p:txBody>
        </p:sp>
      </p:grpSp>
      <p:grpSp>
        <p:nvGrpSpPr>
          <p:cNvPr id="2051" name="Group 2050"/>
          <p:cNvGrpSpPr/>
          <p:nvPr/>
        </p:nvGrpSpPr>
        <p:grpSpPr>
          <a:xfrm>
            <a:off x="4190999" y="2796064"/>
            <a:ext cx="1331505" cy="632936"/>
            <a:chOff x="4190999" y="2796064"/>
            <a:chExt cx="1331505" cy="632936"/>
          </a:xfrm>
        </p:grpSpPr>
        <p:sp>
          <p:nvSpPr>
            <p:cNvPr id="28" name="Right Arrow 27"/>
            <p:cNvSpPr/>
            <p:nvPr/>
          </p:nvSpPr>
          <p:spPr>
            <a:xfrm rot="10800000">
              <a:off x="4190999" y="2796064"/>
              <a:ext cx="1331505" cy="632936"/>
            </a:xfrm>
            <a:prstGeom prst="rightArrow">
              <a:avLst>
                <a:gd name="adj1" fmla="val 50000"/>
                <a:gd name="adj2" fmla="val 5490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628408" y="2907268"/>
              <a:ext cx="736099" cy="369332"/>
            </a:xfrm>
            <a:prstGeom prst="rect">
              <a:avLst/>
            </a:prstGeom>
            <a:noFill/>
          </p:spPr>
          <p:txBody>
            <a:bodyPr wrap="none" rtlCol="0">
              <a:spAutoFit/>
            </a:bodyPr>
            <a:lstStyle/>
            <a:p>
              <a:r>
                <a:rPr lang="en-US" dirty="0" smtClean="0"/>
                <a:t>clone</a:t>
              </a:r>
              <a:endParaRPr lang="en-US" dirty="0"/>
            </a:p>
          </p:txBody>
        </p:sp>
      </p:grpSp>
      <p:grpSp>
        <p:nvGrpSpPr>
          <p:cNvPr id="2049" name="Group 2048"/>
          <p:cNvGrpSpPr/>
          <p:nvPr/>
        </p:nvGrpSpPr>
        <p:grpSpPr>
          <a:xfrm>
            <a:off x="490110" y="2200075"/>
            <a:ext cx="1027845" cy="2628061"/>
            <a:chOff x="-1524000" y="1562939"/>
            <a:chExt cx="1027845" cy="2628061"/>
          </a:xfrm>
        </p:grpSpPr>
        <p:sp>
          <p:nvSpPr>
            <p:cNvPr id="2048" name="TextBox 2047"/>
            <p:cNvSpPr txBox="1"/>
            <p:nvPr/>
          </p:nvSpPr>
          <p:spPr>
            <a:xfrm>
              <a:off x="-1524000" y="1562939"/>
              <a:ext cx="1027845" cy="830997"/>
            </a:xfrm>
            <a:prstGeom prst="rect">
              <a:avLst/>
            </a:prstGeom>
            <a:noFill/>
          </p:spPr>
          <p:txBody>
            <a:bodyPr wrap="none" rtlCol="0">
              <a:spAutoFit/>
            </a:bodyPr>
            <a:lstStyle/>
            <a:p>
              <a:r>
                <a:rPr lang="en-US" sz="1600" dirty="0" smtClean="0"/>
                <a:t>Local</a:t>
              </a:r>
            </a:p>
            <a:p>
              <a:r>
                <a:rPr lang="en-US" sz="1600" dirty="0" smtClean="0"/>
                <a:t>Repo</a:t>
              </a:r>
            </a:p>
            <a:p>
              <a:r>
                <a:rPr lang="en-US" sz="1600" dirty="0" smtClean="0"/>
                <a:t>branches</a:t>
              </a:r>
              <a:endParaRPr lang="en-US" sz="1600" dirty="0"/>
            </a:p>
          </p:txBody>
        </p:sp>
        <p:cxnSp>
          <p:nvCxnSpPr>
            <p:cNvPr id="46" name="Straight Connector 45"/>
            <p:cNvCxnSpPr/>
            <p:nvPr/>
          </p:nvCxnSpPr>
          <p:spPr>
            <a:xfrm>
              <a:off x="-1219200" y="2426732"/>
              <a:ext cx="0" cy="1764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14400" y="2426732"/>
              <a:ext cx="0" cy="145946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825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1+#ppt_w/2"/>
                                          </p:val>
                                        </p:tav>
                                        <p:tav tm="100000">
                                          <p:val>
                                            <p:strVal val="#ppt_x"/>
                                          </p:val>
                                        </p:tav>
                                      </p:tavLst>
                                    </p:anim>
                                    <p:anim calcmode="lin" valueType="num">
                                      <p:cBhvr additive="base">
                                        <p:cTn id="12" dur="50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circle(in)">
                                      <p:cBhvr>
                                        <p:cTn id="17" dur="20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2049"/>
                                        </p:tgtEl>
                                        <p:attrNameLst>
                                          <p:attrName>style.visibility</p:attrName>
                                        </p:attrNameLst>
                                      </p:cBhvr>
                                      <p:to>
                                        <p:strVal val="visible"/>
                                      </p:to>
                                    </p:set>
                                    <p:anim calcmode="lin" valueType="num">
                                      <p:cBhvr>
                                        <p:cTn id="22" dur="1000" fill="hold"/>
                                        <p:tgtEl>
                                          <p:spTgt spid="2049"/>
                                        </p:tgtEl>
                                        <p:attrNameLst>
                                          <p:attrName>ppt_w</p:attrName>
                                        </p:attrNameLst>
                                      </p:cBhvr>
                                      <p:tavLst>
                                        <p:tav tm="0">
                                          <p:val>
                                            <p:fltVal val="0"/>
                                          </p:val>
                                        </p:tav>
                                        <p:tav tm="100000">
                                          <p:val>
                                            <p:strVal val="#ppt_w"/>
                                          </p:val>
                                        </p:tav>
                                      </p:tavLst>
                                    </p:anim>
                                    <p:anim calcmode="lin" valueType="num">
                                      <p:cBhvr>
                                        <p:cTn id="23" dur="1000" fill="hold"/>
                                        <p:tgtEl>
                                          <p:spTgt spid="2049"/>
                                        </p:tgtEl>
                                        <p:attrNameLst>
                                          <p:attrName>ppt_h</p:attrName>
                                        </p:attrNameLst>
                                      </p:cBhvr>
                                      <p:tavLst>
                                        <p:tav tm="0">
                                          <p:val>
                                            <p:fltVal val="0"/>
                                          </p:val>
                                        </p:tav>
                                        <p:tav tm="100000">
                                          <p:val>
                                            <p:strVal val="#ppt_h"/>
                                          </p:val>
                                        </p:tav>
                                      </p:tavLst>
                                    </p:anim>
                                    <p:anim calcmode="lin" valueType="num">
                                      <p:cBhvr>
                                        <p:cTn id="24" dur="1000" fill="hold"/>
                                        <p:tgtEl>
                                          <p:spTgt spid="2049"/>
                                        </p:tgtEl>
                                        <p:attrNameLst>
                                          <p:attrName>style.rotation</p:attrName>
                                        </p:attrNameLst>
                                      </p:cBhvr>
                                      <p:tavLst>
                                        <p:tav tm="0">
                                          <p:val>
                                            <p:fltVal val="90"/>
                                          </p:val>
                                        </p:tav>
                                        <p:tav tm="100000">
                                          <p:val>
                                            <p:fltVal val="0"/>
                                          </p:val>
                                        </p:tav>
                                      </p:tavLst>
                                    </p:anim>
                                    <p:animEffect transition="in" filter="fade">
                                      <p:cBhvr>
                                        <p:cTn id="25" dur="10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Clone repo</a:t>
            </a:r>
            <a:endParaRPr lang="en-US" sz="3600" dirty="0">
              <a:solidFill>
                <a:srgbClr val="0070C0"/>
              </a:solidFill>
              <a:latin typeface="Calibri" pitchFamily="34" charset="0"/>
              <a:ea typeface="+mn-ea"/>
              <a:cs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447800"/>
            <a:ext cx="7972425"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38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Current status, branches?</a:t>
            </a:r>
            <a:endParaRPr lang="en-US" sz="3600" dirty="0">
              <a:solidFill>
                <a:srgbClr val="0070C0"/>
              </a:solidFill>
              <a:latin typeface="Calibri" pitchFamily="34" charset="0"/>
              <a:ea typeface="+mn-ea"/>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123950"/>
            <a:ext cx="7972425"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2165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Change example</a:t>
            </a:r>
            <a:endParaRPr lang="en-US" sz="3600" dirty="0">
              <a:solidFill>
                <a:srgbClr val="0070C0"/>
              </a:solidFill>
              <a:latin typeface="Calibri" pitchFamily="34" charset="0"/>
              <a:ea typeface="+mn-ea"/>
              <a:cs typeface="Calibri" pitchFamily="34" charset="0"/>
            </a:endParaRPr>
          </a:p>
        </p:txBody>
      </p:sp>
      <p:sp>
        <p:nvSpPr>
          <p:cNvPr id="3" name="Rectangle 2"/>
          <p:cNvSpPr/>
          <p:nvPr/>
        </p:nvSpPr>
        <p:spPr>
          <a:xfrm>
            <a:off x="2895600" y="1524000"/>
            <a:ext cx="4572000" cy="2139047"/>
          </a:xfrm>
          <a:prstGeom prst="rect">
            <a:avLst/>
          </a:prstGeom>
        </p:spPr>
        <p:txBody>
          <a:bodyPr>
            <a:spAutoFit/>
          </a:bodyPr>
          <a:lstStyle/>
          <a:p>
            <a:pPr marL="285750" indent="-285750">
              <a:spcBef>
                <a:spcPts val="600"/>
              </a:spcBef>
              <a:spcAft>
                <a:spcPts val="0"/>
              </a:spcAft>
              <a:buFont typeface="Wingdings" panose="05000000000000000000" pitchFamily="2" charset="2"/>
              <a:buChar char="Ø"/>
            </a:pPr>
            <a:r>
              <a:rPr lang="en-US" dirty="0">
                <a:solidFill>
                  <a:schemeClr val="tx2">
                    <a:lumMod val="75000"/>
                  </a:schemeClr>
                </a:solidFill>
                <a:latin typeface="Calibri" pitchFamily="34" charset="0"/>
                <a:cs typeface="Calibri" pitchFamily="34" charset="0"/>
              </a:rPr>
              <a:t>Create branch to code on</a:t>
            </a:r>
          </a:p>
          <a:p>
            <a:pPr marL="285750" indent="-285750">
              <a:spcBef>
                <a:spcPts val="600"/>
              </a:spcBef>
              <a:spcAft>
                <a:spcPts val="0"/>
              </a:spcAft>
              <a:buFont typeface="Wingdings" panose="05000000000000000000" pitchFamily="2" charset="2"/>
              <a:buChar char="Ø"/>
            </a:pPr>
            <a:r>
              <a:rPr lang="en-US" dirty="0">
                <a:solidFill>
                  <a:schemeClr val="tx2">
                    <a:lumMod val="75000"/>
                  </a:schemeClr>
                </a:solidFill>
                <a:latin typeface="Calibri" pitchFamily="34" charset="0"/>
                <a:cs typeface="Calibri" pitchFamily="34" charset="0"/>
              </a:rPr>
              <a:t>Change a file</a:t>
            </a:r>
          </a:p>
          <a:p>
            <a:pPr marL="285750" indent="-285750">
              <a:spcBef>
                <a:spcPts val="600"/>
              </a:spcBef>
              <a:spcAft>
                <a:spcPts val="0"/>
              </a:spcAft>
              <a:buFont typeface="Wingdings" panose="05000000000000000000" pitchFamily="2" charset="2"/>
              <a:buChar char="Ø"/>
            </a:pPr>
            <a:r>
              <a:rPr lang="en-US" dirty="0">
                <a:solidFill>
                  <a:schemeClr val="tx2">
                    <a:lumMod val="75000"/>
                  </a:schemeClr>
                </a:solidFill>
                <a:latin typeface="Calibri" pitchFamily="34" charset="0"/>
                <a:cs typeface="Calibri" pitchFamily="34" charset="0"/>
              </a:rPr>
              <a:t>Check for conflicts</a:t>
            </a:r>
          </a:p>
          <a:p>
            <a:pPr marL="285750" indent="-285750">
              <a:spcBef>
                <a:spcPts val="600"/>
              </a:spcBef>
              <a:spcAft>
                <a:spcPts val="0"/>
              </a:spcAft>
              <a:buFont typeface="Wingdings" panose="05000000000000000000" pitchFamily="2" charset="2"/>
              <a:buChar char="Ø"/>
            </a:pPr>
            <a:r>
              <a:rPr lang="en-US" dirty="0">
                <a:solidFill>
                  <a:schemeClr val="tx2">
                    <a:lumMod val="75000"/>
                  </a:schemeClr>
                </a:solidFill>
                <a:latin typeface="Calibri" pitchFamily="34" charset="0"/>
                <a:cs typeface="Calibri" pitchFamily="34" charset="0"/>
              </a:rPr>
              <a:t>Add and commit</a:t>
            </a:r>
          </a:p>
          <a:p>
            <a:pPr marL="285750" indent="-285750">
              <a:spcBef>
                <a:spcPts val="600"/>
              </a:spcBef>
              <a:spcAft>
                <a:spcPts val="0"/>
              </a:spcAft>
              <a:buFont typeface="Wingdings" panose="05000000000000000000" pitchFamily="2" charset="2"/>
              <a:buChar char="Ø"/>
            </a:pPr>
            <a:r>
              <a:rPr lang="en-US" dirty="0">
                <a:solidFill>
                  <a:schemeClr val="tx2">
                    <a:lumMod val="75000"/>
                  </a:schemeClr>
                </a:solidFill>
                <a:latin typeface="Calibri" pitchFamily="34" charset="0"/>
                <a:cs typeface="Calibri" pitchFamily="34" charset="0"/>
              </a:rPr>
              <a:t>Merge to </a:t>
            </a:r>
            <a:r>
              <a:rPr lang="en-US" dirty="0" smtClean="0">
                <a:solidFill>
                  <a:schemeClr val="tx2">
                    <a:lumMod val="75000"/>
                  </a:schemeClr>
                </a:solidFill>
                <a:latin typeface="Calibri" pitchFamily="34" charset="0"/>
                <a:cs typeface="Calibri" pitchFamily="34" charset="0"/>
              </a:rPr>
              <a:t>develop</a:t>
            </a:r>
          </a:p>
          <a:p>
            <a:pPr marL="285750" indent="-285750">
              <a:spcBef>
                <a:spcPts val="600"/>
              </a:spcBef>
              <a:spcAft>
                <a:spcPts val="0"/>
              </a:spcAft>
              <a:buFont typeface="Wingdings" panose="05000000000000000000" pitchFamily="2" charset="2"/>
              <a:buChar char="Ø"/>
            </a:pPr>
            <a:r>
              <a:rPr lang="en-US" dirty="0" smtClean="0">
                <a:solidFill>
                  <a:schemeClr val="tx2">
                    <a:lumMod val="75000"/>
                  </a:schemeClr>
                </a:solidFill>
                <a:latin typeface="Calibri" pitchFamily="34" charset="0"/>
                <a:cs typeface="Calibri" pitchFamily="34" charset="0"/>
              </a:rPr>
              <a:t>Current state</a:t>
            </a:r>
            <a:endParaRPr lang="en-US" dirty="0">
              <a:solidFill>
                <a:schemeClr val="tx2">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3978648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Outline</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590800" y="990600"/>
            <a:ext cx="4724400" cy="38100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pPr>
              <a:spcBef>
                <a:spcPts val="1800"/>
              </a:spcBef>
              <a:spcAft>
                <a:spcPts val="1800"/>
              </a:spcAft>
            </a:pPr>
            <a:r>
              <a:rPr lang="en-US" sz="1800" dirty="0">
                <a:solidFill>
                  <a:schemeClr val="tx2">
                    <a:lumMod val="75000"/>
                  </a:schemeClr>
                </a:solidFill>
                <a:latin typeface="Calibri" pitchFamily="34" charset="0"/>
                <a:ea typeface="+mj-ea"/>
                <a:cs typeface="Calibri" pitchFamily="34" charset="0"/>
              </a:rPr>
              <a:t>Session 1 – Git Installation</a:t>
            </a:r>
          </a:p>
          <a:p>
            <a:pPr>
              <a:spcBef>
                <a:spcPts val="1800"/>
              </a:spcBef>
              <a:spcAft>
                <a:spcPts val="1800"/>
              </a:spcAft>
            </a:pPr>
            <a:r>
              <a:rPr lang="en-US" sz="1800" dirty="0">
                <a:solidFill>
                  <a:schemeClr val="tx2">
                    <a:lumMod val="75000"/>
                  </a:schemeClr>
                </a:solidFill>
                <a:latin typeface="Calibri" pitchFamily="34" charset="0"/>
                <a:ea typeface="+mj-ea"/>
                <a:cs typeface="Calibri" pitchFamily="34" charset="0"/>
              </a:rPr>
              <a:t>Session 2 – </a:t>
            </a:r>
            <a:r>
              <a:rPr lang="en-US" sz="1800" dirty="0" smtClean="0">
                <a:solidFill>
                  <a:schemeClr val="tx2">
                    <a:lumMod val="75000"/>
                  </a:schemeClr>
                </a:solidFill>
                <a:latin typeface="Calibri" pitchFamily="34" charset="0"/>
                <a:ea typeface="+mj-ea"/>
                <a:cs typeface="Calibri" pitchFamily="34" charset="0"/>
              </a:rPr>
              <a:t>EMM Git Usage</a:t>
            </a:r>
            <a:endParaRPr lang="en-US" sz="1800" dirty="0">
              <a:solidFill>
                <a:schemeClr val="tx2">
                  <a:lumMod val="75000"/>
                </a:schemeClr>
              </a:solidFill>
              <a:latin typeface="Calibri" pitchFamily="34" charset="0"/>
              <a:ea typeface="+mj-ea"/>
              <a:cs typeface="Calibri" pitchFamily="34" charset="0"/>
            </a:endParaRPr>
          </a:p>
          <a:p>
            <a:pPr marL="0" indent="0">
              <a:spcBef>
                <a:spcPts val="1800"/>
              </a:spcBef>
              <a:spcAft>
                <a:spcPts val="1800"/>
              </a:spcAft>
              <a:buNone/>
            </a:pP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81676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3892"/>
          </a:xfrm>
        </p:spPr>
        <p:txBody>
          <a:bodyPr>
            <a:normAutofit/>
          </a:bodyPr>
          <a:lstStyle/>
          <a:p>
            <a:pPr algn="ctr"/>
            <a:r>
              <a:rPr lang="en-US" sz="3600" dirty="0" smtClean="0">
                <a:solidFill>
                  <a:srgbClr val="0070C0"/>
                </a:solidFill>
                <a:latin typeface="Calibri" pitchFamily="34" charset="0"/>
                <a:ea typeface="+mn-ea"/>
                <a:cs typeface="Calibri" pitchFamily="34" charset="0"/>
              </a:rPr>
              <a:t>Create branch to code on</a:t>
            </a:r>
            <a:endParaRPr lang="en-US" sz="3600" dirty="0">
              <a:solidFill>
                <a:srgbClr val="0070C0"/>
              </a:solidFill>
              <a:latin typeface="Calibri" pitchFamily="34" charset="0"/>
              <a:ea typeface="+mn-ea"/>
              <a:cs typeface="Calibri" pitchFamily="34" charset="0"/>
            </a:endParaRPr>
          </a:p>
        </p:txBody>
      </p:sp>
      <p:cxnSp>
        <p:nvCxnSpPr>
          <p:cNvPr id="21" name="Straight Connector 20"/>
          <p:cNvCxnSpPr>
            <a:stCxn id="19" idx="2"/>
            <a:endCxn id="24" idx="0"/>
          </p:cNvCxnSpPr>
          <p:nvPr/>
        </p:nvCxnSpPr>
        <p:spPr>
          <a:xfrm flipH="1">
            <a:off x="4495799" y="137795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19600" y="13716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99510" y="1008620"/>
            <a:ext cx="992579" cy="369332"/>
          </a:xfrm>
          <a:prstGeom prst="rect">
            <a:avLst/>
          </a:prstGeom>
          <a:noFill/>
        </p:spPr>
        <p:txBody>
          <a:bodyPr wrap="none" rtlCol="0">
            <a:spAutoFit/>
          </a:bodyPr>
          <a:lstStyle/>
          <a:p>
            <a:r>
              <a:rPr lang="en-US" dirty="0" smtClean="0"/>
              <a:t>develop</a:t>
            </a:r>
            <a:endParaRPr lang="en-US" dirty="0"/>
          </a:p>
        </p:txBody>
      </p:sp>
      <p:sp>
        <p:nvSpPr>
          <p:cNvPr id="24" name="Oval 23"/>
          <p:cNvSpPr/>
          <p:nvPr/>
        </p:nvSpPr>
        <p:spPr>
          <a:xfrm>
            <a:off x="4419599" y="19050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53813" y="990600"/>
            <a:ext cx="889987" cy="369332"/>
          </a:xfrm>
          <a:prstGeom prst="rect">
            <a:avLst/>
          </a:prstGeom>
          <a:noFill/>
        </p:spPr>
        <p:txBody>
          <a:bodyPr wrap="none" rtlCol="0">
            <a:spAutoFit/>
          </a:bodyPr>
          <a:lstStyle/>
          <a:p>
            <a:r>
              <a:rPr lang="en-US" dirty="0" smtClean="0"/>
              <a:t>master</a:t>
            </a:r>
            <a:endParaRPr lang="en-US" dirty="0"/>
          </a:p>
        </p:txBody>
      </p:sp>
      <p:sp>
        <p:nvSpPr>
          <p:cNvPr id="28" name="Oval 27"/>
          <p:cNvSpPr/>
          <p:nvPr/>
        </p:nvSpPr>
        <p:spPr>
          <a:xfrm>
            <a:off x="7022606" y="13535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3526292" y="1752600"/>
            <a:ext cx="893308" cy="526059"/>
            <a:chOff x="3526292" y="1752600"/>
            <a:chExt cx="893308" cy="526059"/>
          </a:xfrm>
        </p:grpSpPr>
        <p:sp>
          <p:nvSpPr>
            <p:cNvPr id="20" name="TextBox 19"/>
            <p:cNvSpPr txBox="1"/>
            <p:nvPr/>
          </p:nvSpPr>
          <p:spPr>
            <a:xfrm>
              <a:off x="3526292" y="1752600"/>
              <a:ext cx="740908" cy="307777"/>
            </a:xfrm>
            <a:prstGeom prst="rect">
              <a:avLst/>
            </a:prstGeom>
            <a:noFill/>
          </p:spPr>
          <p:txBody>
            <a:bodyPr wrap="none" rtlCol="0">
              <a:spAutoFit/>
            </a:bodyPr>
            <a:lstStyle/>
            <a:p>
              <a:r>
                <a:rPr lang="en-US" sz="1400" dirty="0" smtClean="0"/>
                <a:t>feature</a:t>
              </a:r>
              <a:endParaRPr lang="en-US" sz="1400" dirty="0"/>
            </a:p>
          </p:txBody>
        </p:sp>
        <p:sp>
          <p:nvSpPr>
            <p:cNvPr id="23" name="Oval 22"/>
            <p:cNvSpPr/>
            <p:nvPr/>
          </p:nvSpPr>
          <p:spPr>
            <a:xfrm>
              <a:off x="3837229" y="21262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3955359" y="2011797"/>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2952750"/>
            <a:ext cx="7972425"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40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3892"/>
          </a:xfrm>
        </p:spPr>
        <p:txBody>
          <a:bodyPr>
            <a:normAutofit/>
          </a:bodyPr>
          <a:lstStyle/>
          <a:p>
            <a:pPr algn="ctr"/>
            <a:r>
              <a:rPr lang="en-US" sz="3600" dirty="0" smtClean="0">
                <a:solidFill>
                  <a:srgbClr val="0070C0"/>
                </a:solidFill>
                <a:latin typeface="Calibri" pitchFamily="34" charset="0"/>
                <a:ea typeface="+mn-ea"/>
                <a:cs typeface="Calibri" pitchFamily="34" charset="0"/>
              </a:rPr>
              <a:t>Change a file</a:t>
            </a:r>
            <a:endParaRPr lang="en-US" sz="3600" dirty="0">
              <a:solidFill>
                <a:srgbClr val="0070C0"/>
              </a:solidFill>
              <a:latin typeface="Calibri" pitchFamily="34" charset="0"/>
              <a:ea typeface="+mn-ea"/>
              <a:cs typeface="Calibri" pitchFamily="34" charset="0"/>
            </a:endParaRPr>
          </a:p>
        </p:txBody>
      </p:sp>
      <p:cxnSp>
        <p:nvCxnSpPr>
          <p:cNvPr id="21" name="Straight Connector 20"/>
          <p:cNvCxnSpPr>
            <a:stCxn id="19" idx="2"/>
            <a:endCxn id="24" idx="0"/>
          </p:cNvCxnSpPr>
          <p:nvPr/>
        </p:nvCxnSpPr>
        <p:spPr>
          <a:xfrm flipH="1">
            <a:off x="4495799" y="137795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19600" y="13716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99510" y="1008620"/>
            <a:ext cx="992579" cy="369332"/>
          </a:xfrm>
          <a:prstGeom prst="rect">
            <a:avLst/>
          </a:prstGeom>
          <a:noFill/>
        </p:spPr>
        <p:txBody>
          <a:bodyPr wrap="none" rtlCol="0">
            <a:spAutoFit/>
          </a:bodyPr>
          <a:lstStyle/>
          <a:p>
            <a:r>
              <a:rPr lang="en-US" dirty="0" smtClean="0"/>
              <a:t>develop</a:t>
            </a:r>
            <a:endParaRPr lang="en-US" dirty="0"/>
          </a:p>
        </p:txBody>
      </p:sp>
      <p:sp>
        <p:nvSpPr>
          <p:cNvPr id="24" name="Oval 23"/>
          <p:cNvSpPr/>
          <p:nvPr/>
        </p:nvSpPr>
        <p:spPr>
          <a:xfrm>
            <a:off x="4419599" y="19050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53813" y="990600"/>
            <a:ext cx="889987" cy="369332"/>
          </a:xfrm>
          <a:prstGeom prst="rect">
            <a:avLst/>
          </a:prstGeom>
          <a:noFill/>
        </p:spPr>
        <p:txBody>
          <a:bodyPr wrap="none" rtlCol="0">
            <a:spAutoFit/>
          </a:bodyPr>
          <a:lstStyle/>
          <a:p>
            <a:r>
              <a:rPr lang="en-US" dirty="0" smtClean="0"/>
              <a:t>master</a:t>
            </a:r>
            <a:endParaRPr lang="en-US" dirty="0"/>
          </a:p>
        </p:txBody>
      </p:sp>
      <p:sp>
        <p:nvSpPr>
          <p:cNvPr id="28" name="Oval 27"/>
          <p:cNvSpPr/>
          <p:nvPr/>
        </p:nvSpPr>
        <p:spPr>
          <a:xfrm>
            <a:off x="7022606" y="13535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3526292" y="1752600"/>
            <a:ext cx="893308" cy="526059"/>
            <a:chOff x="3526292" y="1752600"/>
            <a:chExt cx="893308" cy="526059"/>
          </a:xfrm>
        </p:grpSpPr>
        <p:sp>
          <p:nvSpPr>
            <p:cNvPr id="20" name="TextBox 19"/>
            <p:cNvSpPr txBox="1"/>
            <p:nvPr/>
          </p:nvSpPr>
          <p:spPr>
            <a:xfrm>
              <a:off x="3526292" y="1752600"/>
              <a:ext cx="740908" cy="307777"/>
            </a:xfrm>
            <a:prstGeom prst="rect">
              <a:avLst/>
            </a:prstGeom>
            <a:noFill/>
          </p:spPr>
          <p:txBody>
            <a:bodyPr wrap="none" rtlCol="0">
              <a:spAutoFit/>
            </a:bodyPr>
            <a:lstStyle/>
            <a:p>
              <a:r>
                <a:rPr lang="en-US" sz="1400" dirty="0" smtClean="0"/>
                <a:t>feature</a:t>
              </a:r>
              <a:endParaRPr lang="en-US" sz="1400" dirty="0"/>
            </a:p>
          </p:txBody>
        </p:sp>
        <p:sp>
          <p:nvSpPr>
            <p:cNvPr id="23" name="Oval 22"/>
            <p:cNvSpPr/>
            <p:nvPr/>
          </p:nvSpPr>
          <p:spPr>
            <a:xfrm>
              <a:off x="3837229" y="21262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3955359" y="2011797"/>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2800350"/>
            <a:ext cx="797242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48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3892"/>
          </a:xfrm>
        </p:spPr>
        <p:txBody>
          <a:bodyPr>
            <a:normAutofit/>
          </a:bodyPr>
          <a:lstStyle/>
          <a:p>
            <a:pPr algn="ctr"/>
            <a:r>
              <a:rPr lang="en-US" sz="3600" dirty="0" smtClean="0">
                <a:solidFill>
                  <a:srgbClr val="0070C0"/>
                </a:solidFill>
                <a:latin typeface="Calibri" pitchFamily="34" charset="0"/>
                <a:ea typeface="+mn-ea"/>
                <a:cs typeface="Calibri" pitchFamily="34" charset="0"/>
              </a:rPr>
              <a:t>Check for conflicts</a:t>
            </a:r>
            <a:endParaRPr lang="en-US" sz="3600" dirty="0">
              <a:solidFill>
                <a:srgbClr val="0070C0"/>
              </a:solidFill>
              <a:latin typeface="Calibri" pitchFamily="34" charset="0"/>
              <a:ea typeface="+mn-ea"/>
              <a:cs typeface="Calibri" pitchFamily="34" charset="0"/>
            </a:endParaRPr>
          </a:p>
        </p:txBody>
      </p:sp>
      <p:cxnSp>
        <p:nvCxnSpPr>
          <p:cNvPr id="21" name="Straight Connector 20"/>
          <p:cNvCxnSpPr>
            <a:stCxn id="19" idx="2"/>
            <a:endCxn id="24" idx="0"/>
          </p:cNvCxnSpPr>
          <p:nvPr/>
        </p:nvCxnSpPr>
        <p:spPr>
          <a:xfrm flipH="1">
            <a:off x="4495799" y="137795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19600" y="13716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99510" y="1008620"/>
            <a:ext cx="992579" cy="369332"/>
          </a:xfrm>
          <a:prstGeom prst="rect">
            <a:avLst/>
          </a:prstGeom>
          <a:noFill/>
        </p:spPr>
        <p:txBody>
          <a:bodyPr wrap="none" rtlCol="0">
            <a:spAutoFit/>
          </a:bodyPr>
          <a:lstStyle/>
          <a:p>
            <a:r>
              <a:rPr lang="en-US" dirty="0" smtClean="0"/>
              <a:t>develop</a:t>
            </a:r>
            <a:endParaRPr lang="en-US" dirty="0"/>
          </a:p>
        </p:txBody>
      </p:sp>
      <p:sp>
        <p:nvSpPr>
          <p:cNvPr id="24" name="Oval 23"/>
          <p:cNvSpPr/>
          <p:nvPr/>
        </p:nvSpPr>
        <p:spPr>
          <a:xfrm>
            <a:off x="4419599" y="19050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53813" y="990600"/>
            <a:ext cx="889987" cy="369332"/>
          </a:xfrm>
          <a:prstGeom prst="rect">
            <a:avLst/>
          </a:prstGeom>
          <a:noFill/>
        </p:spPr>
        <p:txBody>
          <a:bodyPr wrap="none" rtlCol="0">
            <a:spAutoFit/>
          </a:bodyPr>
          <a:lstStyle/>
          <a:p>
            <a:r>
              <a:rPr lang="en-US" dirty="0" smtClean="0"/>
              <a:t>master</a:t>
            </a:r>
            <a:endParaRPr lang="en-US" dirty="0"/>
          </a:p>
        </p:txBody>
      </p:sp>
      <p:sp>
        <p:nvSpPr>
          <p:cNvPr id="28" name="Oval 27"/>
          <p:cNvSpPr/>
          <p:nvPr/>
        </p:nvSpPr>
        <p:spPr>
          <a:xfrm>
            <a:off x="7022606" y="13535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3526292" y="1752600"/>
            <a:ext cx="893308" cy="526059"/>
            <a:chOff x="3526292" y="1752600"/>
            <a:chExt cx="893308" cy="526059"/>
          </a:xfrm>
        </p:grpSpPr>
        <p:sp>
          <p:nvSpPr>
            <p:cNvPr id="20" name="TextBox 19"/>
            <p:cNvSpPr txBox="1"/>
            <p:nvPr/>
          </p:nvSpPr>
          <p:spPr>
            <a:xfrm>
              <a:off x="3526292" y="1752600"/>
              <a:ext cx="740908" cy="307777"/>
            </a:xfrm>
            <a:prstGeom prst="rect">
              <a:avLst/>
            </a:prstGeom>
            <a:noFill/>
          </p:spPr>
          <p:txBody>
            <a:bodyPr wrap="none" rtlCol="0">
              <a:spAutoFit/>
            </a:bodyPr>
            <a:lstStyle/>
            <a:p>
              <a:r>
                <a:rPr lang="en-US" sz="1400" dirty="0" smtClean="0"/>
                <a:t>feature</a:t>
              </a:r>
              <a:endParaRPr lang="en-US" sz="1400" dirty="0"/>
            </a:p>
          </p:txBody>
        </p:sp>
        <p:sp>
          <p:nvSpPr>
            <p:cNvPr id="23" name="Oval 22"/>
            <p:cNvSpPr/>
            <p:nvPr/>
          </p:nvSpPr>
          <p:spPr>
            <a:xfrm>
              <a:off x="3837229" y="21262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3955359" y="2011797"/>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2952750"/>
            <a:ext cx="7972425"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2210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3892"/>
          </a:xfrm>
        </p:spPr>
        <p:txBody>
          <a:bodyPr>
            <a:normAutofit/>
          </a:bodyPr>
          <a:lstStyle/>
          <a:p>
            <a:pPr algn="ctr"/>
            <a:r>
              <a:rPr lang="en-US" sz="3600" dirty="0" smtClean="0">
                <a:solidFill>
                  <a:srgbClr val="0070C0"/>
                </a:solidFill>
                <a:latin typeface="Calibri" pitchFamily="34" charset="0"/>
                <a:ea typeface="+mn-ea"/>
                <a:cs typeface="Calibri" pitchFamily="34" charset="0"/>
              </a:rPr>
              <a:t>Add and commit</a:t>
            </a:r>
            <a:endParaRPr lang="en-US" sz="3600" dirty="0">
              <a:solidFill>
                <a:srgbClr val="0070C0"/>
              </a:solidFill>
              <a:latin typeface="Calibri" pitchFamily="34" charset="0"/>
              <a:ea typeface="+mn-ea"/>
              <a:cs typeface="Calibri" pitchFamily="34" charset="0"/>
            </a:endParaRPr>
          </a:p>
        </p:txBody>
      </p:sp>
      <p:cxnSp>
        <p:nvCxnSpPr>
          <p:cNvPr id="21" name="Straight Connector 20"/>
          <p:cNvCxnSpPr>
            <a:stCxn id="19" idx="2"/>
            <a:endCxn id="24" idx="0"/>
          </p:cNvCxnSpPr>
          <p:nvPr/>
        </p:nvCxnSpPr>
        <p:spPr>
          <a:xfrm flipH="1">
            <a:off x="4495799" y="137795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19600" y="13716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99510" y="1008620"/>
            <a:ext cx="992579" cy="369332"/>
          </a:xfrm>
          <a:prstGeom prst="rect">
            <a:avLst/>
          </a:prstGeom>
          <a:noFill/>
        </p:spPr>
        <p:txBody>
          <a:bodyPr wrap="none" rtlCol="0">
            <a:spAutoFit/>
          </a:bodyPr>
          <a:lstStyle/>
          <a:p>
            <a:r>
              <a:rPr lang="en-US" dirty="0" smtClean="0"/>
              <a:t>develop</a:t>
            </a:r>
            <a:endParaRPr lang="en-US" dirty="0"/>
          </a:p>
        </p:txBody>
      </p:sp>
      <p:sp>
        <p:nvSpPr>
          <p:cNvPr id="24" name="Oval 23"/>
          <p:cNvSpPr/>
          <p:nvPr/>
        </p:nvSpPr>
        <p:spPr>
          <a:xfrm>
            <a:off x="4419599" y="19050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53813" y="990600"/>
            <a:ext cx="889987" cy="369332"/>
          </a:xfrm>
          <a:prstGeom prst="rect">
            <a:avLst/>
          </a:prstGeom>
          <a:noFill/>
        </p:spPr>
        <p:txBody>
          <a:bodyPr wrap="none" rtlCol="0">
            <a:spAutoFit/>
          </a:bodyPr>
          <a:lstStyle/>
          <a:p>
            <a:r>
              <a:rPr lang="en-US" dirty="0" smtClean="0"/>
              <a:t>master</a:t>
            </a:r>
            <a:endParaRPr lang="en-US" dirty="0"/>
          </a:p>
        </p:txBody>
      </p:sp>
      <p:sp>
        <p:nvSpPr>
          <p:cNvPr id="28" name="Oval 27"/>
          <p:cNvSpPr/>
          <p:nvPr/>
        </p:nvSpPr>
        <p:spPr>
          <a:xfrm>
            <a:off x="7022606" y="13535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3526292" y="1752600"/>
            <a:ext cx="893308" cy="526059"/>
            <a:chOff x="3526292" y="1752600"/>
            <a:chExt cx="893308" cy="526059"/>
          </a:xfrm>
        </p:grpSpPr>
        <p:sp>
          <p:nvSpPr>
            <p:cNvPr id="20" name="TextBox 19"/>
            <p:cNvSpPr txBox="1"/>
            <p:nvPr/>
          </p:nvSpPr>
          <p:spPr>
            <a:xfrm>
              <a:off x="3526292" y="1752600"/>
              <a:ext cx="740908" cy="307777"/>
            </a:xfrm>
            <a:prstGeom prst="rect">
              <a:avLst/>
            </a:prstGeom>
            <a:noFill/>
          </p:spPr>
          <p:txBody>
            <a:bodyPr wrap="none" rtlCol="0">
              <a:spAutoFit/>
            </a:bodyPr>
            <a:lstStyle/>
            <a:p>
              <a:r>
                <a:rPr lang="en-US" sz="1400" dirty="0" smtClean="0"/>
                <a:t>feature</a:t>
              </a:r>
              <a:endParaRPr lang="en-US" sz="1400" dirty="0"/>
            </a:p>
          </p:txBody>
        </p:sp>
        <p:sp>
          <p:nvSpPr>
            <p:cNvPr id="23" name="Oval 22"/>
            <p:cNvSpPr/>
            <p:nvPr/>
          </p:nvSpPr>
          <p:spPr>
            <a:xfrm>
              <a:off x="3837229" y="21262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3955359" y="2011797"/>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837228" y="2278659"/>
            <a:ext cx="152400" cy="533400"/>
            <a:chOff x="3837228" y="2278659"/>
            <a:chExt cx="152400" cy="533400"/>
          </a:xfrm>
        </p:grpSpPr>
        <p:cxnSp>
          <p:nvCxnSpPr>
            <p:cNvPr id="15" name="Straight Connector 14"/>
            <p:cNvCxnSpPr>
              <a:endCxn id="16"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2876550"/>
            <a:ext cx="79724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28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flipH="1">
            <a:off x="4495798" y="201706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414652" y="2549938"/>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2" idx="2"/>
          </p:cNvCxnSpPr>
          <p:nvPr/>
        </p:nvCxnSpPr>
        <p:spPr>
          <a:xfrm flipH="1">
            <a:off x="3999510" y="2626138"/>
            <a:ext cx="415142" cy="10972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733892"/>
          </a:xfrm>
        </p:spPr>
        <p:txBody>
          <a:bodyPr>
            <a:normAutofit/>
          </a:bodyPr>
          <a:lstStyle/>
          <a:p>
            <a:pPr algn="ctr"/>
            <a:r>
              <a:rPr lang="en-US" sz="3600" dirty="0" smtClean="0">
                <a:solidFill>
                  <a:srgbClr val="0070C0"/>
                </a:solidFill>
                <a:latin typeface="Calibri" pitchFamily="34" charset="0"/>
                <a:ea typeface="+mn-ea"/>
                <a:cs typeface="Calibri" pitchFamily="34" charset="0"/>
              </a:rPr>
              <a:t>Merge to develop</a:t>
            </a:r>
            <a:endParaRPr lang="en-US" sz="3600" dirty="0">
              <a:solidFill>
                <a:srgbClr val="0070C0"/>
              </a:solidFill>
              <a:latin typeface="Calibri" pitchFamily="34" charset="0"/>
              <a:ea typeface="+mn-ea"/>
              <a:cs typeface="Calibri" pitchFamily="34" charset="0"/>
            </a:endParaRPr>
          </a:p>
        </p:txBody>
      </p:sp>
      <p:cxnSp>
        <p:nvCxnSpPr>
          <p:cNvPr id="21" name="Straight Connector 20"/>
          <p:cNvCxnSpPr>
            <a:stCxn id="19" idx="2"/>
            <a:endCxn id="24" idx="0"/>
          </p:cNvCxnSpPr>
          <p:nvPr/>
        </p:nvCxnSpPr>
        <p:spPr>
          <a:xfrm flipH="1">
            <a:off x="4495799" y="137795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19600" y="13716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99510" y="1008620"/>
            <a:ext cx="992579" cy="369332"/>
          </a:xfrm>
          <a:prstGeom prst="rect">
            <a:avLst/>
          </a:prstGeom>
          <a:noFill/>
        </p:spPr>
        <p:txBody>
          <a:bodyPr wrap="none" rtlCol="0">
            <a:spAutoFit/>
          </a:bodyPr>
          <a:lstStyle/>
          <a:p>
            <a:r>
              <a:rPr lang="en-US" dirty="0" smtClean="0"/>
              <a:t>develop</a:t>
            </a:r>
            <a:endParaRPr lang="en-US" dirty="0"/>
          </a:p>
        </p:txBody>
      </p:sp>
      <p:sp>
        <p:nvSpPr>
          <p:cNvPr id="24" name="Oval 23"/>
          <p:cNvSpPr/>
          <p:nvPr/>
        </p:nvSpPr>
        <p:spPr>
          <a:xfrm>
            <a:off x="4419599" y="19050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53813" y="990600"/>
            <a:ext cx="889987" cy="369332"/>
          </a:xfrm>
          <a:prstGeom prst="rect">
            <a:avLst/>
          </a:prstGeom>
          <a:noFill/>
        </p:spPr>
        <p:txBody>
          <a:bodyPr wrap="none" rtlCol="0">
            <a:spAutoFit/>
          </a:bodyPr>
          <a:lstStyle/>
          <a:p>
            <a:r>
              <a:rPr lang="en-US" dirty="0" smtClean="0"/>
              <a:t>master</a:t>
            </a:r>
            <a:endParaRPr lang="en-US" dirty="0"/>
          </a:p>
        </p:txBody>
      </p:sp>
      <p:sp>
        <p:nvSpPr>
          <p:cNvPr id="28" name="Oval 27"/>
          <p:cNvSpPr/>
          <p:nvPr/>
        </p:nvSpPr>
        <p:spPr>
          <a:xfrm>
            <a:off x="7022606" y="13535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3526292" y="1752600"/>
            <a:ext cx="893308" cy="526059"/>
            <a:chOff x="3526292" y="1752600"/>
            <a:chExt cx="893308" cy="526059"/>
          </a:xfrm>
        </p:grpSpPr>
        <p:sp>
          <p:nvSpPr>
            <p:cNvPr id="20" name="TextBox 19"/>
            <p:cNvSpPr txBox="1"/>
            <p:nvPr/>
          </p:nvSpPr>
          <p:spPr>
            <a:xfrm>
              <a:off x="3526292" y="1752600"/>
              <a:ext cx="740908" cy="307777"/>
            </a:xfrm>
            <a:prstGeom prst="rect">
              <a:avLst/>
            </a:prstGeom>
            <a:noFill/>
          </p:spPr>
          <p:txBody>
            <a:bodyPr wrap="none" rtlCol="0">
              <a:spAutoFit/>
            </a:bodyPr>
            <a:lstStyle/>
            <a:p>
              <a:r>
                <a:rPr lang="en-US" sz="1400" dirty="0" smtClean="0"/>
                <a:t>feature</a:t>
              </a:r>
              <a:endParaRPr lang="en-US" sz="1400" dirty="0"/>
            </a:p>
          </p:txBody>
        </p:sp>
        <p:sp>
          <p:nvSpPr>
            <p:cNvPr id="23" name="Oval 22"/>
            <p:cNvSpPr/>
            <p:nvPr/>
          </p:nvSpPr>
          <p:spPr>
            <a:xfrm>
              <a:off x="3837229" y="21262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3955359" y="2011797"/>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837228" y="2278659"/>
            <a:ext cx="152400" cy="533400"/>
            <a:chOff x="3837228" y="2278659"/>
            <a:chExt cx="152400" cy="533400"/>
          </a:xfrm>
        </p:grpSpPr>
        <p:cxnSp>
          <p:nvCxnSpPr>
            <p:cNvPr id="15" name="Straight Connector 14"/>
            <p:cNvCxnSpPr>
              <a:endCxn id="16"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2895600"/>
            <a:ext cx="698182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6396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flipH="1">
            <a:off x="4495798" y="201706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414652" y="2549938"/>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2" idx="2"/>
          </p:cNvCxnSpPr>
          <p:nvPr/>
        </p:nvCxnSpPr>
        <p:spPr>
          <a:xfrm flipH="1">
            <a:off x="3999510" y="2626138"/>
            <a:ext cx="415142" cy="10972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733892"/>
          </a:xfrm>
        </p:spPr>
        <p:txBody>
          <a:bodyPr>
            <a:normAutofit/>
          </a:bodyPr>
          <a:lstStyle/>
          <a:p>
            <a:pPr algn="ctr"/>
            <a:r>
              <a:rPr lang="en-US" sz="3600" dirty="0" smtClean="0">
                <a:solidFill>
                  <a:srgbClr val="0070C0"/>
                </a:solidFill>
                <a:latin typeface="Calibri" pitchFamily="34" charset="0"/>
                <a:ea typeface="+mn-ea"/>
                <a:cs typeface="Calibri" pitchFamily="34" charset="0"/>
              </a:rPr>
              <a:t>Identify Merged Branch</a:t>
            </a:r>
            <a:endParaRPr lang="en-US" sz="3600" dirty="0">
              <a:solidFill>
                <a:srgbClr val="0070C0"/>
              </a:solidFill>
              <a:latin typeface="Calibri" pitchFamily="34" charset="0"/>
              <a:ea typeface="+mn-ea"/>
              <a:cs typeface="Calibri" pitchFamily="34" charset="0"/>
            </a:endParaRPr>
          </a:p>
        </p:txBody>
      </p:sp>
      <p:cxnSp>
        <p:nvCxnSpPr>
          <p:cNvPr id="21" name="Straight Connector 20"/>
          <p:cNvCxnSpPr>
            <a:stCxn id="19" idx="2"/>
            <a:endCxn id="24" idx="0"/>
          </p:cNvCxnSpPr>
          <p:nvPr/>
        </p:nvCxnSpPr>
        <p:spPr>
          <a:xfrm flipH="1">
            <a:off x="4495799" y="137795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19600" y="13716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99510" y="1008620"/>
            <a:ext cx="992579" cy="369332"/>
          </a:xfrm>
          <a:prstGeom prst="rect">
            <a:avLst/>
          </a:prstGeom>
          <a:noFill/>
        </p:spPr>
        <p:txBody>
          <a:bodyPr wrap="none" rtlCol="0">
            <a:spAutoFit/>
          </a:bodyPr>
          <a:lstStyle/>
          <a:p>
            <a:r>
              <a:rPr lang="en-US" dirty="0" smtClean="0"/>
              <a:t>develop</a:t>
            </a:r>
            <a:endParaRPr lang="en-US" dirty="0"/>
          </a:p>
        </p:txBody>
      </p:sp>
      <p:sp>
        <p:nvSpPr>
          <p:cNvPr id="24" name="Oval 23"/>
          <p:cNvSpPr/>
          <p:nvPr/>
        </p:nvSpPr>
        <p:spPr>
          <a:xfrm>
            <a:off x="4419599" y="19050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53813" y="990600"/>
            <a:ext cx="889987" cy="369332"/>
          </a:xfrm>
          <a:prstGeom prst="rect">
            <a:avLst/>
          </a:prstGeom>
          <a:noFill/>
        </p:spPr>
        <p:txBody>
          <a:bodyPr wrap="none" rtlCol="0">
            <a:spAutoFit/>
          </a:bodyPr>
          <a:lstStyle/>
          <a:p>
            <a:r>
              <a:rPr lang="en-US" dirty="0" smtClean="0"/>
              <a:t>master</a:t>
            </a:r>
            <a:endParaRPr lang="en-US" dirty="0"/>
          </a:p>
        </p:txBody>
      </p:sp>
      <p:sp>
        <p:nvSpPr>
          <p:cNvPr id="28" name="Oval 27"/>
          <p:cNvSpPr/>
          <p:nvPr/>
        </p:nvSpPr>
        <p:spPr>
          <a:xfrm>
            <a:off x="7022606" y="13535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3526292" y="1752600"/>
            <a:ext cx="893308" cy="526059"/>
            <a:chOff x="3526292" y="1752600"/>
            <a:chExt cx="893308" cy="526059"/>
          </a:xfrm>
        </p:grpSpPr>
        <p:sp>
          <p:nvSpPr>
            <p:cNvPr id="20" name="TextBox 19"/>
            <p:cNvSpPr txBox="1"/>
            <p:nvPr/>
          </p:nvSpPr>
          <p:spPr>
            <a:xfrm>
              <a:off x="3526292" y="1752600"/>
              <a:ext cx="740908" cy="307777"/>
            </a:xfrm>
            <a:prstGeom prst="rect">
              <a:avLst/>
            </a:prstGeom>
            <a:noFill/>
          </p:spPr>
          <p:txBody>
            <a:bodyPr wrap="none" rtlCol="0">
              <a:spAutoFit/>
            </a:bodyPr>
            <a:lstStyle/>
            <a:p>
              <a:r>
                <a:rPr lang="en-US" sz="1400" dirty="0" smtClean="0"/>
                <a:t>feature</a:t>
              </a:r>
              <a:endParaRPr lang="en-US" sz="1400" dirty="0"/>
            </a:p>
          </p:txBody>
        </p:sp>
        <p:sp>
          <p:nvSpPr>
            <p:cNvPr id="23" name="Oval 22"/>
            <p:cNvSpPr/>
            <p:nvPr/>
          </p:nvSpPr>
          <p:spPr>
            <a:xfrm>
              <a:off x="3837229" y="21262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3955359" y="2011797"/>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837228" y="2278659"/>
            <a:ext cx="152400" cy="533400"/>
            <a:chOff x="3837228" y="2278659"/>
            <a:chExt cx="152400" cy="533400"/>
          </a:xfrm>
        </p:grpSpPr>
        <p:cxnSp>
          <p:nvCxnSpPr>
            <p:cNvPr id="15" name="Straight Connector 14"/>
            <p:cNvCxnSpPr>
              <a:endCxn id="16"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3476625"/>
            <a:ext cx="782002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097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flipH="1">
            <a:off x="4495798" y="201706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414652" y="2549938"/>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733892"/>
          </a:xfrm>
        </p:spPr>
        <p:txBody>
          <a:bodyPr>
            <a:normAutofit/>
          </a:bodyPr>
          <a:lstStyle/>
          <a:p>
            <a:pPr algn="ctr"/>
            <a:r>
              <a:rPr lang="en-US" sz="3600" dirty="0" smtClean="0">
                <a:solidFill>
                  <a:srgbClr val="0070C0"/>
                </a:solidFill>
                <a:latin typeface="Calibri" pitchFamily="34" charset="0"/>
                <a:ea typeface="+mn-ea"/>
                <a:cs typeface="Calibri" pitchFamily="34" charset="0"/>
              </a:rPr>
              <a:t>Current state</a:t>
            </a:r>
            <a:endParaRPr lang="en-US" sz="3600" dirty="0">
              <a:solidFill>
                <a:srgbClr val="0070C0"/>
              </a:solidFill>
              <a:latin typeface="Calibri" pitchFamily="34" charset="0"/>
              <a:ea typeface="+mn-ea"/>
              <a:cs typeface="Calibri" pitchFamily="34" charset="0"/>
            </a:endParaRPr>
          </a:p>
        </p:txBody>
      </p:sp>
      <p:cxnSp>
        <p:nvCxnSpPr>
          <p:cNvPr id="21" name="Straight Connector 20"/>
          <p:cNvCxnSpPr>
            <a:stCxn id="19" idx="2"/>
            <a:endCxn id="24" idx="0"/>
          </p:cNvCxnSpPr>
          <p:nvPr/>
        </p:nvCxnSpPr>
        <p:spPr>
          <a:xfrm flipH="1">
            <a:off x="4495799" y="137795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19600" y="13716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99510" y="1008620"/>
            <a:ext cx="992579" cy="369332"/>
          </a:xfrm>
          <a:prstGeom prst="rect">
            <a:avLst/>
          </a:prstGeom>
          <a:noFill/>
        </p:spPr>
        <p:txBody>
          <a:bodyPr wrap="none" rtlCol="0">
            <a:spAutoFit/>
          </a:bodyPr>
          <a:lstStyle/>
          <a:p>
            <a:r>
              <a:rPr lang="en-US" dirty="0" smtClean="0"/>
              <a:t>develop</a:t>
            </a:r>
            <a:endParaRPr lang="en-US" dirty="0"/>
          </a:p>
        </p:txBody>
      </p:sp>
      <p:sp>
        <p:nvSpPr>
          <p:cNvPr id="24" name="Oval 23"/>
          <p:cNvSpPr/>
          <p:nvPr/>
        </p:nvSpPr>
        <p:spPr>
          <a:xfrm>
            <a:off x="4419599" y="19050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53813" y="990600"/>
            <a:ext cx="889987" cy="369332"/>
          </a:xfrm>
          <a:prstGeom prst="rect">
            <a:avLst/>
          </a:prstGeom>
          <a:noFill/>
        </p:spPr>
        <p:txBody>
          <a:bodyPr wrap="none" rtlCol="0">
            <a:spAutoFit/>
          </a:bodyPr>
          <a:lstStyle/>
          <a:p>
            <a:r>
              <a:rPr lang="en-US" dirty="0" smtClean="0"/>
              <a:t>master</a:t>
            </a:r>
            <a:endParaRPr lang="en-US" dirty="0"/>
          </a:p>
        </p:txBody>
      </p:sp>
      <p:sp>
        <p:nvSpPr>
          <p:cNvPr id="28" name="Oval 27"/>
          <p:cNvSpPr/>
          <p:nvPr/>
        </p:nvSpPr>
        <p:spPr>
          <a:xfrm>
            <a:off x="7022606" y="13535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3526292" y="1752600"/>
            <a:ext cx="893308" cy="526059"/>
            <a:chOff x="3526292" y="1752600"/>
            <a:chExt cx="893308" cy="526059"/>
          </a:xfrm>
        </p:grpSpPr>
        <p:sp>
          <p:nvSpPr>
            <p:cNvPr id="20" name="TextBox 19"/>
            <p:cNvSpPr txBox="1"/>
            <p:nvPr/>
          </p:nvSpPr>
          <p:spPr>
            <a:xfrm>
              <a:off x="3526292" y="1752600"/>
              <a:ext cx="740908" cy="307777"/>
            </a:xfrm>
            <a:prstGeom prst="rect">
              <a:avLst/>
            </a:prstGeom>
            <a:noFill/>
          </p:spPr>
          <p:txBody>
            <a:bodyPr wrap="none" rtlCol="0">
              <a:spAutoFit/>
            </a:bodyPr>
            <a:lstStyle/>
            <a:p>
              <a:r>
                <a:rPr lang="en-US" sz="1400" dirty="0" smtClean="0"/>
                <a:t>feature</a:t>
              </a:r>
              <a:endParaRPr lang="en-US" sz="1400" dirty="0"/>
            </a:p>
          </p:txBody>
        </p:sp>
        <p:sp>
          <p:nvSpPr>
            <p:cNvPr id="23" name="Oval 22"/>
            <p:cNvSpPr/>
            <p:nvPr/>
          </p:nvSpPr>
          <p:spPr>
            <a:xfrm>
              <a:off x="3837229" y="21262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3955359" y="2011797"/>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837228" y="2278659"/>
            <a:ext cx="152400" cy="533400"/>
            <a:chOff x="3837228" y="2278659"/>
            <a:chExt cx="152400" cy="533400"/>
          </a:xfrm>
        </p:grpSpPr>
        <p:cxnSp>
          <p:nvCxnSpPr>
            <p:cNvPr id="15" name="Straight Connector 14"/>
            <p:cNvCxnSpPr>
              <a:endCxn id="16"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3257550"/>
            <a:ext cx="7972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9600" y="2819400"/>
            <a:ext cx="1261884" cy="369332"/>
          </a:xfrm>
          <a:prstGeom prst="rect">
            <a:avLst/>
          </a:prstGeom>
          <a:noFill/>
        </p:spPr>
        <p:txBody>
          <a:bodyPr wrap="none" rtlCol="0">
            <a:spAutoFit/>
          </a:bodyPr>
          <a:lstStyle/>
          <a:p>
            <a:r>
              <a:rPr lang="en-US" dirty="0" smtClean="0"/>
              <a:t>Local repo</a:t>
            </a:r>
            <a:endParaRPr lang="en-US" dirty="0"/>
          </a:p>
        </p:txBody>
      </p:sp>
      <p:sp>
        <p:nvSpPr>
          <p:cNvPr id="25" name="TextBox 24"/>
          <p:cNvSpPr txBox="1"/>
          <p:nvPr/>
        </p:nvSpPr>
        <p:spPr>
          <a:xfrm>
            <a:off x="609600" y="4687669"/>
            <a:ext cx="3313728" cy="923330"/>
          </a:xfrm>
          <a:prstGeom prst="rect">
            <a:avLst/>
          </a:prstGeom>
          <a:noFill/>
        </p:spPr>
        <p:txBody>
          <a:bodyPr wrap="none" rtlCol="0">
            <a:spAutoFit/>
          </a:bodyPr>
          <a:lstStyle/>
          <a:p>
            <a:r>
              <a:rPr lang="en-US" dirty="0" smtClean="0"/>
              <a:t>Remote EMM Git System repo</a:t>
            </a:r>
          </a:p>
          <a:p>
            <a:endParaRPr lang="en-US" dirty="0" smtClean="0"/>
          </a:p>
          <a:p>
            <a:r>
              <a:rPr lang="en-US" dirty="0" smtClean="0">
                <a:hlinkClick r:id="rId3"/>
              </a:rPr>
              <a:t>CFX-EMM-</a:t>
            </a:r>
            <a:r>
              <a:rPr lang="en-US" dirty="0" err="1" smtClean="0">
                <a:hlinkClick r:id="rId3"/>
              </a:rPr>
              <a:t>GITSystem</a:t>
            </a:r>
            <a:endParaRPr lang="en-US" dirty="0"/>
          </a:p>
        </p:txBody>
      </p:sp>
    </p:spTree>
    <p:extLst>
      <p:ext uri="{BB962C8B-B14F-4D97-AF65-F5344CB8AC3E}">
        <p14:creationId xmlns:p14="http://schemas.microsoft.com/office/powerpoint/2010/main" val="2427046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8104" y="228600"/>
            <a:ext cx="3123804" cy="461665"/>
          </a:xfrm>
          <a:prstGeom prst="rect">
            <a:avLst/>
          </a:prstGeom>
          <a:noFill/>
        </p:spPr>
        <p:txBody>
          <a:bodyPr wrap="none" rtlCol="0">
            <a:spAutoFit/>
          </a:bodyPr>
          <a:lstStyle/>
          <a:p>
            <a:r>
              <a:rPr lang="en-US" sz="2400" dirty="0" smtClean="0"/>
              <a:t>Working Environment</a:t>
            </a:r>
            <a:endParaRPr lang="en-US" sz="2400" dirty="0"/>
          </a:p>
        </p:txBody>
      </p:sp>
      <p:sp>
        <p:nvSpPr>
          <p:cNvPr id="3" name="TextBox 2"/>
          <p:cNvSpPr txBox="1"/>
          <p:nvPr/>
        </p:nvSpPr>
        <p:spPr>
          <a:xfrm>
            <a:off x="1987009" y="685800"/>
            <a:ext cx="2813591" cy="369332"/>
          </a:xfrm>
          <a:prstGeom prst="rect">
            <a:avLst/>
          </a:prstGeom>
          <a:noFill/>
        </p:spPr>
        <p:txBody>
          <a:bodyPr wrap="none" rtlCol="0">
            <a:spAutoFit/>
          </a:bodyPr>
          <a:lstStyle/>
          <a:p>
            <a:r>
              <a:rPr lang="en-US" dirty="0" smtClean="0"/>
              <a:t>Local repo on workstation</a:t>
            </a:r>
            <a:endParaRPr lang="en-US" dirty="0"/>
          </a:p>
        </p:txBody>
      </p:sp>
      <p:sp>
        <p:nvSpPr>
          <p:cNvPr id="4" name="TextBox 3"/>
          <p:cNvSpPr txBox="1"/>
          <p:nvPr/>
        </p:nvSpPr>
        <p:spPr>
          <a:xfrm>
            <a:off x="5791200" y="685800"/>
            <a:ext cx="1905000" cy="369332"/>
          </a:xfrm>
          <a:prstGeom prst="rect">
            <a:avLst/>
          </a:prstGeom>
          <a:noFill/>
        </p:spPr>
        <p:txBody>
          <a:bodyPr wrap="square" rtlCol="0">
            <a:spAutoFit/>
          </a:bodyPr>
          <a:lstStyle/>
          <a:p>
            <a:r>
              <a:rPr lang="en-US" dirty="0" smtClean="0"/>
              <a:t>EMM Git</a:t>
            </a:r>
            <a:r>
              <a:rPr lang="en-US" dirty="0"/>
              <a:t> </a:t>
            </a:r>
            <a:r>
              <a:rPr lang="en-US" dirty="0" smtClean="0"/>
              <a:t>System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73" y="990600"/>
            <a:ext cx="6524625"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767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Staging the work</a:t>
            </a:r>
            <a:endParaRPr lang="en-US" sz="3600" dirty="0">
              <a:solidFill>
                <a:srgbClr val="0070C0"/>
              </a:solidFill>
              <a:latin typeface="Calibri" pitchFamily="34" charset="0"/>
              <a:ea typeface="+mn-ea"/>
              <a:cs typeface="Calibri" pitchFamily="34" charset="0"/>
            </a:endParaRPr>
          </a:p>
        </p:txBody>
      </p:sp>
      <p:sp>
        <p:nvSpPr>
          <p:cNvPr id="3" name="Rectangle 2"/>
          <p:cNvSpPr/>
          <p:nvPr/>
        </p:nvSpPr>
        <p:spPr>
          <a:xfrm>
            <a:off x="1752600" y="1894582"/>
            <a:ext cx="6019800" cy="1785104"/>
          </a:xfrm>
          <a:prstGeom prst="rect">
            <a:avLst/>
          </a:prstGeom>
        </p:spPr>
        <p:txBody>
          <a:bodyPr wrap="square">
            <a:spAutoFit/>
          </a:bodyPr>
          <a:lstStyle/>
          <a:p>
            <a:pPr marL="285750" indent="-285750">
              <a:spcBef>
                <a:spcPts val="600"/>
              </a:spcBef>
              <a:spcAft>
                <a:spcPts val="0"/>
              </a:spcAft>
              <a:buFont typeface="Wingdings" panose="05000000000000000000" pitchFamily="2" charset="2"/>
              <a:buChar char="Ø"/>
            </a:pPr>
            <a:r>
              <a:rPr lang="en-US" dirty="0" smtClean="0">
                <a:solidFill>
                  <a:schemeClr val="tx2">
                    <a:lumMod val="75000"/>
                  </a:schemeClr>
                </a:solidFill>
                <a:latin typeface="Calibri" pitchFamily="34" charset="0"/>
                <a:cs typeface="Calibri" pitchFamily="34" charset="0"/>
              </a:rPr>
              <a:t>Switch to coding branch and add file to working area</a:t>
            </a:r>
            <a:endParaRPr lang="en-US" dirty="0">
              <a:solidFill>
                <a:schemeClr val="tx2">
                  <a:lumMod val="75000"/>
                </a:schemeClr>
              </a:solidFill>
              <a:latin typeface="Calibri" pitchFamily="34" charset="0"/>
              <a:cs typeface="Calibri" pitchFamily="34" charset="0"/>
            </a:endParaRPr>
          </a:p>
          <a:p>
            <a:pPr marL="285750" indent="-285750">
              <a:spcBef>
                <a:spcPts val="600"/>
              </a:spcBef>
              <a:spcAft>
                <a:spcPts val="0"/>
              </a:spcAft>
              <a:buFont typeface="Wingdings" panose="05000000000000000000" pitchFamily="2" charset="2"/>
              <a:buChar char="Ø"/>
            </a:pPr>
            <a:r>
              <a:rPr lang="en-US" dirty="0" smtClean="0">
                <a:solidFill>
                  <a:schemeClr val="tx2">
                    <a:lumMod val="75000"/>
                  </a:schemeClr>
                </a:solidFill>
                <a:latin typeface="Calibri" pitchFamily="34" charset="0"/>
                <a:cs typeface="Calibri" pitchFamily="34" charset="0"/>
              </a:rPr>
              <a:t>Add and commit new-file to coding branch</a:t>
            </a:r>
            <a:endParaRPr lang="en-US" dirty="0">
              <a:solidFill>
                <a:schemeClr val="tx2">
                  <a:lumMod val="75000"/>
                </a:schemeClr>
              </a:solidFill>
              <a:latin typeface="Calibri" pitchFamily="34" charset="0"/>
              <a:cs typeface="Calibri" pitchFamily="34" charset="0"/>
            </a:endParaRPr>
          </a:p>
          <a:p>
            <a:pPr marL="285750" indent="-285750">
              <a:spcBef>
                <a:spcPts val="600"/>
              </a:spcBef>
              <a:spcAft>
                <a:spcPts val="0"/>
              </a:spcAft>
              <a:buFont typeface="Wingdings" panose="05000000000000000000" pitchFamily="2" charset="2"/>
              <a:buChar char="Ø"/>
            </a:pPr>
            <a:r>
              <a:rPr lang="en-US" dirty="0" smtClean="0">
                <a:solidFill>
                  <a:schemeClr val="tx2">
                    <a:lumMod val="75000"/>
                  </a:schemeClr>
                </a:solidFill>
                <a:latin typeface="Calibri" pitchFamily="34" charset="0"/>
                <a:cs typeface="Calibri" pitchFamily="34" charset="0"/>
              </a:rPr>
              <a:t>Switch branches to demonstrate working directory change</a:t>
            </a:r>
          </a:p>
          <a:p>
            <a:pPr marL="285750" indent="-285750">
              <a:spcBef>
                <a:spcPts val="600"/>
              </a:spcBef>
              <a:spcAft>
                <a:spcPts val="0"/>
              </a:spcAft>
              <a:buFont typeface="Wingdings" panose="05000000000000000000" pitchFamily="2" charset="2"/>
              <a:buChar char="Ø"/>
            </a:pPr>
            <a:r>
              <a:rPr lang="en-US" dirty="0" smtClean="0">
                <a:solidFill>
                  <a:schemeClr val="tx2">
                    <a:lumMod val="75000"/>
                  </a:schemeClr>
                </a:solidFill>
                <a:latin typeface="Calibri" pitchFamily="34" charset="0"/>
                <a:cs typeface="Calibri" pitchFamily="34" charset="0"/>
              </a:rPr>
              <a:t>Push coding branch to EMM Git System for sharing </a:t>
            </a:r>
          </a:p>
          <a:p>
            <a:pPr marL="285750" indent="-285750">
              <a:spcBef>
                <a:spcPts val="600"/>
              </a:spcBef>
              <a:spcAft>
                <a:spcPts val="0"/>
              </a:spcAft>
              <a:buFont typeface="Wingdings" panose="05000000000000000000" pitchFamily="2" charset="2"/>
              <a:buChar char="Ø"/>
            </a:pPr>
            <a:r>
              <a:rPr lang="en-US" dirty="0" smtClean="0">
                <a:solidFill>
                  <a:schemeClr val="tx2">
                    <a:lumMod val="75000"/>
                  </a:schemeClr>
                </a:solidFill>
                <a:latin typeface="Calibri" pitchFamily="34" charset="0"/>
                <a:cs typeface="Calibri" pitchFamily="34" charset="0"/>
              </a:rPr>
              <a:t>Move to alternate </a:t>
            </a:r>
            <a:r>
              <a:rPr lang="en-US" dirty="0" err="1" smtClean="0">
                <a:solidFill>
                  <a:schemeClr val="tx2">
                    <a:lumMod val="75000"/>
                  </a:schemeClr>
                </a:solidFill>
                <a:latin typeface="Calibri" pitchFamily="34" charset="0"/>
                <a:cs typeface="Calibri" pitchFamily="34" charset="0"/>
              </a:rPr>
              <a:t>git</a:t>
            </a:r>
            <a:r>
              <a:rPr lang="en-US" dirty="0" smtClean="0">
                <a:solidFill>
                  <a:schemeClr val="tx2">
                    <a:lumMod val="75000"/>
                  </a:schemeClr>
                </a:solidFill>
                <a:latin typeface="Calibri" pitchFamily="34" charset="0"/>
                <a:cs typeface="Calibri" pitchFamily="34" charset="0"/>
              </a:rPr>
              <a:t> repo and update for new branch</a:t>
            </a:r>
            <a:endParaRPr lang="en-US" dirty="0">
              <a:solidFill>
                <a:schemeClr val="tx2">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3460545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76200"/>
            <a:ext cx="5133136" cy="461665"/>
          </a:xfrm>
          <a:prstGeom prst="rect">
            <a:avLst/>
          </a:prstGeom>
          <a:noFill/>
        </p:spPr>
        <p:txBody>
          <a:bodyPr wrap="none" rtlCol="0">
            <a:spAutoFit/>
          </a:bodyPr>
          <a:lstStyle/>
          <a:p>
            <a:r>
              <a:rPr lang="en-US" sz="2400" dirty="0" smtClean="0"/>
              <a:t>Switch to coding branch and add file</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7643813" cy="169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09600" y="533400"/>
            <a:ext cx="6288901" cy="369332"/>
          </a:xfrm>
          <a:prstGeom prst="rect">
            <a:avLst/>
          </a:prstGeom>
          <a:noFill/>
        </p:spPr>
        <p:txBody>
          <a:bodyPr wrap="none" rtlCol="0">
            <a:spAutoFit/>
          </a:bodyPr>
          <a:lstStyle/>
          <a:p>
            <a:r>
              <a:rPr lang="en-US" b="1" dirty="0" smtClean="0">
                <a:solidFill>
                  <a:srgbClr val="00B050"/>
                </a:solidFill>
              </a:rPr>
              <a:t>The develop branch head currently in working directory</a:t>
            </a:r>
            <a:endParaRPr lang="en-US" b="1" dirty="0">
              <a:solidFill>
                <a:srgbClr val="00B050"/>
              </a:solidFill>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124200"/>
            <a:ext cx="7643813" cy="3305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Box 44"/>
          <p:cNvSpPr txBox="1"/>
          <p:nvPr/>
        </p:nvSpPr>
        <p:spPr>
          <a:xfrm>
            <a:off x="685800" y="2743200"/>
            <a:ext cx="6494085" cy="369332"/>
          </a:xfrm>
          <a:prstGeom prst="rect">
            <a:avLst/>
          </a:prstGeom>
          <a:noFill/>
        </p:spPr>
        <p:txBody>
          <a:bodyPr wrap="none" rtlCol="0">
            <a:spAutoFit/>
          </a:bodyPr>
          <a:lstStyle/>
          <a:p>
            <a:r>
              <a:rPr lang="en-US" b="1" dirty="0" smtClean="0">
                <a:solidFill>
                  <a:srgbClr val="00B050"/>
                </a:solidFill>
              </a:rPr>
              <a:t>Switch to coding branch and add file to working directory</a:t>
            </a:r>
            <a:endParaRPr lang="en-US" b="1" dirty="0">
              <a:solidFill>
                <a:srgbClr val="00B050"/>
              </a:solidFill>
            </a:endParaRPr>
          </a:p>
        </p:txBody>
      </p:sp>
    </p:spTree>
    <p:extLst>
      <p:ext uri="{BB962C8B-B14F-4D97-AF65-F5344CB8AC3E}">
        <p14:creationId xmlns:p14="http://schemas.microsoft.com/office/powerpoint/2010/main" val="1114661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Git Installation </a:t>
            </a:r>
            <a:endParaRPr lang="en-US" sz="3600" dirty="0">
              <a:solidFill>
                <a:srgbClr val="0070C0"/>
              </a:solidFill>
              <a:latin typeface="Calibri" pitchFamily="34" charset="0"/>
              <a:ea typeface="+mn-ea"/>
              <a:cs typeface="Calibri" pitchFamily="34" charset="0"/>
            </a:endParaRPr>
          </a:p>
        </p:txBody>
      </p:sp>
      <p:sp>
        <p:nvSpPr>
          <p:cNvPr id="3" name="Content Placeholder 12"/>
          <p:cNvSpPr>
            <a:spLocks noGrp="1"/>
          </p:cNvSpPr>
          <p:nvPr>
            <p:ph idx="1"/>
          </p:nvPr>
        </p:nvSpPr>
        <p:spPr>
          <a:xfrm>
            <a:off x="1752600" y="1143000"/>
            <a:ext cx="5867400" cy="51054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pPr marL="0" indent="0">
              <a:spcBef>
                <a:spcPts val="1800"/>
              </a:spcBef>
              <a:spcAft>
                <a:spcPts val="1800"/>
              </a:spcAft>
              <a:buNone/>
            </a:pPr>
            <a:r>
              <a:rPr lang="en-US" sz="1800" dirty="0" smtClean="0">
                <a:solidFill>
                  <a:schemeClr val="tx2">
                    <a:lumMod val="75000"/>
                  </a:schemeClr>
                </a:solidFill>
                <a:latin typeface="Calibri" pitchFamily="34" charset="0"/>
                <a:ea typeface="+mj-ea"/>
                <a:cs typeface="Calibri" pitchFamily="34" charset="0"/>
              </a:rPr>
              <a:t>The </a:t>
            </a:r>
            <a:r>
              <a:rPr lang="en-US" sz="1800" dirty="0" smtClean="0">
                <a:solidFill>
                  <a:schemeClr val="tx2">
                    <a:lumMod val="75000"/>
                  </a:schemeClr>
                </a:solidFill>
                <a:latin typeface="Calibri" pitchFamily="34" charset="0"/>
                <a:ea typeface="+mj-ea"/>
                <a:cs typeface="Calibri" pitchFamily="34" charset="0"/>
                <a:hlinkClick r:id="rId2"/>
              </a:rPr>
              <a:t>Git Installation Procedure </a:t>
            </a:r>
            <a:r>
              <a:rPr lang="en-US" sz="1800" dirty="0" smtClean="0">
                <a:solidFill>
                  <a:schemeClr val="tx2">
                    <a:lumMod val="75000"/>
                  </a:schemeClr>
                </a:solidFill>
                <a:latin typeface="Calibri" pitchFamily="34" charset="0"/>
                <a:ea typeface="+mj-ea"/>
                <a:cs typeface="Calibri" pitchFamily="34" charset="0"/>
              </a:rPr>
              <a:t>has been prepared to:</a:t>
            </a:r>
          </a:p>
          <a:p>
            <a:pPr>
              <a:spcBef>
                <a:spcPts val="1800"/>
              </a:spcBef>
              <a:spcAft>
                <a:spcPts val="1800"/>
              </a:spcAft>
            </a:pPr>
            <a:r>
              <a:rPr lang="en-US" sz="1800" dirty="0" smtClean="0">
                <a:solidFill>
                  <a:schemeClr val="tx2">
                    <a:lumMod val="75000"/>
                  </a:schemeClr>
                </a:solidFill>
                <a:latin typeface="Calibri" pitchFamily="34" charset="0"/>
                <a:ea typeface="+mj-ea"/>
                <a:cs typeface="Calibri" pitchFamily="34" charset="0"/>
              </a:rPr>
              <a:t>Help you install Git for Windows</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Configure Git for the EM&amp;M Git System</a:t>
            </a:r>
          </a:p>
          <a:p>
            <a:pPr lvl="1">
              <a:spcBef>
                <a:spcPts val="600"/>
              </a:spcBef>
              <a:spcAft>
                <a:spcPts val="0"/>
              </a:spcAft>
            </a:pPr>
            <a:r>
              <a:rPr lang="en-US" sz="1700" dirty="0" smtClean="0">
                <a:solidFill>
                  <a:schemeClr val="tx2">
                    <a:lumMod val="75000"/>
                  </a:schemeClr>
                </a:solidFill>
                <a:latin typeface="Calibri" pitchFamily="34" charset="0"/>
                <a:ea typeface="+mj-ea"/>
                <a:cs typeface="Calibri" pitchFamily="34" charset="0"/>
              </a:rPr>
              <a:t>SSH Configurations</a:t>
            </a:r>
          </a:p>
          <a:p>
            <a:pPr lvl="1">
              <a:spcBef>
                <a:spcPts val="600"/>
              </a:spcBef>
              <a:spcAft>
                <a:spcPts val="0"/>
              </a:spcAft>
            </a:pPr>
            <a:r>
              <a:rPr lang="en-US" sz="1700" dirty="0" smtClean="0">
                <a:solidFill>
                  <a:schemeClr val="tx2">
                    <a:lumMod val="75000"/>
                  </a:schemeClr>
                </a:solidFill>
                <a:latin typeface="Calibri" pitchFamily="34" charset="0"/>
                <a:ea typeface="+mj-ea"/>
                <a:cs typeface="Calibri" pitchFamily="34" charset="0"/>
              </a:rPr>
              <a:t>Git User Configurations</a:t>
            </a:r>
          </a:p>
          <a:p>
            <a:pPr>
              <a:spcBef>
                <a:spcPts val="1800"/>
              </a:spcBef>
              <a:spcAft>
                <a:spcPts val="1800"/>
              </a:spcAft>
            </a:pPr>
            <a:r>
              <a:rPr lang="en-US" sz="1800" dirty="0" smtClean="0">
                <a:solidFill>
                  <a:schemeClr val="tx2">
                    <a:lumMod val="75000"/>
                  </a:schemeClr>
                </a:solidFill>
                <a:latin typeface="Calibri" pitchFamily="34" charset="0"/>
                <a:ea typeface="+mj-ea"/>
                <a:cs typeface="Calibri" pitchFamily="34" charset="0"/>
              </a:rPr>
              <a:t>Validate you can work with the EM&amp;M Git System </a:t>
            </a:r>
            <a:endParaRPr lang="en-US" sz="1800" dirty="0">
              <a:solidFill>
                <a:schemeClr val="tx2">
                  <a:lumMod val="75000"/>
                </a:schemeClr>
              </a:solidFill>
              <a:latin typeface="Calibri" pitchFamily="34" charset="0"/>
              <a:ea typeface="+mj-ea"/>
              <a:cs typeface="Calibri" pitchFamily="34" charset="0"/>
            </a:endParaRPr>
          </a:p>
          <a:p>
            <a:pPr marL="0" indent="0">
              <a:spcBef>
                <a:spcPts val="1800"/>
              </a:spcBef>
              <a:spcAft>
                <a:spcPts val="1800"/>
              </a:spcAft>
              <a:buNone/>
            </a:pPr>
            <a:r>
              <a:rPr lang="en-US" sz="1800" dirty="0">
                <a:solidFill>
                  <a:schemeClr val="tx2">
                    <a:lumMod val="75000"/>
                  </a:schemeClr>
                </a:solidFill>
                <a:latin typeface="Calibri" pitchFamily="34" charset="0"/>
                <a:ea typeface="+mj-ea"/>
                <a:cs typeface="Calibri" pitchFamily="34" charset="0"/>
              </a:rPr>
              <a:t>The above bullets are required for </a:t>
            </a:r>
            <a:r>
              <a:rPr lang="en-US" sz="1800" dirty="0" smtClean="0">
                <a:solidFill>
                  <a:schemeClr val="tx2">
                    <a:lumMod val="75000"/>
                  </a:schemeClr>
                </a:solidFill>
                <a:latin typeface="Calibri" pitchFamily="34" charset="0"/>
                <a:ea typeface="+mj-ea"/>
                <a:cs typeface="Calibri" pitchFamily="34" charset="0"/>
              </a:rPr>
              <a:t>Session </a:t>
            </a:r>
            <a:r>
              <a:rPr lang="en-US" sz="1800" dirty="0">
                <a:solidFill>
                  <a:schemeClr val="tx2">
                    <a:lumMod val="75000"/>
                  </a:schemeClr>
                </a:solidFill>
                <a:latin typeface="Calibri" pitchFamily="34" charset="0"/>
                <a:ea typeface="+mj-ea"/>
                <a:cs typeface="Calibri" pitchFamily="34" charset="0"/>
              </a:rPr>
              <a:t>2 of this training.</a:t>
            </a:r>
          </a:p>
          <a:p>
            <a:pPr marL="0" indent="0">
              <a:spcBef>
                <a:spcPts val="1800"/>
              </a:spcBef>
              <a:spcAft>
                <a:spcPts val="1800"/>
              </a:spcAft>
              <a:buNone/>
            </a:pP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1568733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76200"/>
            <a:ext cx="5133136" cy="461665"/>
          </a:xfrm>
          <a:prstGeom prst="rect">
            <a:avLst/>
          </a:prstGeom>
          <a:noFill/>
        </p:spPr>
        <p:txBody>
          <a:bodyPr wrap="none" rtlCol="0">
            <a:spAutoFit/>
          </a:bodyPr>
          <a:lstStyle/>
          <a:p>
            <a:r>
              <a:rPr lang="en-US" sz="2400" dirty="0" smtClean="0"/>
              <a:t>Switch to coding branch and add file</a:t>
            </a:r>
            <a:endParaRPr lang="en-US" sz="2400" dirty="0"/>
          </a:p>
        </p:txBody>
      </p:sp>
      <p:sp>
        <p:nvSpPr>
          <p:cNvPr id="3" name="TextBox 2"/>
          <p:cNvSpPr txBox="1"/>
          <p:nvPr/>
        </p:nvSpPr>
        <p:spPr>
          <a:xfrm>
            <a:off x="1143000" y="685800"/>
            <a:ext cx="2813591" cy="369332"/>
          </a:xfrm>
          <a:prstGeom prst="rect">
            <a:avLst/>
          </a:prstGeom>
          <a:noFill/>
        </p:spPr>
        <p:txBody>
          <a:bodyPr wrap="none" rtlCol="0">
            <a:spAutoFit/>
          </a:bodyPr>
          <a:lstStyle/>
          <a:p>
            <a:r>
              <a:rPr lang="en-US" dirty="0" smtClean="0"/>
              <a:t>Local repo on workstation</a:t>
            </a:r>
            <a:endParaRPr lang="en-US" dirty="0"/>
          </a:p>
        </p:txBody>
      </p:sp>
      <p:sp>
        <p:nvSpPr>
          <p:cNvPr id="4" name="TextBox 3"/>
          <p:cNvSpPr txBox="1"/>
          <p:nvPr/>
        </p:nvSpPr>
        <p:spPr>
          <a:xfrm>
            <a:off x="6096000" y="685800"/>
            <a:ext cx="1905000" cy="369332"/>
          </a:xfrm>
          <a:prstGeom prst="rect">
            <a:avLst/>
          </a:prstGeom>
          <a:noFill/>
        </p:spPr>
        <p:txBody>
          <a:bodyPr wrap="square" rtlCol="0">
            <a:spAutoFit/>
          </a:bodyPr>
          <a:lstStyle/>
          <a:p>
            <a:r>
              <a:rPr lang="en-US" dirty="0" smtClean="0"/>
              <a:t>EMM Git</a:t>
            </a:r>
            <a:r>
              <a:rPr lang="en-US" dirty="0"/>
              <a:t> </a:t>
            </a:r>
            <a:r>
              <a:rPr lang="en-US" dirty="0" smtClean="0"/>
              <a:t>System</a:t>
            </a:r>
            <a:endParaRPr lang="en-US" dirty="0"/>
          </a:p>
        </p:txBody>
      </p:sp>
      <p:sp>
        <p:nvSpPr>
          <p:cNvPr id="5" name="Rounded Rectangle 4"/>
          <p:cNvSpPr/>
          <p:nvPr/>
        </p:nvSpPr>
        <p:spPr>
          <a:xfrm>
            <a:off x="5410200" y="1371600"/>
            <a:ext cx="3276600" cy="4114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522505" y="1992868"/>
            <a:ext cx="920445" cy="738664"/>
          </a:xfrm>
          <a:prstGeom prst="rect">
            <a:avLst/>
          </a:prstGeom>
          <a:noFill/>
        </p:spPr>
        <p:txBody>
          <a:bodyPr wrap="none" rtlCol="0">
            <a:spAutoFit/>
          </a:bodyPr>
          <a:lstStyle/>
          <a:p>
            <a:r>
              <a:rPr lang="en-US" sz="1400" dirty="0" smtClean="0"/>
              <a:t>Temp</a:t>
            </a:r>
          </a:p>
          <a:p>
            <a:r>
              <a:rPr lang="en-US" sz="1400" dirty="0" smtClean="0"/>
              <a:t>Dev</a:t>
            </a:r>
          </a:p>
          <a:p>
            <a:r>
              <a:rPr lang="en-US" sz="1400" dirty="0" smtClean="0"/>
              <a:t>branches</a:t>
            </a:r>
            <a:endParaRPr lang="en-US" sz="1400" dirty="0"/>
          </a:p>
        </p:txBody>
      </p:sp>
      <p:sp>
        <p:nvSpPr>
          <p:cNvPr id="6" name="TextBox 5"/>
          <p:cNvSpPr txBox="1"/>
          <p:nvPr/>
        </p:nvSpPr>
        <p:spPr>
          <a:xfrm>
            <a:off x="7720612" y="1524000"/>
            <a:ext cx="889987" cy="369332"/>
          </a:xfrm>
          <a:prstGeom prst="rect">
            <a:avLst/>
          </a:prstGeom>
          <a:noFill/>
        </p:spPr>
        <p:txBody>
          <a:bodyPr wrap="none" rtlCol="0">
            <a:spAutoFit/>
          </a:bodyPr>
          <a:lstStyle/>
          <a:p>
            <a:r>
              <a:rPr lang="en-US" dirty="0" smtClean="0"/>
              <a:t>master</a:t>
            </a:r>
            <a:endParaRPr lang="en-US" dirty="0"/>
          </a:p>
        </p:txBody>
      </p:sp>
      <p:cxnSp>
        <p:nvCxnSpPr>
          <p:cNvPr id="15" name="Straight Connector 14"/>
          <p:cNvCxnSpPr>
            <a:stCxn id="6" idx="2"/>
          </p:cNvCxnSpPr>
          <p:nvPr/>
        </p:nvCxnSpPr>
        <p:spPr>
          <a:xfrm flipH="1">
            <a:off x="8165605" y="1893332"/>
            <a:ext cx="1" cy="283106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170221" y="1524000"/>
            <a:ext cx="992579" cy="3657600"/>
            <a:chOff x="6170221" y="1524000"/>
            <a:chExt cx="992579" cy="3657600"/>
          </a:xfrm>
        </p:grpSpPr>
        <p:sp>
          <p:nvSpPr>
            <p:cNvPr id="7" name="TextBox 6"/>
            <p:cNvSpPr txBox="1"/>
            <p:nvPr/>
          </p:nvSpPr>
          <p:spPr>
            <a:xfrm>
              <a:off x="6170221" y="1524000"/>
              <a:ext cx="992579" cy="369332"/>
            </a:xfrm>
            <a:prstGeom prst="rect">
              <a:avLst/>
            </a:prstGeom>
            <a:noFill/>
          </p:spPr>
          <p:txBody>
            <a:bodyPr wrap="none" rtlCol="0">
              <a:spAutoFit/>
            </a:bodyPr>
            <a:lstStyle/>
            <a:p>
              <a:r>
                <a:rPr lang="en-US" dirty="0" smtClean="0"/>
                <a:t>develop</a:t>
              </a:r>
              <a:endParaRPr lang="en-US" dirty="0"/>
            </a:p>
          </p:txBody>
        </p:sp>
        <p:cxnSp>
          <p:nvCxnSpPr>
            <p:cNvPr id="19" name="Straight Connector 18"/>
            <p:cNvCxnSpPr/>
            <p:nvPr/>
          </p:nvCxnSpPr>
          <p:spPr>
            <a:xfrm flipH="1">
              <a:off x="6666511" y="1861066"/>
              <a:ext cx="1" cy="332053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014853" y="1992868"/>
            <a:ext cx="920445" cy="738664"/>
          </a:xfrm>
          <a:prstGeom prst="rect">
            <a:avLst/>
          </a:prstGeom>
          <a:noFill/>
        </p:spPr>
        <p:txBody>
          <a:bodyPr wrap="none" rtlCol="0">
            <a:spAutoFit/>
          </a:bodyPr>
          <a:lstStyle/>
          <a:p>
            <a:r>
              <a:rPr lang="en-US" sz="1400" dirty="0" smtClean="0"/>
              <a:t>Temp</a:t>
            </a:r>
          </a:p>
          <a:p>
            <a:r>
              <a:rPr lang="en-US" sz="1400" dirty="0" smtClean="0"/>
              <a:t>Ops </a:t>
            </a:r>
          </a:p>
          <a:p>
            <a:r>
              <a:rPr lang="en-US" sz="1400" dirty="0" smtClean="0"/>
              <a:t>branches</a:t>
            </a:r>
            <a:endParaRPr lang="en-US" sz="1400" dirty="0"/>
          </a:p>
        </p:txBody>
      </p:sp>
      <p:cxnSp>
        <p:nvCxnSpPr>
          <p:cNvPr id="20" name="Straight Connector 19"/>
          <p:cNvCxnSpPr/>
          <p:nvPr/>
        </p:nvCxnSpPr>
        <p:spPr>
          <a:xfrm>
            <a:off x="5791200" y="2731532"/>
            <a:ext cx="0" cy="1459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70221" y="2731532"/>
            <a:ext cx="0" cy="1764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39000" y="2731532"/>
            <a:ext cx="0" cy="1459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00" y="2719864"/>
            <a:ext cx="0" cy="1318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449778" y="1456706"/>
            <a:ext cx="3977244" cy="4114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453412" y="1609106"/>
            <a:ext cx="889987" cy="369332"/>
          </a:xfrm>
          <a:prstGeom prst="rect">
            <a:avLst/>
          </a:prstGeom>
          <a:noFill/>
        </p:spPr>
        <p:txBody>
          <a:bodyPr wrap="none" rtlCol="0">
            <a:spAutoFit/>
          </a:bodyPr>
          <a:lstStyle/>
          <a:p>
            <a:r>
              <a:rPr lang="en-US" dirty="0" smtClean="0"/>
              <a:t>master</a:t>
            </a:r>
            <a:endParaRPr lang="en-US" dirty="0"/>
          </a:p>
        </p:txBody>
      </p:sp>
      <p:cxnSp>
        <p:nvCxnSpPr>
          <p:cNvPr id="34" name="Straight Connector 33"/>
          <p:cNvCxnSpPr>
            <a:stCxn id="32" idx="2"/>
          </p:cNvCxnSpPr>
          <p:nvPr/>
        </p:nvCxnSpPr>
        <p:spPr>
          <a:xfrm>
            <a:off x="3898406" y="1978438"/>
            <a:ext cx="0" cy="2745962"/>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131621" y="1609106"/>
            <a:ext cx="1056700" cy="3472934"/>
            <a:chOff x="2131621" y="1609106"/>
            <a:chExt cx="1056700" cy="3472934"/>
          </a:xfrm>
        </p:grpSpPr>
        <p:sp>
          <p:nvSpPr>
            <p:cNvPr id="33" name="TextBox 32"/>
            <p:cNvSpPr txBox="1"/>
            <p:nvPr/>
          </p:nvSpPr>
          <p:spPr>
            <a:xfrm>
              <a:off x="2131621" y="1609106"/>
              <a:ext cx="1056700" cy="369332"/>
            </a:xfrm>
            <a:prstGeom prst="rect">
              <a:avLst/>
            </a:prstGeom>
            <a:noFill/>
          </p:spPr>
          <p:txBody>
            <a:bodyPr wrap="none" rtlCol="0">
              <a:spAutoFit/>
            </a:bodyPr>
            <a:lstStyle/>
            <a:p>
              <a:r>
                <a:rPr lang="en-US" b="1" dirty="0" smtClean="0">
                  <a:solidFill>
                    <a:srgbClr val="C00000"/>
                  </a:solidFill>
                </a:rPr>
                <a:t>develop</a:t>
              </a:r>
              <a:endParaRPr lang="en-US" b="1" dirty="0">
                <a:solidFill>
                  <a:srgbClr val="C00000"/>
                </a:solidFill>
              </a:endParaRPr>
            </a:p>
          </p:txBody>
        </p:sp>
        <p:cxnSp>
          <p:nvCxnSpPr>
            <p:cNvPr id="35" name="Straight Connector 34"/>
            <p:cNvCxnSpPr/>
            <p:nvPr/>
          </p:nvCxnSpPr>
          <p:spPr>
            <a:xfrm flipH="1">
              <a:off x="2666999" y="1946172"/>
              <a:ext cx="1" cy="31358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2889555" y="2077974"/>
            <a:ext cx="920445" cy="738664"/>
          </a:xfrm>
          <a:prstGeom prst="rect">
            <a:avLst/>
          </a:prstGeom>
          <a:noFill/>
        </p:spPr>
        <p:txBody>
          <a:bodyPr wrap="none" rtlCol="0">
            <a:spAutoFit/>
          </a:bodyPr>
          <a:lstStyle/>
          <a:p>
            <a:r>
              <a:rPr lang="en-US" sz="1400" dirty="0" smtClean="0"/>
              <a:t>Temp</a:t>
            </a:r>
          </a:p>
          <a:p>
            <a:r>
              <a:rPr lang="en-US" sz="1400" dirty="0" smtClean="0"/>
              <a:t>Ops </a:t>
            </a:r>
          </a:p>
          <a:p>
            <a:r>
              <a:rPr lang="en-US" sz="1400" dirty="0" smtClean="0"/>
              <a:t>branches</a:t>
            </a:r>
            <a:endParaRPr lang="en-US" sz="1400" dirty="0"/>
          </a:p>
        </p:txBody>
      </p:sp>
      <p:cxnSp>
        <p:nvCxnSpPr>
          <p:cNvPr id="37" name="Straight Connector 36"/>
          <p:cNvCxnSpPr/>
          <p:nvPr/>
        </p:nvCxnSpPr>
        <p:spPr>
          <a:xfrm>
            <a:off x="1752600" y="2816638"/>
            <a:ext cx="0" cy="1459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33600" y="2816638"/>
            <a:ext cx="0" cy="1764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00400" y="2816638"/>
            <a:ext cx="0" cy="1459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505200" y="2804970"/>
            <a:ext cx="0" cy="131873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517955" y="2057400"/>
            <a:ext cx="920445" cy="738664"/>
          </a:xfrm>
          <a:prstGeom prst="rect">
            <a:avLst/>
          </a:prstGeom>
          <a:noFill/>
        </p:spPr>
        <p:txBody>
          <a:bodyPr wrap="none" rtlCol="0">
            <a:spAutoFit/>
          </a:bodyPr>
          <a:lstStyle/>
          <a:p>
            <a:r>
              <a:rPr lang="en-US" sz="1400" dirty="0" smtClean="0"/>
              <a:t>Temp</a:t>
            </a:r>
          </a:p>
          <a:p>
            <a:r>
              <a:rPr lang="en-US" sz="1400" dirty="0" smtClean="0"/>
              <a:t>Dev</a:t>
            </a:r>
          </a:p>
          <a:p>
            <a:r>
              <a:rPr lang="en-US" sz="1400" dirty="0" smtClean="0"/>
              <a:t>branches</a:t>
            </a:r>
            <a:endParaRPr lang="en-US" sz="1400" dirty="0"/>
          </a:p>
        </p:txBody>
      </p:sp>
      <p:grpSp>
        <p:nvGrpSpPr>
          <p:cNvPr id="2051" name="Group 2050"/>
          <p:cNvGrpSpPr/>
          <p:nvPr/>
        </p:nvGrpSpPr>
        <p:grpSpPr>
          <a:xfrm>
            <a:off x="4190999" y="2796064"/>
            <a:ext cx="1331505" cy="632936"/>
            <a:chOff x="4190999" y="2796064"/>
            <a:chExt cx="1331505" cy="632936"/>
          </a:xfrm>
        </p:grpSpPr>
        <p:sp>
          <p:nvSpPr>
            <p:cNvPr id="28" name="Right Arrow 27"/>
            <p:cNvSpPr/>
            <p:nvPr/>
          </p:nvSpPr>
          <p:spPr>
            <a:xfrm rot="10800000">
              <a:off x="4190999" y="2796064"/>
              <a:ext cx="1331505" cy="632936"/>
            </a:xfrm>
            <a:prstGeom prst="rightArrow">
              <a:avLst>
                <a:gd name="adj1" fmla="val 50000"/>
                <a:gd name="adj2" fmla="val 5490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628408" y="2907268"/>
              <a:ext cx="684803" cy="369332"/>
            </a:xfrm>
            <a:prstGeom prst="rect">
              <a:avLst/>
            </a:prstGeom>
            <a:noFill/>
          </p:spPr>
          <p:txBody>
            <a:bodyPr wrap="none" rtlCol="0">
              <a:spAutoFit/>
            </a:bodyPr>
            <a:lstStyle/>
            <a:p>
              <a:r>
                <a:rPr lang="en-US" dirty="0" smtClean="0"/>
                <a:t>fetch</a:t>
              </a:r>
              <a:endParaRPr lang="en-US" dirty="0"/>
            </a:p>
          </p:txBody>
        </p:sp>
      </p:grpSp>
      <p:sp>
        <p:nvSpPr>
          <p:cNvPr id="2048" name="TextBox 2047"/>
          <p:cNvSpPr txBox="1"/>
          <p:nvPr/>
        </p:nvSpPr>
        <p:spPr>
          <a:xfrm>
            <a:off x="490110" y="2200075"/>
            <a:ext cx="1027845" cy="830997"/>
          </a:xfrm>
          <a:prstGeom prst="rect">
            <a:avLst/>
          </a:prstGeom>
          <a:noFill/>
        </p:spPr>
        <p:txBody>
          <a:bodyPr wrap="none" rtlCol="0">
            <a:spAutoFit/>
          </a:bodyPr>
          <a:lstStyle/>
          <a:p>
            <a:r>
              <a:rPr lang="en-US" sz="1600" dirty="0" smtClean="0"/>
              <a:t>Local</a:t>
            </a:r>
          </a:p>
          <a:p>
            <a:r>
              <a:rPr lang="en-US" sz="1600" dirty="0" smtClean="0"/>
              <a:t>Repo</a:t>
            </a:r>
          </a:p>
          <a:p>
            <a:r>
              <a:rPr lang="en-US" sz="1600" dirty="0" smtClean="0"/>
              <a:t>branches</a:t>
            </a:r>
            <a:endParaRPr lang="en-US" sz="1600" dirty="0"/>
          </a:p>
        </p:txBody>
      </p:sp>
      <p:cxnSp>
        <p:nvCxnSpPr>
          <p:cNvPr id="46" name="Straight Connector 45"/>
          <p:cNvCxnSpPr/>
          <p:nvPr/>
        </p:nvCxnSpPr>
        <p:spPr>
          <a:xfrm>
            <a:off x="685800" y="3063868"/>
            <a:ext cx="0" cy="1764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90600" y="3048000"/>
            <a:ext cx="0" cy="1459468"/>
          </a:xfrm>
          <a:prstGeom prst="line">
            <a:avLst/>
          </a:prstGeom>
        </p:spPr>
        <p:style>
          <a:lnRef idx="1">
            <a:schemeClr val="accent1"/>
          </a:lnRef>
          <a:fillRef idx="0">
            <a:schemeClr val="accent1"/>
          </a:fillRef>
          <a:effectRef idx="0">
            <a:schemeClr val="accent1"/>
          </a:effectRef>
          <a:fontRef idx="minor">
            <a:schemeClr val="tx1"/>
          </a:fontRef>
        </p:style>
      </p:cxnSp>
      <p:sp>
        <p:nvSpPr>
          <p:cNvPr id="43" name="Right Arrow 42"/>
          <p:cNvSpPr/>
          <p:nvPr/>
        </p:nvSpPr>
        <p:spPr>
          <a:xfrm>
            <a:off x="4267200" y="3558064"/>
            <a:ext cx="1331505" cy="632936"/>
          </a:xfrm>
          <a:prstGeom prst="rightArrow">
            <a:avLst>
              <a:gd name="adj1" fmla="val 50000"/>
              <a:gd name="adj2" fmla="val 5490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572000" y="3669268"/>
            <a:ext cx="684803" cy="369332"/>
          </a:xfrm>
          <a:prstGeom prst="rect">
            <a:avLst/>
          </a:prstGeom>
          <a:noFill/>
        </p:spPr>
        <p:txBody>
          <a:bodyPr wrap="none" rtlCol="0">
            <a:spAutoFit/>
          </a:bodyPr>
          <a:lstStyle/>
          <a:p>
            <a:r>
              <a:rPr lang="en-US" dirty="0" smtClean="0"/>
              <a:t>push</a:t>
            </a:r>
            <a:endParaRPr lang="en-US" dirty="0"/>
          </a:p>
        </p:txBody>
      </p:sp>
      <p:grpSp>
        <p:nvGrpSpPr>
          <p:cNvPr id="50" name="Group 49"/>
          <p:cNvGrpSpPr/>
          <p:nvPr/>
        </p:nvGrpSpPr>
        <p:grpSpPr>
          <a:xfrm>
            <a:off x="2170933" y="1600200"/>
            <a:ext cx="992579" cy="3657600"/>
            <a:chOff x="6170221" y="1524000"/>
            <a:chExt cx="992579" cy="3657600"/>
          </a:xfrm>
        </p:grpSpPr>
        <p:sp>
          <p:nvSpPr>
            <p:cNvPr id="51" name="TextBox 50"/>
            <p:cNvSpPr txBox="1"/>
            <p:nvPr/>
          </p:nvSpPr>
          <p:spPr>
            <a:xfrm>
              <a:off x="6170221" y="1524000"/>
              <a:ext cx="992579" cy="369332"/>
            </a:xfrm>
            <a:prstGeom prst="rect">
              <a:avLst/>
            </a:prstGeom>
            <a:noFill/>
          </p:spPr>
          <p:txBody>
            <a:bodyPr wrap="none" rtlCol="0">
              <a:spAutoFit/>
            </a:bodyPr>
            <a:lstStyle/>
            <a:p>
              <a:r>
                <a:rPr lang="en-US" dirty="0" smtClean="0"/>
                <a:t>develop</a:t>
              </a:r>
              <a:endParaRPr lang="en-US" dirty="0"/>
            </a:p>
          </p:txBody>
        </p:sp>
        <p:cxnSp>
          <p:nvCxnSpPr>
            <p:cNvPr id="52" name="Straight Connector 51"/>
            <p:cNvCxnSpPr/>
            <p:nvPr/>
          </p:nvCxnSpPr>
          <p:spPr>
            <a:xfrm flipH="1">
              <a:off x="6666511" y="1861066"/>
              <a:ext cx="1" cy="3320534"/>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900099" y="2958643"/>
            <a:ext cx="840295" cy="1841957"/>
            <a:chOff x="900099" y="2958643"/>
            <a:chExt cx="840295" cy="1841957"/>
          </a:xfrm>
        </p:grpSpPr>
        <p:cxnSp>
          <p:nvCxnSpPr>
            <p:cNvPr id="53" name="Straight Connector 52"/>
            <p:cNvCxnSpPr/>
            <p:nvPr/>
          </p:nvCxnSpPr>
          <p:spPr>
            <a:xfrm>
              <a:off x="1295400" y="3341132"/>
              <a:ext cx="0" cy="14594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00099" y="2958643"/>
              <a:ext cx="840295" cy="307777"/>
            </a:xfrm>
            <a:prstGeom prst="rect">
              <a:avLst/>
            </a:prstGeom>
            <a:noFill/>
          </p:spPr>
          <p:txBody>
            <a:bodyPr wrap="none" rtlCol="0">
              <a:spAutoFit/>
            </a:bodyPr>
            <a:lstStyle/>
            <a:p>
              <a:r>
                <a:rPr lang="en-US" sz="1400" b="1" dirty="0">
                  <a:solidFill>
                    <a:srgbClr val="C00000"/>
                  </a:solidFill>
                </a:rPr>
                <a:t>a</a:t>
              </a:r>
              <a:r>
                <a:rPr lang="en-US" sz="1400" b="1" dirty="0" smtClean="0">
                  <a:solidFill>
                    <a:srgbClr val="C00000"/>
                  </a:solidFill>
                </a:rPr>
                <a:t>ndy-br</a:t>
              </a:r>
              <a:endParaRPr lang="en-US" sz="1400" b="1" dirty="0">
                <a:solidFill>
                  <a:srgbClr val="C00000"/>
                </a:solidFill>
              </a:endParaRPr>
            </a:p>
          </p:txBody>
        </p:sp>
      </p:grpSp>
    </p:spTree>
    <p:extLst>
      <p:ext uri="{BB962C8B-B14F-4D97-AF65-F5344CB8AC3E}">
        <p14:creationId xmlns:p14="http://schemas.microsoft.com/office/powerpoint/2010/main" val="309019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24135"/>
            <a:ext cx="5920210" cy="461665"/>
          </a:xfrm>
          <a:prstGeom prst="rect">
            <a:avLst/>
          </a:prstGeom>
          <a:noFill/>
        </p:spPr>
        <p:txBody>
          <a:bodyPr wrap="none" rtlCol="0">
            <a:spAutoFit/>
          </a:bodyPr>
          <a:lstStyle/>
          <a:p>
            <a:r>
              <a:rPr lang="en-US" sz="2400" dirty="0" smtClean="0"/>
              <a:t>Add and commit new-file to coding branch</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942975"/>
            <a:ext cx="7972425"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2231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4135"/>
            <a:ext cx="8093882" cy="461665"/>
          </a:xfrm>
          <a:prstGeom prst="rect">
            <a:avLst/>
          </a:prstGeom>
          <a:noFill/>
        </p:spPr>
        <p:txBody>
          <a:bodyPr wrap="none" rtlCol="0">
            <a:spAutoFit/>
          </a:bodyPr>
          <a:lstStyle/>
          <a:p>
            <a:r>
              <a:rPr lang="en-US" sz="2400" dirty="0" smtClean="0"/>
              <a:t>Switch branches to demonstrate working directory change</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895350"/>
            <a:ext cx="797242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71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24135"/>
            <a:ext cx="7181774" cy="461665"/>
          </a:xfrm>
          <a:prstGeom prst="rect">
            <a:avLst/>
          </a:prstGeom>
          <a:noFill/>
        </p:spPr>
        <p:txBody>
          <a:bodyPr wrap="none" rtlCol="0">
            <a:spAutoFit/>
          </a:bodyPr>
          <a:lstStyle/>
          <a:p>
            <a:r>
              <a:rPr lang="en-US" sz="2400" dirty="0" smtClean="0"/>
              <a:t>Push coding branch to EMM Git System for sharing</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095375"/>
            <a:ext cx="7972425"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7393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24135"/>
            <a:ext cx="7425431" cy="461665"/>
          </a:xfrm>
          <a:prstGeom prst="rect">
            <a:avLst/>
          </a:prstGeom>
          <a:noFill/>
        </p:spPr>
        <p:txBody>
          <a:bodyPr wrap="none" rtlCol="0">
            <a:spAutoFit/>
          </a:bodyPr>
          <a:lstStyle/>
          <a:p>
            <a:r>
              <a:rPr lang="en-US" sz="2400" dirty="0" smtClean="0"/>
              <a:t>Move to alternate </a:t>
            </a:r>
            <a:r>
              <a:rPr lang="en-US" sz="2400" dirty="0" err="1" smtClean="0"/>
              <a:t>git</a:t>
            </a:r>
            <a:r>
              <a:rPr lang="en-US" sz="2400" dirty="0" smtClean="0"/>
              <a:t> repo and update for new branch</a:t>
            </a: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895350"/>
            <a:ext cx="797242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2536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4404628" y="3381107"/>
            <a:ext cx="152400" cy="685276"/>
            <a:chOff x="4409705" y="2711326"/>
            <a:chExt cx="152400" cy="685276"/>
          </a:xfrm>
        </p:grpSpPr>
        <p:cxnSp>
          <p:nvCxnSpPr>
            <p:cNvPr id="98" name="Straight Connector 97"/>
            <p:cNvCxnSpPr/>
            <p:nvPr/>
          </p:nvCxnSpPr>
          <p:spPr>
            <a:xfrm flipH="1">
              <a:off x="4490851" y="2711326"/>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4409705" y="3244202"/>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4532417" y="2438400"/>
            <a:ext cx="953983" cy="536450"/>
            <a:chOff x="4532417" y="2438400"/>
            <a:chExt cx="953983" cy="536450"/>
          </a:xfrm>
        </p:grpSpPr>
        <p:cxnSp>
          <p:nvCxnSpPr>
            <p:cNvPr id="32" name="Straight Connector 31"/>
            <p:cNvCxnSpPr/>
            <p:nvPr/>
          </p:nvCxnSpPr>
          <p:spPr>
            <a:xfrm flipH="1" flipV="1">
              <a:off x="4532417" y="2642636"/>
              <a:ext cx="464240" cy="21210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15035" y="2438400"/>
              <a:ext cx="771365" cy="307777"/>
            </a:xfrm>
            <a:prstGeom prst="rect">
              <a:avLst/>
            </a:prstGeom>
            <a:noFill/>
          </p:spPr>
          <p:txBody>
            <a:bodyPr wrap="none" rtlCol="0">
              <a:spAutoFit/>
            </a:bodyPr>
            <a:lstStyle/>
            <a:p>
              <a:r>
                <a:rPr lang="en-US" sz="1400" dirty="0" smtClean="0"/>
                <a:t>release</a:t>
              </a:r>
              <a:endParaRPr lang="en-US" sz="1400" dirty="0"/>
            </a:p>
          </p:txBody>
        </p:sp>
        <p:sp>
          <p:nvSpPr>
            <p:cNvPr id="35" name="Oval 34"/>
            <p:cNvSpPr/>
            <p:nvPr/>
          </p:nvSpPr>
          <p:spPr>
            <a:xfrm>
              <a:off x="4989478" y="282245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0"/>
            <a:ext cx="8229600" cy="733892"/>
          </a:xfrm>
        </p:spPr>
        <p:txBody>
          <a:bodyPr>
            <a:normAutofit/>
          </a:bodyPr>
          <a:lstStyle/>
          <a:p>
            <a:pPr algn="ctr"/>
            <a:r>
              <a:rPr lang="en-US" sz="3600" dirty="0" smtClean="0">
                <a:solidFill>
                  <a:srgbClr val="0070C0"/>
                </a:solidFill>
                <a:latin typeface="Calibri" pitchFamily="34" charset="0"/>
                <a:ea typeface="+mn-ea"/>
                <a:cs typeface="Calibri" pitchFamily="34" charset="0"/>
              </a:rPr>
              <a:t>What are we doing?  </a:t>
            </a:r>
            <a:endParaRPr lang="en-US" sz="3600" dirty="0">
              <a:solidFill>
                <a:srgbClr val="0070C0"/>
              </a:solidFill>
              <a:latin typeface="Calibri" pitchFamily="34" charset="0"/>
              <a:ea typeface="+mn-ea"/>
              <a:cs typeface="Calibri" pitchFamily="34" charset="0"/>
            </a:endParaRPr>
          </a:p>
        </p:txBody>
      </p:sp>
      <p:grpSp>
        <p:nvGrpSpPr>
          <p:cNvPr id="12" name="Group 11"/>
          <p:cNvGrpSpPr/>
          <p:nvPr/>
        </p:nvGrpSpPr>
        <p:grpSpPr>
          <a:xfrm>
            <a:off x="3999510" y="1008620"/>
            <a:ext cx="992579" cy="1693718"/>
            <a:chOff x="3999510" y="1008620"/>
            <a:chExt cx="992579" cy="1693718"/>
          </a:xfrm>
        </p:grpSpPr>
        <p:cxnSp>
          <p:nvCxnSpPr>
            <p:cNvPr id="37" name="Straight Connector 36"/>
            <p:cNvCxnSpPr/>
            <p:nvPr/>
          </p:nvCxnSpPr>
          <p:spPr>
            <a:xfrm flipH="1">
              <a:off x="4495798" y="201706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2"/>
              <a:endCxn id="24" idx="0"/>
            </p:cNvCxnSpPr>
            <p:nvPr/>
          </p:nvCxnSpPr>
          <p:spPr>
            <a:xfrm flipH="1">
              <a:off x="4495799" y="137795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19600" y="13716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99510" y="1008620"/>
              <a:ext cx="992579" cy="369332"/>
            </a:xfrm>
            <a:prstGeom prst="rect">
              <a:avLst/>
            </a:prstGeom>
            <a:noFill/>
          </p:spPr>
          <p:txBody>
            <a:bodyPr wrap="none" rtlCol="0">
              <a:spAutoFit/>
            </a:bodyPr>
            <a:lstStyle/>
            <a:p>
              <a:r>
                <a:rPr lang="en-US" dirty="0" smtClean="0"/>
                <a:t>develop</a:t>
              </a:r>
              <a:endParaRPr lang="en-US" dirty="0"/>
            </a:p>
          </p:txBody>
        </p:sp>
        <p:sp>
          <p:nvSpPr>
            <p:cNvPr id="24" name="Oval 23"/>
            <p:cNvSpPr/>
            <p:nvPr/>
          </p:nvSpPr>
          <p:spPr>
            <a:xfrm>
              <a:off x="4419599" y="19050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14652" y="2549938"/>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653813" y="990600"/>
            <a:ext cx="889987" cy="1048780"/>
            <a:chOff x="6653813" y="990600"/>
            <a:chExt cx="889987" cy="1048780"/>
          </a:xfrm>
        </p:grpSpPr>
        <p:sp>
          <p:nvSpPr>
            <p:cNvPr id="26" name="TextBox 25"/>
            <p:cNvSpPr txBox="1"/>
            <p:nvPr/>
          </p:nvSpPr>
          <p:spPr>
            <a:xfrm>
              <a:off x="6653813" y="990600"/>
              <a:ext cx="889987" cy="369332"/>
            </a:xfrm>
            <a:prstGeom prst="rect">
              <a:avLst/>
            </a:prstGeom>
            <a:noFill/>
          </p:spPr>
          <p:txBody>
            <a:bodyPr wrap="none" rtlCol="0">
              <a:spAutoFit/>
            </a:bodyPr>
            <a:lstStyle/>
            <a:p>
              <a:r>
                <a:rPr lang="en-US" dirty="0" smtClean="0"/>
                <a:t>master</a:t>
              </a:r>
              <a:endParaRPr lang="en-US" dirty="0"/>
            </a:p>
          </p:txBody>
        </p:sp>
        <p:cxnSp>
          <p:nvCxnSpPr>
            <p:cNvPr id="27" name="Straight Connector 26"/>
            <p:cNvCxnSpPr>
              <a:endCxn id="29" idx="4"/>
            </p:cNvCxnSpPr>
            <p:nvPr/>
          </p:nvCxnSpPr>
          <p:spPr>
            <a:xfrm flipH="1">
              <a:off x="7098805" y="1359932"/>
              <a:ext cx="1" cy="6794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022606" y="13535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22605" y="18869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6428281" y="2278659"/>
            <a:ext cx="152400" cy="533400"/>
            <a:chOff x="6428281" y="2278659"/>
            <a:chExt cx="152400" cy="533400"/>
          </a:xfrm>
        </p:grpSpPr>
        <p:cxnSp>
          <p:nvCxnSpPr>
            <p:cNvPr id="13" name="Straight Connector 12"/>
            <p:cNvCxnSpPr>
              <a:stCxn id="14" idx="4"/>
              <a:endCxn id="15" idx="4"/>
            </p:cNvCxnSpPr>
            <p:nvPr/>
          </p:nvCxnSpPr>
          <p:spPr>
            <a:xfrm flipH="1">
              <a:off x="6504481"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428281" y="2659659"/>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6193545" y="1742209"/>
            <a:ext cx="851378" cy="536450"/>
            <a:chOff x="6193545" y="1742209"/>
            <a:chExt cx="851378" cy="536450"/>
          </a:xfrm>
        </p:grpSpPr>
        <p:sp>
          <p:nvSpPr>
            <p:cNvPr id="3" name="TextBox 2"/>
            <p:cNvSpPr txBox="1"/>
            <p:nvPr/>
          </p:nvSpPr>
          <p:spPr>
            <a:xfrm>
              <a:off x="6193545" y="1742209"/>
              <a:ext cx="612668" cy="307777"/>
            </a:xfrm>
            <a:prstGeom prst="rect">
              <a:avLst/>
            </a:prstGeom>
            <a:noFill/>
          </p:spPr>
          <p:txBody>
            <a:bodyPr wrap="none" rtlCol="0">
              <a:spAutoFit/>
            </a:bodyPr>
            <a:lstStyle/>
            <a:p>
              <a:r>
                <a:rPr lang="en-US" sz="1400" dirty="0" smtClean="0"/>
                <a:t>hotfix</a:t>
              </a:r>
              <a:endParaRPr lang="en-US" sz="1400" dirty="0"/>
            </a:p>
          </p:txBody>
        </p:sp>
        <p:sp>
          <p:nvSpPr>
            <p:cNvPr id="14" name="Oval 13"/>
            <p:cNvSpPr/>
            <p:nvPr/>
          </p:nvSpPr>
          <p:spPr>
            <a:xfrm>
              <a:off x="6428282" y="2126259"/>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29" idx="3"/>
              <a:endCxn id="14" idx="6"/>
            </p:cNvCxnSpPr>
            <p:nvPr/>
          </p:nvCxnSpPr>
          <p:spPr>
            <a:xfrm flipH="1">
              <a:off x="6580682" y="2017062"/>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837228" y="2278659"/>
            <a:ext cx="152400" cy="533400"/>
            <a:chOff x="3837228" y="2278659"/>
            <a:chExt cx="152400" cy="533400"/>
          </a:xfrm>
        </p:grpSpPr>
        <p:cxnSp>
          <p:nvCxnSpPr>
            <p:cNvPr id="22" name="Straight Connector 21"/>
            <p:cNvCxnSpPr>
              <a:stCxn id="23" idx="4"/>
              <a:endCxn id="30"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526292" y="1752600"/>
            <a:ext cx="893308" cy="526059"/>
            <a:chOff x="3526292" y="1752600"/>
            <a:chExt cx="893308" cy="526059"/>
          </a:xfrm>
        </p:grpSpPr>
        <p:sp>
          <p:nvSpPr>
            <p:cNvPr id="20" name="TextBox 19"/>
            <p:cNvSpPr txBox="1"/>
            <p:nvPr/>
          </p:nvSpPr>
          <p:spPr>
            <a:xfrm>
              <a:off x="3526292" y="1752600"/>
              <a:ext cx="740908" cy="307777"/>
            </a:xfrm>
            <a:prstGeom prst="rect">
              <a:avLst/>
            </a:prstGeom>
            <a:noFill/>
          </p:spPr>
          <p:txBody>
            <a:bodyPr wrap="none" rtlCol="0">
              <a:spAutoFit/>
            </a:bodyPr>
            <a:lstStyle/>
            <a:p>
              <a:r>
                <a:rPr lang="en-US" sz="1400" dirty="0" smtClean="0"/>
                <a:t>feature</a:t>
              </a:r>
              <a:endParaRPr lang="en-US" sz="1400" dirty="0"/>
            </a:p>
          </p:txBody>
        </p:sp>
        <p:sp>
          <p:nvSpPr>
            <p:cNvPr id="23" name="Oval 22"/>
            <p:cNvSpPr/>
            <p:nvPr/>
          </p:nvSpPr>
          <p:spPr>
            <a:xfrm>
              <a:off x="3837229" y="21262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3955359" y="2011797"/>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989477" y="2974850"/>
            <a:ext cx="152400" cy="533400"/>
            <a:chOff x="4989477" y="2974850"/>
            <a:chExt cx="152400" cy="533400"/>
          </a:xfrm>
        </p:grpSpPr>
        <p:cxnSp>
          <p:nvCxnSpPr>
            <p:cNvPr id="34" name="Straight Connector 33"/>
            <p:cNvCxnSpPr>
              <a:stCxn id="35" idx="4"/>
              <a:endCxn id="36" idx="0"/>
            </p:cNvCxnSpPr>
            <p:nvPr/>
          </p:nvCxnSpPr>
          <p:spPr>
            <a:xfrm flipH="1">
              <a:off x="5065677" y="2974850"/>
              <a:ext cx="1" cy="381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989477" y="335585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4409705" y="2711326"/>
            <a:ext cx="152400" cy="685276"/>
            <a:chOff x="4409705" y="2711326"/>
            <a:chExt cx="152400" cy="685276"/>
          </a:xfrm>
        </p:grpSpPr>
        <p:cxnSp>
          <p:nvCxnSpPr>
            <p:cNvPr id="38" name="Straight Connector 37"/>
            <p:cNvCxnSpPr/>
            <p:nvPr/>
          </p:nvCxnSpPr>
          <p:spPr>
            <a:xfrm flipH="1">
              <a:off x="4490851" y="2711326"/>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409705" y="3244202"/>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2286000" y="2209800"/>
            <a:ext cx="731290" cy="685800"/>
            <a:chOff x="2286000" y="2209800"/>
            <a:chExt cx="731290" cy="685800"/>
          </a:xfrm>
        </p:grpSpPr>
        <p:sp>
          <p:nvSpPr>
            <p:cNvPr id="40" name="TextBox 39"/>
            <p:cNvSpPr txBox="1"/>
            <p:nvPr/>
          </p:nvSpPr>
          <p:spPr>
            <a:xfrm>
              <a:off x="2286000" y="2209800"/>
              <a:ext cx="731290" cy="523220"/>
            </a:xfrm>
            <a:prstGeom prst="rect">
              <a:avLst/>
            </a:prstGeom>
            <a:noFill/>
          </p:spPr>
          <p:txBody>
            <a:bodyPr wrap="none" rtlCol="0">
              <a:spAutoFit/>
            </a:bodyPr>
            <a:lstStyle/>
            <a:p>
              <a:r>
                <a:rPr lang="en-US" sz="1400" dirty="0"/>
                <a:t>c</a:t>
              </a:r>
              <a:r>
                <a:rPr lang="en-US" sz="1400" dirty="0" smtClean="0"/>
                <a:t>orrect</a:t>
              </a:r>
            </a:p>
            <a:p>
              <a:r>
                <a:rPr lang="en-US" sz="1400" dirty="0" smtClean="0"/>
                <a:t>defect</a:t>
              </a:r>
              <a:endParaRPr lang="en-US" sz="1400" dirty="0"/>
            </a:p>
          </p:txBody>
        </p:sp>
        <p:sp>
          <p:nvSpPr>
            <p:cNvPr id="41" name="Oval 40"/>
            <p:cNvSpPr/>
            <p:nvPr/>
          </p:nvSpPr>
          <p:spPr>
            <a:xfrm>
              <a:off x="2596937" y="2743200"/>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1143000" y="1066800"/>
            <a:ext cx="612668" cy="685800"/>
            <a:chOff x="1143000" y="1066800"/>
            <a:chExt cx="612668" cy="685800"/>
          </a:xfrm>
        </p:grpSpPr>
        <p:sp>
          <p:nvSpPr>
            <p:cNvPr id="43" name="TextBox 42"/>
            <p:cNvSpPr txBox="1"/>
            <p:nvPr/>
          </p:nvSpPr>
          <p:spPr>
            <a:xfrm>
              <a:off x="1143000" y="1066800"/>
              <a:ext cx="612668" cy="523220"/>
            </a:xfrm>
            <a:prstGeom prst="rect">
              <a:avLst/>
            </a:prstGeom>
            <a:noFill/>
          </p:spPr>
          <p:txBody>
            <a:bodyPr wrap="none" rtlCol="0">
              <a:spAutoFit/>
            </a:bodyPr>
            <a:lstStyle/>
            <a:p>
              <a:r>
                <a:rPr lang="en-US" sz="1400" dirty="0" smtClean="0"/>
                <a:t>code</a:t>
              </a:r>
            </a:p>
            <a:p>
              <a:r>
                <a:rPr lang="en-US" sz="1400" dirty="0" smtClean="0"/>
                <a:t>hotfix</a:t>
              </a:r>
              <a:endParaRPr lang="en-US" sz="1400" dirty="0"/>
            </a:p>
          </p:txBody>
        </p:sp>
        <p:sp>
          <p:nvSpPr>
            <p:cNvPr id="44" name="Oval 43"/>
            <p:cNvSpPr/>
            <p:nvPr/>
          </p:nvSpPr>
          <p:spPr>
            <a:xfrm>
              <a:off x="1377737" y="1600200"/>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1371600" y="1752600"/>
            <a:ext cx="152400" cy="533400"/>
            <a:chOff x="3837228" y="2278659"/>
            <a:chExt cx="152400" cy="533400"/>
          </a:xfrm>
        </p:grpSpPr>
        <p:cxnSp>
          <p:nvCxnSpPr>
            <p:cNvPr id="51" name="Straight Connector 50"/>
            <p:cNvCxnSpPr>
              <a:endCxn id="52"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1371600" y="2286000"/>
            <a:ext cx="152400" cy="533400"/>
            <a:chOff x="3837228" y="2278659"/>
            <a:chExt cx="152400" cy="533400"/>
          </a:xfrm>
        </p:grpSpPr>
        <p:cxnSp>
          <p:nvCxnSpPr>
            <p:cNvPr id="56" name="Straight Connector 55"/>
            <p:cNvCxnSpPr>
              <a:endCxn id="57"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2590800" y="2895600"/>
            <a:ext cx="152400" cy="533400"/>
            <a:chOff x="3837228" y="2278659"/>
            <a:chExt cx="152400" cy="533400"/>
          </a:xfrm>
        </p:grpSpPr>
        <p:cxnSp>
          <p:nvCxnSpPr>
            <p:cNvPr id="59" name="Straight Connector 58"/>
            <p:cNvCxnSpPr>
              <a:endCxn id="60"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3050273" y="3374284"/>
            <a:ext cx="1381750" cy="664316"/>
            <a:chOff x="3050273" y="3374284"/>
            <a:chExt cx="1381750" cy="664316"/>
          </a:xfrm>
        </p:grpSpPr>
        <p:cxnSp>
          <p:nvCxnSpPr>
            <p:cNvPr id="64" name="Straight Connector 63"/>
            <p:cNvCxnSpPr>
              <a:stCxn id="39" idx="3"/>
              <a:endCxn id="63" idx="7"/>
            </p:cNvCxnSpPr>
            <p:nvPr/>
          </p:nvCxnSpPr>
          <p:spPr>
            <a:xfrm flipH="1">
              <a:off x="3491292" y="3374284"/>
              <a:ext cx="940731" cy="53423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050273" y="3512541"/>
              <a:ext cx="740908" cy="307777"/>
            </a:xfrm>
            <a:prstGeom prst="rect">
              <a:avLst/>
            </a:prstGeom>
            <a:noFill/>
          </p:spPr>
          <p:txBody>
            <a:bodyPr wrap="none" rtlCol="0">
              <a:spAutoFit/>
            </a:bodyPr>
            <a:lstStyle/>
            <a:p>
              <a:r>
                <a:rPr lang="en-US" sz="1400" dirty="0" smtClean="0"/>
                <a:t>feature</a:t>
              </a:r>
              <a:endParaRPr lang="en-US" sz="1400" dirty="0"/>
            </a:p>
          </p:txBody>
        </p:sp>
        <p:sp>
          <p:nvSpPr>
            <p:cNvPr id="63" name="Oval 62"/>
            <p:cNvSpPr/>
            <p:nvPr/>
          </p:nvSpPr>
          <p:spPr>
            <a:xfrm>
              <a:off x="3361210" y="3886200"/>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7022605" y="2039380"/>
            <a:ext cx="152400" cy="1084820"/>
            <a:chOff x="7022605" y="2039380"/>
            <a:chExt cx="152400" cy="1084820"/>
          </a:xfrm>
        </p:grpSpPr>
        <p:cxnSp>
          <p:nvCxnSpPr>
            <p:cNvPr id="75" name="Straight Connector 74"/>
            <p:cNvCxnSpPr>
              <a:stCxn id="29" idx="4"/>
              <a:endCxn id="76" idx="0"/>
            </p:cNvCxnSpPr>
            <p:nvPr/>
          </p:nvCxnSpPr>
          <p:spPr>
            <a:xfrm>
              <a:off x="7098805" y="2039380"/>
              <a:ext cx="0" cy="93242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022605" y="297180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1" name="Straight Connector 80"/>
          <p:cNvCxnSpPr>
            <a:stCxn id="15" idx="5"/>
            <a:endCxn id="76" idx="1"/>
          </p:cNvCxnSpPr>
          <p:nvPr/>
        </p:nvCxnSpPr>
        <p:spPr>
          <a:xfrm>
            <a:off x="6558363" y="2789741"/>
            <a:ext cx="486560" cy="204377"/>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847110" y="2819400"/>
            <a:ext cx="152400" cy="533400"/>
            <a:chOff x="3837228" y="2278659"/>
            <a:chExt cx="152400" cy="533400"/>
          </a:xfrm>
        </p:grpSpPr>
        <p:cxnSp>
          <p:nvCxnSpPr>
            <p:cNvPr id="89" name="Straight Connector 88"/>
            <p:cNvCxnSpPr>
              <a:endCxn id="90"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3375241" y="4038600"/>
            <a:ext cx="152400" cy="533400"/>
            <a:chOff x="3837228" y="2278659"/>
            <a:chExt cx="152400" cy="533400"/>
          </a:xfrm>
        </p:grpSpPr>
        <p:cxnSp>
          <p:nvCxnSpPr>
            <p:cNvPr id="92" name="Straight Connector 91"/>
            <p:cNvCxnSpPr>
              <a:endCxn id="93"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p:cNvCxnSpPr>
            <a:endCxn id="99" idx="1"/>
          </p:cNvCxnSpPr>
          <p:nvPr/>
        </p:nvCxnSpPr>
        <p:spPr>
          <a:xfrm>
            <a:off x="3961249" y="3373793"/>
            <a:ext cx="465697" cy="56250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7044189" y="3131612"/>
            <a:ext cx="152400" cy="1084820"/>
            <a:chOff x="7022605" y="2039380"/>
            <a:chExt cx="152400" cy="1084820"/>
          </a:xfrm>
        </p:grpSpPr>
        <p:cxnSp>
          <p:nvCxnSpPr>
            <p:cNvPr id="106" name="Straight Connector 105"/>
            <p:cNvCxnSpPr>
              <a:endCxn id="107" idx="0"/>
            </p:cNvCxnSpPr>
            <p:nvPr/>
          </p:nvCxnSpPr>
          <p:spPr>
            <a:xfrm>
              <a:off x="7098805" y="2039380"/>
              <a:ext cx="0" cy="93242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7022605" y="297180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5135365" y="3214301"/>
            <a:ext cx="808235" cy="519499"/>
            <a:chOff x="6614596" y="4800600"/>
            <a:chExt cx="808235" cy="519499"/>
          </a:xfrm>
        </p:grpSpPr>
        <p:sp>
          <p:nvSpPr>
            <p:cNvPr id="6" name="Rounded Rectangle 5"/>
            <p:cNvSpPr/>
            <p:nvPr/>
          </p:nvSpPr>
          <p:spPr>
            <a:xfrm>
              <a:off x="6653812" y="4800600"/>
              <a:ext cx="769019" cy="519499"/>
            </a:xfrm>
            <a:prstGeom prst="roundRect">
              <a:avLst/>
            </a:prstGeom>
            <a:solidFill>
              <a:schemeClr val="bg2"/>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614596" y="4858434"/>
              <a:ext cx="808235" cy="461665"/>
            </a:xfrm>
            <a:prstGeom prst="rect">
              <a:avLst/>
            </a:prstGeom>
            <a:noFill/>
          </p:spPr>
          <p:txBody>
            <a:bodyPr wrap="none" rtlCol="0">
              <a:spAutoFit/>
            </a:bodyPr>
            <a:lstStyle/>
            <a:p>
              <a:r>
                <a:rPr lang="en-US" sz="1200" b="1" dirty="0" smtClean="0">
                  <a:solidFill>
                    <a:srgbClr val="006600"/>
                  </a:solidFill>
                </a:rPr>
                <a:t>Certified</a:t>
              </a:r>
            </a:p>
            <a:p>
              <a:r>
                <a:rPr lang="en-US" sz="1200" b="1" dirty="0" smtClean="0">
                  <a:solidFill>
                    <a:srgbClr val="006600"/>
                  </a:solidFill>
                </a:rPr>
                <a:t>By QA</a:t>
              </a:r>
              <a:endParaRPr lang="en-US" sz="1200" b="1" dirty="0">
                <a:solidFill>
                  <a:srgbClr val="006600"/>
                </a:solidFill>
              </a:endParaRPr>
            </a:p>
          </p:txBody>
        </p:sp>
      </p:grpSp>
    </p:spTree>
    <p:extLst>
      <p:ext uri="{BB962C8B-B14F-4D97-AF65-F5344CB8AC3E}">
        <p14:creationId xmlns:p14="http://schemas.microsoft.com/office/powerpoint/2010/main" val="378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1+#ppt_w/2"/>
                                          </p:val>
                                        </p:tav>
                                        <p:tav tm="100000">
                                          <p:val>
                                            <p:strVal val="#ppt_x"/>
                                          </p:val>
                                        </p:tav>
                                      </p:tavLst>
                                    </p:anim>
                                    <p:anim calcmode="lin" valueType="num">
                                      <p:cBhvr additive="base">
                                        <p:cTn id="3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1+#ppt_w/2"/>
                                          </p:val>
                                        </p:tav>
                                        <p:tav tm="100000">
                                          <p:val>
                                            <p:strVal val="#ppt_x"/>
                                          </p:val>
                                        </p:tav>
                                      </p:tavLst>
                                    </p:anim>
                                    <p:anim calcmode="lin" valueType="num">
                                      <p:cBhvr additive="base">
                                        <p:cTn id="3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0-#ppt_w/2"/>
                                          </p:val>
                                        </p:tav>
                                        <p:tav tm="100000">
                                          <p:val>
                                            <p:strVal val="#ppt_x"/>
                                          </p:val>
                                        </p:tav>
                                      </p:tavLst>
                                    </p:anim>
                                    <p:anim calcmode="lin" valueType="num">
                                      <p:cBhvr additive="base">
                                        <p:cTn id="68"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xit" presetSubtype="32" fill="hold" nodeType="clickEffect">
                                  <p:stCondLst>
                                    <p:cond delay="0"/>
                                  </p:stCondLst>
                                  <p:childTnLst>
                                    <p:anim calcmode="lin" valueType="num">
                                      <p:cBhvr>
                                        <p:cTn id="72" dur="500"/>
                                        <p:tgtEl>
                                          <p:spTgt spid="55"/>
                                        </p:tgtEl>
                                        <p:attrNameLst>
                                          <p:attrName>ppt_w</p:attrName>
                                        </p:attrNameLst>
                                      </p:cBhvr>
                                      <p:tavLst>
                                        <p:tav tm="0">
                                          <p:val>
                                            <p:strVal val="ppt_w"/>
                                          </p:val>
                                        </p:tav>
                                        <p:tav tm="100000">
                                          <p:val>
                                            <p:fltVal val="0"/>
                                          </p:val>
                                        </p:tav>
                                      </p:tavLst>
                                    </p:anim>
                                    <p:anim calcmode="lin" valueType="num">
                                      <p:cBhvr>
                                        <p:cTn id="73" dur="500"/>
                                        <p:tgtEl>
                                          <p:spTgt spid="55"/>
                                        </p:tgtEl>
                                        <p:attrNameLst>
                                          <p:attrName>ppt_h</p:attrName>
                                        </p:attrNameLst>
                                      </p:cBhvr>
                                      <p:tavLst>
                                        <p:tav tm="0">
                                          <p:val>
                                            <p:strVal val="ppt_h"/>
                                          </p:val>
                                        </p:tav>
                                        <p:tav tm="100000">
                                          <p:val>
                                            <p:fltVal val="0"/>
                                          </p:val>
                                        </p:tav>
                                      </p:tavLst>
                                    </p:anim>
                                    <p:animEffect transition="out" filter="fade">
                                      <p:cBhvr>
                                        <p:cTn id="74" dur="500"/>
                                        <p:tgtEl>
                                          <p:spTgt spid="55"/>
                                        </p:tgtEl>
                                      </p:cBhvr>
                                    </p:animEffect>
                                    <p:set>
                                      <p:cBhvr>
                                        <p:cTn id="75" dur="1" fill="hold">
                                          <p:stCondLst>
                                            <p:cond delay="499"/>
                                          </p:stCondLst>
                                        </p:cTn>
                                        <p:tgtEl>
                                          <p:spTgt spid="55"/>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nodeType="clickEffect">
                                  <p:stCondLst>
                                    <p:cond delay="0"/>
                                  </p:stCondLst>
                                  <p:childTnLst>
                                    <p:animEffect transition="out" filter="wipe(down)">
                                      <p:cBhvr>
                                        <p:cTn id="79" dur="500"/>
                                        <p:tgtEl>
                                          <p:spTgt spid="50"/>
                                        </p:tgtEl>
                                      </p:cBhvr>
                                    </p:animEffect>
                                    <p:set>
                                      <p:cBhvr>
                                        <p:cTn id="80" dur="1" fill="hold">
                                          <p:stCondLst>
                                            <p:cond delay="499"/>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53" presetClass="exit" presetSubtype="32" fill="hold" nodeType="clickEffect">
                                  <p:stCondLst>
                                    <p:cond delay="0"/>
                                  </p:stCondLst>
                                  <p:childTnLst>
                                    <p:anim calcmode="lin" valueType="num">
                                      <p:cBhvr>
                                        <p:cTn id="84" dur="500"/>
                                        <p:tgtEl>
                                          <p:spTgt spid="53"/>
                                        </p:tgtEl>
                                        <p:attrNameLst>
                                          <p:attrName>ppt_w</p:attrName>
                                        </p:attrNameLst>
                                      </p:cBhvr>
                                      <p:tavLst>
                                        <p:tav tm="0">
                                          <p:val>
                                            <p:strVal val="ppt_w"/>
                                          </p:val>
                                        </p:tav>
                                        <p:tav tm="100000">
                                          <p:val>
                                            <p:fltVal val="0"/>
                                          </p:val>
                                        </p:tav>
                                      </p:tavLst>
                                    </p:anim>
                                    <p:anim calcmode="lin" valueType="num">
                                      <p:cBhvr>
                                        <p:cTn id="85" dur="500"/>
                                        <p:tgtEl>
                                          <p:spTgt spid="53"/>
                                        </p:tgtEl>
                                        <p:attrNameLst>
                                          <p:attrName>ppt_h</p:attrName>
                                        </p:attrNameLst>
                                      </p:cBhvr>
                                      <p:tavLst>
                                        <p:tav tm="0">
                                          <p:val>
                                            <p:strVal val="ppt_h"/>
                                          </p:val>
                                        </p:tav>
                                        <p:tav tm="100000">
                                          <p:val>
                                            <p:fltVal val="0"/>
                                          </p:val>
                                        </p:tav>
                                      </p:tavLst>
                                    </p:anim>
                                    <p:animEffect transition="out" filter="fade">
                                      <p:cBhvr>
                                        <p:cTn id="86" dur="500"/>
                                        <p:tgtEl>
                                          <p:spTgt spid="53"/>
                                        </p:tgtEl>
                                      </p:cBhvr>
                                    </p:animEffect>
                                    <p:set>
                                      <p:cBhvr>
                                        <p:cTn id="87" dur="1" fill="hold">
                                          <p:stCondLst>
                                            <p:cond delay="499"/>
                                          </p:stCondLst>
                                        </p:cTn>
                                        <p:tgtEl>
                                          <p:spTgt spid="5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8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8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53" presetClass="exit" presetSubtype="32" fill="hold" nodeType="clickEffect">
                                  <p:stCondLst>
                                    <p:cond delay="0"/>
                                  </p:stCondLst>
                                  <p:childTnLst>
                                    <p:anim calcmode="lin" valueType="num">
                                      <p:cBhvr>
                                        <p:cTn id="99" dur="500"/>
                                        <p:tgtEl>
                                          <p:spTgt spid="72"/>
                                        </p:tgtEl>
                                        <p:attrNameLst>
                                          <p:attrName>ppt_w</p:attrName>
                                        </p:attrNameLst>
                                      </p:cBhvr>
                                      <p:tavLst>
                                        <p:tav tm="0">
                                          <p:val>
                                            <p:strVal val="ppt_w"/>
                                          </p:val>
                                        </p:tav>
                                        <p:tav tm="100000">
                                          <p:val>
                                            <p:fltVal val="0"/>
                                          </p:val>
                                        </p:tav>
                                      </p:tavLst>
                                    </p:anim>
                                    <p:anim calcmode="lin" valueType="num">
                                      <p:cBhvr>
                                        <p:cTn id="100" dur="500"/>
                                        <p:tgtEl>
                                          <p:spTgt spid="72"/>
                                        </p:tgtEl>
                                        <p:attrNameLst>
                                          <p:attrName>ppt_h</p:attrName>
                                        </p:attrNameLst>
                                      </p:cBhvr>
                                      <p:tavLst>
                                        <p:tav tm="0">
                                          <p:val>
                                            <p:strVal val="ppt_h"/>
                                          </p:val>
                                        </p:tav>
                                        <p:tav tm="100000">
                                          <p:val>
                                            <p:fltVal val="0"/>
                                          </p:val>
                                        </p:tav>
                                      </p:tavLst>
                                    </p:anim>
                                    <p:animEffect transition="out" filter="fade">
                                      <p:cBhvr>
                                        <p:cTn id="101" dur="500"/>
                                        <p:tgtEl>
                                          <p:spTgt spid="72"/>
                                        </p:tgtEl>
                                      </p:cBhvr>
                                    </p:animEffect>
                                    <p:set>
                                      <p:cBhvr>
                                        <p:cTn id="102" dur="1" fill="hold">
                                          <p:stCondLst>
                                            <p:cond delay="499"/>
                                          </p:stCondLst>
                                        </p:cTn>
                                        <p:tgtEl>
                                          <p:spTgt spid="7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53" presetClass="exit" presetSubtype="32" fill="hold" nodeType="clickEffect">
                                  <p:stCondLst>
                                    <p:cond delay="0"/>
                                  </p:stCondLst>
                                  <p:childTnLst>
                                    <p:anim calcmode="lin" valueType="num">
                                      <p:cBhvr>
                                        <p:cTn id="106" dur="500"/>
                                        <p:tgtEl>
                                          <p:spTgt spid="46"/>
                                        </p:tgtEl>
                                        <p:attrNameLst>
                                          <p:attrName>ppt_w</p:attrName>
                                        </p:attrNameLst>
                                      </p:cBhvr>
                                      <p:tavLst>
                                        <p:tav tm="0">
                                          <p:val>
                                            <p:strVal val="ppt_w"/>
                                          </p:val>
                                        </p:tav>
                                        <p:tav tm="100000">
                                          <p:val>
                                            <p:fltVal val="0"/>
                                          </p:val>
                                        </p:tav>
                                      </p:tavLst>
                                    </p:anim>
                                    <p:anim calcmode="lin" valueType="num">
                                      <p:cBhvr>
                                        <p:cTn id="107" dur="500"/>
                                        <p:tgtEl>
                                          <p:spTgt spid="46"/>
                                        </p:tgtEl>
                                        <p:attrNameLst>
                                          <p:attrName>ppt_h</p:attrName>
                                        </p:attrNameLst>
                                      </p:cBhvr>
                                      <p:tavLst>
                                        <p:tav tm="0">
                                          <p:val>
                                            <p:strVal val="ppt_h"/>
                                          </p:val>
                                        </p:tav>
                                        <p:tav tm="100000">
                                          <p:val>
                                            <p:fltVal val="0"/>
                                          </p:val>
                                        </p:tav>
                                      </p:tavLst>
                                    </p:anim>
                                    <p:animEffect transition="out" filter="fade">
                                      <p:cBhvr>
                                        <p:cTn id="108" dur="500"/>
                                        <p:tgtEl>
                                          <p:spTgt spid="46"/>
                                        </p:tgtEl>
                                      </p:cBhvr>
                                    </p:animEffect>
                                    <p:set>
                                      <p:cBhvr>
                                        <p:cTn id="109" dur="1" fill="hold">
                                          <p:stCondLst>
                                            <p:cond delay="499"/>
                                          </p:stCondLst>
                                        </p:cTn>
                                        <p:tgtEl>
                                          <p:spTgt spid="46"/>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53" presetClass="exit" presetSubtype="32" fill="hold" nodeType="clickEffect">
                                  <p:stCondLst>
                                    <p:cond delay="0"/>
                                  </p:stCondLst>
                                  <p:childTnLst>
                                    <p:anim calcmode="lin" valueType="num">
                                      <p:cBhvr>
                                        <p:cTn id="113" dur="500"/>
                                        <p:tgtEl>
                                          <p:spTgt spid="81"/>
                                        </p:tgtEl>
                                        <p:attrNameLst>
                                          <p:attrName>ppt_w</p:attrName>
                                        </p:attrNameLst>
                                      </p:cBhvr>
                                      <p:tavLst>
                                        <p:tav tm="0">
                                          <p:val>
                                            <p:strVal val="ppt_w"/>
                                          </p:val>
                                        </p:tav>
                                        <p:tav tm="100000">
                                          <p:val>
                                            <p:fltVal val="0"/>
                                          </p:val>
                                        </p:tav>
                                      </p:tavLst>
                                    </p:anim>
                                    <p:anim calcmode="lin" valueType="num">
                                      <p:cBhvr>
                                        <p:cTn id="114" dur="500"/>
                                        <p:tgtEl>
                                          <p:spTgt spid="81"/>
                                        </p:tgtEl>
                                        <p:attrNameLst>
                                          <p:attrName>ppt_h</p:attrName>
                                        </p:attrNameLst>
                                      </p:cBhvr>
                                      <p:tavLst>
                                        <p:tav tm="0">
                                          <p:val>
                                            <p:strVal val="ppt_h"/>
                                          </p:val>
                                        </p:tav>
                                        <p:tav tm="100000">
                                          <p:val>
                                            <p:fltVal val="0"/>
                                          </p:val>
                                        </p:tav>
                                      </p:tavLst>
                                    </p:anim>
                                    <p:animEffect transition="out" filter="fade">
                                      <p:cBhvr>
                                        <p:cTn id="115" dur="500"/>
                                        <p:tgtEl>
                                          <p:spTgt spid="81"/>
                                        </p:tgtEl>
                                      </p:cBhvr>
                                    </p:animEffect>
                                    <p:set>
                                      <p:cBhvr>
                                        <p:cTn id="116" dur="1" fill="hold">
                                          <p:stCondLst>
                                            <p:cond delay="499"/>
                                          </p:stCondLst>
                                        </p:cTn>
                                        <p:tgtEl>
                                          <p:spTgt spid="8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8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53" presetClass="exit" presetSubtype="32" fill="hold" nodeType="clickEffect">
                                  <p:stCondLst>
                                    <p:cond delay="0"/>
                                  </p:stCondLst>
                                  <p:childTnLst>
                                    <p:anim calcmode="lin" valueType="num">
                                      <p:cBhvr>
                                        <p:cTn id="136" dur="500"/>
                                        <p:tgtEl>
                                          <p:spTgt spid="100"/>
                                        </p:tgtEl>
                                        <p:attrNameLst>
                                          <p:attrName>ppt_w</p:attrName>
                                        </p:attrNameLst>
                                      </p:cBhvr>
                                      <p:tavLst>
                                        <p:tav tm="0">
                                          <p:val>
                                            <p:strVal val="ppt_w"/>
                                          </p:val>
                                        </p:tav>
                                        <p:tav tm="100000">
                                          <p:val>
                                            <p:fltVal val="0"/>
                                          </p:val>
                                        </p:tav>
                                      </p:tavLst>
                                    </p:anim>
                                    <p:anim calcmode="lin" valueType="num">
                                      <p:cBhvr>
                                        <p:cTn id="137" dur="500"/>
                                        <p:tgtEl>
                                          <p:spTgt spid="100"/>
                                        </p:tgtEl>
                                        <p:attrNameLst>
                                          <p:attrName>ppt_h</p:attrName>
                                        </p:attrNameLst>
                                      </p:cBhvr>
                                      <p:tavLst>
                                        <p:tav tm="0">
                                          <p:val>
                                            <p:strVal val="ppt_h"/>
                                          </p:val>
                                        </p:tav>
                                        <p:tav tm="100000">
                                          <p:val>
                                            <p:fltVal val="0"/>
                                          </p:val>
                                        </p:tav>
                                      </p:tavLst>
                                    </p:anim>
                                    <p:animEffect transition="out" filter="fade">
                                      <p:cBhvr>
                                        <p:cTn id="138" dur="500"/>
                                        <p:tgtEl>
                                          <p:spTgt spid="100"/>
                                        </p:tgtEl>
                                      </p:cBhvr>
                                    </p:animEffect>
                                    <p:set>
                                      <p:cBhvr>
                                        <p:cTn id="139" dur="1" fill="hold">
                                          <p:stCondLst>
                                            <p:cond delay="499"/>
                                          </p:stCondLst>
                                        </p:cTn>
                                        <p:tgtEl>
                                          <p:spTgt spid="100"/>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53" presetClass="exit" presetSubtype="32" fill="hold" nodeType="clickEffect">
                                  <p:stCondLst>
                                    <p:cond delay="0"/>
                                  </p:stCondLst>
                                  <p:childTnLst>
                                    <p:anim calcmode="lin" valueType="num">
                                      <p:cBhvr>
                                        <p:cTn id="143" dur="500"/>
                                        <p:tgtEl>
                                          <p:spTgt spid="17"/>
                                        </p:tgtEl>
                                        <p:attrNameLst>
                                          <p:attrName>ppt_w</p:attrName>
                                        </p:attrNameLst>
                                      </p:cBhvr>
                                      <p:tavLst>
                                        <p:tav tm="0">
                                          <p:val>
                                            <p:strVal val="ppt_w"/>
                                          </p:val>
                                        </p:tav>
                                        <p:tav tm="100000">
                                          <p:val>
                                            <p:fltVal val="0"/>
                                          </p:val>
                                        </p:tav>
                                      </p:tavLst>
                                    </p:anim>
                                    <p:anim calcmode="lin" valueType="num">
                                      <p:cBhvr>
                                        <p:cTn id="144" dur="500"/>
                                        <p:tgtEl>
                                          <p:spTgt spid="17"/>
                                        </p:tgtEl>
                                        <p:attrNameLst>
                                          <p:attrName>ppt_h</p:attrName>
                                        </p:attrNameLst>
                                      </p:cBhvr>
                                      <p:tavLst>
                                        <p:tav tm="0">
                                          <p:val>
                                            <p:strVal val="ppt_h"/>
                                          </p:val>
                                        </p:tav>
                                        <p:tav tm="100000">
                                          <p:val>
                                            <p:fltVal val="0"/>
                                          </p:val>
                                        </p:tav>
                                      </p:tavLst>
                                    </p:anim>
                                    <p:animEffect transition="out" filter="fade">
                                      <p:cBhvr>
                                        <p:cTn id="145" dur="500"/>
                                        <p:tgtEl>
                                          <p:spTgt spid="17"/>
                                        </p:tgtEl>
                                      </p:cBhvr>
                                    </p:animEffect>
                                    <p:set>
                                      <p:cBhvr>
                                        <p:cTn id="146" dur="1" fill="hold">
                                          <p:stCondLst>
                                            <p:cond delay="499"/>
                                          </p:stCondLst>
                                        </p:cTn>
                                        <p:tgtEl>
                                          <p:spTgt spid="17"/>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53" presetClass="exit" presetSubtype="32" fill="hold" nodeType="clickEffect">
                                  <p:stCondLst>
                                    <p:cond delay="0"/>
                                  </p:stCondLst>
                                  <p:childTnLst>
                                    <p:anim calcmode="lin" valueType="num">
                                      <p:cBhvr>
                                        <p:cTn id="150" dur="500"/>
                                        <p:tgtEl>
                                          <p:spTgt spid="45"/>
                                        </p:tgtEl>
                                        <p:attrNameLst>
                                          <p:attrName>ppt_w</p:attrName>
                                        </p:attrNameLst>
                                      </p:cBhvr>
                                      <p:tavLst>
                                        <p:tav tm="0">
                                          <p:val>
                                            <p:strVal val="ppt_w"/>
                                          </p:val>
                                        </p:tav>
                                        <p:tav tm="100000">
                                          <p:val>
                                            <p:fltVal val="0"/>
                                          </p:val>
                                        </p:tav>
                                      </p:tavLst>
                                    </p:anim>
                                    <p:anim calcmode="lin" valueType="num">
                                      <p:cBhvr>
                                        <p:cTn id="151" dur="500"/>
                                        <p:tgtEl>
                                          <p:spTgt spid="45"/>
                                        </p:tgtEl>
                                        <p:attrNameLst>
                                          <p:attrName>ppt_h</p:attrName>
                                        </p:attrNameLst>
                                      </p:cBhvr>
                                      <p:tavLst>
                                        <p:tav tm="0">
                                          <p:val>
                                            <p:strVal val="ppt_h"/>
                                          </p:val>
                                        </p:tav>
                                        <p:tav tm="100000">
                                          <p:val>
                                            <p:fltVal val="0"/>
                                          </p:val>
                                        </p:tav>
                                      </p:tavLst>
                                    </p:anim>
                                    <p:animEffect transition="out" filter="fade">
                                      <p:cBhvr>
                                        <p:cTn id="152" dur="500"/>
                                        <p:tgtEl>
                                          <p:spTgt spid="45"/>
                                        </p:tgtEl>
                                      </p:cBhvr>
                                    </p:animEffect>
                                    <p:set>
                                      <p:cBhvr>
                                        <p:cTn id="153" dur="1" fill="hold">
                                          <p:stCondLst>
                                            <p:cond delay="499"/>
                                          </p:stCondLst>
                                        </p:cTn>
                                        <p:tgtEl>
                                          <p:spTgt spid="45"/>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53" presetClass="exit" presetSubtype="32" fill="hold" nodeType="clickEffect">
                                  <p:stCondLst>
                                    <p:cond delay="0"/>
                                  </p:stCondLst>
                                  <p:childTnLst>
                                    <p:anim calcmode="lin" valueType="num">
                                      <p:cBhvr>
                                        <p:cTn id="157" dur="500"/>
                                        <p:tgtEl>
                                          <p:spTgt spid="88"/>
                                        </p:tgtEl>
                                        <p:attrNameLst>
                                          <p:attrName>ppt_w</p:attrName>
                                        </p:attrNameLst>
                                      </p:cBhvr>
                                      <p:tavLst>
                                        <p:tav tm="0">
                                          <p:val>
                                            <p:strVal val="ppt_w"/>
                                          </p:val>
                                        </p:tav>
                                        <p:tav tm="100000">
                                          <p:val>
                                            <p:fltVal val="0"/>
                                          </p:val>
                                        </p:tav>
                                      </p:tavLst>
                                    </p:anim>
                                    <p:anim calcmode="lin" valueType="num">
                                      <p:cBhvr>
                                        <p:cTn id="158" dur="500"/>
                                        <p:tgtEl>
                                          <p:spTgt spid="88"/>
                                        </p:tgtEl>
                                        <p:attrNameLst>
                                          <p:attrName>ppt_h</p:attrName>
                                        </p:attrNameLst>
                                      </p:cBhvr>
                                      <p:tavLst>
                                        <p:tav tm="0">
                                          <p:val>
                                            <p:strVal val="ppt_h"/>
                                          </p:val>
                                        </p:tav>
                                        <p:tav tm="100000">
                                          <p:val>
                                            <p:fltVal val="0"/>
                                          </p:val>
                                        </p:tav>
                                      </p:tavLst>
                                    </p:anim>
                                    <p:animEffect transition="out" filter="fade">
                                      <p:cBhvr>
                                        <p:cTn id="159" dur="500"/>
                                        <p:tgtEl>
                                          <p:spTgt spid="88"/>
                                        </p:tgtEl>
                                      </p:cBhvr>
                                    </p:animEffect>
                                    <p:set>
                                      <p:cBhvr>
                                        <p:cTn id="160" dur="1" fill="hold">
                                          <p:stCondLst>
                                            <p:cond delay="499"/>
                                          </p:stCondLst>
                                        </p:cTn>
                                        <p:tgtEl>
                                          <p:spTgt spid="8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53" presetClass="exit" presetSubtype="32" fill="hold" nodeType="clickEffect">
                                  <p:stCondLst>
                                    <p:cond delay="0"/>
                                  </p:stCondLst>
                                  <p:childTnLst>
                                    <p:anim calcmode="lin" valueType="num">
                                      <p:cBhvr>
                                        <p:cTn id="164" dur="500"/>
                                        <p:tgtEl>
                                          <p:spTgt spid="100"/>
                                        </p:tgtEl>
                                        <p:attrNameLst>
                                          <p:attrName>ppt_w</p:attrName>
                                        </p:attrNameLst>
                                      </p:cBhvr>
                                      <p:tavLst>
                                        <p:tav tm="0">
                                          <p:val>
                                            <p:strVal val="ppt_w"/>
                                          </p:val>
                                        </p:tav>
                                        <p:tav tm="100000">
                                          <p:val>
                                            <p:fltVal val="0"/>
                                          </p:val>
                                        </p:tav>
                                      </p:tavLst>
                                    </p:anim>
                                    <p:anim calcmode="lin" valueType="num">
                                      <p:cBhvr>
                                        <p:cTn id="165" dur="500"/>
                                        <p:tgtEl>
                                          <p:spTgt spid="100"/>
                                        </p:tgtEl>
                                        <p:attrNameLst>
                                          <p:attrName>ppt_h</p:attrName>
                                        </p:attrNameLst>
                                      </p:cBhvr>
                                      <p:tavLst>
                                        <p:tav tm="0">
                                          <p:val>
                                            <p:strVal val="ppt_h"/>
                                          </p:val>
                                        </p:tav>
                                        <p:tav tm="100000">
                                          <p:val>
                                            <p:fltVal val="0"/>
                                          </p:val>
                                        </p:tav>
                                      </p:tavLst>
                                    </p:anim>
                                    <p:animEffect transition="out" filter="fade">
                                      <p:cBhvr>
                                        <p:cTn id="166" dur="500"/>
                                        <p:tgtEl>
                                          <p:spTgt spid="100"/>
                                        </p:tgtEl>
                                      </p:cBhvr>
                                    </p:animEffect>
                                    <p:set>
                                      <p:cBhvr>
                                        <p:cTn id="167" dur="1" fill="hold">
                                          <p:stCondLst>
                                            <p:cond delay="499"/>
                                          </p:stCondLst>
                                        </p:cTn>
                                        <p:tgtEl>
                                          <p:spTgt spid="100"/>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53" presetClass="exit" presetSubtype="32" fill="hold" nodeType="clickEffect">
                                  <p:stCondLst>
                                    <p:cond delay="0"/>
                                  </p:stCondLst>
                                  <p:childTnLst>
                                    <p:anim calcmode="lin" valueType="num">
                                      <p:cBhvr>
                                        <p:cTn id="175" dur="500"/>
                                        <p:tgtEl>
                                          <p:spTgt spid="54"/>
                                        </p:tgtEl>
                                        <p:attrNameLst>
                                          <p:attrName>ppt_w</p:attrName>
                                        </p:attrNameLst>
                                      </p:cBhvr>
                                      <p:tavLst>
                                        <p:tav tm="0">
                                          <p:val>
                                            <p:strVal val="ppt_w"/>
                                          </p:val>
                                        </p:tav>
                                        <p:tav tm="100000">
                                          <p:val>
                                            <p:fltVal val="0"/>
                                          </p:val>
                                        </p:tav>
                                      </p:tavLst>
                                    </p:anim>
                                    <p:anim calcmode="lin" valueType="num">
                                      <p:cBhvr>
                                        <p:cTn id="176" dur="500"/>
                                        <p:tgtEl>
                                          <p:spTgt spid="54"/>
                                        </p:tgtEl>
                                        <p:attrNameLst>
                                          <p:attrName>ppt_h</p:attrName>
                                        </p:attrNameLst>
                                      </p:cBhvr>
                                      <p:tavLst>
                                        <p:tav tm="0">
                                          <p:val>
                                            <p:strVal val="ppt_h"/>
                                          </p:val>
                                        </p:tav>
                                        <p:tav tm="100000">
                                          <p:val>
                                            <p:fltVal val="0"/>
                                          </p:val>
                                        </p:tav>
                                      </p:tavLst>
                                    </p:anim>
                                    <p:animEffect transition="out" filter="fade">
                                      <p:cBhvr>
                                        <p:cTn id="177" dur="500"/>
                                        <p:tgtEl>
                                          <p:spTgt spid="54"/>
                                        </p:tgtEl>
                                      </p:cBhvr>
                                    </p:animEffect>
                                    <p:set>
                                      <p:cBhvr>
                                        <p:cTn id="178" dur="1" fill="hold">
                                          <p:stCondLst>
                                            <p:cond delay="499"/>
                                          </p:stCondLst>
                                        </p:cTn>
                                        <p:tgtEl>
                                          <p:spTgt spid="54"/>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53" presetClass="exit" presetSubtype="32" fill="hold" nodeType="clickEffect">
                                  <p:stCondLst>
                                    <p:cond delay="0"/>
                                  </p:stCondLst>
                                  <p:childTnLst>
                                    <p:anim calcmode="lin" valueType="num">
                                      <p:cBhvr>
                                        <p:cTn id="182" dur="500"/>
                                        <p:tgtEl>
                                          <p:spTgt spid="58"/>
                                        </p:tgtEl>
                                        <p:attrNameLst>
                                          <p:attrName>ppt_w</p:attrName>
                                        </p:attrNameLst>
                                      </p:cBhvr>
                                      <p:tavLst>
                                        <p:tav tm="0">
                                          <p:val>
                                            <p:strVal val="ppt_w"/>
                                          </p:val>
                                        </p:tav>
                                        <p:tav tm="100000">
                                          <p:val>
                                            <p:fltVal val="0"/>
                                          </p:val>
                                        </p:tav>
                                      </p:tavLst>
                                    </p:anim>
                                    <p:anim calcmode="lin" valueType="num">
                                      <p:cBhvr>
                                        <p:cTn id="183" dur="500"/>
                                        <p:tgtEl>
                                          <p:spTgt spid="58"/>
                                        </p:tgtEl>
                                        <p:attrNameLst>
                                          <p:attrName>ppt_h</p:attrName>
                                        </p:attrNameLst>
                                      </p:cBhvr>
                                      <p:tavLst>
                                        <p:tav tm="0">
                                          <p:val>
                                            <p:strVal val="ppt_h"/>
                                          </p:val>
                                        </p:tav>
                                        <p:tav tm="100000">
                                          <p:val>
                                            <p:fltVal val="0"/>
                                          </p:val>
                                        </p:tav>
                                      </p:tavLst>
                                    </p:anim>
                                    <p:animEffect transition="out" filter="fade">
                                      <p:cBhvr>
                                        <p:cTn id="184" dur="500"/>
                                        <p:tgtEl>
                                          <p:spTgt spid="58"/>
                                        </p:tgtEl>
                                      </p:cBhvr>
                                    </p:animEffect>
                                    <p:set>
                                      <p:cBhvr>
                                        <p:cTn id="185" dur="1" fill="hold">
                                          <p:stCondLst>
                                            <p:cond delay="499"/>
                                          </p:stCondLst>
                                        </p:cTn>
                                        <p:tgtEl>
                                          <p:spTgt spid="58"/>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1" presetClass="entr" presetSubtype="0" fill="hold" nodeType="clickEffect">
                                  <p:stCondLst>
                                    <p:cond delay="0"/>
                                  </p:stCondLst>
                                  <p:childTnLst>
                                    <p:set>
                                      <p:cBhvr>
                                        <p:cTn id="189" dur="1" fill="hold">
                                          <p:stCondLst>
                                            <p:cond delay="0"/>
                                          </p:stCondLst>
                                        </p:cTn>
                                        <p:tgtEl>
                                          <p:spTgt spid="7"/>
                                        </p:tgtEl>
                                        <p:attrNameLst>
                                          <p:attrName>style.visibility</p:attrName>
                                        </p:attrNameLst>
                                      </p:cBhvr>
                                      <p:to>
                                        <p:strVal val="visible"/>
                                      </p:to>
                                    </p:set>
                                    <p:anim calcmode="lin" valueType="num">
                                      <p:cBhvr>
                                        <p:cTn id="190" dur="1000" fill="hold"/>
                                        <p:tgtEl>
                                          <p:spTgt spid="7"/>
                                        </p:tgtEl>
                                        <p:attrNameLst>
                                          <p:attrName>ppt_w</p:attrName>
                                        </p:attrNameLst>
                                      </p:cBhvr>
                                      <p:tavLst>
                                        <p:tav tm="0">
                                          <p:val>
                                            <p:fltVal val="0"/>
                                          </p:val>
                                        </p:tav>
                                        <p:tav tm="100000">
                                          <p:val>
                                            <p:strVal val="#ppt_w"/>
                                          </p:val>
                                        </p:tav>
                                      </p:tavLst>
                                    </p:anim>
                                    <p:anim calcmode="lin" valueType="num">
                                      <p:cBhvr>
                                        <p:cTn id="191" dur="1000" fill="hold"/>
                                        <p:tgtEl>
                                          <p:spTgt spid="7"/>
                                        </p:tgtEl>
                                        <p:attrNameLst>
                                          <p:attrName>ppt_h</p:attrName>
                                        </p:attrNameLst>
                                      </p:cBhvr>
                                      <p:tavLst>
                                        <p:tav tm="0">
                                          <p:val>
                                            <p:fltVal val="0"/>
                                          </p:val>
                                        </p:tav>
                                        <p:tav tm="100000">
                                          <p:val>
                                            <p:strVal val="#ppt_h"/>
                                          </p:val>
                                        </p:tav>
                                      </p:tavLst>
                                    </p:anim>
                                    <p:anim calcmode="lin" valueType="num">
                                      <p:cBhvr>
                                        <p:cTn id="192" dur="1000" fill="hold"/>
                                        <p:tgtEl>
                                          <p:spTgt spid="7"/>
                                        </p:tgtEl>
                                        <p:attrNameLst>
                                          <p:attrName>style.rotation</p:attrName>
                                        </p:attrNameLst>
                                      </p:cBhvr>
                                      <p:tavLst>
                                        <p:tav tm="0">
                                          <p:val>
                                            <p:fltVal val="90"/>
                                          </p:val>
                                        </p:tav>
                                        <p:tav tm="100000">
                                          <p:val>
                                            <p:fltVal val="0"/>
                                          </p:val>
                                        </p:tav>
                                      </p:tavLst>
                                    </p:anim>
                                    <p:animEffect transition="in" filter="fade">
                                      <p:cBhvr>
                                        <p:cTn id="193" dur="1000"/>
                                        <p:tgtEl>
                                          <p:spTgt spid="7"/>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105"/>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53" presetClass="exit" presetSubtype="32" fill="hold" nodeType="clickEffect">
                                  <p:stCondLst>
                                    <p:cond delay="0"/>
                                  </p:stCondLst>
                                  <p:childTnLst>
                                    <p:anim calcmode="lin" valueType="num">
                                      <p:cBhvr>
                                        <p:cTn id="201" dur="500"/>
                                        <p:tgtEl>
                                          <p:spTgt spid="47"/>
                                        </p:tgtEl>
                                        <p:attrNameLst>
                                          <p:attrName>ppt_w</p:attrName>
                                        </p:attrNameLst>
                                      </p:cBhvr>
                                      <p:tavLst>
                                        <p:tav tm="0">
                                          <p:val>
                                            <p:strVal val="ppt_w"/>
                                          </p:val>
                                        </p:tav>
                                        <p:tav tm="100000">
                                          <p:val>
                                            <p:fltVal val="0"/>
                                          </p:val>
                                        </p:tav>
                                      </p:tavLst>
                                    </p:anim>
                                    <p:anim calcmode="lin" valueType="num">
                                      <p:cBhvr>
                                        <p:cTn id="202" dur="500"/>
                                        <p:tgtEl>
                                          <p:spTgt spid="47"/>
                                        </p:tgtEl>
                                        <p:attrNameLst>
                                          <p:attrName>ppt_h</p:attrName>
                                        </p:attrNameLst>
                                      </p:cBhvr>
                                      <p:tavLst>
                                        <p:tav tm="0">
                                          <p:val>
                                            <p:strVal val="ppt_h"/>
                                          </p:val>
                                        </p:tav>
                                        <p:tav tm="100000">
                                          <p:val>
                                            <p:fltVal val="0"/>
                                          </p:val>
                                        </p:tav>
                                      </p:tavLst>
                                    </p:anim>
                                    <p:animEffect transition="out" filter="fade">
                                      <p:cBhvr>
                                        <p:cTn id="203" dur="500"/>
                                        <p:tgtEl>
                                          <p:spTgt spid="47"/>
                                        </p:tgtEl>
                                      </p:cBhvr>
                                    </p:animEffect>
                                    <p:set>
                                      <p:cBhvr>
                                        <p:cTn id="204" dur="1" fill="hold">
                                          <p:stCondLst>
                                            <p:cond delay="499"/>
                                          </p:stCondLst>
                                        </p:cTn>
                                        <p:tgtEl>
                                          <p:spTgt spid="47"/>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53" presetClass="exit" presetSubtype="32" fill="hold" nodeType="clickEffect">
                                  <p:stCondLst>
                                    <p:cond delay="0"/>
                                  </p:stCondLst>
                                  <p:childTnLst>
                                    <p:anim calcmode="lin" valueType="num">
                                      <p:cBhvr>
                                        <p:cTn id="208" dur="500"/>
                                        <p:tgtEl>
                                          <p:spTgt spid="104"/>
                                        </p:tgtEl>
                                        <p:attrNameLst>
                                          <p:attrName>ppt_w</p:attrName>
                                        </p:attrNameLst>
                                      </p:cBhvr>
                                      <p:tavLst>
                                        <p:tav tm="0">
                                          <p:val>
                                            <p:strVal val="ppt_w"/>
                                          </p:val>
                                        </p:tav>
                                        <p:tav tm="100000">
                                          <p:val>
                                            <p:fltVal val="0"/>
                                          </p:val>
                                        </p:tav>
                                      </p:tavLst>
                                    </p:anim>
                                    <p:anim calcmode="lin" valueType="num">
                                      <p:cBhvr>
                                        <p:cTn id="209" dur="500"/>
                                        <p:tgtEl>
                                          <p:spTgt spid="104"/>
                                        </p:tgtEl>
                                        <p:attrNameLst>
                                          <p:attrName>ppt_h</p:attrName>
                                        </p:attrNameLst>
                                      </p:cBhvr>
                                      <p:tavLst>
                                        <p:tav tm="0">
                                          <p:val>
                                            <p:strVal val="ppt_h"/>
                                          </p:val>
                                        </p:tav>
                                        <p:tav tm="100000">
                                          <p:val>
                                            <p:fltVal val="0"/>
                                          </p:val>
                                        </p:tav>
                                      </p:tavLst>
                                    </p:anim>
                                    <p:animEffect transition="out" filter="fade">
                                      <p:cBhvr>
                                        <p:cTn id="210" dur="500"/>
                                        <p:tgtEl>
                                          <p:spTgt spid="104"/>
                                        </p:tgtEl>
                                      </p:cBhvr>
                                    </p:animEffect>
                                    <p:set>
                                      <p:cBhvr>
                                        <p:cTn id="211" dur="1" fill="hold">
                                          <p:stCondLst>
                                            <p:cond delay="499"/>
                                          </p:stCondLst>
                                        </p:cTn>
                                        <p:tgtEl>
                                          <p:spTgt spid="104"/>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53" presetClass="exit" presetSubtype="32" fill="hold" nodeType="clickEffect">
                                  <p:stCondLst>
                                    <p:cond delay="0"/>
                                  </p:stCondLst>
                                  <p:childTnLst>
                                    <p:anim calcmode="lin" valueType="num">
                                      <p:cBhvr>
                                        <p:cTn id="215" dur="500"/>
                                        <p:tgtEl>
                                          <p:spTgt spid="7"/>
                                        </p:tgtEl>
                                        <p:attrNameLst>
                                          <p:attrName>ppt_w</p:attrName>
                                        </p:attrNameLst>
                                      </p:cBhvr>
                                      <p:tavLst>
                                        <p:tav tm="0">
                                          <p:val>
                                            <p:strVal val="ppt_w"/>
                                          </p:val>
                                        </p:tav>
                                        <p:tav tm="100000">
                                          <p:val>
                                            <p:fltVal val="0"/>
                                          </p:val>
                                        </p:tav>
                                      </p:tavLst>
                                    </p:anim>
                                    <p:anim calcmode="lin" valueType="num">
                                      <p:cBhvr>
                                        <p:cTn id="216" dur="500"/>
                                        <p:tgtEl>
                                          <p:spTgt spid="7"/>
                                        </p:tgtEl>
                                        <p:attrNameLst>
                                          <p:attrName>ppt_h</p:attrName>
                                        </p:attrNameLst>
                                      </p:cBhvr>
                                      <p:tavLst>
                                        <p:tav tm="0">
                                          <p:val>
                                            <p:strVal val="ppt_h"/>
                                          </p:val>
                                        </p:tav>
                                        <p:tav tm="100000">
                                          <p:val>
                                            <p:fltVal val="0"/>
                                          </p:val>
                                        </p:tav>
                                      </p:tavLst>
                                    </p:anim>
                                    <p:animEffect transition="out" filter="fade">
                                      <p:cBhvr>
                                        <p:cTn id="217" dur="500"/>
                                        <p:tgtEl>
                                          <p:spTgt spid="7"/>
                                        </p:tgtEl>
                                      </p:cBhvr>
                                    </p:animEffect>
                                    <p:set>
                                      <p:cBhvr>
                                        <p:cTn id="21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3892"/>
          </a:xfrm>
        </p:spPr>
        <p:txBody>
          <a:bodyPr>
            <a:normAutofit/>
          </a:bodyPr>
          <a:lstStyle/>
          <a:p>
            <a:pPr algn="ctr"/>
            <a:r>
              <a:rPr lang="en-US" sz="3600" dirty="0" smtClean="0">
                <a:solidFill>
                  <a:srgbClr val="0070C0"/>
                </a:solidFill>
                <a:latin typeface="Calibri" pitchFamily="34" charset="0"/>
                <a:ea typeface="+mn-ea"/>
                <a:cs typeface="Calibri" pitchFamily="34" charset="0"/>
              </a:rPr>
              <a:t>Process Concepts  </a:t>
            </a:r>
            <a:endParaRPr lang="en-US" sz="3600" dirty="0">
              <a:solidFill>
                <a:srgbClr val="0070C0"/>
              </a:solidFill>
              <a:latin typeface="Calibri" pitchFamily="34" charset="0"/>
              <a:ea typeface="+mn-ea"/>
              <a:cs typeface="Calibri" pitchFamily="34" charset="0"/>
            </a:endParaRPr>
          </a:p>
        </p:txBody>
      </p:sp>
      <p:grpSp>
        <p:nvGrpSpPr>
          <p:cNvPr id="6" name="Group 5"/>
          <p:cNvGrpSpPr/>
          <p:nvPr/>
        </p:nvGrpSpPr>
        <p:grpSpPr>
          <a:xfrm>
            <a:off x="1143000" y="990600"/>
            <a:ext cx="6400800" cy="3581400"/>
            <a:chOff x="1143000" y="990600"/>
            <a:chExt cx="6400800" cy="3581400"/>
          </a:xfrm>
        </p:grpSpPr>
        <p:grpSp>
          <p:nvGrpSpPr>
            <p:cNvPr id="97" name="Group 96"/>
            <p:cNvGrpSpPr/>
            <p:nvPr/>
          </p:nvGrpSpPr>
          <p:grpSpPr>
            <a:xfrm>
              <a:off x="4404628" y="3381107"/>
              <a:ext cx="152400" cy="685276"/>
              <a:chOff x="4409705" y="2711326"/>
              <a:chExt cx="152400" cy="685276"/>
            </a:xfrm>
          </p:grpSpPr>
          <p:cxnSp>
            <p:nvCxnSpPr>
              <p:cNvPr id="98" name="Straight Connector 97"/>
              <p:cNvCxnSpPr/>
              <p:nvPr/>
            </p:nvCxnSpPr>
            <p:spPr>
              <a:xfrm flipH="1">
                <a:off x="4490851" y="2711326"/>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4409705" y="3244202"/>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4532417" y="2438400"/>
              <a:ext cx="953983" cy="536450"/>
              <a:chOff x="4532417" y="2438400"/>
              <a:chExt cx="953983" cy="536450"/>
            </a:xfrm>
          </p:grpSpPr>
          <p:cxnSp>
            <p:nvCxnSpPr>
              <p:cNvPr id="32" name="Straight Connector 31"/>
              <p:cNvCxnSpPr/>
              <p:nvPr/>
            </p:nvCxnSpPr>
            <p:spPr>
              <a:xfrm flipH="1" flipV="1">
                <a:off x="4532417" y="2642636"/>
                <a:ext cx="464240" cy="21210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15035" y="2438400"/>
                <a:ext cx="771365" cy="307777"/>
              </a:xfrm>
              <a:prstGeom prst="rect">
                <a:avLst/>
              </a:prstGeom>
              <a:noFill/>
            </p:spPr>
            <p:txBody>
              <a:bodyPr wrap="none" rtlCol="0">
                <a:spAutoFit/>
              </a:bodyPr>
              <a:lstStyle/>
              <a:p>
                <a:r>
                  <a:rPr lang="en-US" sz="1400" dirty="0" smtClean="0"/>
                  <a:t>release</a:t>
                </a:r>
                <a:endParaRPr lang="en-US" sz="1400" dirty="0"/>
              </a:p>
            </p:txBody>
          </p:sp>
          <p:sp>
            <p:nvSpPr>
              <p:cNvPr id="35" name="Oval 34"/>
              <p:cNvSpPr/>
              <p:nvPr/>
            </p:nvSpPr>
            <p:spPr>
              <a:xfrm>
                <a:off x="4989478" y="282245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999510" y="1008620"/>
              <a:ext cx="992579" cy="1693718"/>
              <a:chOff x="3999510" y="1008620"/>
              <a:chExt cx="992579" cy="1693718"/>
            </a:xfrm>
          </p:grpSpPr>
          <p:cxnSp>
            <p:nvCxnSpPr>
              <p:cNvPr id="37" name="Straight Connector 36"/>
              <p:cNvCxnSpPr/>
              <p:nvPr/>
            </p:nvCxnSpPr>
            <p:spPr>
              <a:xfrm flipH="1">
                <a:off x="4495798" y="201706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2"/>
                <a:endCxn id="24" idx="0"/>
              </p:cNvCxnSpPr>
              <p:nvPr/>
            </p:nvCxnSpPr>
            <p:spPr>
              <a:xfrm flipH="1">
                <a:off x="4495799" y="1377952"/>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19600" y="13716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99510" y="1008620"/>
                <a:ext cx="992579" cy="369332"/>
              </a:xfrm>
              <a:prstGeom prst="rect">
                <a:avLst/>
              </a:prstGeom>
              <a:noFill/>
            </p:spPr>
            <p:txBody>
              <a:bodyPr wrap="none" rtlCol="0">
                <a:spAutoFit/>
              </a:bodyPr>
              <a:lstStyle/>
              <a:p>
                <a:r>
                  <a:rPr lang="en-US" dirty="0" smtClean="0"/>
                  <a:t>develop</a:t>
                </a:r>
                <a:endParaRPr lang="en-US" dirty="0"/>
              </a:p>
            </p:txBody>
          </p:sp>
          <p:sp>
            <p:nvSpPr>
              <p:cNvPr id="24" name="Oval 23"/>
              <p:cNvSpPr/>
              <p:nvPr/>
            </p:nvSpPr>
            <p:spPr>
              <a:xfrm>
                <a:off x="4419599" y="1905000"/>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14652" y="2549938"/>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653813" y="990600"/>
              <a:ext cx="889987" cy="1048780"/>
              <a:chOff x="6653813" y="990600"/>
              <a:chExt cx="889987" cy="1048780"/>
            </a:xfrm>
          </p:grpSpPr>
          <p:sp>
            <p:nvSpPr>
              <p:cNvPr id="26" name="TextBox 25"/>
              <p:cNvSpPr txBox="1"/>
              <p:nvPr/>
            </p:nvSpPr>
            <p:spPr>
              <a:xfrm>
                <a:off x="6653813" y="990600"/>
                <a:ext cx="889987" cy="369332"/>
              </a:xfrm>
              <a:prstGeom prst="rect">
                <a:avLst/>
              </a:prstGeom>
              <a:noFill/>
            </p:spPr>
            <p:txBody>
              <a:bodyPr wrap="none" rtlCol="0">
                <a:spAutoFit/>
              </a:bodyPr>
              <a:lstStyle/>
              <a:p>
                <a:r>
                  <a:rPr lang="en-US" dirty="0" smtClean="0"/>
                  <a:t>master</a:t>
                </a:r>
                <a:endParaRPr lang="en-US" dirty="0"/>
              </a:p>
            </p:txBody>
          </p:sp>
          <p:cxnSp>
            <p:nvCxnSpPr>
              <p:cNvPr id="27" name="Straight Connector 26"/>
              <p:cNvCxnSpPr>
                <a:endCxn id="29" idx="4"/>
              </p:cNvCxnSpPr>
              <p:nvPr/>
            </p:nvCxnSpPr>
            <p:spPr>
              <a:xfrm flipH="1">
                <a:off x="7098805" y="1359932"/>
                <a:ext cx="1" cy="6794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022606" y="13535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22605" y="188698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6428281" y="2278659"/>
              <a:ext cx="152400" cy="533400"/>
              <a:chOff x="6428281" y="2278659"/>
              <a:chExt cx="152400" cy="533400"/>
            </a:xfrm>
          </p:grpSpPr>
          <p:cxnSp>
            <p:nvCxnSpPr>
              <p:cNvPr id="13" name="Straight Connector 12"/>
              <p:cNvCxnSpPr>
                <a:stCxn id="14" idx="4"/>
                <a:endCxn id="15" idx="4"/>
              </p:cNvCxnSpPr>
              <p:nvPr/>
            </p:nvCxnSpPr>
            <p:spPr>
              <a:xfrm flipH="1">
                <a:off x="6504481"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428281" y="2659659"/>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6193545" y="1742209"/>
              <a:ext cx="851378" cy="536450"/>
              <a:chOff x="6193545" y="1742209"/>
              <a:chExt cx="851378" cy="536450"/>
            </a:xfrm>
          </p:grpSpPr>
          <p:sp>
            <p:nvSpPr>
              <p:cNvPr id="3" name="TextBox 2"/>
              <p:cNvSpPr txBox="1"/>
              <p:nvPr/>
            </p:nvSpPr>
            <p:spPr>
              <a:xfrm>
                <a:off x="6193545" y="1742209"/>
                <a:ext cx="612668" cy="307777"/>
              </a:xfrm>
              <a:prstGeom prst="rect">
                <a:avLst/>
              </a:prstGeom>
              <a:noFill/>
            </p:spPr>
            <p:txBody>
              <a:bodyPr wrap="none" rtlCol="0">
                <a:spAutoFit/>
              </a:bodyPr>
              <a:lstStyle/>
              <a:p>
                <a:r>
                  <a:rPr lang="en-US" sz="1400" dirty="0" smtClean="0"/>
                  <a:t>hotfix</a:t>
                </a:r>
                <a:endParaRPr lang="en-US" sz="1400" dirty="0"/>
              </a:p>
            </p:txBody>
          </p:sp>
          <p:sp>
            <p:nvSpPr>
              <p:cNvPr id="14" name="Oval 13"/>
              <p:cNvSpPr/>
              <p:nvPr/>
            </p:nvSpPr>
            <p:spPr>
              <a:xfrm>
                <a:off x="6428282" y="2126259"/>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29" idx="3"/>
                <a:endCxn id="14" idx="6"/>
              </p:cNvCxnSpPr>
              <p:nvPr/>
            </p:nvCxnSpPr>
            <p:spPr>
              <a:xfrm flipH="1">
                <a:off x="6580682" y="2017062"/>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837228" y="2278659"/>
              <a:ext cx="152400" cy="533400"/>
              <a:chOff x="3837228" y="2278659"/>
              <a:chExt cx="152400" cy="533400"/>
            </a:xfrm>
          </p:grpSpPr>
          <p:cxnSp>
            <p:nvCxnSpPr>
              <p:cNvPr id="22" name="Straight Connector 21"/>
              <p:cNvCxnSpPr>
                <a:stCxn id="23" idx="4"/>
                <a:endCxn id="30"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526292" y="1752600"/>
              <a:ext cx="893308" cy="526059"/>
              <a:chOff x="3526292" y="1752600"/>
              <a:chExt cx="893308" cy="526059"/>
            </a:xfrm>
          </p:grpSpPr>
          <p:sp>
            <p:nvSpPr>
              <p:cNvPr id="20" name="TextBox 19"/>
              <p:cNvSpPr txBox="1"/>
              <p:nvPr/>
            </p:nvSpPr>
            <p:spPr>
              <a:xfrm>
                <a:off x="3526292" y="1752600"/>
                <a:ext cx="740908" cy="307777"/>
              </a:xfrm>
              <a:prstGeom prst="rect">
                <a:avLst/>
              </a:prstGeom>
              <a:noFill/>
            </p:spPr>
            <p:txBody>
              <a:bodyPr wrap="none" rtlCol="0">
                <a:spAutoFit/>
              </a:bodyPr>
              <a:lstStyle/>
              <a:p>
                <a:r>
                  <a:rPr lang="en-US" sz="1400" dirty="0" smtClean="0"/>
                  <a:t>feature</a:t>
                </a:r>
                <a:endParaRPr lang="en-US" sz="1400" dirty="0"/>
              </a:p>
            </p:txBody>
          </p:sp>
          <p:sp>
            <p:nvSpPr>
              <p:cNvPr id="23" name="Oval 22"/>
              <p:cNvSpPr/>
              <p:nvPr/>
            </p:nvSpPr>
            <p:spPr>
              <a:xfrm>
                <a:off x="3837229" y="21262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3955359" y="2011797"/>
                <a:ext cx="464241" cy="18539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989477" y="2974850"/>
              <a:ext cx="152400" cy="533400"/>
              <a:chOff x="4989477" y="2974850"/>
              <a:chExt cx="152400" cy="533400"/>
            </a:xfrm>
          </p:grpSpPr>
          <p:cxnSp>
            <p:nvCxnSpPr>
              <p:cNvPr id="34" name="Straight Connector 33"/>
              <p:cNvCxnSpPr>
                <a:stCxn id="35" idx="4"/>
                <a:endCxn id="36" idx="0"/>
              </p:cNvCxnSpPr>
              <p:nvPr/>
            </p:nvCxnSpPr>
            <p:spPr>
              <a:xfrm flipH="1">
                <a:off x="5065677" y="2974850"/>
                <a:ext cx="1" cy="381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989477" y="335585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4409705" y="2711326"/>
              <a:ext cx="152400" cy="685276"/>
              <a:chOff x="4409705" y="2711326"/>
              <a:chExt cx="152400" cy="685276"/>
            </a:xfrm>
          </p:grpSpPr>
          <p:cxnSp>
            <p:nvCxnSpPr>
              <p:cNvPr id="38" name="Straight Connector 37"/>
              <p:cNvCxnSpPr/>
              <p:nvPr/>
            </p:nvCxnSpPr>
            <p:spPr>
              <a:xfrm flipH="1">
                <a:off x="4490851" y="2711326"/>
                <a:ext cx="1" cy="527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409705" y="3244202"/>
                <a:ext cx="152400" cy="152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2286000" y="2209800"/>
              <a:ext cx="731290" cy="685800"/>
              <a:chOff x="2286000" y="2209800"/>
              <a:chExt cx="731290" cy="685800"/>
            </a:xfrm>
          </p:grpSpPr>
          <p:sp>
            <p:nvSpPr>
              <p:cNvPr id="40" name="TextBox 39"/>
              <p:cNvSpPr txBox="1"/>
              <p:nvPr/>
            </p:nvSpPr>
            <p:spPr>
              <a:xfrm>
                <a:off x="2286000" y="2209800"/>
                <a:ext cx="731290" cy="523220"/>
              </a:xfrm>
              <a:prstGeom prst="rect">
                <a:avLst/>
              </a:prstGeom>
              <a:noFill/>
            </p:spPr>
            <p:txBody>
              <a:bodyPr wrap="none" rtlCol="0">
                <a:spAutoFit/>
              </a:bodyPr>
              <a:lstStyle/>
              <a:p>
                <a:r>
                  <a:rPr lang="en-US" sz="1400" dirty="0"/>
                  <a:t>c</a:t>
                </a:r>
                <a:r>
                  <a:rPr lang="en-US" sz="1400" dirty="0" smtClean="0"/>
                  <a:t>orrect</a:t>
                </a:r>
              </a:p>
              <a:p>
                <a:r>
                  <a:rPr lang="en-US" sz="1400" dirty="0" smtClean="0"/>
                  <a:t>defect</a:t>
                </a:r>
                <a:endParaRPr lang="en-US" sz="1400" dirty="0"/>
              </a:p>
            </p:txBody>
          </p:sp>
          <p:sp>
            <p:nvSpPr>
              <p:cNvPr id="41" name="Oval 40"/>
              <p:cNvSpPr/>
              <p:nvPr/>
            </p:nvSpPr>
            <p:spPr>
              <a:xfrm>
                <a:off x="2596937" y="2743200"/>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1143000" y="1066800"/>
              <a:ext cx="612668" cy="685800"/>
              <a:chOff x="1143000" y="1066800"/>
              <a:chExt cx="612668" cy="685800"/>
            </a:xfrm>
          </p:grpSpPr>
          <p:sp>
            <p:nvSpPr>
              <p:cNvPr id="43" name="TextBox 42"/>
              <p:cNvSpPr txBox="1"/>
              <p:nvPr/>
            </p:nvSpPr>
            <p:spPr>
              <a:xfrm>
                <a:off x="1143000" y="1066800"/>
                <a:ext cx="612668" cy="523220"/>
              </a:xfrm>
              <a:prstGeom prst="rect">
                <a:avLst/>
              </a:prstGeom>
              <a:noFill/>
            </p:spPr>
            <p:txBody>
              <a:bodyPr wrap="none" rtlCol="0">
                <a:spAutoFit/>
              </a:bodyPr>
              <a:lstStyle/>
              <a:p>
                <a:r>
                  <a:rPr lang="en-US" sz="1400" dirty="0" smtClean="0"/>
                  <a:t>code</a:t>
                </a:r>
              </a:p>
              <a:p>
                <a:r>
                  <a:rPr lang="en-US" sz="1400" dirty="0" smtClean="0"/>
                  <a:t>hotfix</a:t>
                </a:r>
                <a:endParaRPr lang="en-US" sz="1400" dirty="0"/>
              </a:p>
            </p:txBody>
          </p:sp>
          <p:sp>
            <p:nvSpPr>
              <p:cNvPr id="44" name="Oval 43"/>
              <p:cNvSpPr/>
              <p:nvPr/>
            </p:nvSpPr>
            <p:spPr>
              <a:xfrm>
                <a:off x="1377737" y="1600200"/>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1371600" y="1752600"/>
              <a:ext cx="152400" cy="533400"/>
              <a:chOff x="3837228" y="2278659"/>
              <a:chExt cx="152400" cy="533400"/>
            </a:xfrm>
          </p:grpSpPr>
          <p:cxnSp>
            <p:nvCxnSpPr>
              <p:cNvPr id="51" name="Straight Connector 50"/>
              <p:cNvCxnSpPr>
                <a:endCxn id="52"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1371600" y="2286000"/>
              <a:ext cx="152400" cy="533400"/>
              <a:chOff x="3837228" y="2278659"/>
              <a:chExt cx="152400" cy="533400"/>
            </a:xfrm>
          </p:grpSpPr>
          <p:cxnSp>
            <p:nvCxnSpPr>
              <p:cNvPr id="56" name="Straight Connector 55"/>
              <p:cNvCxnSpPr>
                <a:endCxn id="57"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2590800" y="2895600"/>
              <a:ext cx="152400" cy="533400"/>
              <a:chOff x="3837228" y="2278659"/>
              <a:chExt cx="152400" cy="533400"/>
            </a:xfrm>
          </p:grpSpPr>
          <p:cxnSp>
            <p:nvCxnSpPr>
              <p:cNvPr id="59" name="Straight Connector 58"/>
              <p:cNvCxnSpPr>
                <a:endCxn id="60"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3050273" y="3374284"/>
              <a:ext cx="1381750" cy="664316"/>
              <a:chOff x="3050273" y="3374284"/>
              <a:chExt cx="1381750" cy="664316"/>
            </a:xfrm>
          </p:grpSpPr>
          <p:cxnSp>
            <p:nvCxnSpPr>
              <p:cNvPr id="64" name="Straight Connector 63"/>
              <p:cNvCxnSpPr>
                <a:stCxn id="39" idx="3"/>
                <a:endCxn id="63" idx="7"/>
              </p:cNvCxnSpPr>
              <p:nvPr/>
            </p:nvCxnSpPr>
            <p:spPr>
              <a:xfrm flipH="1">
                <a:off x="3491292" y="3374284"/>
                <a:ext cx="940731" cy="53423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050273" y="3512541"/>
                <a:ext cx="740908" cy="307777"/>
              </a:xfrm>
              <a:prstGeom prst="rect">
                <a:avLst/>
              </a:prstGeom>
              <a:noFill/>
            </p:spPr>
            <p:txBody>
              <a:bodyPr wrap="none" rtlCol="0">
                <a:spAutoFit/>
              </a:bodyPr>
              <a:lstStyle/>
              <a:p>
                <a:r>
                  <a:rPr lang="en-US" sz="1400" dirty="0" smtClean="0"/>
                  <a:t>feature</a:t>
                </a:r>
                <a:endParaRPr lang="en-US" sz="1400" dirty="0"/>
              </a:p>
            </p:txBody>
          </p:sp>
          <p:sp>
            <p:nvSpPr>
              <p:cNvPr id="63" name="Oval 62"/>
              <p:cNvSpPr/>
              <p:nvPr/>
            </p:nvSpPr>
            <p:spPr>
              <a:xfrm>
                <a:off x="3361210" y="3886200"/>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7022605" y="2039380"/>
              <a:ext cx="152400" cy="1084820"/>
              <a:chOff x="7022605" y="2039380"/>
              <a:chExt cx="152400" cy="1084820"/>
            </a:xfrm>
          </p:grpSpPr>
          <p:cxnSp>
            <p:nvCxnSpPr>
              <p:cNvPr id="75" name="Straight Connector 74"/>
              <p:cNvCxnSpPr>
                <a:stCxn id="29" idx="4"/>
                <a:endCxn id="76" idx="0"/>
              </p:cNvCxnSpPr>
              <p:nvPr/>
            </p:nvCxnSpPr>
            <p:spPr>
              <a:xfrm>
                <a:off x="7098805" y="2039380"/>
                <a:ext cx="0" cy="93242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022605" y="297180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3847110" y="2819400"/>
              <a:ext cx="152400" cy="533400"/>
              <a:chOff x="3837228" y="2278659"/>
              <a:chExt cx="152400" cy="533400"/>
            </a:xfrm>
          </p:grpSpPr>
          <p:cxnSp>
            <p:nvCxnSpPr>
              <p:cNvPr id="89" name="Straight Connector 88"/>
              <p:cNvCxnSpPr>
                <a:endCxn id="90"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3375241" y="4038600"/>
              <a:ext cx="152400" cy="533400"/>
              <a:chOff x="3837228" y="2278659"/>
              <a:chExt cx="152400" cy="533400"/>
            </a:xfrm>
          </p:grpSpPr>
          <p:cxnSp>
            <p:nvCxnSpPr>
              <p:cNvPr id="92" name="Straight Connector 91"/>
              <p:cNvCxnSpPr>
                <a:endCxn id="93" idx="4"/>
              </p:cNvCxnSpPr>
              <p:nvPr/>
            </p:nvCxnSpPr>
            <p:spPr>
              <a:xfrm flipH="1">
                <a:off x="3913428" y="2278659"/>
                <a:ext cx="1" cy="533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3837228" y="2659659"/>
                <a:ext cx="152400" cy="152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7044189" y="3131612"/>
              <a:ext cx="152400" cy="1084820"/>
              <a:chOff x="7022605" y="2039380"/>
              <a:chExt cx="152400" cy="1084820"/>
            </a:xfrm>
          </p:grpSpPr>
          <p:cxnSp>
            <p:nvCxnSpPr>
              <p:cNvPr id="106" name="Straight Connector 105"/>
              <p:cNvCxnSpPr>
                <a:endCxn id="107" idx="0"/>
              </p:cNvCxnSpPr>
              <p:nvPr/>
            </p:nvCxnSpPr>
            <p:spPr>
              <a:xfrm>
                <a:off x="7098805" y="2039380"/>
                <a:ext cx="0" cy="93242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7022605" y="2971800"/>
                <a:ext cx="152400" cy="152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26836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609600"/>
            <a:ext cx="7077075" cy="583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344406" y="24825"/>
            <a:ext cx="4361194" cy="584775"/>
          </a:xfrm>
          <a:prstGeom prst="rect">
            <a:avLst/>
          </a:prstGeom>
          <a:noFill/>
        </p:spPr>
        <p:txBody>
          <a:bodyPr wrap="none" rtlCol="0">
            <a:spAutoFit/>
          </a:bodyPr>
          <a:lstStyle/>
          <a:p>
            <a:r>
              <a:rPr lang="en-US" dirty="0" smtClean="0"/>
              <a:t>Developer Builds and Tests New Feature</a:t>
            </a:r>
          </a:p>
          <a:p>
            <a:r>
              <a:rPr lang="en-US" sz="1400" dirty="0" smtClean="0"/>
              <a:t>Reference </a:t>
            </a:r>
            <a:r>
              <a:rPr lang="en-US" sz="1400" dirty="0" smtClean="0">
                <a:hlinkClick r:id="rId3"/>
              </a:rPr>
              <a:t>Development Deployment Branches</a:t>
            </a:r>
            <a:endParaRPr lang="en-US" sz="1400" dirty="0"/>
          </a:p>
        </p:txBody>
      </p:sp>
    </p:spTree>
    <p:extLst>
      <p:ext uri="{BB962C8B-B14F-4D97-AF65-F5344CB8AC3E}">
        <p14:creationId xmlns:p14="http://schemas.microsoft.com/office/powerpoint/2010/main" val="15558720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Branch from </a:t>
            </a:r>
            <a:r>
              <a:rPr lang="en-US" sz="3600" dirty="0" smtClean="0">
                <a:solidFill>
                  <a:srgbClr val="00B050"/>
                </a:solidFill>
                <a:latin typeface="Calibri" pitchFamily="34" charset="0"/>
                <a:ea typeface="+mn-ea"/>
                <a:cs typeface="Calibri" pitchFamily="34" charset="0"/>
              </a:rPr>
              <a:t>develop</a:t>
            </a:r>
            <a:r>
              <a:rPr lang="en-US" sz="3600" dirty="0" smtClean="0">
                <a:solidFill>
                  <a:srgbClr val="0070C0"/>
                </a:solidFill>
                <a:latin typeface="Calibri" pitchFamily="34" charset="0"/>
                <a:ea typeface="+mn-ea"/>
                <a:cs typeface="Calibri" pitchFamily="34" charset="0"/>
              </a:rPr>
              <a:t> </a:t>
            </a:r>
            <a:endParaRPr lang="en-US" sz="3600" dirty="0">
              <a:solidFill>
                <a:srgbClr val="0070C0"/>
              </a:solidFill>
              <a:latin typeface="Calibri" pitchFamily="34" charset="0"/>
              <a:ea typeface="+mn-ea"/>
              <a:cs typeface="Calibr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797242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20831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Branch from </a:t>
            </a:r>
            <a:r>
              <a:rPr lang="en-US" sz="3600" dirty="0" smtClean="0">
                <a:solidFill>
                  <a:srgbClr val="00B050"/>
                </a:solidFill>
                <a:latin typeface="Calibri" pitchFamily="34" charset="0"/>
                <a:ea typeface="+mn-ea"/>
                <a:cs typeface="Calibri" pitchFamily="34" charset="0"/>
              </a:rPr>
              <a:t>develop </a:t>
            </a:r>
            <a:r>
              <a:rPr lang="en-US" sz="3600" dirty="0">
                <a:solidFill>
                  <a:srgbClr val="0070C0"/>
                </a:solidFill>
                <a:latin typeface="Calibri" pitchFamily="34" charset="0"/>
                <a:ea typeface="+mn-ea"/>
                <a:cs typeface="Calibri" pitchFamily="34" charset="0"/>
              </a:rPr>
              <a:t>(2) </a:t>
            </a:r>
          </a:p>
        </p:txBody>
      </p:sp>
      <p:sp>
        <p:nvSpPr>
          <p:cNvPr id="5" name="Content Placeholder 12"/>
          <p:cNvSpPr>
            <a:spLocks noGrp="1"/>
          </p:cNvSpPr>
          <p:nvPr>
            <p:ph idx="1"/>
          </p:nvPr>
        </p:nvSpPr>
        <p:spPr>
          <a:xfrm>
            <a:off x="723900" y="1066800"/>
            <a:ext cx="7696200" cy="1600200"/>
          </a:xfrm>
        </p:spPr>
        <p:txBody>
          <a:bodyPr>
            <a:noAutofit/>
          </a:bodyPr>
          <a:lstStyle/>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When you list the files in your local directory at this point, they represent the contents of your working directory which is currently equivalent to the staging area or currently “clean”. </a:t>
            </a:r>
          </a:p>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This is due to the fact that you have made no changes yet.  As you make changes, use </a:t>
            </a:r>
            <a:r>
              <a:rPr lang="en-US" sz="1800" dirty="0" err="1" smtClean="0">
                <a:solidFill>
                  <a:schemeClr val="tx2">
                    <a:lumMod val="75000"/>
                  </a:schemeClr>
                </a:solidFill>
                <a:latin typeface="Calibri" pitchFamily="34" charset="0"/>
                <a:ea typeface="+mj-ea"/>
                <a:cs typeface="Calibri" pitchFamily="34" charset="0"/>
                <a:hlinkClick r:id="rId3"/>
              </a:rPr>
              <a:t>git</a:t>
            </a:r>
            <a:r>
              <a:rPr lang="en-US" sz="1800" dirty="0" smtClean="0">
                <a:solidFill>
                  <a:schemeClr val="tx2">
                    <a:lumMod val="75000"/>
                  </a:schemeClr>
                </a:solidFill>
                <a:latin typeface="Calibri" pitchFamily="34" charset="0"/>
                <a:ea typeface="+mj-ea"/>
                <a:cs typeface="Calibri" pitchFamily="34" charset="0"/>
                <a:hlinkClick r:id="rId3"/>
              </a:rPr>
              <a:t> status</a:t>
            </a:r>
            <a:r>
              <a:rPr lang="en-US" sz="1800" dirty="0" smtClean="0">
                <a:solidFill>
                  <a:schemeClr val="tx2">
                    <a:lumMod val="75000"/>
                  </a:schemeClr>
                </a:solidFill>
                <a:latin typeface="Calibri" pitchFamily="34" charset="0"/>
                <a:ea typeface="+mj-ea"/>
                <a:cs typeface="Calibri" pitchFamily="34" charset="0"/>
              </a:rPr>
              <a:t> to keep track of your current situation.</a:t>
            </a: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895600"/>
            <a:ext cx="797242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77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EMM Git Usage</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514600" y="533400"/>
            <a:ext cx="4724400" cy="56388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EMM/</a:t>
            </a:r>
            <a:r>
              <a:rPr lang="en-US" sz="1800" dirty="0" err="1" smtClean="0">
                <a:solidFill>
                  <a:schemeClr val="tx2">
                    <a:lumMod val="75000"/>
                  </a:schemeClr>
                </a:solidFill>
                <a:latin typeface="Calibri" pitchFamily="34" charset="0"/>
                <a:ea typeface="+mj-ea"/>
                <a:cs typeface="Calibri" pitchFamily="34" charset="0"/>
              </a:rPr>
              <a:t>Git</a:t>
            </a:r>
            <a:r>
              <a:rPr lang="en-US" sz="1800" dirty="0" smtClean="0">
                <a:solidFill>
                  <a:schemeClr val="tx2">
                    <a:lumMod val="75000"/>
                  </a:schemeClr>
                </a:solidFill>
                <a:latin typeface="Calibri" pitchFamily="34" charset="0"/>
                <a:ea typeface="+mj-ea"/>
                <a:cs typeface="Calibri" pitchFamily="34" charset="0"/>
              </a:rPr>
              <a:t> </a:t>
            </a:r>
            <a:r>
              <a:rPr lang="en-US" sz="1800" dirty="0" smtClean="0">
                <a:solidFill>
                  <a:schemeClr val="tx2">
                    <a:lumMod val="75000"/>
                  </a:schemeClr>
                </a:solidFill>
                <a:latin typeface="Calibri" pitchFamily="34" charset="0"/>
                <a:ea typeface="+mj-ea"/>
                <a:cs typeface="Calibri" pitchFamily="34" charset="0"/>
              </a:rPr>
              <a:t>Overviews</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Before any commits …</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Now commit</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Check for conflicts</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Push to remote</a:t>
            </a:r>
            <a:endParaRPr lang="en-US" sz="1800" dirty="0" smtClean="0">
              <a:solidFill>
                <a:schemeClr val="tx2">
                  <a:lumMod val="75000"/>
                </a:schemeClr>
              </a:solidFill>
              <a:latin typeface="Calibri" pitchFamily="34" charset="0"/>
              <a:ea typeface="+mj-ea"/>
              <a:cs typeface="Calibri" pitchFamily="34" charset="0"/>
            </a:endParaRP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Git Commands</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Practice sessions</a:t>
            </a:r>
            <a:endParaRPr lang="en-US" sz="1800" dirty="0" smtClean="0">
              <a:solidFill>
                <a:schemeClr val="tx2">
                  <a:lumMod val="75000"/>
                </a:schemeClr>
              </a:solidFill>
              <a:latin typeface="Calibri" pitchFamily="34" charset="0"/>
              <a:ea typeface="+mj-ea"/>
              <a:cs typeface="Calibri" pitchFamily="34" charset="0"/>
            </a:endParaRP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Working Environment</a:t>
            </a:r>
            <a:endParaRPr lang="en-US" sz="1800" dirty="0" smtClean="0">
              <a:solidFill>
                <a:schemeClr val="tx2">
                  <a:lumMod val="75000"/>
                </a:schemeClr>
              </a:solidFill>
              <a:latin typeface="Calibri" pitchFamily="34" charset="0"/>
              <a:ea typeface="+mj-ea"/>
              <a:cs typeface="Calibri" pitchFamily="34" charset="0"/>
            </a:endParaRP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What are we doing?</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Process Concepts</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Changing Existing Code</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Fix QA Defect</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Production Hotfix</a:t>
            </a: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rPr>
              <a:t>Branching &amp; Merging Workflow</a:t>
            </a:r>
          </a:p>
          <a:p>
            <a:pPr>
              <a:spcBef>
                <a:spcPts val="600"/>
              </a:spcBef>
              <a:spcAft>
                <a:spcPts val="0"/>
              </a:spcAft>
            </a:pPr>
            <a:endParaRPr lang="en-US" sz="1800" dirty="0" smtClean="0">
              <a:solidFill>
                <a:schemeClr val="tx2">
                  <a:lumMod val="75000"/>
                </a:schemeClr>
              </a:solidFill>
              <a:latin typeface="Calibri" pitchFamily="34" charset="0"/>
              <a:ea typeface="+mj-ea"/>
              <a:cs typeface="Calibri" pitchFamily="34" charset="0"/>
            </a:endParaRPr>
          </a:p>
          <a:p>
            <a:pPr>
              <a:spcBef>
                <a:spcPts val="600"/>
              </a:spcBef>
              <a:spcAft>
                <a:spcPts val="0"/>
              </a:spcAft>
            </a:pPr>
            <a:endParaRPr lang="en-US" sz="1800" dirty="0">
              <a:solidFill>
                <a:schemeClr val="tx2">
                  <a:lumMod val="75000"/>
                </a:schemeClr>
              </a:solidFill>
              <a:latin typeface="Calibri" pitchFamily="34" charset="0"/>
              <a:ea typeface="+mj-ea"/>
              <a:cs typeface="Calibri" pitchFamily="34" charset="0"/>
            </a:endParaRPr>
          </a:p>
          <a:p>
            <a:pPr marL="0" indent="0">
              <a:spcBef>
                <a:spcPts val="1800"/>
              </a:spcBef>
              <a:spcAft>
                <a:spcPts val="1800"/>
              </a:spcAft>
              <a:buNone/>
            </a:pP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1145470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Branch from </a:t>
            </a:r>
            <a:r>
              <a:rPr lang="en-US" sz="3600" dirty="0" smtClean="0">
                <a:solidFill>
                  <a:srgbClr val="00B050"/>
                </a:solidFill>
                <a:latin typeface="Calibri" pitchFamily="34" charset="0"/>
                <a:ea typeface="+mn-ea"/>
                <a:cs typeface="Calibri" pitchFamily="34" charset="0"/>
              </a:rPr>
              <a:t>develop </a:t>
            </a:r>
            <a:r>
              <a:rPr lang="en-US" sz="3600" dirty="0">
                <a:solidFill>
                  <a:srgbClr val="0070C0"/>
                </a:solidFill>
                <a:latin typeface="Calibri" pitchFamily="34" charset="0"/>
                <a:ea typeface="+mn-ea"/>
                <a:cs typeface="Calibri" pitchFamily="34" charset="0"/>
              </a:rPr>
              <a:t>(3) </a:t>
            </a:r>
          </a:p>
        </p:txBody>
      </p:sp>
      <p:sp>
        <p:nvSpPr>
          <p:cNvPr id="5" name="Content Placeholder 12"/>
          <p:cNvSpPr>
            <a:spLocks noGrp="1"/>
          </p:cNvSpPr>
          <p:nvPr>
            <p:ph idx="1"/>
          </p:nvPr>
        </p:nvSpPr>
        <p:spPr>
          <a:xfrm>
            <a:off x="723900" y="838200"/>
            <a:ext cx="7696200" cy="457200"/>
          </a:xfrm>
        </p:spPr>
        <p:txBody>
          <a:bodyPr>
            <a:noAutofit/>
          </a:bodyPr>
          <a:lstStyle/>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After making changes, the </a:t>
            </a:r>
            <a:r>
              <a:rPr lang="en-US" sz="1800" dirty="0" err="1" smtClean="0">
                <a:solidFill>
                  <a:schemeClr val="tx2">
                    <a:lumMod val="75000"/>
                  </a:schemeClr>
                </a:solidFill>
                <a:latin typeface="Calibri" pitchFamily="34" charset="0"/>
                <a:ea typeface="+mj-ea"/>
                <a:cs typeface="Calibri" pitchFamily="34" charset="0"/>
                <a:hlinkClick r:id="rId3"/>
              </a:rPr>
              <a:t>git</a:t>
            </a:r>
            <a:r>
              <a:rPr lang="en-US" sz="1800" dirty="0" smtClean="0">
                <a:solidFill>
                  <a:schemeClr val="tx2">
                    <a:lumMod val="75000"/>
                  </a:schemeClr>
                </a:solidFill>
                <a:latin typeface="Calibri" pitchFamily="34" charset="0"/>
                <a:ea typeface="+mj-ea"/>
                <a:cs typeface="Calibri" pitchFamily="34" charset="0"/>
                <a:hlinkClick r:id="rId3"/>
              </a:rPr>
              <a:t> status </a:t>
            </a:r>
            <a:r>
              <a:rPr lang="en-US" sz="1800" dirty="0" smtClean="0">
                <a:solidFill>
                  <a:schemeClr val="tx2">
                    <a:lumMod val="75000"/>
                  </a:schemeClr>
                </a:solidFill>
                <a:latin typeface="Calibri" pitchFamily="34" charset="0"/>
                <a:ea typeface="+mj-ea"/>
                <a:cs typeface="Calibri" pitchFamily="34" charset="0"/>
              </a:rPr>
              <a:t>will keep you honest with your work area.</a:t>
            </a: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19200"/>
            <a:ext cx="6805613" cy="5415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662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Branch from </a:t>
            </a:r>
            <a:r>
              <a:rPr lang="en-US" sz="3600" dirty="0" smtClean="0">
                <a:solidFill>
                  <a:srgbClr val="00B050"/>
                </a:solidFill>
                <a:latin typeface="Calibri" pitchFamily="34" charset="0"/>
                <a:ea typeface="+mn-ea"/>
                <a:cs typeface="Calibri" pitchFamily="34" charset="0"/>
              </a:rPr>
              <a:t>develop </a:t>
            </a:r>
            <a:r>
              <a:rPr lang="en-US" sz="3600" dirty="0" smtClean="0">
                <a:solidFill>
                  <a:srgbClr val="0070C0"/>
                </a:solidFill>
                <a:latin typeface="Calibri" pitchFamily="34" charset="0"/>
                <a:ea typeface="+mn-ea"/>
                <a:cs typeface="Calibri" pitchFamily="34" charset="0"/>
              </a:rPr>
              <a:t>(4) </a:t>
            </a:r>
            <a:endParaRPr lang="en-US" sz="3600" dirty="0">
              <a:solidFill>
                <a:srgbClr val="0070C0"/>
              </a:solidFill>
              <a:latin typeface="Calibri" pitchFamily="34" charset="0"/>
              <a:ea typeface="+mn-ea"/>
              <a:cs typeface="Calibri" pitchFamily="34" charset="0"/>
            </a:endParaRPr>
          </a:p>
        </p:txBody>
      </p:sp>
      <p:sp>
        <p:nvSpPr>
          <p:cNvPr id="5" name="Content Placeholder 12"/>
          <p:cNvSpPr>
            <a:spLocks noGrp="1"/>
          </p:cNvSpPr>
          <p:nvPr>
            <p:ph idx="1"/>
          </p:nvPr>
        </p:nvSpPr>
        <p:spPr>
          <a:xfrm>
            <a:off x="762000" y="1066800"/>
            <a:ext cx="7696200" cy="457200"/>
          </a:xfrm>
        </p:spPr>
        <p:txBody>
          <a:bodyPr>
            <a:noAutofit/>
          </a:bodyPr>
          <a:lstStyle/>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What Changed? (1)</a:t>
            </a: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1676400"/>
            <a:ext cx="810577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8228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Branch from </a:t>
            </a:r>
            <a:r>
              <a:rPr lang="en-US" sz="3600" dirty="0" smtClean="0">
                <a:solidFill>
                  <a:srgbClr val="00B050"/>
                </a:solidFill>
                <a:latin typeface="Calibri" pitchFamily="34" charset="0"/>
                <a:ea typeface="+mn-ea"/>
                <a:cs typeface="Calibri" pitchFamily="34" charset="0"/>
              </a:rPr>
              <a:t>develop </a:t>
            </a:r>
            <a:r>
              <a:rPr lang="en-US" sz="3600" dirty="0" smtClean="0">
                <a:solidFill>
                  <a:srgbClr val="0070C0"/>
                </a:solidFill>
                <a:latin typeface="Calibri" pitchFamily="34" charset="0"/>
                <a:ea typeface="+mn-ea"/>
                <a:cs typeface="Calibri" pitchFamily="34" charset="0"/>
              </a:rPr>
              <a:t>(5) </a:t>
            </a:r>
            <a:endParaRPr lang="en-US" sz="3600" dirty="0">
              <a:solidFill>
                <a:srgbClr val="0070C0"/>
              </a:solidFill>
              <a:latin typeface="Calibri" pitchFamily="34" charset="0"/>
              <a:ea typeface="+mn-ea"/>
              <a:cs typeface="Calibri" pitchFamily="34" charset="0"/>
            </a:endParaRPr>
          </a:p>
        </p:txBody>
      </p:sp>
      <p:sp>
        <p:nvSpPr>
          <p:cNvPr id="5" name="Content Placeholder 12"/>
          <p:cNvSpPr>
            <a:spLocks noGrp="1"/>
          </p:cNvSpPr>
          <p:nvPr>
            <p:ph idx="1"/>
          </p:nvPr>
        </p:nvSpPr>
        <p:spPr>
          <a:xfrm>
            <a:off x="762000" y="1066800"/>
            <a:ext cx="7696200" cy="457200"/>
          </a:xfrm>
        </p:spPr>
        <p:txBody>
          <a:bodyPr>
            <a:noAutofit/>
          </a:bodyPr>
          <a:lstStyle/>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What Changed? (2)</a:t>
            </a: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828800"/>
            <a:ext cx="8115300"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2910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Branch from </a:t>
            </a:r>
            <a:r>
              <a:rPr lang="en-US" sz="3600" dirty="0" smtClean="0">
                <a:solidFill>
                  <a:srgbClr val="00B050"/>
                </a:solidFill>
                <a:latin typeface="Calibri" pitchFamily="34" charset="0"/>
                <a:ea typeface="+mn-ea"/>
                <a:cs typeface="Calibri" pitchFamily="34" charset="0"/>
              </a:rPr>
              <a:t>develop </a:t>
            </a:r>
            <a:r>
              <a:rPr lang="en-US" sz="3600" dirty="0" smtClean="0">
                <a:solidFill>
                  <a:srgbClr val="0070C0"/>
                </a:solidFill>
                <a:latin typeface="Calibri" pitchFamily="34" charset="0"/>
                <a:ea typeface="+mn-ea"/>
                <a:cs typeface="Calibri" pitchFamily="34" charset="0"/>
              </a:rPr>
              <a:t>(6) </a:t>
            </a:r>
            <a:endParaRPr lang="en-US" sz="3600" dirty="0">
              <a:solidFill>
                <a:srgbClr val="0070C0"/>
              </a:solidFill>
              <a:latin typeface="Calibri" pitchFamily="34" charset="0"/>
              <a:ea typeface="+mn-ea"/>
              <a:cs typeface="Calibri" pitchFamily="34" charset="0"/>
            </a:endParaRPr>
          </a:p>
        </p:txBody>
      </p:sp>
      <p:sp>
        <p:nvSpPr>
          <p:cNvPr id="5" name="Content Placeholder 12"/>
          <p:cNvSpPr>
            <a:spLocks noGrp="1"/>
          </p:cNvSpPr>
          <p:nvPr>
            <p:ph idx="1"/>
          </p:nvPr>
        </p:nvSpPr>
        <p:spPr>
          <a:xfrm>
            <a:off x="762000" y="1066800"/>
            <a:ext cx="7696200" cy="457200"/>
          </a:xfrm>
        </p:spPr>
        <p:txBody>
          <a:bodyPr>
            <a:noAutofit/>
          </a:bodyPr>
          <a:lstStyle/>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What Changed? (3)</a:t>
            </a: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657350"/>
            <a:ext cx="814387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56606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Add/commit to my branch</a:t>
            </a:r>
            <a:endParaRPr lang="en-US" sz="3600" dirty="0">
              <a:solidFill>
                <a:srgbClr val="0070C0"/>
              </a:solidFill>
              <a:latin typeface="Calibri" pitchFamily="34" charset="0"/>
              <a:ea typeface="+mn-ea"/>
              <a:cs typeface="Calibri"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1476375"/>
            <a:ext cx="797242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88522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Merge to develop branch</a:t>
            </a:r>
            <a:endParaRPr lang="en-US" sz="3600" dirty="0">
              <a:solidFill>
                <a:srgbClr val="0070C0"/>
              </a:solidFill>
              <a:latin typeface="Calibri" pitchFamily="34" charset="0"/>
              <a:ea typeface="+mn-ea"/>
              <a:cs typeface="Calibri" pitchFamily="34" charset="0"/>
            </a:endParaRPr>
          </a:p>
        </p:txBody>
      </p:sp>
      <p:sp>
        <p:nvSpPr>
          <p:cNvPr id="5" name="Content Placeholder 12"/>
          <p:cNvSpPr>
            <a:spLocks noGrp="1"/>
          </p:cNvSpPr>
          <p:nvPr>
            <p:ph idx="1"/>
          </p:nvPr>
        </p:nvSpPr>
        <p:spPr>
          <a:xfrm>
            <a:off x="457200" y="1066800"/>
            <a:ext cx="8305800" cy="457200"/>
          </a:xfrm>
        </p:spPr>
        <p:txBody>
          <a:bodyPr>
            <a:noAutofit/>
          </a:bodyPr>
          <a:lstStyle/>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Using </a:t>
            </a:r>
            <a:r>
              <a:rPr lang="en-US" sz="1800" dirty="0" err="1">
                <a:solidFill>
                  <a:schemeClr val="tx2">
                    <a:lumMod val="75000"/>
                  </a:schemeClr>
                </a:solidFill>
                <a:latin typeface="Calibri" pitchFamily="34" charset="0"/>
                <a:ea typeface="+mj-ea"/>
                <a:cs typeface="Calibri" pitchFamily="34" charset="0"/>
                <a:hlinkClick r:id="rId3"/>
              </a:rPr>
              <a:t>g</a:t>
            </a:r>
            <a:r>
              <a:rPr lang="en-US" sz="1800" dirty="0" err="1" smtClean="0">
                <a:solidFill>
                  <a:schemeClr val="tx2">
                    <a:lumMod val="75000"/>
                  </a:schemeClr>
                </a:solidFill>
                <a:latin typeface="Calibri" pitchFamily="34" charset="0"/>
                <a:ea typeface="+mj-ea"/>
                <a:cs typeface="Calibri" pitchFamily="34" charset="0"/>
                <a:hlinkClick r:id="rId3"/>
              </a:rPr>
              <a:t>it</a:t>
            </a:r>
            <a:r>
              <a:rPr lang="en-US" sz="1800" dirty="0" smtClean="0">
                <a:solidFill>
                  <a:schemeClr val="tx2">
                    <a:lumMod val="75000"/>
                  </a:schemeClr>
                </a:solidFill>
                <a:latin typeface="Calibri" pitchFamily="34" charset="0"/>
                <a:ea typeface="+mj-ea"/>
                <a:cs typeface="Calibri" pitchFamily="34" charset="0"/>
                <a:hlinkClick r:id="rId3"/>
              </a:rPr>
              <a:t> merge</a:t>
            </a:r>
            <a:r>
              <a:rPr lang="en-US" sz="1800" dirty="0" smtClean="0">
                <a:solidFill>
                  <a:schemeClr val="tx2">
                    <a:lumMod val="75000"/>
                  </a:schemeClr>
                </a:solidFill>
                <a:latin typeface="Calibri" pitchFamily="34" charset="0"/>
                <a:ea typeface="+mj-ea"/>
                <a:cs typeface="Calibri" pitchFamily="34" charset="0"/>
              </a:rPr>
              <a:t>, to check for successful merge before committing to develop branch.</a:t>
            </a: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524000"/>
            <a:ext cx="7034211" cy="452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38200" y="4648200"/>
            <a:ext cx="77724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13686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Merge to master branch</a:t>
            </a:r>
            <a:endParaRPr lang="en-US" sz="3600" dirty="0">
              <a:solidFill>
                <a:srgbClr val="0070C0"/>
              </a:solidFill>
              <a:latin typeface="Calibri" pitchFamily="34" charset="0"/>
              <a:ea typeface="+mn-ea"/>
              <a:cs typeface="Calibri" pitchFamily="34" charset="0"/>
            </a:endParaRPr>
          </a:p>
        </p:txBody>
      </p:sp>
      <p:sp>
        <p:nvSpPr>
          <p:cNvPr id="5" name="Content Placeholder 12"/>
          <p:cNvSpPr>
            <a:spLocks noGrp="1"/>
          </p:cNvSpPr>
          <p:nvPr>
            <p:ph idx="1"/>
          </p:nvPr>
        </p:nvSpPr>
        <p:spPr>
          <a:xfrm>
            <a:off x="304800" y="1066800"/>
            <a:ext cx="8458200" cy="457200"/>
          </a:xfrm>
        </p:spPr>
        <p:txBody>
          <a:bodyPr>
            <a:noAutofit/>
          </a:bodyPr>
          <a:lstStyle/>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Using </a:t>
            </a:r>
            <a:r>
              <a:rPr lang="en-US" sz="1800" dirty="0" err="1">
                <a:solidFill>
                  <a:schemeClr val="tx2">
                    <a:lumMod val="75000"/>
                  </a:schemeClr>
                </a:solidFill>
                <a:latin typeface="Calibri" pitchFamily="34" charset="0"/>
                <a:ea typeface="+mj-ea"/>
                <a:cs typeface="Calibri" pitchFamily="34" charset="0"/>
                <a:hlinkClick r:id="rId3"/>
              </a:rPr>
              <a:t>g</a:t>
            </a:r>
            <a:r>
              <a:rPr lang="en-US" sz="1800" dirty="0" err="1" smtClean="0">
                <a:solidFill>
                  <a:schemeClr val="tx2">
                    <a:lumMod val="75000"/>
                  </a:schemeClr>
                </a:solidFill>
                <a:latin typeface="Calibri" pitchFamily="34" charset="0"/>
                <a:ea typeface="+mj-ea"/>
                <a:cs typeface="Calibri" pitchFamily="34" charset="0"/>
                <a:hlinkClick r:id="rId3"/>
              </a:rPr>
              <a:t>it</a:t>
            </a:r>
            <a:r>
              <a:rPr lang="en-US" sz="1800" dirty="0" smtClean="0">
                <a:solidFill>
                  <a:schemeClr val="tx2">
                    <a:lumMod val="75000"/>
                  </a:schemeClr>
                </a:solidFill>
                <a:latin typeface="Calibri" pitchFamily="34" charset="0"/>
                <a:ea typeface="+mj-ea"/>
                <a:cs typeface="Calibri" pitchFamily="34" charset="0"/>
                <a:hlinkClick r:id="rId3"/>
              </a:rPr>
              <a:t> merge</a:t>
            </a:r>
            <a:r>
              <a:rPr lang="en-US" sz="1800" dirty="0" smtClean="0">
                <a:solidFill>
                  <a:schemeClr val="tx2">
                    <a:lumMod val="75000"/>
                  </a:schemeClr>
                </a:solidFill>
                <a:latin typeface="Calibri" pitchFamily="34" charset="0"/>
                <a:ea typeface="+mj-ea"/>
                <a:cs typeface="Calibri" pitchFamily="34" charset="0"/>
              </a:rPr>
              <a:t>, to insure </a:t>
            </a:r>
            <a:r>
              <a:rPr lang="en-US" sz="1800" dirty="0" smtClean="0">
                <a:solidFill>
                  <a:srgbClr val="002060"/>
                </a:solidFill>
                <a:latin typeface="Calibri" pitchFamily="34" charset="0"/>
                <a:ea typeface="+mj-ea"/>
                <a:cs typeface="Calibri" pitchFamily="34" charset="0"/>
              </a:rPr>
              <a:t>these deltas </a:t>
            </a:r>
            <a:r>
              <a:rPr lang="en-US" sz="1800" dirty="0" smtClean="0">
                <a:solidFill>
                  <a:srgbClr val="FF0000"/>
                </a:solidFill>
                <a:latin typeface="Calibri" pitchFamily="34" charset="0"/>
                <a:ea typeface="+mj-ea"/>
                <a:cs typeface="Calibri" pitchFamily="34" charset="0"/>
              </a:rPr>
              <a:t>will</a:t>
            </a:r>
            <a:r>
              <a:rPr lang="en-US" sz="1800" dirty="0" smtClean="0">
                <a:solidFill>
                  <a:srgbClr val="002060"/>
                </a:solidFill>
                <a:latin typeface="Calibri" pitchFamily="34" charset="0"/>
                <a:ea typeface="+mj-ea"/>
                <a:cs typeface="Calibri" pitchFamily="34" charset="0"/>
              </a:rPr>
              <a:t> merge successfully </a:t>
            </a:r>
            <a:r>
              <a:rPr lang="en-US" sz="1800" dirty="0" smtClean="0">
                <a:solidFill>
                  <a:schemeClr val="tx2">
                    <a:lumMod val="75000"/>
                  </a:schemeClr>
                </a:solidFill>
                <a:latin typeface="Calibri" pitchFamily="34" charset="0"/>
                <a:ea typeface="+mj-ea"/>
                <a:cs typeface="Calibri" pitchFamily="34" charset="0"/>
              </a:rPr>
              <a:t>with the master branch.</a:t>
            </a: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 y="1657350"/>
            <a:ext cx="7972425"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00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533400"/>
            <a:ext cx="700087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88356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Branch from release* </a:t>
            </a:r>
            <a:endParaRPr lang="en-US" sz="3600" dirty="0">
              <a:solidFill>
                <a:srgbClr val="0070C0"/>
              </a:solidFill>
              <a:latin typeface="Calibri" pitchFamily="34" charset="0"/>
              <a:ea typeface="+mn-ea"/>
              <a:cs typeface="Calibri" pitchFamily="34" charset="0"/>
            </a:endParaRPr>
          </a:p>
        </p:txBody>
      </p:sp>
      <p:sp>
        <p:nvSpPr>
          <p:cNvPr id="5" name="Content Placeholder 12"/>
          <p:cNvSpPr>
            <a:spLocks noGrp="1"/>
          </p:cNvSpPr>
          <p:nvPr>
            <p:ph idx="1"/>
          </p:nvPr>
        </p:nvSpPr>
        <p:spPr>
          <a:xfrm>
            <a:off x="304800" y="1066800"/>
            <a:ext cx="8458200" cy="990600"/>
          </a:xfrm>
        </p:spPr>
        <p:txBody>
          <a:bodyPr>
            <a:noAutofit/>
          </a:bodyPr>
          <a:lstStyle/>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The release* branches are configured by the CM team when QA requests QA install from a development delivery. </a:t>
            </a:r>
          </a:p>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If there is a defect found, branch from the appropriate release branch.</a:t>
            </a: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92" y="2133600"/>
            <a:ext cx="7972425"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21207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Branch from release* (2)</a:t>
            </a:r>
            <a:endParaRPr lang="en-US" sz="3600" dirty="0">
              <a:solidFill>
                <a:srgbClr val="0070C0"/>
              </a:solidFill>
              <a:latin typeface="Calibri" pitchFamily="34" charset="0"/>
              <a:ea typeface="+mn-ea"/>
              <a:cs typeface="Calibri" pitchFamily="34" charset="0"/>
            </a:endParaRPr>
          </a:p>
        </p:txBody>
      </p:sp>
      <p:sp>
        <p:nvSpPr>
          <p:cNvPr id="5" name="Content Placeholder 12"/>
          <p:cNvSpPr>
            <a:spLocks noGrp="1"/>
          </p:cNvSpPr>
          <p:nvPr>
            <p:ph idx="1"/>
          </p:nvPr>
        </p:nvSpPr>
        <p:spPr>
          <a:xfrm>
            <a:off x="304800" y="1066800"/>
            <a:ext cx="8458200" cy="9906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1323975"/>
            <a:ext cx="79724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7334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Overview</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590800" y="990600"/>
            <a:ext cx="4724400" cy="38100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hlinkClick r:id="rId2"/>
              </a:rPr>
              <a:t>EM&amp;M Git System</a:t>
            </a:r>
            <a:endParaRPr lang="en-US" sz="1800" dirty="0" smtClean="0">
              <a:solidFill>
                <a:schemeClr val="tx2">
                  <a:lumMod val="75000"/>
                </a:schemeClr>
              </a:solidFill>
              <a:latin typeface="Calibri" pitchFamily="34" charset="0"/>
              <a:ea typeface="+mj-ea"/>
              <a:cs typeface="Calibri" pitchFamily="34" charset="0"/>
            </a:endParaRPr>
          </a:p>
          <a:p>
            <a:pPr>
              <a:spcBef>
                <a:spcPts val="600"/>
              </a:spcBef>
              <a:spcAft>
                <a:spcPts val="0"/>
              </a:spcAft>
            </a:pPr>
            <a:r>
              <a:rPr lang="en-US" sz="1800" dirty="0" smtClean="0">
                <a:solidFill>
                  <a:schemeClr val="tx2">
                    <a:lumMod val="75000"/>
                  </a:schemeClr>
                </a:solidFill>
                <a:latin typeface="Calibri" pitchFamily="34" charset="0"/>
                <a:ea typeface="+mj-ea"/>
                <a:cs typeface="Calibri" pitchFamily="34" charset="0"/>
                <a:hlinkClick r:id="rId3"/>
              </a:rPr>
              <a:t>About Git</a:t>
            </a:r>
            <a:endParaRPr lang="en-US" sz="1800" dirty="0" smtClean="0">
              <a:solidFill>
                <a:schemeClr val="tx2">
                  <a:lumMod val="75000"/>
                </a:schemeClr>
              </a:solidFill>
              <a:latin typeface="Calibri" pitchFamily="34" charset="0"/>
              <a:ea typeface="+mj-ea"/>
              <a:cs typeface="Calibri" pitchFamily="34" charset="0"/>
              <a:hlinkClick r:id="rId4"/>
            </a:endParaRPr>
          </a:p>
          <a:p>
            <a:pPr>
              <a:spcBef>
                <a:spcPts val="600"/>
              </a:spcBef>
              <a:spcAft>
                <a:spcPts val="0"/>
              </a:spcAft>
            </a:pPr>
            <a:endParaRPr lang="en-US" sz="1800" dirty="0" smtClean="0">
              <a:solidFill>
                <a:schemeClr val="tx2">
                  <a:lumMod val="75000"/>
                </a:schemeClr>
              </a:solidFill>
              <a:latin typeface="Calibri" pitchFamily="34" charset="0"/>
              <a:ea typeface="+mj-ea"/>
              <a:cs typeface="Calibri" pitchFamily="34" charset="0"/>
            </a:endParaRPr>
          </a:p>
          <a:p>
            <a:pPr>
              <a:spcBef>
                <a:spcPts val="600"/>
              </a:spcBef>
              <a:spcAft>
                <a:spcPts val="0"/>
              </a:spcAft>
            </a:pPr>
            <a:endParaRPr lang="en-US" sz="1800" dirty="0">
              <a:solidFill>
                <a:schemeClr val="tx2">
                  <a:lumMod val="75000"/>
                </a:schemeClr>
              </a:solidFill>
              <a:latin typeface="Calibri" pitchFamily="34" charset="0"/>
              <a:ea typeface="+mj-ea"/>
              <a:cs typeface="Calibri" pitchFamily="34" charset="0"/>
            </a:endParaRPr>
          </a:p>
          <a:p>
            <a:pPr marL="0" indent="0">
              <a:spcBef>
                <a:spcPts val="1800"/>
              </a:spcBef>
              <a:spcAft>
                <a:spcPts val="1800"/>
              </a:spcAft>
              <a:buNone/>
            </a:pP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19496196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533400"/>
            <a:ext cx="700087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5274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Branch from hotfix* </a:t>
            </a:r>
            <a:endParaRPr lang="en-US" sz="3600" dirty="0">
              <a:solidFill>
                <a:srgbClr val="0070C0"/>
              </a:solidFill>
              <a:latin typeface="Calibri" pitchFamily="34" charset="0"/>
              <a:ea typeface="+mn-ea"/>
              <a:cs typeface="Calibri" pitchFamily="34" charset="0"/>
            </a:endParaRPr>
          </a:p>
        </p:txBody>
      </p:sp>
      <p:sp>
        <p:nvSpPr>
          <p:cNvPr id="5" name="Content Placeholder 12"/>
          <p:cNvSpPr>
            <a:spLocks noGrp="1"/>
          </p:cNvSpPr>
          <p:nvPr>
            <p:ph idx="1"/>
          </p:nvPr>
        </p:nvSpPr>
        <p:spPr>
          <a:xfrm>
            <a:off x="304800" y="1066800"/>
            <a:ext cx="8458200" cy="838200"/>
          </a:xfrm>
        </p:spPr>
        <p:txBody>
          <a:bodyPr>
            <a:noAutofit/>
          </a:bodyPr>
          <a:lstStyle/>
          <a:p>
            <a:pPr marL="0" indent="0">
              <a:spcBef>
                <a:spcPts val="600"/>
              </a:spcBef>
              <a:spcAft>
                <a:spcPts val="0"/>
              </a:spcAft>
              <a:buNone/>
            </a:pPr>
            <a:r>
              <a:rPr lang="en-US" sz="1800" dirty="0" smtClean="0">
                <a:solidFill>
                  <a:schemeClr val="tx2">
                    <a:lumMod val="75000"/>
                  </a:schemeClr>
                </a:solidFill>
                <a:latin typeface="Calibri" pitchFamily="34" charset="0"/>
                <a:ea typeface="+mj-ea"/>
                <a:cs typeface="Calibri" pitchFamily="34" charset="0"/>
              </a:rPr>
              <a:t>The hotfix* branches are configured by the CM team when a production problem is identified.</a:t>
            </a:r>
          </a:p>
          <a:p>
            <a:pPr marL="0" indent="0">
              <a:spcBef>
                <a:spcPts val="600"/>
              </a:spcBef>
              <a:spcAft>
                <a:spcPts val="0"/>
              </a:spcAft>
              <a:buNone/>
            </a:pPr>
            <a:endParaRPr lang="en-US" sz="1800" dirty="0" smtClean="0">
              <a:solidFill>
                <a:schemeClr val="tx2">
                  <a:lumMod val="75000"/>
                </a:schemeClr>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1733550"/>
            <a:ext cx="7972425"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53414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9688"/>
            <a:ext cx="4743450"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4099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70C0"/>
                </a:solidFill>
                <a:latin typeface="Calibri" pitchFamily="34" charset="0"/>
                <a:ea typeface="+mn-ea"/>
                <a:cs typeface="Calibri" pitchFamily="34" charset="0"/>
              </a:rPr>
              <a:t>More Information</a:t>
            </a:r>
            <a:endParaRPr lang="en-US" sz="3600" dirty="0">
              <a:solidFill>
                <a:srgbClr val="0070C0"/>
              </a:solidFill>
              <a:latin typeface="Calibri" pitchFamily="34" charset="0"/>
              <a:ea typeface="+mn-ea"/>
              <a:cs typeface="Calibri" pitchFamily="34" charset="0"/>
            </a:endParaRPr>
          </a:p>
        </p:txBody>
      </p:sp>
      <p:sp>
        <p:nvSpPr>
          <p:cNvPr id="5" name="Content Placeholder 12"/>
          <p:cNvSpPr>
            <a:spLocks noGrp="1"/>
          </p:cNvSpPr>
          <p:nvPr>
            <p:ph idx="1"/>
          </p:nvPr>
        </p:nvSpPr>
        <p:spPr>
          <a:xfrm>
            <a:off x="381000" y="2057400"/>
            <a:ext cx="8458200" cy="457200"/>
          </a:xfrm>
        </p:spPr>
        <p:txBody>
          <a:bodyPr>
            <a:noAutofit/>
          </a:bodyPr>
          <a:lstStyle/>
          <a:p>
            <a:pPr marL="0" lvl="0" indent="0" algn="ctr">
              <a:spcBef>
                <a:spcPts val="1800"/>
              </a:spcBef>
              <a:spcAft>
                <a:spcPts val="1800"/>
              </a:spcAft>
              <a:buNone/>
            </a:pPr>
            <a:r>
              <a:rPr lang="en-US" sz="1800" dirty="0">
                <a:solidFill>
                  <a:schemeClr val="tx2">
                    <a:lumMod val="75000"/>
                  </a:schemeClr>
                </a:solidFill>
                <a:latin typeface="Calibri" pitchFamily="34" charset="0"/>
                <a:ea typeface="+mj-ea"/>
                <a:cs typeface="Calibri" pitchFamily="34" charset="0"/>
              </a:rPr>
              <a:t>All things </a:t>
            </a:r>
            <a:r>
              <a:rPr lang="en-US" sz="1800" dirty="0">
                <a:solidFill>
                  <a:schemeClr val="tx2">
                    <a:lumMod val="75000"/>
                  </a:schemeClr>
                </a:solidFill>
                <a:latin typeface="Calibri" pitchFamily="34" charset="0"/>
                <a:ea typeface="+mj-ea"/>
                <a:cs typeface="Calibri" pitchFamily="34" charset="0"/>
                <a:hlinkClick r:id="rId3"/>
              </a:rPr>
              <a:t>EM&amp;M Git System </a:t>
            </a:r>
            <a:r>
              <a:rPr lang="en-US" sz="1800" dirty="0">
                <a:solidFill>
                  <a:schemeClr val="tx2">
                    <a:lumMod val="75000"/>
                  </a:schemeClr>
                </a:solidFill>
                <a:latin typeface="Calibri" pitchFamily="34" charset="0"/>
                <a:ea typeface="+mj-ea"/>
                <a:cs typeface="Calibri" pitchFamily="34" charset="0"/>
              </a:rPr>
              <a:t>can be found at this Link</a:t>
            </a:r>
            <a:r>
              <a:rPr lang="en-US" sz="1800" dirty="0" smtClean="0">
                <a:solidFill>
                  <a:schemeClr val="tx2">
                    <a:lumMod val="75000"/>
                  </a:schemeClr>
                </a:solidFill>
                <a:latin typeface="Calibri" pitchFamily="34" charset="0"/>
                <a:ea typeface="+mj-ea"/>
                <a:cs typeface="Calibri" pitchFamily="34" charset="0"/>
              </a:rPr>
              <a:t>.</a:t>
            </a:r>
          </a:p>
          <a:p>
            <a:pPr marL="0" lvl="0" indent="0" algn="ctr">
              <a:spcBef>
                <a:spcPts val="1800"/>
              </a:spcBef>
              <a:spcAft>
                <a:spcPts val="1800"/>
              </a:spcAft>
              <a:buNone/>
            </a:pPr>
            <a:endParaRPr lang="en-US" sz="1800" dirty="0">
              <a:solidFill>
                <a:schemeClr val="tx2">
                  <a:lumMod val="75000"/>
                </a:schemeClr>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
        <p:nvSpPr>
          <p:cNvPr id="3" name="TextBox 2"/>
          <p:cNvSpPr txBox="1"/>
          <p:nvPr/>
        </p:nvSpPr>
        <p:spPr>
          <a:xfrm>
            <a:off x="2951075" y="3581400"/>
            <a:ext cx="3068725" cy="1585049"/>
          </a:xfrm>
          <a:prstGeom prst="rect">
            <a:avLst/>
          </a:prstGeom>
          <a:noFill/>
        </p:spPr>
        <p:txBody>
          <a:bodyPr wrap="none" rtlCol="0">
            <a:spAutoFit/>
          </a:bodyPr>
          <a:lstStyle/>
          <a:p>
            <a:pPr lvl="0" algn="ctr">
              <a:spcBef>
                <a:spcPts val="1800"/>
              </a:spcBef>
              <a:spcAft>
                <a:spcPts val="1800"/>
              </a:spcAft>
            </a:pPr>
            <a:r>
              <a:rPr lang="en-US" b="1" dirty="0">
                <a:solidFill>
                  <a:schemeClr val="tx2">
                    <a:lumMod val="75000"/>
                  </a:schemeClr>
                </a:solidFill>
                <a:latin typeface="Calibri" pitchFamily="34" charset="0"/>
                <a:ea typeface="+mj-ea"/>
                <a:cs typeface="Calibri" pitchFamily="34" charset="0"/>
              </a:rPr>
              <a:t>Useful Git Documentation:</a:t>
            </a:r>
          </a:p>
          <a:p>
            <a:pPr marL="285750" indent="-285750">
              <a:spcBef>
                <a:spcPts val="600"/>
              </a:spcBef>
              <a:spcAft>
                <a:spcPts val="0"/>
              </a:spcAft>
              <a:buFont typeface="Wingdings" panose="05000000000000000000" pitchFamily="2" charset="2"/>
              <a:buChar char="Ø"/>
            </a:pPr>
            <a:r>
              <a:rPr lang="en-US" b="1" dirty="0">
                <a:solidFill>
                  <a:schemeClr val="tx2">
                    <a:lumMod val="75000"/>
                  </a:schemeClr>
                </a:solidFill>
                <a:latin typeface="Calibri" pitchFamily="34" charset="0"/>
                <a:cs typeface="Calibri" pitchFamily="34" charset="0"/>
                <a:hlinkClick r:id="rId4"/>
              </a:rPr>
              <a:t>Getting Started – Git Basics</a:t>
            </a:r>
            <a:endParaRPr lang="en-US" b="1" dirty="0">
              <a:solidFill>
                <a:schemeClr val="tx2">
                  <a:lumMod val="75000"/>
                </a:schemeClr>
              </a:solidFill>
              <a:latin typeface="Calibri" pitchFamily="34" charset="0"/>
              <a:cs typeface="Calibri" pitchFamily="34" charset="0"/>
            </a:endParaRPr>
          </a:p>
          <a:p>
            <a:pPr marL="285750" indent="-285750">
              <a:spcBef>
                <a:spcPts val="600"/>
              </a:spcBef>
              <a:spcAft>
                <a:spcPts val="0"/>
              </a:spcAft>
              <a:buFont typeface="Wingdings" panose="05000000000000000000" pitchFamily="2" charset="2"/>
              <a:buChar char="Ø"/>
            </a:pPr>
            <a:r>
              <a:rPr lang="en-US" b="1" dirty="0">
                <a:solidFill>
                  <a:schemeClr val="tx2">
                    <a:lumMod val="75000"/>
                  </a:schemeClr>
                </a:solidFill>
                <a:latin typeface="Calibri" pitchFamily="34" charset="0"/>
                <a:cs typeface="Calibri" pitchFamily="34" charset="0"/>
                <a:hlinkClick r:id="rId5"/>
              </a:rPr>
              <a:t>Git/Introduction</a:t>
            </a:r>
            <a:endParaRPr lang="en-US" b="1" dirty="0">
              <a:solidFill>
                <a:schemeClr val="tx2">
                  <a:lumMod val="75000"/>
                </a:schemeClr>
              </a:solidFill>
              <a:latin typeface="Calibri" pitchFamily="34" charset="0"/>
              <a:cs typeface="Calibri" pitchFamily="34" charset="0"/>
            </a:endParaRPr>
          </a:p>
          <a:p>
            <a:endParaRPr lang="en-US" dirty="0"/>
          </a:p>
        </p:txBody>
      </p:sp>
    </p:spTree>
    <p:extLst>
      <p:ext uri="{BB962C8B-B14F-4D97-AF65-F5344CB8AC3E}">
        <p14:creationId xmlns:p14="http://schemas.microsoft.com/office/powerpoint/2010/main" val="3576277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Before any commits …</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304800" y="1371600"/>
            <a:ext cx="8610600" cy="19812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r>
              <a:rPr lang="en-US" sz="1600" b="0" dirty="0"/>
              <a:t>Establish a local repo (</a:t>
            </a:r>
            <a:r>
              <a:rPr lang="en-US" sz="1600" b="0" dirty="0" err="1">
                <a:hlinkClick r:id="rId2"/>
              </a:rPr>
              <a:t>git</a:t>
            </a:r>
            <a:r>
              <a:rPr lang="en-US" sz="1600" b="0" dirty="0">
                <a:hlinkClick r:id="rId2"/>
              </a:rPr>
              <a:t> clone</a:t>
            </a:r>
            <a:r>
              <a:rPr lang="en-US" sz="1600" b="0" dirty="0"/>
              <a:t>)</a:t>
            </a:r>
          </a:p>
          <a:p>
            <a:r>
              <a:rPr lang="en-US" sz="1600" b="0" dirty="0"/>
              <a:t>Identify available branches on local repo (</a:t>
            </a:r>
            <a:r>
              <a:rPr lang="en-US" sz="1600" b="0" dirty="0" err="1">
                <a:hlinkClick r:id="rId3"/>
              </a:rPr>
              <a:t>git</a:t>
            </a:r>
            <a:r>
              <a:rPr lang="en-US" sz="1600" b="0" dirty="0">
                <a:hlinkClick r:id="rId3"/>
              </a:rPr>
              <a:t> branch</a:t>
            </a:r>
            <a:r>
              <a:rPr lang="en-US" sz="1600" b="0" dirty="0"/>
              <a:t> -a)</a:t>
            </a:r>
          </a:p>
          <a:p>
            <a:r>
              <a:rPr lang="en-US" sz="1600" b="0" dirty="0"/>
              <a:t>Establish working directory with appropriate branch </a:t>
            </a:r>
            <a:r>
              <a:rPr lang="en-US" sz="1600" b="0" dirty="0" smtClean="0"/>
              <a:t>head (</a:t>
            </a:r>
            <a:r>
              <a:rPr lang="en-US" sz="1600" b="0" dirty="0" err="1" smtClean="0">
                <a:hlinkClick r:id="rId4"/>
              </a:rPr>
              <a:t>git</a:t>
            </a:r>
            <a:r>
              <a:rPr lang="en-US" sz="1600" b="0" dirty="0" smtClean="0">
                <a:hlinkClick r:id="rId4"/>
              </a:rPr>
              <a:t> </a:t>
            </a:r>
            <a:r>
              <a:rPr lang="en-US" sz="1600" b="0" dirty="0">
                <a:hlinkClick r:id="rId4"/>
              </a:rPr>
              <a:t>checkout</a:t>
            </a:r>
            <a:r>
              <a:rPr lang="en-US" sz="1600" b="0" dirty="0"/>
              <a:t> [branch])</a:t>
            </a:r>
          </a:p>
          <a:p>
            <a:r>
              <a:rPr lang="en-US" sz="1600" b="0" dirty="0"/>
              <a:t>Create new branch to code on (</a:t>
            </a:r>
            <a:r>
              <a:rPr lang="en-US" sz="1600" b="0" dirty="0" err="1">
                <a:hlinkClick r:id="rId5"/>
              </a:rPr>
              <a:t>git</a:t>
            </a:r>
            <a:r>
              <a:rPr lang="en-US" sz="1600" b="0" dirty="0">
                <a:hlinkClick r:id="rId5"/>
              </a:rPr>
              <a:t> checkout</a:t>
            </a:r>
            <a:r>
              <a:rPr lang="en-US" sz="1600" b="0" dirty="0"/>
              <a:t> -b [new branch])</a:t>
            </a:r>
          </a:p>
          <a:p>
            <a:r>
              <a:rPr lang="en-US" sz="1600" b="0" dirty="0"/>
              <a:t>Update and/or establish </a:t>
            </a:r>
            <a:r>
              <a:rPr lang="en-US" sz="1600" b="0" dirty="0">
                <a:hlinkClick r:id="rId6"/>
              </a:rPr>
              <a:t>CHANGELOG</a:t>
            </a:r>
            <a:r>
              <a:rPr lang="en-US" sz="1600" b="0" dirty="0"/>
              <a:t> file</a:t>
            </a:r>
            <a:r>
              <a:rPr lang="en-US" sz="1600" b="0" dirty="0" smtClean="0"/>
              <a:t>.</a:t>
            </a: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206976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2800" b="1" kern="1200" dirty="0" smtClean="0">
                <a:solidFill>
                  <a:srgbClr val="0070C0"/>
                </a:solidFill>
                <a:ea typeface="+mn-ea"/>
                <a:cs typeface="Calibri" pitchFamily="34" charset="0"/>
              </a:rPr>
              <a:t>Before any commits …</a:t>
            </a:r>
            <a:endParaRPr lang="en-US" sz="2800" b="1" kern="1200" dirty="0">
              <a:solidFill>
                <a:srgbClr val="0070C0"/>
              </a:solidFill>
              <a:ea typeface="+mn-ea"/>
              <a:cs typeface="Calibr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638175"/>
            <a:ext cx="7972425" cy="558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1154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Before any commits …</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914400"/>
            <a:ext cx="8763000" cy="1828800"/>
          </a:xfrm>
        </p:spPr>
        <p:txBody>
          <a:bodyPr>
            <a:noAutofit/>
          </a:bodyPr>
          <a:lstStyle/>
          <a:p>
            <a:pPr lvl="0">
              <a:spcBef>
                <a:spcPts val="600"/>
              </a:spcBef>
              <a:spcAft>
                <a:spcPts val="600"/>
              </a:spcAft>
            </a:pPr>
            <a:r>
              <a:rPr lang="en-US" sz="1800" b="0" dirty="0"/>
              <a:t>At this point you have created a </a:t>
            </a:r>
            <a:r>
              <a:rPr lang="en-US" sz="1800" b="0" dirty="0">
                <a:hlinkClick r:id="rId2"/>
              </a:rPr>
              <a:t>feature branch</a:t>
            </a:r>
            <a:r>
              <a:rPr lang="en-US" sz="1800" b="0" dirty="0"/>
              <a:t> to code on. </a:t>
            </a:r>
            <a:endParaRPr lang="en-US" sz="1800" b="0" dirty="0"/>
          </a:p>
          <a:p>
            <a:pPr lvl="0">
              <a:spcBef>
                <a:spcPts val="600"/>
              </a:spcBef>
              <a:spcAft>
                <a:spcPts val="600"/>
              </a:spcAft>
            </a:pPr>
            <a:r>
              <a:rPr lang="en-US" sz="1800" b="0" dirty="0" smtClean="0"/>
              <a:t>If </a:t>
            </a:r>
            <a:r>
              <a:rPr lang="en-US" sz="1800" b="0" dirty="0"/>
              <a:t>you are working on a JIRA ticket, your feature branch should be named according to the instructions in the </a:t>
            </a:r>
            <a:r>
              <a:rPr lang="en-US" sz="1800" b="0" dirty="0">
                <a:hlinkClick r:id="rId3"/>
              </a:rPr>
              <a:t>Development Deployment Branches</a:t>
            </a:r>
            <a:r>
              <a:rPr lang="en-US" sz="1800" b="0" dirty="0"/>
              <a:t> </a:t>
            </a:r>
            <a:endParaRPr lang="en-US" sz="1800" b="0" dirty="0" smtClean="0"/>
          </a:p>
          <a:p>
            <a:pPr lvl="1">
              <a:spcBef>
                <a:spcPts val="600"/>
              </a:spcBef>
              <a:spcAft>
                <a:spcPts val="600"/>
              </a:spcAft>
            </a:pPr>
            <a:r>
              <a:rPr lang="en-US" sz="1900" dirty="0" smtClean="0">
                <a:solidFill>
                  <a:schemeClr val="accent1">
                    <a:lumMod val="50000"/>
                  </a:schemeClr>
                </a:solidFill>
                <a:latin typeface="Calibri" pitchFamily="34" charset="0"/>
                <a:ea typeface="+mj-ea"/>
                <a:cs typeface="Calibri" pitchFamily="34" charset="0"/>
              </a:rPr>
              <a:t>CFX-EMM-GITSystem_1_4_0_0</a:t>
            </a:r>
            <a:endParaRPr lang="en-US" sz="1900" dirty="0">
              <a:solidFill>
                <a:schemeClr val="accent1">
                  <a:lumMod val="50000"/>
                </a:schemeClr>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 y="2590800"/>
            <a:ext cx="79724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9928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Before any commits …</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304800" y="838200"/>
            <a:ext cx="8458200" cy="3810000"/>
          </a:xfrm>
        </p:spPr>
        <p:txBody>
          <a:bodyPr>
            <a:noAutofit/>
          </a:bodyPr>
          <a:lstStyle/>
          <a:p>
            <a:pPr marL="0" lvl="0" indent="0">
              <a:spcBef>
                <a:spcPts val="1800"/>
              </a:spcBef>
              <a:spcAft>
                <a:spcPts val="1800"/>
              </a:spcAft>
              <a:buNone/>
            </a:pPr>
            <a:endParaRPr lang="en-US" sz="1800" dirty="0">
              <a:solidFill>
                <a:srgbClr val="00BDEC"/>
              </a:solidFill>
              <a:latin typeface="Calibri" pitchFamily="34" charset="0"/>
              <a:ea typeface="+mj-ea"/>
              <a:cs typeface="Calibri" pitchFamily="34" charset="0"/>
            </a:endParaRPr>
          </a:p>
          <a:p>
            <a:r>
              <a:rPr lang="en-US" sz="1600" b="0" dirty="0"/>
              <a:t>After you have made some changes, i.e., creating new files, modifying existing </a:t>
            </a:r>
            <a:r>
              <a:rPr lang="en-US" sz="1600" b="0" dirty="0" smtClean="0"/>
              <a:t>files,</a:t>
            </a:r>
          </a:p>
          <a:p>
            <a:pPr lvl="1"/>
            <a:r>
              <a:rPr lang="en-US" sz="1500" b="0" dirty="0" smtClean="0"/>
              <a:t>and/or </a:t>
            </a:r>
            <a:r>
              <a:rPr lang="en-US" sz="1500" b="0" dirty="0"/>
              <a:t>removing existing files, </a:t>
            </a:r>
            <a:endParaRPr lang="en-US" sz="1500" dirty="0"/>
          </a:p>
          <a:p>
            <a:pPr lvl="1"/>
            <a:r>
              <a:rPr lang="en-US" sz="1600" b="0" dirty="0" smtClean="0"/>
              <a:t>and </a:t>
            </a:r>
            <a:r>
              <a:rPr lang="en-US" sz="1600" b="0" dirty="0"/>
              <a:t>done some </a:t>
            </a:r>
            <a:r>
              <a:rPr lang="en-US" sz="1600" b="0" dirty="0" smtClean="0"/>
              <a:t>testing,</a:t>
            </a:r>
          </a:p>
          <a:p>
            <a:r>
              <a:rPr lang="en-US" sz="1600" b="0" dirty="0"/>
              <a:t>Y</a:t>
            </a:r>
            <a:r>
              <a:rPr lang="en-US" sz="1600" b="0" dirty="0" smtClean="0"/>
              <a:t>ou </a:t>
            </a:r>
            <a:r>
              <a:rPr lang="en-US" sz="1600" b="0" dirty="0"/>
              <a:t>need to </a:t>
            </a:r>
            <a:r>
              <a:rPr lang="en-US" sz="1600" b="0" dirty="0" err="1">
                <a:hlinkClick r:id="rId2"/>
              </a:rPr>
              <a:t>git</a:t>
            </a:r>
            <a:r>
              <a:rPr lang="en-US" sz="1600" b="0" dirty="0">
                <a:hlinkClick r:id="rId2"/>
              </a:rPr>
              <a:t> add</a:t>
            </a:r>
            <a:r>
              <a:rPr lang="en-US" sz="1600" b="0" dirty="0"/>
              <a:t> your </a:t>
            </a:r>
            <a:r>
              <a:rPr lang="en-US" sz="1600" b="0" dirty="0" smtClean="0"/>
              <a:t>changes.</a:t>
            </a:r>
          </a:p>
          <a:p>
            <a:pPr marL="0" indent="0">
              <a:buNone/>
            </a:pPr>
            <a:endParaRPr lang="en-US" sz="1600" b="0" dirty="0" smtClean="0"/>
          </a:p>
          <a:p>
            <a:pPr marL="0" indent="0">
              <a:buNone/>
            </a:pPr>
            <a:r>
              <a:rPr lang="en-US" sz="1600" b="0" dirty="0" smtClean="0"/>
              <a:t>Now the changes </a:t>
            </a:r>
            <a:r>
              <a:rPr lang="en-US" sz="1600" b="0" dirty="0"/>
              <a:t>can be staged for committing to your local feature </a:t>
            </a:r>
            <a:r>
              <a:rPr lang="en-US" sz="1600" b="0" dirty="0" smtClean="0"/>
              <a:t>branch.</a:t>
            </a:r>
          </a:p>
          <a:p>
            <a:pPr marL="0" indent="0">
              <a:buNone/>
            </a:pPr>
            <a:endParaRPr lang="en-US" sz="1600" b="0" dirty="0"/>
          </a:p>
          <a:p>
            <a:pPr marL="0" indent="0">
              <a:buNone/>
            </a:pPr>
            <a:r>
              <a:rPr lang="en-US" sz="1600" b="0" dirty="0" smtClean="0"/>
              <a:t>You </a:t>
            </a:r>
            <a:r>
              <a:rPr lang="en-US" sz="1600" b="0" dirty="0"/>
              <a:t>may want to identify sub-sets of your changes for more testing </a:t>
            </a:r>
            <a:r>
              <a:rPr lang="en-US" sz="1600" b="0" dirty="0" smtClean="0"/>
              <a:t>scenarios.</a:t>
            </a:r>
          </a:p>
          <a:p>
            <a:pPr marL="0" indent="0">
              <a:buNone/>
            </a:pPr>
            <a:endParaRPr lang="en-US" sz="1600" b="0" dirty="0"/>
          </a:p>
          <a:p>
            <a:pPr marL="0" indent="0">
              <a:buNone/>
            </a:pPr>
            <a:r>
              <a:rPr lang="en-US" sz="1600" b="0" dirty="0" smtClean="0"/>
              <a:t>You </a:t>
            </a:r>
            <a:r>
              <a:rPr lang="en-US" sz="1600" b="0" dirty="0"/>
              <a:t>can limit what you add to the staging environment for your next commit to accomplish this.</a:t>
            </a: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705795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AAT_PowerPoint Template_072911_Final">
  <a:themeElements>
    <a:clrScheme name="Custom 3">
      <a:dk1>
        <a:srgbClr val="000000"/>
      </a:dk1>
      <a:lt1>
        <a:sysClr val="window" lastClr="FFFFFF"/>
      </a:lt1>
      <a:dk2>
        <a:srgbClr val="00BDEC"/>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AT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18144</TotalTime>
  <Words>888</Words>
  <Application>Microsoft Office PowerPoint</Application>
  <PresentationFormat>On-screen Show (4:3)</PresentationFormat>
  <Paragraphs>336</Paragraphs>
  <Slides>53</Slides>
  <Notes>13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CAAT_PowerPoint Template_072911_Final</vt:lpstr>
      <vt:lpstr>EM&amp;M Git System Training</vt:lpstr>
      <vt:lpstr>Outline</vt:lpstr>
      <vt:lpstr>Git Installation </vt:lpstr>
      <vt:lpstr>EMM Git Usage</vt:lpstr>
      <vt:lpstr>Overview</vt:lpstr>
      <vt:lpstr>Before any commits …</vt:lpstr>
      <vt:lpstr>Before any commits …</vt:lpstr>
      <vt:lpstr>Before any commits …</vt:lpstr>
      <vt:lpstr>Before any commits …</vt:lpstr>
      <vt:lpstr>Before any commits …</vt:lpstr>
      <vt:lpstr>Now commit</vt:lpstr>
      <vt:lpstr>Check for Conflicts</vt:lpstr>
      <vt:lpstr>Check for Conflicts</vt:lpstr>
      <vt:lpstr>Push to remote</vt:lpstr>
      <vt:lpstr>Git Commands (Compare to CVS commands)</vt:lpstr>
      <vt:lpstr>PowerPoint Presentation</vt:lpstr>
      <vt:lpstr>Clone repo</vt:lpstr>
      <vt:lpstr>Current status, branches?</vt:lpstr>
      <vt:lpstr>Change example</vt:lpstr>
      <vt:lpstr>Create branch to code on</vt:lpstr>
      <vt:lpstr>Change a file</vt:lpstr>
      <vt:lpstr>Check for conflicts</vt:lpstr>
      <vt:lpstr>Add and commit</vt:lpstr>
      <vt:lpstr>Merge to develop</vt:lpstr>
      <vt:lpstr>Identify Merged Branch</vt:lpstr>
      <vt:lpstr>Current state</vt:lpstr>
      <vt:lpstr>PowerPoint Presentation</vt:lpstr>
      <vt:lpstr>Staging the work</vt:lpstr>
      <vt:lpstr>PowerPoint Presentation</vt:lpstr>
      <vt:lpstr>PowerPoint Presentation</vt:lpstr>
      <vt:lpstr>PowerPoint Presentation</vt:lpstr>
      <vt:lpstr>PowerPoint Presentation</vt:lpstr>
      <vt:lpstr>PowerPoint Presentation</vt:lpstr>
      <vt:lpstr>PowerPoint Presentation</vt:lpstr>
      <vt:lpstr>What are we doing?  </vt:lpstr>
      <vt:lpstr>Process Concepts  </vt:lpstr>
      <vt:lpstr>PowerPoint Presentation</vt:lpstr>
      <vt:lpstr>Branch from develop </vt:lpstr>
      <vt:lpstr>Branch from develop (2) </vt:lpstr>
      <vt:lpstr>Branch from develop (3) </vt:lpstr>
      <vt:lpstr>Branch from develop (4) </vt:lpstr>
      <vt:lpstr>Branch from develop (5) </vt:lpstr>
      <vt:lpstr>Branch from develop (6) </vt:lpstr>
      <vt:lpstr>Add/commit to my branch</vt:lpstr>
      <vt:lpstr>Merge to develop branch</vt:lpstr>
      <vt:lpstr>Merge to master branch</vt:lpstr>
      <vt:lpstr>PowerPoint Presentation</vt:lpstr>
      <vt:lpstr>Branch from release* </vt:lpstr>
      <vt:lpstr>Branch from release* (2)</vt:lpstr>
      <vt:lpstr>PowerPoint Presentation</vt:lpstr>
      <vt:lpstr>Branch from hotfix* </vt:lpstr>
      <vt:lpstr>PowerPoint Presentation</vt:lpstr>
      <vt:lpstr>More Information</vt:lpstr>
    </vt:vector>
  </TitlesOfParts>
  <Company>Comcast Cable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EMM Git System Training</dc:title>
  <dc:creator>Andy Wallace</dc:creator>
  <cp:lastModifiedBy>Wallace, Andrew</cp:lastModifiedBy>
  <cp:revision>232</cp:revision>
  <cp:lastPrinted>2014-10-21T16:27:21Z</cp:lastPrinted>
  <dcterms:created xsi:type="dcterms:W3CDTF">2014-04-24T17:12:24Z</dcterms:created>
  <dcterms:modified xsi:type="dcterms:W3CDTF">2015-02-28T21:32:28Z</dcterms:modified>
</cp:coreProperties>
</file>