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9" r:id="rId3"/>
    <p:sldId id="289" r:id="rId4"/>
    <p:sldId id="270" r:id="rId5"/>
    <p:sldId id="290" r:id="rId6"/>
    <p:sldId id="271" r:id="rId7"/>
    <p:sldId id="272" r:id="rId8"/>
    <p:sldId id="276" r:id="rId9"/>
    <p:sldId id="274" r:id="rId10"/>
    <p:sldId id="291" r:id="rId11"/>
    <p:sldId id="275" r:id="rId12"/>
    <p:sldId id="292" r:id="rId13"/>
    <p:sldId id="304" r:id="rId14"/>
    <p:sldId id="295" r:id="rId15"/>
    <p:sldId id="294" r:id="rId16"/>
    <p:sldId id="278" r:id="rId17"/>
    <p:sldId id="279" r:id="rId18"/>
    <p:sldId id="280" r:id="rId19"/>
    <p:sldId id="281" r:id="rId20"/>
    <p:sldId id="285" r:id="rId21"/>
    <p:sldId id="277" r:id="rId22"/>
    <p:sldId id="293" r:id="rId23"/>
    <p:sldId id="283" r:id="rId24"/>
    <p:sldId id="284" r:id="rId25"/>
    <p:sldId id="287" r:id="rId26"/>
    <p:sldId id="297" r:id="rId27"/>
    <p:sldId id="299" r:id="rId28"/>
    <p:sldId id="300" r:id="rId29"/>
    <p:sldId id="298" r:id="rId30"/>
    <p:sldId id="296" r:id="rId31"/>
    <p:sldId id="301" r:id="rId32"/>
    <p:sldId id="303" r:id="rId33"/>
    <p:sldId id="302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A8AAA6-92CB-47DE-9669-8FCB07C5304C}">
          <p14:sldIdLst>
            <p14:sldId id="259"/>
            <p14:sldId id="269"/>
            <p14:sldId id="289"/>
            <p14:sldId id="270"/>
            <p14:sldId id="290"/>
            <p14:sldId id="271"/>
            <p14:sldId id="272"/>
            <p14:sldId id="276"/>
            <p14:sldId id="274"/>
            <p14:sldId id="291"/>
            <p14:sldId id="275"/>
            <p14:sldId id="292"/>
            <p14:sldId id="304"/>
            <p14:sldId id="295"/>
            <p14:sldId id="294"/>
            <p14:sldId id="278"/>
            <p14:sldId id="279"/>
            <p14:sldId id="280"/>
            <p14:sldId id="281"/>
            <p14:sldId id="285"/>
            <p14:sldId id="277"/>
            <p14:sldId id="293"/>
            <p14:sldId id="283"/>
            <p14:sldId id="284"/>
            <p14:sldId id="287"/>
            <p14:sldId id="297"/>
            <p14:sldId id="299"/>
            <p14:sldId id="300"/>
            <p14:sldId id="298"/>
            <p14:sldId id="296"/>
            <p14:sldId id="301"/>
            <p14:sldId id="303"/>
            <p14:sldId id="302"/>
          </p14:sldIdLst>
        </p14:section>
        <p14:section name="Scratch" id="{DF376940-7487-44C8-9C52-C88976DEF3BE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Hoover" initials="CH" lastIdx="1" clrIdx="0">
    <p:extLst>
      <p:ext uri="{19B8F6BF-5375-455C-9EA6-DF929625EA0E}">
        <p15:presenceInfo xmlns:p15="http://schemas.microsoft.com/office/powerpoint/2012/main" userId="S-1-5-21-147143557-1767725890-313073093-73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15"/>
    <a:srgbClr val="B9D3B6"/>
    <a:srgbClr val="C2B9A7"/>
    <a:srgbClr val="D8661F"/>
    <a:srgbClr val="003262"/>
    <a:srgbClr val="D84900"/>
    <a:srgbClr val="D86600"/>
    <a:srgbClr val="D5893E"/>
    <a:srgbClr val="2D637F"/>
    <a:srgbClr val="536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3" autoAdjust="0"/>
    <p:restoredTop sz="90083" autoAdjust="0"/>
  </p:normalViewPr>
  <p:slideViewPr>
    <p:cSldViewPr snapToGrid="0">
      <p:cViewPr varScale="1">
        <p:scale>
          <a:sx n="62" d="100"/>
          <a:sy n="62" d="100"/>
        </p:scale>
        <p:origin x="6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 question in terms of which is cheaper: increased coverage, increased frequency,</a:t>
            </a:r>
            <a:r>
              <a:rPr lang="en-US" baseline="0" dirty="0" smtClean="0"/>
              <a:t> or alternative interventions?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644B-9D12-D440-B002-B1721AD7B1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Control of NTDs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2799642"/>
            <a:ext cx="7377288" cy="2381957"/>
          </a:xfrm>
        </p:spPr>
        <p:txBody>
          <a:bodyPr>
            <a:normAutofit/>
          </a:bodyPr>
          <a:lstStyle/>
          <a:p>
            <a:r>
              <a:rPr lang="en-US" sz="2000" dirty="0"/>
              <a:t>Theory, Framework, and Implementation using Stochastic Dynamic </a:t>
            </a:r>
            <a:r>
              <a:rPr lang="en-US" sz="2000" dirty="0" smtClean="0"/>
              <a:t>Programming</a:t>
            </a:r>
          </a:p>
          <a:p>
            <a:endParaRPr lang="en-US" sz="2000" dirty="0"/>
          </a:p>
          <a:p>
            <a:r>
              <a:rPr lang="en-US" sz="2000" dirty="0" smtClean="0"/>
              <a:t>Chris Hoover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NIMBioS</a:t>
            </a:r>
            <a:r>
              <a:rPr lang="en-US" sz="2000" dirty="0" smtClean="0"/>
              <a:t> July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3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github.com/cmhoove14/DDNTD/raw/master/Analysis/Model_animations_files/figure-markdown_github/both_through_time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809244"/>
            <a:ext cx="5292090" cy="52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github.com/cmhoove14/DDNTD/raw/master/Analysis/Model_animations_files/figure-markdown_github/reff_snail_in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2684"/>
            <a:ext cx="3619712" cy="25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209549" y="1652524"/>
            <a:ext cx="3533775" cy="2443226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What’s the right combination of MDA and other interventions?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25542"/>
            <a:ext cx="7440930" cy="2815038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do we optimally allocate resources given: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Transmission 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Transmission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Rate of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Time frame and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r>
              <a:rPr lang="en-US" dirty="0" smtClean="0"/>
              <a:t>Solve optimization problems in the context of uncertainty</a:t>
            </a:r>
          </a:p>
          <a:p>
            <a:r>
              <a:rPr lang="en-US" dirty="0" smtClean="0"/>
              <a:t>Determines state-dependent optimal decisions </a:t>
            </a:r>
            <a:r>
              <a:rPr lang="en-US" dirty="0" smtClean="0">
                <a:sym typeface="Wingdings" panose="05000000000000000000" pitchFamily="2" charset="2"/>
              </a:rPr>
              <a:t> adaptive policies through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Utility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solution over desired time horizon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50841"/>
            <a:ext cx="5153625" cy="896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37" y="2279900"/>
            <a:ext cx="5306325" cy="30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Utility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solution over desired time horizon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Mean worm burden</a:t>
                </a:r>
              </a:p>
              <a:p>
                <a:pPr lvl="1"/>
                <a:r>
                  <a:rPr lang="en-US" dirty="0" smtClean="0"/>
                  <a:t>Prevalence</a:t>
                </a:r>
              </a:p>
              <a:p>
                <a:pPr lvl="1"/>
                <a:r>
                  <a:rPr lang="en-US" dirty="0" smtClean="0"/>
                  <a:t>Disability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Decision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MDA strategy (School- or community-based)</a:t>
                </a:r>
              </a:p>
              <a:p>
                <a:pPr lvl="1"/>
                <a:r>
                  <a:rPr lang="en-US" dirty="0" smtClean="0"/>
                  <a:t>Combined strategy (MDA + Snail control)</a:t>
                </a:r>
              </a:p>
              <a:p>
                <a:pPr lvl="1"/>
                <a:r>
                  <a:rPr lang="en-US" dirty="0" smtClean="0"/>
                  <a:t>Allocation of resources across different intervention options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Transition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Deterministic, stochastic, agent-based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Utility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Reduction in prevalence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𝐷𝐴𝐿𝑌𝑠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7155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Expand theoretical understanding of the dynamics of NTD elimination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Investigate cost-effective NTD control and elimination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Assess innovative and novel control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Identify optimal combinations of interventions in different scenarios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smtClean="0">
                <a:solidFill>
                  <a:schemeClr val="bg1"/>
                </a:solidFill>
              </a:rPr>
              <a:t>Stochastic Dynamic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Optimal solution over desired time </a:t>
            </a:r>
            <a:r>
              <a:rPr lang="en-US" dirty="0" smtClean="0"/>
              <a:t>horizon</a:t>
            </a:r>
          </a:p>
          <a:p>
            <a:pPr lvl="1"/>
            <a:r>
              <a:rPr lang="en-US" dirty="0" smtClean="0"/>
              <a:t>Solved via Bellman’s equation and backwards iteration for finite time horizons</a:t>
            </a:r>
          </a:p>
          <a:p>
            <a:pPr lvl="1"/>
            <a:r>
              <a:rPr lang="en-US" dirty="0" smtClean="0"/>
              <a:t>Solved via policy or value iteration for infinite time horizons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4590" y="61233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Marescot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Chapron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Chadès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I.,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Fackler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P. L., Duchamp, C.,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Marboutin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E., &amp;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Gimenez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O. (2013). Complex decisions made simple: a primer on stochastic dynamic programming.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Methods in Ecology and Evolution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(9), 872-884.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model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  <a:blipFill rotWithShape="0">
                <a:blip r:embed="rId2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31720" y="6079689"/>
            <a:ext cx="5612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Garchitorena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Sokolow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S. H., Roche, B.,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Ngonghala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C. N.,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Jocque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M., Lund, A., ... &amp; Andrews, J. R. (2017). Disease ecology, health and the environment: a framework to account for ecological and socio-economic drivers in the control of neglected tropical diseases.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Philosophical Transactions of the Royal Society B: Biological Sciences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372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(1722), 20160128.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146" t="32485" r="37917" b="34635"/>
          <a:stretch/>
        </p:blipFill>
        <p:spPr>
          <a:xfrm>
            <a:off x="457199" y="2454803"/>
            <a:ext cx="5124450" cy="27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Framework| </a:t>
            </a:r>
            <a:r>
              <a:rPr lang="en-US" sz="2000" dirty="0" err="1">
                <a:solidFill>
                  <a:schemeClr val="bg1"/>
                </a:solidFill>
              </a:rPr>
              <a:t>Garchitorena</a:t>
            </a:r>
            <a:r>
              <a:rPr lang="en-US" sz="2000" dirty="0">
                <a:solidFill>
                  <a:schemeClr val="bg1"/>
                </a:solidFill>
              </a:rPr>
              <a:t> et 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02761"/>
                <a:ext cx="8229601" cy="854080"/>
              </a:xfrm>
              <a:prstGeom prst="rect">
                <a:avLst/>
              </a:prstGeom>
              <a:blipFill rotWithShape="0">
                <a:blip r:embed="rId2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31720" y="6079689"/>
            <a:ext cx="5612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Garchitorena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Sokolow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S. H., Roche, B.,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Ngonghala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C. N.,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Jocque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 M., Lund, A., ... &amp; Andrews, J. R. (2017). Disease ecology, health and the environment: a framework to account for ecological and socio-economic drivers in the control of neglected tropical diseases.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Philosophical Transactions of the Royal Society B: Biological Sciences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</a:rPr>
              <a:t>372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(1722), 20160128.</a:t>
            </a:r>
            <a:endParaRPr lang="en-US" sz="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Potential interventions:</a:t>
                </a:r>
              </a:p>
              <a:p>
                <a:pPr lvl="1"/>
                <a:r>
                  <a:rPr lang="en-US" i="1" dirty="0" smtClean="0">
                    <a:latin typeface="Cambria Math" panose="02040503050406030204" pitchFamily="18" charset="0"/>
                  </a:rPr>
                  <a:t>I </a:t>
                </a:r>
                <a:r>
                  <a:rPr lang="en-US" dirty="0"/>
                  <a:t>– </a:t>
                </a:r>
                <a:r>
                  <a:rPr lang="en-US" dirty="0" smtClean="0"/>
                  <a:t>MDA</a:t>
                </a:r>
                <a:r>
                  <a:rPr lang="en-US" i="1" dirty="0" smtClean="0"/>
                  <a:t> </a:t>
                </a:r>
                <a:endParaRPr lang="en-US" b="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– Vector or intermediate host control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– Sanitation or education campaign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– Education campaign (exposure avoidance)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4686300"/>
              </a:xfrm>
            </p:spPr>
            <p:txBody>
              <a:bodyPr/>
              <a:lstStyle/>
              <a:p>
                <a:r>
                  <a:rPr lang="en-US" dirty="0" smtClean="0"/>
                  <a:t>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(Prevalence at time,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Decision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proportion of available capital,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, to allocate towards MDA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Transition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,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𝜎𝜆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environmental component of transmission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converts capital to units of prevalence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relative cost of environmental to MDA intervention</a:t>
                </a:r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Utility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that gives “reward”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is cost associated with prevalence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an exponent that increasingly penalizes higher </a:t>
                </a:r>
                <a:r>
                  <a:rPr lang="en-US" dirty="0" err="1" smtClean="0"/>
                  <a:t>prevalences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4686300"/>
              </a:xfrm>
              <a:blipFill rotWithShape="0">
                <a:blip r:embed="rId2"/>
                <a:stretch>
                  <a:fillRect l="-667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 smtClean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parameter space; across </a:t>
                </a:r>
                <a:r>
                  <a:rPr lang="en-US" dirty="0"/>
                  <a:t>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</a:t>
                </a:r>
                <a:r>
                  <a:rPr lang="en-US" dirty="0" smtClean="0"/>
                  <a:t>2, </a:t>
                </a:r>
                <a:r>
                  <a:rPr lang="en-US" dirty="0"/>
                  <a:t>10, </a:t>
                </a:r>
                <a:r>
                  <a:rPr lang="en-US" dirty="0" smtClean="0"/>
                  <a:t>20 years; and across different levels of available capital,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, of 0.5, 1.00, 1.50 per person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26" y="2276732"/>
            <a:ext cx="5910816" cy="36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2, 10, 20 years; and across different levels of available capital,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of 0.5, 1.00, 1.50 per person</a:t>
                </a:r>
              </a:p>
              <a:p>
                <a:r>
                  <a:rPr lang="en-US" dirty="0" smtClean="0"/>
                  <a:t>Include 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199" y="2672255"/>
                <a:ext cx="8229601" cy="2640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lit/>
                        </m:rP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𝜎𝜆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𝜎𝜆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𝜎𝜆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72255"/>
                <a:ext cx="8229601" cy="2640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5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2, 10, 20 years; and across different levels of available capital,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of 0.5, 1.00, 1.50 per person</a:t>
                </a:r>
              </a:p>
              <a:p>
                <a:r>
                  <a:rPr lang="en-US" dirty="0" smtClean="0"/>
                  <a:t>Include 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4" y="2842107"/>
            <a:ext cx="4714875" cy="29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 + 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</p:spPr>
            <p:txBody>
              <a:bodyPr/>
              <a:lstStyle/>
              <a:p>
                <a:r>
                  <a:rPr lang="en-US" dirty="0"/>
                  <a:t>Identify optimal intervention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parameter space; across time horizons,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of 2, 10, 20 years; and across different levels of available capital,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of 0.5, 1.00, 1.50 per person</a:t>
                </a:r>
              </a:p>
              <a:p>
                <a:r>
                  <a:rPr lang="en-US" dirty="0" smtClean="0"/>
                  <a:t>Include density dependence,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that gives rise to a breakpoint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3010"/>
                <a:ext cx="8229600" cy="3758213"/>
              </a:xfrm>
              <a:blipFill rotWithShape="0">
                <a:blip r:embed="rId2"/>
                <a:stretch>
                  <a:fillRect l="-667" t="-81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199" y="2672255"/>
                <a:ext cx="8229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𝐸𝑆𝑈𝐿𝑇𝑆</m:t>
                      </m:r>
                      <m:r>
                        <a:rPr lang="en-US" b="0" i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72255"/>
                <a:ext cx="822960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6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104" t="17733" r="27604" b="7134"/>
          <a:stretch/>
        </p:blipFill>
        <p:spPr>
          <a:xfrm>
            <a:off x="4095749" y="1455173"/>
            <a:ext cx="4324351" cy="46577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54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3074" name="Picture 2" descr="https://journals.plos.org/plosntds/article/figure/image?size=large&amp;id=10.1371/journal.pntd.0006794.g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52" y="2075720"/>
            <a:ext cx="5493894" cy="40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4"/>
            <a:ext cx="8229600" cy="32043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DB515"/>
                </a:solidFill>
              </a:rPr>
              <a:t>Theory</a:t>
            </a: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/>
              <a:t>Density dependence, R</a:t>
            </a:r>
            <a:r>
              <a:rPr lang="en-US" baseline="-25000" dirty="0"/>
              <a:t>eff</a:t>
            </a:r>
            <a:r>
              <a:rPr lang="en-US" dirty="0"/>
              <a:t>, and Breakpoints</a:t>
            </a:r>
          </a:p>
          <a:p>
            <a:pPr marL="338138" indent="-4476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DB515"/>
                </a:solidFill>
              </a:rPr>
              <a:t>Framework</a:t>
            </a:r>
            <a:endParaRPr lang="en-US" sz="1800" b="1" dirty="0">
              <a:solidFill>
                <a:srgbClr val="FDB515"/>
              </a:solidFill>
            </a:endParaRP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Stochastic Dynamic Programming</a:t>
            </a:r>
            <a:endParaRPr lang="en-US" dirty="0"/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Interventions and their translation into models</a:t>
            </a:r>
          </a:p>
          <a:p>
            <a:pPr marL="338138" indent="-447675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DB515"/>
                </a:solidFill>
              </a:rPr>
              <a:t>Implementation </a:t>
            </a:r>
            <a:r>
              <a:rPr lang="en-US" b="1" dirty="0">
                <a:solidFill>
                  <a:srgbClr val="FDB515"/>
                </a:solidFill>
              </a:rPr>
              <a:t>examples</a:t>
            </a:r>
            <a:endParaRPr lang="en-US" sz="1800" b="1" dirty="0">
              <a:solidFill>
                <a:srgbClr val="FDB515"/>
              </a:solidFill>
            </a:endParaRP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 err="1"/>
              <a:t>Garchitorena</a:t>
            </a:r>
            <a:r>
              <a:rPr lang="en-US" dirty="0"/>
              <a:t> et al model</a:t>
            </a:r>
          </a:p>
          <a:p>
            <a:pPr marL="576263" lvl="1" indent="-228600">
              <a:buFont typeface="Arial" panose="020B0604020202020204" pitchFamily="34" charset="0"/>
              <a:buChar char="•"/>
            </a:pPr>
            <a:r>
              <a:rPr lang="en-US" dirty="0"/>
              <a:t>Schistosomiasis model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github.com/cmhoove14/DDNTD/raw/master/Analysis/Model_animations_files/figure-markdown_github/stoch_schisto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4799"/>
            <a:ext cx="4550595" cy="32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cmhoove14/DDNTD/raw/master/Analysis/Model_animations_files/figure-markdown_github/reff_stoch-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05" y="804799"/>
            <a:ext cx="4550595" cy="325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25" t="42672" r="34516" b="40579"/>
          <a:stretch/>
        </p:blipFill>
        <p:spPr>
          <a:xfrm>
            <a:off x="275705" y="924232"/>
            <a:ext cx="4597954" cy="1061883"/>
          </a:xfrm>
          <a:prstGeom prst="rect">
            <a:avLst/>
          </a:prstGeom>
        </p:spPr>
      </p:pic>
      <p:pic>
        <p:nvPicPr>
          <p:cNvPr id="4098" name="Picture 2" descr="https://journals.plos.org/plosntds/article/figure/image?size=large&amp;id=10.1371/journal.pntd.0006794.g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26" y="1438276"/>
            <a:ext cx="4556774" cy="45296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488" t="34652" r="42020" b="37304"/>
          <a:stretch/>
        </p:blipFill>
        <p:spPr>
          <a:xfrm>
            <a:off x="2238374" y="1838325"/>
            <a:ext cx="4111027" cy="29051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58660" y="4743451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[Other variable]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56000" y="3034397"/>
            <a:ext cx="12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MDA</a:t>
            </a:r>
          </a:p>
          <a:p>
            <a:pPr algn="ctr"/>
            <a:r>
              <a:rPr lang="en-US" dirty="0" smtClean="0"/>
              <a:t>COVERAGE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9492" t="35975" r="1364" b="33335"/>
          <a:stretch/>
        </p:blipFill>
        <p:spPr>
          <a:xfrm>
            <a:off x="6605208" y="2805112"/>
            <a:ext cx="533400" cy="110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70239" y="2381397"/>
                <a:ext cx="1203343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years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39" y="2381397"/>
                <a:ext cx="1203343" cy="394852"/>
              </a:xfrm>
              <a:prstGeom prst="rect">
                <a:avLst/>
              </a:prstGeom>
              <a:blipFill rotWithShape="0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6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8229601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smtClean="0">
                <a:solidFill>
                  <a:schemeClr val="bg1"/>
                </a:solidFill>
              </a:rPr>
              <a:t>Schistosomiasis model, next steps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3010"/>
            <a:ext cx="8229600" cy="3758213"/>
          </a:xfrm>
        </p:spPr>
        <p:txBody>
          <a:bodyPr/>
          <a:lstStyle/>
          <a:p>
            <a:r>
              <a:rPr lang="en-US" dirty="0" smtClean="0"/>
              <a:t>Analytic solutions to determining transmission probabilities</a:t>
            </a:r>
          </a:p>
          <a:p>
            <a:r>
              <a:rPr lang="en-US" dirty="0" smtClean="0"/>
              <a:t>Optimal interventions within and across transmission networks</a:t>
            </a:r>
          </a:p>
          <a:p>
            <a:r>
              <a:rPr lang="en-US" dirty="0" smtClean="0"/>
              <a:t>Agent-based human component of schistosomiasis model?</a:t>
            </a:r>
          </a:p>
          <a:p>
            <a:r>
              <a:rPr lang="en-US" dirty="0" smtClean="0"/>
              <a:t>Accurate costing information for interventions</a:t>
            </a:r>
          </a:p>
          <a:p>
            <a:r>
              <a:rPr lang="en-US" dirty="0" smtClean="0"/>
              <a:t>Data for model fitting</a:t>
            </a:r>
          </a:p>
          <a:p>
            <a:r>
              <a:rPr lang="en-US" dirty="0" smtClean="0"/>
              <a:t>SDP vs other methods?</a:t>
            </a:r>
          </a:p>
          <a:p>
            <a:pPr lvl="1"/>
            <a:r>
              <a:rPr lang="en-US" dirty="0" smtClean="0"/>
              <a:t>Lo et al PNAS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199" y="316782"/>
            <a:ext cx="6956643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Implementation| </a:t>
            </a:r>
            <a:r>
              <a:rPr lang="en-US" sz="2000" dirty="0" err="1" smtClean="0">
                <a:solidFill>
                  <a:schemeClr val="bg1"/>
                </a:solidFill>
              </a:rPr>
              <a:t>Garchitorena</a:t>
            </a:r>
            <a:r>
              <a:rPr lang="en-US" sz="2000" dirty="0" smtClean="0">
                <a:solidFill>
                  <a:schemeClr val="bg1"/>
                </a:solidFill>
              </a:rPr>
              <a:t> et al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2375"/>
                <a:ext cx="8229600" cy="3759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𝜎𝜆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2375"/>
                <a:ext cx="8229600" cy="3759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3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0" y="1187980"/>
                <a:ext cx="2343150" cy="2526418"/>
              </a:xfrm>
            </p:spPr>
            <p:txBody>
              <a:bodyPr/>
              <a:lstStyle/>
              <a:p>
                <a:r>
                  <a:rPr lang="en-US" dirty="0" smtClean="0"/>
                  <a:t>Functions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disease prevalence or infection intensity 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87980"/>
                <a:ext cx="2343150" cy="2526418"/>
              </a:xfrm>
              <a:blipFill rotWithShape="0">
                <a:blip r:embed="rId3"/>
                <a:stretch>
                  <a:fillRect l="-2344" t="-1208"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github.com/cmhoove14/DDNTD/raw/master/Analysis/Model_Sims_files/figure-markdown_github/mate_prob_across_W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082675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Density Dependence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github.com/cmhoove14/DDNTD/raw/master/Analysis/Model_Sims_files/figure-markdown_github/Reff_curv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10" y="119253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1" y="1187980"/>
                <a:ext cx="2581275" cy="25264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87980"/>
                <a:ext cx="2581275" cy="2526418"/>
              </a:xfrm>
              <a:blipFill rotWithShape="0">
                <a:blip r:embed="rId3"/>
                <a:stretch>
                  <a:fillRect l="-2128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4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5732" y="6169564"/>
            <a:ext cx="572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Arakala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A, Hoover CM, Marshall JM,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Sokolow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SH, De Leo GA, Rohr JR, et al. (2018) Estimating the elimination feasibility in the 'end game' of control efforts for parasites subjected to regular mass drug administration: Methods and their application to schistosomiasis.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PLoS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Negl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Trop Dis 12(11): e0006794. https://doi.org/10.1371/journal.pntd.0006794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journals.plos.org/plosntds/article/figure/image?size=large&amp;id=10.1371/journal.pntd.0006794.g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1" y="1153985"/>
            <a:ext cx="8512569" cy="39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7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" y="1247096"/>
            <a:ext cx="3589020" cy="3393484"/>
          </a:xfrm>
        </p:spPr>
        <p:txBody>
          <a:bodyPr/>
          <a:lstStyle/>
          <a:p>
            <a:r>
              <a:rPr lang="en-US" dirty="0" smtClean="0"/>
              <a:t>Dynamics of annual MDA</a:t>
            </a:r>
            <a:endParaRPr lang="en-US" dirty="0"/>
          </a:p>
        </p:txBody>
      </p:sp>
      <p:pic>
        <p:nvPicPr>
          <p:cNvPr id="5122" name="Picture 2" descr="https://github.com/cmhoove14/DDNTD/raw/master/Analysis/Model_animations_files/figure-markdown_github/both_through_time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809244"/>
            <a:ext cx="5292090" cy="52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0010" y="1247096"/>
                <a:ext cx="3589020" cy="39421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Interventions such as snail habitat reduction, sanitation, education suppress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Make </a:t>
                </a:r>
                <a:r>
                  <a:rPr lang="en-US" dirty="0"/>
                  <a:t>control and elimination more feasible</a:t>
                </a:r>
              </a:p>
              <a:p>
                <a:pPr lvl="1"/>
                <a:r>
                  <a:rPr lang="en-US" dirty="0"/>
                  <a:t>Increase resilience to reinfection</a:t>
                </a:r>
              </a:p>
              <a:p>
                <a:pPr lvl="1"/>
                <a:r>
                  <a:rPr lang="en-US" dirty="0"/>
                  <a:t>Decrease endemic equilibrium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" y="1247096"/>
                <a:ext cx="3589020" cy="3942124"/>
              </a:xfrm>
              <a:blipFill rotWithShape="0">
                <a:blip r:embed="rId2"/>
                <a:stretch>
                  <a:fillRect l="-1528" t="-774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s://github.com/cmhoove14/DDNTD/raw/master/Analysis/Model_animations_files/figure-markdown_github/reff_snail_in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1247096"/>
            <a:ext cx="5310505" cy="37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7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316782"/>
            <a:ext cx="4503420" cy="488017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Theory | </a:t>
            </a:r>
            <a:r>
              <a:rPr lang="en-US" sz="2000" dirty="0" smtClean="0">
                <a:solidFill>
                  <a:schemeClr val="bg1"/>
                </a:solidFill>
              </a:rPr>
              <a:t>Reff &amp; Breakpoints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74937"/>
            <a:ext cx="8229600" cy="3735353"/>
          </a:xfrm>
        </p:spPr>
        <p:txBody>
          <a:bodyPr/>
          <a:lstStyle/>
          <a:p>
            <a:r>
              <a:rPr lang="en-US" dirty="0"/>
              <a:t>MDA has unquestionable benefits in terms of achieving transmission and morbidity reduction, but may never suppress the parasite population below the </a:t>
            </a:r>
            <a:r>
              <a:rPr lang="en-US" dirty="0" smtClean="0"/>
              <a:t>breakpoint in areas: 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high transmission leads to bounce back to endemic levels before the next round of MDA (insufficient frequency) </a:t>
            </a:r>
            <a:endParaRPr lang="en-US" dirty="0" smtClean="0"/>
          </a:p>
          <a:p>
            <a:pPr lvl="1"/>
            <a:r>
              <a:rPr lang="en-US" dirty="0" smtClean="0"/>
              <a:t>Where reservoirs of infection are sufficient to maintain parasite populations above the breakpoint (insufficient coverage)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73" y="3356593"/>
            <a:ext cx="5265003" cy="32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keley_heritage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Berkeley_Brights_Tessellations.thmx</Template>
  <TotalTime>3887</TotalTime>
  <Words>1428</Words>
  <Application>Microsoft Office PowerPoint</Application>
  <PresentationFormat>On-screen Show (4:3)</PresentationFormat>
  <Paragraphs>174</Paragraphs>
  <Slides>34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Lucida Grande</vt:lpstr>
      <vt:lpstr>宋体</vt:lpstr>
      <vt:lpstr>Arial</vt:lpstr>
      <vt:lpstr>Calibri</vt:lpstr>
      <vt:lpstr>Cambria Math</vt:lpstr>
      <vt:lpstr>Georgia</vt:lpstr>
      <vt:lpstr>Helvetica</vt:lpstr>
      <vt:lpstr>Wingdings</vt:lpstr>
      <vt:lpstr>1_Berkeley_heritage</vt:lpstr>
      <vt:lpstr>Optimal Control of NTDs</vt:lpstr>
      <vt:lpstr>Goals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Chris Hoover</cp:lastModifiedBy>
  <cp:revision>115</cp:revision>
  <dcterms:created xsi:type="dcterms:W3CDTF">2013-01-04T23:59:15Z</dcterms:created>
  <dcterms:modified xsi:type="dcterms:W3CDTF">2019-07-10T23:08:43Z</dcterms:modified>
</cp:coreProperties>
</file>